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32" r:id="rId3"/>
    <p:sldId id="328" r:id="rId4"/>
    <p:sldId id="329" r:id="rId5"/>
    <p:sldId id="333" r:id="rId6"/>
    <p:sldId id="318" r:id="rId7"/>
    <p:sldId id="270" r:id="rId8"/>
    <p:sldId id="320" r:id="rId9"/>
    <p:sldId id="302" r:id="rId10"/>
    <p:sldId id="312" r:id="rId11"/>
    <p:sldId id="31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4316" y="374645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802.11-17/1302r4</a:t>
            </a:r>
            <a:endParaRPr lang="en-US" altLang="en-US" sz="1800" b="1" dirty="0"/>
          </a:p>
        </p:txBody>
      </p:sp>
      <p:sp>
        <p:nvSpPr>
          <p:cNvPr id="14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15411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 smtClean="0"/>
              <a:t>November 2017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WUR Mode Operation Procedures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2017-11-3</a:t>
            </a:r>
            <a:endParaRPr lang="en-US" altLang="en-US" sz="2000" b="0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9249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23622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11-17-0575-05-00ba-spec-framework</a:t>
            </a:r>
            <a:endParaRPr lang="en-US" b="0" dirty="0"/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11-17-0342-04-00ba-wur-negotiation-and-acknowledgement-procedure-follow-up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pt-BR" b="0" dirty="0"/>
              <a:t>11-17-0379-04-00ba-sfd-mac-proposal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11-17-0071-00-00ba-high-level-mac-concept-for-wur.pptx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002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 you support to modify R.4.2.A in 11ba SFD as follows?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SG" sz="1800" dirty="0">
                <a:latin typeface="Arial" panose="020B0604020202020204" pitchFamily="34" charset="0"/>
                <a:cs typeface="Arial" panose="020B0604020202020204" pitchFamily="34" charset="0"/>
              </a:rPr>
              <a:t>R.4.2.A: Define WUR Action frame to enable WUR negotiation</a:t>
            </a:r>
            <a:r>
              <a:rPr lang="en-SG" sz="1800" u="sng" dirty="0">
                <a:latin typeface="Arial" panose="020B0604020202020204" pitchFamily="34" charset="0"/>
                <a:cs typeface="Arial" panose="020B0604020202020204" pitchFamily="34" charset="0"/>
              </a:rPr>
              <a:t>, WUR mode entry, WUR mode exit and WUR mode entry incorporating WUR negotiation</a:t>
            </a:r>
          </a:p>
          <a:p>
            <a:pPr marL="800100" lvl="2" indent="0">
              <a:buNone/>
            </a:pPr>
            <a:r>
              <a:rPr lang="en-SG" sz="1600" dirty="0">
                <a:latin typeface="Arial" panose="020B0604020202020204" pitchFamily="34" charset="0"/>
                <a:cs typeface="Arial" panose="020B0604020202020204" pitchFamily="34" charset="0"/>
              </a:rPr>
              <a:t>–	 Note that WUR Action frame is sent through primary connectivity radio</a:t>
            </a:r>
          </a:p>
          <a:p>
            <a:pPr lvl="2"/>
            <a:endParaRPr lang="en-SG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0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447800"/>
            <a:ext cx="830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WUR STA can operate WUR mode and PM mode simultaneously.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WUR STA operates WUR mode and PS mode simultaneously according to </a:t>
            </a:r>
            <a:r>
              <a:rPr lang="en-US" sz="1800" dirty="0" smtClean="0"/>
              <a:t>4.5 of </a:t>
            </a:r>
            <a:r>
              <a:rPr lang="en-US" sz="1800" dirty="0"/>
              <a:t>11ba SFD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When WUR STA operates WUR mode and active mode simultaneously, its PCR behaves exactly as in active mode.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dirty="0"/>
              <a:t>When WUR STA does not operate in WUR mode, it just follows PM mode operation.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Operation</a:t>
            </a:r>
          </a:p>
        </p:txBody>
      </p:sp>
    </p:spTree>
    <p:extLst>
      <p:ext uri="{BB962C8B-B14F-4D97-AF65-F5344CB8AC3E}">
        <p14:creationId xmlns:p14="http://schemas.microsoft.com/office/powerpoint/2010/main" val="164211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1371600"/>
            <a:ext cx="83058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mode signaling shall be defined for the WUR STA to enter the WUR mode by explicit signaling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1600" i="1" u="sng" dirty="0"/>
              <a:t>Wake-up operating parameter is notified in WUR mode signaling</a:t>
            </a:r>
            <a:endParaRPr lang="en-US" sz="1600" i="1" u="sng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Example wake-up operating parameters: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WUR Beacon interval,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WID (WUR receiver identifier),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1600" dirty="0" smtClean="0"/>
              <a:t>Duty </a:t>
            </a:r>
            <a:r>
              <a:rPr lang="en-SG" sz="1600" dirty="0"/>
              <a:t>cycle schedule of </a:t>
            </a:r>
            <a:r>
              <a:rPr lang="en-SG" sz="1600" dirty="0" smtClean="0"/>
              <a:t>WUR receiver,</a:t>
            </a:r>
            <a:endParaRPr lang="en-SG" sz="16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800" dirty="0"/>
              <a:t>…</a:t>
            </a:r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600" dirty="0"/>
              <a:t>WUR STA can enter WUR mode by a </a:t>
            </a:r>
            <a:r>
              <a:rPr lang="en-US" sz="1600" dirty="0">
                <a:solidFill>
                  <a:srgbClr val="FF0000"/>
                </a:solidFill>
              </a:rPr>
              <a:t>WUR mode entry procedure incorporating WUR negotiation</a:t>
            </a:r>
            <a:endParaRPr lang="en-SG" sz="1600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(1/2)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649862"/>
              </p:ext>
            </p:extLst>
          </p:nvPr>
        </p:nvGraphicFramePr>
        <p:xfrm>
          <a:off x="1752600" y="4900613"/>
          <a:ext cx="3789363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0" name="Visio" r:id="rId3" imgW="3628696" imgH="1252530" progId="Visio.Drawing.11">
                  <p:embed/>
                </p:oleObj>
              </mc:Choice>
              <mc:Fallback>
                <p:oleObj name="Visio" r:id="rId3" imgW="3628696" imgH="12525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4900613"/>
                        <a:ext cx="3789363" cy="1530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ular Callout 9"/>
          <p:cNvSpPr/>
          <p:nvPr/>
        </p:nvSpPr>
        <p:spPr bwMode="auto">
          <a:xfrm>
            <a:off x="6248400" y="5167943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8879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524000"/>
            <a:ext cx="78470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anose="05000000000000000000" pitchFamily="2" charset="2"/>
              <a:buChar char="q"/>
            </a:pPr>
            <a:r>
              <a:rPr lang="en-SG" sz="1800" dirty="0"/>
              <a:t>According to 11ba SFD [1], </a:t>
            </a:r>
            <a:r>
              <a:rPr lang="en-SG" sz="1800" i="1" u="sng" dirty="0"/>
              <a:t>WUR Action frame shall be defined to enable WUR negotiation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66700" indent="-266700">
              <a:buFont typeface="Wingdings" panose="05000000000000000000" pitchFamily="2" charset="2"/>
              <a:buChar char="q"/>
            </a:pPr>
            <a:r>
              <a:rPr lang="en-US" sz="1800" b="1" u="sng" dirty="0"/>
              <a:t>Implication</a:t>
            </a:r>
            <a:r>
              <a:rPr lang="en-US" sz="1800" dirty="0"/>
              <a:t>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WUR STA can enter WUR mode via a </a:t>
            </a:r>
            <a:r>
              <a:rPr lang="en-US" sz="1800" dirty="0">
                <a:solidFill>
                  <a:srgbClr val="FF0000"/>
                </a:solidFill>
              </a:rPr>
              <a:t>WUR negotiation </a:t>
            </a:r>
            <a:r>
              <a:rPr lang="en-US" sz="1800" dirty="0"/>
              <a:t>procedure, followed by a </a:t>
            </a:r>
            <a:r>
              <a:rPr lang="en-US" sz="1800" dirty="0">
                <a:solidFill>
                  <a:srgbClr val="FF0000"/>
                </a:solidFill>
              </a:rPr>
              <a:t>WUR mode entry </a:t>
            </a:r>
            <a:r>
              <a:rPr lang="en-US" sz="1800" dirty="0"/>
              <a:t>procedure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In this case, it is unnecessary to negotiate wake-up operating parameters during the WUR mode entry procedure</a:t>
            </a:r>
            <a:endParaRPr lang="en-SG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685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WUR Mode Entry (2/2)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779577"/>
              </p:ext>
            </p:extLst>
          </p:nvPr>
        </p:nvGraphicFramePr>
        <p:xfrm>
          <a:off x="2450306" y="4351406"/>
          <a:ext cx="3789363" cy="188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Visio" r:id="rId3" imgW="3628696" imgH="1540620" progId="Visio.Drawing.11">
                  <p:embed/>
                </p:oleObj>
              </mc:Choice>
              <mc:Fallback>
                <p:oleObj name="Visio" r:id="rId3" imgW="3628696" imgH="1540620" progId="Visio.Drawing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50306" y="4351406"/>
                        <a:ext cx="3789363" cy="1882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ular Callout 7"/>
          <p:cNvSpPr/>
          <p:nvPr/>
        </p:nvSpPr>
        <p:spPr bwMode="auto">
          <a:xfrm>
            <a:off x="6858000" y="4495800"/>
            <a:ext cx="990600" cy="685800"/>
          </a:xfrm>
          <a:prstGeom prst="wedgeRectCallout">
            <a:avLst>
              <a:gd name="adj1" fmla="val -141878"/>
              <a:gd name="adj2" fmla="val 3018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6672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685800"/>
            <a:ext cx="8382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Why Separate WUR Negotiation and WUR </a:t>
            </a:r>
            <a:r>
              <a:rPr lang="en-US" kern="0" dirty="0"/>
              <a:t>Mode Entry </a:t>
            </a:r>
            <a:r>
              <a:rPr lang="en-US" kern="0" dirty="0" smtClean="0"/>
              <a:t>Procedures are Necessary?</a:t>
            </a:r>
            <a:endParaRPr lang="en-US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981200"/>
            <a:ext cx="8382000" cy="44196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 smtClean="0"/>
              <a:t>WUR negotiation may be incorporated into the association procedure and the WUR mode entry procedure can be performed later.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 smtClean="0"/>
              <a:t>WUR Mode element can be put into the Association Request/Response frame.</a:t>
            </a:r>
            <a:endParaRPr lang="en-US" sz="1800" b="0" kern="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 smtClean="0"/>
              <a:t>When WUR STA re-enters WUR mode, if wake-up operating parameters does not change, WUR negotiation is not required.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 smtClean="0"/>
              <a:t>Frame exchange for the WUR mode entry procedure can be different from that for the WUR mode entry procedure incorporating WUR negotiation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 smtClean="0"/>
              <a:t>WUR mode entry procedure: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 smtClean="0"/>
              <a:t>WUR Mode Request frame + </a:t>
            </a:r>
            <a:r>
              <a:rPr lang="en-US" sz="1400" kern="0" dirty="0" err="1" smtClean="0"/>
              <a:t>Ack</a:t>
            </a:r>
            <a:r>
              <a:rPr lang="en-US" sz="1400" kern="0" dirty="0" smtClean="0"/>
              <a:t> frame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800" kern="0" dirty="0"/>
              <a:t>WUR mode entry </a:t>
            </a:r>
            <a:r>
              <a:rPr lang="en-US" sz="1800" kern="0" dirty="0" smtClean="0"/>
              <a:t>procedure incorporating WUR negotiation: </a:t>
            </a:r>
            <a:endParaRPr lang="en-US" sz="1800" kern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WUR Mode Request </a:t>
            </a:r>
            <a:r>
              <a:rPr lang="en-US" sz="1400" kern="0" dirty="0" smtClean="0"/>
              <a:t>frame + </a:t>
            </a:r>
            <a:r>
              <a:rPr lang="en-US" sz="1400" kern="0" dirty="0" err="1" smtClean="0"/>
              <a:t>Ack</a:t>
            </a:r>
            <a:r>
              <a:rPr lang="en-US" sz="1400" kern="0" dirty="0" smtClean="0"/>
              <a:t> frame + WUR </a:t>
            </a:r>
            <a:r>
              <a:rPr lang="en-US" sz="1400" kern="0" dirty="0"/>
              <a:t>Mode </a:t>
            </a:r>
            <a:r>
              <a:rPr lang="en-US" sz="1400" kern="0" dirty="0" smtClean="0"/>
              <a:t>Response frame + </a:t>
            </a:r>
            <a:r>
              <a:rPr lang="en-US" sz="1400" kern="0" dirty="0" err="1" smtClean="0"/>
              <a:t>Ack</a:t>
            </a:r>
            <a:r>
              <a:rPr lang="en-US" sz="1400" kern="0" dirty="0" smtClean="0"/>
              <a:t> frame</a:t>
            </a:r>
            <a:endParaRPr lang="en-US" sz="2000" b="0" kern="0" dirty="0"/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 smtClean="0"/>
              <a:t>In summary, separate WUR negotiation and WUR mode entry procedures can improve MAC efficiency.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 smtClean="0"/>
          </a:p>
          <a:p>
            <a:endParaRPr lang="en-US" sz="2000" b="0" kern="0" dirty="0" smtClean="0"/>
          </a:p>
          <a:p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6984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/>
              <a:t>WUR Mode Exit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81000" y="1708929"/>
            <a:ext cx="8382000" cy="438509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WUR STA can exit WUR mode via a </a:t>
            </a:r>
            <a:r>
              <a:rPr lang="en-US" altLang="ko-KR" sz="2000" b="0" dirty="0">
                <a:solidFill>
                  <a:srgbClr val="FF0000"/>
                </a:solidFill>
                <a:cs typeface="Arial" panose="020B0604020202020204" pitchFamily="34" charset="0"/>
              </a:rPr>
              <a:t>WUR mode exit </a:t>
            </a:r>
            <a:r>
              <a:rPr lang="en-US" altLang="ko-KR" sz="2000" b="0" dirty="0">
                <a:cs typeface="Arial" panose="020B0604020202020204" pitchFamily="34" charset="0"/>
              </a:rPr>
              <a:t>procedure.</a:t>
            </a:r>
            <a:endParaRPr lang="en-US" altLang="ko-KR" sz="2000" dirty="0">
              <a:cs typeface="Arial" panose="020B0604020202020204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981652"/>
              </p:ext>
            </p:extLst>
          </p:nvPr>
        </p:nvGraphicFramePr>
        <p:xfrm>
          <a:off x="609600" y="3779838"/>
          <a:ext cx="3789362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0" name="Visio" r:id="rId3" imgW="3628696" imgH="1396710" progId="Visio.Drawing.11">
                  <p:embed/>
                </p:oleObj>
              </mc:Choice>
              <mc:Fallback>
                <p:oleObj name="Visio" r:id="rId3" imgW="3628696" imgH="1396710" progId="Visio.Drawing.11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779838"/>
                        <a:ext cx="3789362" cy="1706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ular Callout 10"/>
          <p:cNvSpPr/>
          <p:nvPr/>
        </p:nvSpPr>
        <p:spPr bwMode="auto">
          <a:xfrm>
            <a:off x="2884487" y="3181350"/>
            <a:ext cx="990600" cy="685800"/>
          </a:xfrm>
          <a:prstGeom prst="wedgeRectCallout">
            <a:avLst>
              <a:gd name="adj1" fmla="val -804"/>
              <a:gd name="adj2" fmla="val 119490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181323"/>
              </p:ext>
            </p:extLst>
          </p:nvPr>
        </p:nvGraphicFramePr>
        <p:xfrm>
          <a:off x="4754563" y="3649663"/>
          <a:ext cx="3789362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1" name="Visio" r:id="rId5" imgW="3628696" imgH="1554930" progId="Visio.Drawing.11">
                  <p:embed/>
                </p:oleObj>
              </mc:Choice>
              <mc:Fallback>
                <p:oleObj name="Visio" r:id="rId5" imgW="3628696" imgH="1554930" progId="Visio.Drawing.11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54563" y="3649663"/>
                        <a:ext cx="3789362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ular Callout 13"/>
          <p:cNvSpPr/>
          <p:nvPr/>
        </p:nvSpPr>
        <p:spPr bwMode="auto">
          <a:xfrm>
            <a:off x="7010400" y="3008463"/>
            <a:ext cx="990600" cy="685800"/>
          </a:xfrm>
          <a:prstGeom prst="wedgeRectCallout">
            <a:avLst>
              <a:gd name="adj1" fmla="val -2546"/>
              <a:gd name="adj2" fmla="val 124522"/>
            </a:avLst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/>
              <a:t>Wake-up operating parameters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96082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Proposal: WUR Action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1566046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altLang="ko-KR" sz="2000" b="0" dirty="0">
                <a:cs typeface="Arial" panose="020B0604020202020204" pitchFamily="34" charset="0"/>
              </a:rPr>
              <a:t>In addition to WUR negotiation, </a:t>
            </a:r>
            <a:r>
              <a:rPr lang="en-SG" altLang="ko-KR" sz="1800" b="0" dirty="0">
                <a:solidFill>
                  <a:srgbClr val="FF0000"/>
                </a:solidFill>
                <a:cs typeface="Arial" panose="020B0604020202020204" pitchFamily="34" charset="0"/>
              </a:rPr>
              <a:t>WUR Action frame </a:t>
            </a:r>
            <a:r>
              <a:rPr lang="en-SG" altLang="ko-KR" sz="1800" b="0" dirty="0">
                <a:cs typeface="Arial" panose="020B0604020202020204" pitchFamily="34" charset="0"/>
              </a:rPr>
              <a:t>shall also enable 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entry incorporating WUR negotiation</a:t>
            </a:r>
          </a:p>
          <a:p>
            <a:pPr marL="762000"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r>
              <a:rPr lang="en-US" altLang="ko-KR" sz="1600" dirty="0">
                <a:solidFill>
                  <a:srgbClr val="FF0000"/>
                </a:solidFill>
                <a:cs typeface="Arial" panose="020B0604020202020204" pitchFamily="34" charset="0"/>
              </a:rPr>
              <a:t>WUR mode exit</a:t>
            </a:r>
          </a:p>
          <a:p>
            <a:pPr>
              <a:buFont typeface="Wingdings" panose="05000000000000000000" pitchFamily="2" charset="2"/>
              <a:buChar char="q"/>
              <a:tabLst>
                <a:tab pos="361950" algn="l"/>
              </a:tabLst>
            </a:pPr>
            <a:r>
              <a:rPr lang="en-US" sz="2000" u="sng" dirty="0"/>
              <a:t>Merit</a:t>
            </a:r>
            <a:r>
              <a:rPr lang="en-US" sz="2000" b="0" dirty="0"/>
              <a:t>: simplified 11ba specification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2" name="Rectangle 11"/>
          <p:cNvSpPr/>
          <p:nvPr/>
        </p:nvSpPr>
        <p:spPr>
          <a:xfrm>
            <a:off x="615082" y="5376436"/>
            <a:ext cx="76328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Action field identifies different WUR Actions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/>
              <a:t>WUR Mode Request, WUR Mode Response, etc.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The WUR Mode element contains wake-up operating parameters</a:t>
            </a:r>
          </a:p>
        </p:txBody>
      </p:sp>
      <p:pic>
        <p:nvPicPr>
          <p:cNvPr id="13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422843"/>
            <a:ext cx="6096000" cy="8280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3063199"/>
            <a:ext cx="6348413" cy="1165651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H="1">
            <a:off x="3124200" y="3821657"/>
            <a:ext cx="31242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6858000" y="3821657"/>
            <a:ext cx="1295400" cy="6011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/>
              <a:t>Example WUR Mode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610600" cy="5103813"/>
          </a:xfrm>
        </p:spPr>
        <p:txBody>
          <a:bodyPr/>
          <a:lstStyle/>
          <a:p>
            <a:pPr lvl="1" indent="-361950">
              <a:buFont typeface="Wingdings" panose="05000000000000000000" pitchFamily="2" charset="2"/>
              <a:buChar char="§"/>
              <a:tabLst>
                <a:tab pos="361950" algn="l"/>
              </a:tabLst>
            </a:pP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945549"/>
              </p:ext>
            </p:extLst>
          </p:nvPr>
        </p:nvGraphicFramePr>
        <p:xfrm>
          <a:off x="1665127" y="1988502"/>
          <a:ext cx="6048375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Visio" r:id="rId3" imgW="4258646" imgH="532710" progId="Visio.Drawing.11">
                  <p:embed/>
                </p:oleObj>
              </mc:Choice>
              <mc:Fallback>
                <p:oleObj name="Visio" r:id="rId3" imgW="4258646" imgH="532710" progId="Visio.Drawing.11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5127" y="1988502"/>
                        <a:ext cx="6048375" cy="757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85264"/>
              </p:ext>
            </p:extLst>
          </p:nvPr>
        </p:nvGraphicFramePr>
        <p:xfrm>
          <a:off x="312312" y="3241040"/>
          <a:ext cx="3683624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8300">
                  <a:extLst>
                    <a:ext uri="{9D8B030D-6E8A-4147-A177-3AD203B41FA5}">
                      <a16:colId xmlns:a16="http://schemas.microsoft.com/office/drawing/2014/main" val="1958272086"/>
                    </a:ext>
                  </a:extLst>
                </a:gridCol>
                <a:gridCol w="1615324">
                  <a:extLst>
                    <a:ext uri="{9D8B030D-6E8A-4147-A177-3AD203B41FA5}">
                      <a16:colId xmlns:a16="http://schemas.microsoft.com/office/drawing/2014/main" val="40732657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Name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Type value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11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negotiation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07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74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SG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entry incorporating WUR negotiation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741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WUR mode exit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687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4-255</a:t>
                      </a:r>
                      <a:endParaRPr lang="en-SG" sz="1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99114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32048" y="3779578"/>
            <a:ext cx="3973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When Action Type is 0 or 2, wake-up operating parameters related fields are present. Otherwise they are not present.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312312" y="2550160"/>
            <a:ext cx="3573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H="1">
            <a:off x="3969912" y="2550160"/>
            <a:ext cx="525888" cy="690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60520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Various procedures related to WUR mode operation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WUR Action frame is suggested to enable all the procedures related to WUR mode operation.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7117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38147</TotalTime>
  <Words>673</Words>
  <Application>Microsoft Office PowerPoint</Application>
  <PresentationFormat>On-screen Show (4:3)</PresentationFormat>
  <Paragraphs>122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WUR Mode Operation Procedures</vt:lpstr>
      <vt:lpstr>PowerPoint Presentation</vt:lpstr>
      <vt:lpstr>PowerPoint Presentation</vt:lpstr>
      <vt:lpstr>PowerPoint Presentation</vt:lpstr>
      <vt:lpstr>PowerPoint Presentation</vt:lpstr>
      <vt:lpstr>WUR Mode Exit</vt:lpstr>
      <vt:lpstr>Proposal: WUR Action Frame</vt:lpstr>
      <vt:lpstr>Example WUR Mode element</vt:lpstr>
      <vt:lpstr>Summary</vt:lpstr>
      <vt:lpstr>Reference</vt:lpstr>
      <vt:lpstr>SP 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Lei Huang</cp:lastModifiedBy>
  <cp:revision>2350</cp:revision>
  <cp:lastPrinted>2014-11-04T15:04:57Z</cp:lastPrinted>
  <dcterms:created xsi:type="dcterms:W3CDTF">2007-04-17T18:10:23Z</dcterms:created>
  <dcterms:modified xsi:type="dcterms:W3CDTF">2017-11-03T03:23:39Z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