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2" r:id="rId3"/>
    <p:sldId id="328" r:id="rId4"/>
    <p:sldId id="329" r:id="rId5"/>
    <p:sldId id="318" r:id="rId6"/>
    <p:sldId id="270" r:id="rId7"/>
    <p:sldId id="320" r:id="rId8"/>
    <p:sldId id="302" r:id="rId9"/>
    <p:sldId id="312" r:id="rId10"/>
    <p:sldId id="31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802.11-17/1302r3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Mode Operation Procedures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2017-10-30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October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800" u="sng" dirty="0">
                <a:latin typeface="Arial" panose="020B0604020202020204" pitchFamily="34" charset="0"/>
                <a:cs typeface="Arial" panose="020B0604020202020204" pitchFamily="34" charset="0"/>
              </a:rPr>
              <a:t>, WUR mode entry, WUR mode exit and WUR mode entry incorporating WUR negotiation</a:t>
            </a: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2017</a:t>
            </a:r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</a:t>
            </a:r>
            <a:r>
              <a:rPr lang="en-US" altLang="ko-KR" dirty="0" smtClean="0"/>
              <a:t>2017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WUR STA can operate WUR mode and PM mode simultaneously.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WUR STA operates WUR mode and PS mode simultaneously according to </a:t>
            </a:r>
            <a:r>
              <a:rPr lang="en-US" sz="1800" dirty="0" smtClean="0"/>
              <a:t>4.5 of </a:t>
            </a:r>
            <a:r>
              <a:rPr lang="en-US" sz="1800" dirty="0"/>
              <a:t>11ba SFD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When WUR STA operates WUR mode and active mode simultaneously, its PCR behaves exactly as in active mode.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When WUR STA does not operate in WUR mode, it just follows PM mode operation.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Operation</a:t>
            </a:r>
          </a:p>
        </p:txBody>
      </p:sp>
    </p:spTree>
    <p:extLst>
      <p:ext uri="{BB962C8B-B14F-4D97-AF65-F5344CB8AC3E}">
        <p14:creationId xmlns:p14="http://schemas.microsoft.com/office/powerpoint/2010/main" val="16421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</a:t>
            </a:r>
            <a:r>
              <a:rPr lang="en-US" dirty="0" smtClean="0"/>
              <a:t> </a:t>
            </a:r>
            <a:r>
              <a:rPr lang="en-US" dirty="0"/>
              <a:t>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05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mode signaling shall be defined for the WUR STA to enter the WUR mode by explicit signaling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600" i="1" u="sng" dirty="0"/>
              <a:t>Wake-up operating parameter is notified in WUR mode signaling</a:t>
            </a:r>
            <a:endParaRPr lang="en-US" sz="1600" i="1" u="sng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Example wake-up operating parameters: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 smtClean="0"/>
              <a:t>WID (WUR receiver identifier),</a:t>
            </a:r>
            <a:endParaRPr lang="en-SG" sz="16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 smtClean="0"/>
              <a:t>Duty </a:t>
            </a:r>
            <a:r>
              <a:rPr lang="en-SG" sz="1600" dirty="0"/>
              <a:t>cycle schedule of </a:t>
            </a:r>
            <a:r>
              <a:rPr lang="en-SG" sz="1600" dirty="0" smtClean="0"/>
              <a:t>WUR receiver,</a:t>
            </a:r>
            <a:endParaRPr lang="en-SG" sz="16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…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WUR STA can enter WUR mode by a </a:t>
            </a:r>
            <a:r>
              <a:rPr lang="en-US" sz="1600" dirty="0">
                <a:solidFill>
                  <a:srgbClr val="FF0000"/>
                </a:solidFill>
              </a:rPr>
              <a:t>WUR mode entry procedure incorporating WUR negotiation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(1/2)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9862"/>
              </p:ext>
            </p:extLst>
          </p:nvPr>
        </p:nvGraphicFramePr>
        <p:xfrm>
          <a:off x="1752600" y="4900613"/>
          <a:ext cx="378936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Visio" r:id="rId3" imgW="3628696" imgH="1252530" progId="Visio.Drawing.11">
                  <p:embed/>
                </p:oleObj>
              </mc:Choice>
              <mc:Fallback>
                <p:oleObj name="Visio" r:id="rId3" imgW="3628696" imgH="12525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900613"/>
                        <a:ext cx="3789363" cy="153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248400" y="5167943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</a:t>
            </a:r>
            <a:r>
              <a:rPr lang="en-US" dirty="0" smtClean="0"/>
              <a:t> </a:t>
            </a:r>
            <a:r>
              <a:rPr lang="en-US" dirty="0"/>
              <a:t>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Action frame shall be defined to enable WUR negotiation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WUR STA can enter WUR mode via a </a:t>
            </a:r>
            <a:r>
              <a:rPr lang="en-US" sz="1800" dirty="0">
                <a:solidFill>
                  <a:srgbClr val="FF0000"/>
                </a:solidFill>
              </a:rPr>
              <a:t>WUR negotiation </a:t>
            </a:r>
            <a:r>
              <a:rPr lang="en-US" sz="1800" dirty="0"/>
              <a:t>procedure, followed by a </a:t>
            </a:r>
            <a:r>
              <a:rPr lang="en-US" sz="1800" dirty="0">
                <a:solidFill>
                  <a:srgbClr val="FF0000"/>
                </a:solidFill>
              </a:rPr>
              <a:t>WUR mode entry </a:t>
            </a:r>
            <a:r>
              <a:rPr lang="en-US" sz="1800" dirty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In this case, it is unnecessary to negotiate wake-up operating parameters during the WUR mode entry procedure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(2/2)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79577"/>
              </p:ext>
            </p:extLst>
          </p:nvPr>
        </p:nvGraphicFramePr>
        <p:xfrm>
          <a:off x="2450306" y="4351406"/>
          <a:ext cx="37893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Visio" r:id="rId3" imgW="3628696" imgH="1540620" progId="Visio.Drawing.11">
                  <p:embed/>
                </p:oleObj>
              </mc:Choice>
              <mc:Fallback>
                <p:oleObj name="Visio" r:id="rId3" imgW="3628696" imgH="154062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0306" y="4351406"/>
                        <a:ext cx="3789363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858000" y="4495800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72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/>
              <a:t>WUR Mode Exit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2017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708929"/>
            <a:ext cx="8382000" cy="438509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WUR STA can exit WUR mode via a </a:t>
            </a:r>
            <a:r>
              <a:rPr lang="en-US" altLang="ko-KR" sz="2000" b="0" dirty="0">
                <a:solidFill>
                  <a:srgbClr val="FF0000"/>
                </a:solidFill>
                <a:cs typeface="Arial" panose="020B0604020202020204" pitchFamily="34" charset="0"/>
              </a:rPr>
              <a:t>WUR mode exit </a:t>
            </a:r>
            <a:r>
              <a:rPr lang="en-US" altLang="ko-KR" sz="2000" b="0" dirty="0">
                <a:cs typeface="Arial" panose="020B0604020202020204" pitchFamily="34" charset="0"/>
              </a:rPr>
              <a:t>procedure.</a:t>
            </a:r>
            <a:endParaRPr lang="en-US" altLang="ko-KR" sz="2000" dirty="0"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981652"/>
              </p:ext>
            </p:extLst>
          </p:nvPr>
        </p:nvGraphicFramePr>
        <p:xfrm>
          <a:off x="609600" y="3779838"/>
          <a:ext cx="3789362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6" name="Visio" r:id="rId3" imgW="3628696" imgH="1396710" progId="Visio.Drawing.11">
                  <p:embed/>
                </p:oleObj>
              </mc:Choice>
              <mc:Fallback>
                <p:oleObj name="Visio" r:id="rId3" imgW="3628696" imgH="139671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779838"/>
                        <a:ext cx="3789362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ular Callout 10"/>
          <p:cNvSpPr/>
          <p:nvPr/>
        </p:nvSpPr>
        <p:spPr bwMode="auto">
          <a:xfrm>
            <a:off x="2884487" y="3181350"/>
            <a:ext cx="990600" cy="685800"/>
          </a:xfrm>
          <a:prstGeom prst="wedgeRectCallout">
            <a:avLst>
              <a:gd name="adj1" fmla="val -804"/>
              <a:gd name="adj2" fmla="val 11949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1323"/>
              </p:ext>
            </p:extLst>
          </p:nvPr>
        </p:nvGraphicFramePr>
        <p:xfrm>
          <a:off x="4754563" y="3649663"/>
          <a:ext cx="3789362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7" name="Visio" r:id="rId5" imgW="3628696" imgH="1554930" progId="Visio.Drawing.11">
                  <p:embed/>
                </p:oleObj>
              </mc:Choice>
              <mc:Fallback>
                <p:oleObj name="Visio" r:id="rId5" imgW="3628696" imgH="15549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54563" y="3649663"/>
                        <a:ext cx="3789362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ular Callout 13"/>
          <p:cNvSpPr/>
          <p:nvPr/>
        </p:nvSpPr>
        <p:spPr bwMode="auto">
          <a:xfrm>
            <a:off x="7010400" y="3008463"/>
            <a:ext cx="990600" cy="685800"/>
          </a:xfrm>
          <a:prstGeom prst="wedgeRectCallout">
            <a:avLst>
              <a:gd name="adj1" fmla="val -2546"/>
              <a:gd name="adj2" fmla="val 12452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6082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Proposal: WUR Action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1566046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In addition to WUR negotiation, </a:t>
            </a:r>
            <a:r>
              <a:rPr lang="en-SG" altLang="ko-KR" sz="1800" b="0" dirty="0">
                <a:solidFill>
                  <a:srgbClr val="FF0000"/>
                </a:solidFill>
                <a:cs typeface="Arial" panose="020B0604020202020204" pitchFamily="34" charset="0"/>
              </a:rPr>
              <a:t>WUR Action frame </a:t>
            </a:r>
            <a:r>
              <a:rPr lang="en-SG" altLang="ko-KR" sz="1800" b="0" dirty="0">
                <a:cs typeface="Arial" panose="020B0604020202020204" pitchFamily="34" charset="0"/>
              </a:rPr>
              <a:t>shall also enable 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 incorporating WUR negotiation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exit</a:t>
            </a:r>
          </a:p>
          <a:p>
            <a:pPr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000" u="sng" dirty="0"/>
              <a:t>Merit</a:t>
            </a:r>
            <a:r>
              <a:rPr lang="en-US" sz="2000" b="0" dirty="0"/>
              <a:t>: simplified 11ba specification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5082" y="5376436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Action field identifies different WUR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WUR Mode Request, WUR Mode Response,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Mode element contains wake-up operating parameters</a:t>
            </a: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422843"/>
            <a:ext cx="6096000" cy="828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063199"/>
            <a:ext cx="6348413" cy="116565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3124200" y="3821657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858000" y="3821657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Example WUR Mode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610600" cy="5103813"/>
          </a:xfrm>
        </p:spPr>
        <p:txBody>
          <a:bodyPr/>
          <a:lstStyle/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2017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45549"/>
              </p:ext>
            </p:extLst>
          </p:nvPr>
        </p:nvGraphicFramePr>
        <p:xfrm>
          <a:off x="1665127" y="1988502"/>
          <a:ext cx="60483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Visio" r:id="rId3" imgW="4258646" imgH="532710" progId="Visio.Drawing.11">
                  <p:embed/>
                </p:oleObj>
              </mc:Choice>
              <mc:Fallback>
                <p:oleObj name="Visio" r:id="rId3" imgW="4258646" imgH="532710" progId="Visio.Drawing.11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127" y="1988502"/>
                        <a:ext cx="6048375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264"/>
              </p:ext>
            </p:extLst>
          </p:nvPr>
        </p:nvGraphicFramePr>
        <p:xfrm>
          <a:off x="312312" y="3241040"/>
          <a:ext cx="368362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0">
                  <a:extLst>
                    <a:ext uri="{9D8B030D-6E8A-4147-A177-3AD203B41FA5}">
                      <a16:colId xmlns:a16="http://schemas.microsoft.com/office/drawing/2014/main" val="1958272086"/>
                    </a:ext>
                  </a:extLst>
                </a:gridCol>
                <a:gridCol w="1615324">
                  <a:extLst>
                    <a:ext uri="{9D8B030D-6E8A-4147-A177-3AD203B41FA5}">
                      <a16:colId xmlns:a16="http://schemas.microsoft.com/office/drawing/2014/main" val="4073265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Type value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1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negotiation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0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 incorporating WUR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4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8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4-255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9114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32048" y="3779578"/>
            <a:ext cx="397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When Action Type is 0 or 2, wake-up operating parameters related fields are present. Otherwise they are not present.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12312" y="2550160"/>
            <a:ext cx="3573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3969912" y="2550160"/>
            <a:ext cx="525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6052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Various procedures related to WUR mode operation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WUR Action frame is suggested to enable all the procedures related to WUR mode operation.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2017</a:t>
            </a:r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2362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 smtClean="0"/>
              <a:t>11-17-0575-05-00ba-spec-framework</a:t>
            </a:r>
            <a:endParaRPr lang="en-US" b="0" dirty="0"/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11-17-0379-04-00ba-sfd-mac-proposal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11-17-0071-00-00ba-high-level-mac-concept-for-wur.pptx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2017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38114</TotalTime>
  <Words>548</Words>
  <Application>Microsoft Office PowerPoint</Application>
  <PresentationFormat>On-screen Show (4:3)</PresentationFormat>
  <Paragraphs>116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Mode Operation Procedures</vt:lpstr>
      <vt:lpstr>PowerPoint Presentation</vt:lpstr>
      <vt:lpstr>PowerPoint Presentation</vt:lpstr>
      <vt:lpstr>PowerPoint Presentation</vt:lpstr>
      <vt:lpstr>WUR Mode Exit</vt:lpstr>
      <vt:lpstr>Proposal: WUR Action Frame</vt:lpstr>
      <vt:lpstr>Example WUR Mode element</vt:lpstr>
      <vt:lpstr>Summary</vt:lpstr>
      <vt:lpstr>Reference</vt:lpstr>
      <vt:lpstr>SP 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2344</cp:revision>
  <cp:lastPrinted>2014-11-04T15:04:57Z</cp:lastPrinted>
  <dcterms:created xsi:type="dcterms:W3CDTF">2007-04-17T18:10:23Z</dcterms:created>
  <dcterms:modified xsi:type="dcterms:W3CDTF">2017-10-31T01:15:20Z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