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267" r:id="rId6"/>
    <p:sldId id="268" r:id="rId7"/>
    <p:sldId id="269" r:id="rId8"/>
    <p:sldId id="270" r:id="rId9"/>
    <p:sldId id="271" r:id="rId10"/>
    <p:sldId id="272" r:id="rId11"/>
    <p:sldId id="273" r:id="rId12"/>
    <p:sldId id="274" r:id="rId13"/>
    <p:sldId id="276" r:id="rId14"/>
    <p:sldId id="258" r:id="rId15"/>
    <p:sldId id="259" r:id="rId16"/>
    <p:sldId id="260" r:id="rId17"/>
    <p:sldId id="261" r:id="rId18"/>
    <p:sldId id="262" r:id="rId19"/>
    <p:sldId id="263"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19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802.11-17/1291r0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about/sasb/1216sasbmin.pdf" TargetMode="External"/><Relationship Id="rId2" Type="http://schemas.openxmlformats.org/officeDocument/2006/relationships/hyperlink" Target="http://standards.ieee.org/develop/policies/policy_rev.pdf" TargetMode="External"/><Relationship Id="rId1" Type="http://schemas.openxmlformats.org/officeDocument/2006/relationships/slideLayout" Target="../slideLayouts/slideLayout2.xml"/><Relationship Id="rId6" Type="http://schemas.openxmlformats.org/officeDocument/2006/relationships/hyperlink" Target="http://standards.ieee.org/about/sasb/0316sasbmin.pdf" TargetMode="External"/><Relationship Id="rId5" Type="http://schemas.openxmlformats.org/officeDocument/2006/relationships/hyperlink" Target="http://standards.ieee.org/about/sasb/0616sasbmin.pdf" TargetMode="External"/><Relationship Id="rId4" Type="http://schemas.openxmlformats.org/officeDocument/2006/relationships/hyperlink" Target="http://standards.ieee.org/about/sasb/0916sasbmi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joinme.html" TargetMode="External"/><Relationship Id="rId2" Type="http://schemas.openxmlformats.org/officeDocument/2006/relationships/hyperlink" Target="https://join.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IEEE 802.11 </a:t>
            </a:r>
            <a:r>
              <a:rPr lang="en-GB" altLang="en-US" dirty="0" err="1"/>
              <a:t>TGaz</a:t>
            </a:r>
            <a:r>
              <a:rPr lang="en-GB" altLang="en-US" dirty="0"/>
              <a:t> </a:t>
            </a:r>
            <a:br>
              <a:rPr lang="en-GB" altLang="en-US" dirty="0"/>
            </a:br>
            <a:r>
              <a:rPr lang="en-GB" altLang="en-US" dirty="0" smtClean="0"/>
              <a:t>Aug. 30</a:t>
            </a:r>
            <a:r>
              <a:rPr lang="en-GB" altLang="en-US" baseline="30000" dirty="0" smtClean="0"/>
              <a:t>th</a:t>
            </a:r>
            <a:r>
              <a:rPr lang="en-GB" altLang="en-US" dirty="0" smtClean="0"/>
              <a:t> Teleconference </a:t>
            </a:r>
            <a:r>
              <a:rPr lang="en-GB" altLang="en-US" dirty="0"/>
              <a:t>Agenda</a:t>
            </a:r>
            <a:endParaRPr lang="en-GB"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2259191"/>
              </p:ext>
            </p:extLst>
          </p:nvPr>
        </p:nvGraphicFramePr>
        <p:xfrm>
          <a:off x="514350" y="2279650"/>
          <a:ext cx="8294688" cy="2478088"/>
        </p:xfrm>
        <a:graphic>
          <a:graphicData uri="http://schemas.openxmlformats.org/presentationml/2006/ole">
            <mc:AlternateContent xmlns:mc="http://schemas.openxmlformats.org/markup-compatibility/2006">
              <mc:Choice xmlns:v="urn:schemas-microsoft-com:vml" Requires="v">
                <p:oleObj spid="_x0000_s3081" name="Document" r:id="rId4" imgW="8434271" imgH="2527147" progId="Word.Document.8">
                  <p:embed/>
                </p:oleObj>
              </mc:Choice>
              <mc:Fallback>
                <p:oleObj name="Document" r:id="rId4" imgW="8434271" imgH="2527147" progId="Word.Document.8">
                  <p:embed/>
                  <p:pic>
                    <p:nvPicPr>
                      <p:cNvPr id="0" name="Picture 3"/>
                      <p:cNvPicPr>
                        <a:picLocks noChangeAspect="1" noChangeArrowheads="1"/>
                      </p:cNvPicPr>
                      <p:nvPr/>
                    </p:nvPicPr>
                    <p:blipFill>
                      <a:blip r:embed="rId5"/>
                      <a:srcRect/>
                      <a:stretch>
                        <a:fillRect/>
                      </a:stretch>
                    </p:blipFill>
                    <p:spPr bwMode="auto">
                      <a:xfrm>
                        <a:off x="514350" y="2279650"/>
                        <a:ext cx="8294688"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13253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2"/>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3"/>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91180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err="1" smtClean="0">
                <a:solidFill>
                  <a:schemeClr val="tx2"/>
                </a:solidFill>
              </a:rPr>
              <a:t>Telecon</a:t>
            </a:r>
            <a:r>
              <a:rPr lang="en-US" altLang="en-US" dirty="0" smtClean="0">
                <a:solidFill>
                  <a:schemeClr val="tx2"/>
                </a:solidFill>
              </a:rPr>
              <a:t> Agenda</a:t>
            </a:r>
            <a:endParaRPr lang="en-US" dirty="0"/>
          </a:p>
        </p:txBody>
      </p:sp>
      <p:sp>
        <p:nvSpPr>
          <p:cNvPr id="8" name="Content Placeholder 2"/>
          <p:cNvSpPr>
            <a:spLocks noGrp="1"/>
          </p:cNvSpPr>
          <p:nvPr>
            <p:ph idx="1"/>
          </p:nvPr>
        </p:nvSpPr>
        <p:spPr>
          <a:xfrm>
            <a:off x="685800" y="1981200"/>
            <a:ext cx="7770813" cy="4113213"/>
          </a:xfrm>
        </p:spPr>
        <p:txBody>
          <a:bodyPr/>
          <a:lstStyle/>
          <a:p>
            <a:pPr marL="0">
              <a:buFontTx/>
              <a:buNone/>
            </a:pPr>
            <a:r>
              <a:rPr lang="en-US" altLang="en-US" dirty="0" smtClean="0">
                <a:ea typeface="SimSun" panose="02010600030101010101" pitchFamily="2" charset="-122"/>
              </a:rPr>
              <a:t>1. Call </a:t>
            </a:r>
            <a:r>
              <a:rPr lang="en-US" altLang="en-US" dirty="0">
                <a:ea typeface="SimSun" panose="02010600030101010101" pitchFamily="2" charset="-122"/>
              </a:rPr>
              <a:t>to order, Patent Policy, Attendance</a:t>
            </a:r>
          </a:p>
          <a:p>
            <a:pPr marL="0">
              <a:buFontTx/>
              <a:buNone/>
            </a:pPr>
            <a:r>
              <a:rPr lang="en-US" altLang="en-US" dirty="0" smtClean="0">
                <a:ea typeface="SimSun" panose="02010600030101010101" pitchFamily="2" charset="-122"/>
              </a:rPr>
              <a:t>2. Approval </a:t>
            </a:r>
            <a:r>
              <a:rPr lang="en-US" altLang="en-US" dirty="0">
                <a:ea typeface="SimSun" panose="02010600030101010101" pitchFamily="2" charset="-122"/>
              </a:rPr>
              <a:t>of Agenda</a:t>
            </a:r>
          </a:p>
          <a:p>
            <a:pPr marL="0">
              <a:buFontTx/>
              <a:buNone/>
            </a:pPr>
            <a:r>
              <a:rPr lang="en-US" altLang="en-US" dirty="0" smtClean="0">
                <a:ea typeface="SimSun" panose="02010600030101010101" pitchFamily="2" charset="-122"/>
              </a:rPr>
              <a:t>3. Review </a:t>
            </a:r>
            <a:r>
              <a:rPr lang="en-US" altLang="en-US" dirty="0">
                <a:ea typeface="SimSun" panose="02010600030101010101" pitchFamily="2" charset="-122"/>
              </a:rPr>
              <a:t>submissions:</a:t>
            </a:r>
          </a:p>
          <a:p>
            <a:pPr lvl="1"/>
            <a:r>
              <a:rPr lang="en-US" dirty="0" smtClean="0"/>
              <a:t>11-17-1269 </a:t>
            </a:r>
            <a:r>
              <a:rPr lang="en-US" dirty="0"/>
              <a:t>Scalable Location Protocol</a:t>
            </a:r>
            <a:r>
              <a:rPr lang="en-US" dirty="0" smtClean="0"/>
              <a:t> (Erik Lindskog)</a:t>
            </a:r>
            <a:endParaRPr lang="en-US" dirty="0"/>
          </a:p>
          <a:p>
            <a:pPr marL="0">
              <a:buFontTx/>
              <a:buNone/>
            </a:pPr>
            <a:r>
              <a:rPr lang="en-US" altLang="en-US" dirty="0">
                <a:ea typeface="SimSun" panose="02010600030101010101" pitchFamily="2" charset="-122"/>
              </a:rPr>
              <a:t>6.  Any other Business (</a:t>
            </a:r>
            <a:r>
              <a:rPr lang="en-US" altLang="en-US" dirty="0" err="1">
                <a:ea typeface="SimSun" panose="02010600030101010101" pitchFamily="2" charset="-122"/>
              </a:rPr>
              <a:t>AoB</a:t>
            </a:r>
            <a:r>
              <a:rPr lang="en-US" altLang="en-US" dirty="0">
                <a:ea typeface="SimSun" panose="02010600030101010101" pitchFamily="2" charset="-122"/>
              </a:rPr>
              <a:t>)</a:t>
            </a:r>
          </a:p>
          <a:p>
            <a:pPr marL="0">
              <a:buFontTx/>
              <a:buNone/>
            </a:pPr>
            <a:r>
              <a:rPr lang="en-US" altLang="en-US" dirty="0">
                <a:ea typeface="SimSun" panose="02010600030101010101" pitchFamily="2" charset="-122"/>
              </a:rPr>
              <a:t>7.  Adjourn</a:t>
            </a:r>
            <a:endParaRPr lang="en-US" sz="2800" dirty="0"/>
          </a:p>
        </p:txBody>
      </p:sp>
    </p:spTree>
    <p:extLst>
      <p:ext uri="{BB962C8B-B14F-4D97-AF65-F5344CB8AC3E}">
        <p14:creationId xmlns:p14="http://schemas.microsoft.com/office/powerpoint/2010/main" val="126192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4400" dirty="0" smtClean="0"/>
              <a:t>Backup</a:t>
            </a:r>
            <a:endParaRPr lang="en-US" sz="4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Tree>
    <p:extLst>
      <p:ext uri="{BB962C8B-B14F-4D97-AF65-F5344CB8AC3E}">
        <p14:creationId xmlns:p14="http://schemas.microsoft.com/office/powerpoint/2010/main" val="270982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228184" y="6475413"/>
            <a:ext cx="2314154" cy="193947"/>
          </a:xfrm>
        </p:spPr>
        <p:txBody>
          <a:body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16</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17</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Aug.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buFontTx/>
              <a:buNone/>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Aug. 30</a:t>
            </a:r>
            <a:r>
              <a:rPr lang="en-US" altLang="en-US" baseline="30000" dirty="0" smtClean="0"/>
              <a:t>th</a:t>
            </a:r>
            <a:r>
              <a:rPr lang="en-US" altLang="en-US" dirty="0" smtClean="0"/>
              <a:t> 2017 </a:t>
            </a:r>
            <a:r>
              <a:rPr lang="en-US" altLang="en-US" dirty="0"/>
              <a:t>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Content Placeholder 2"/>
          <p:cNvSpPr>
            <a:spLocks noGrp="1"/>
          </p:cNvSpPr>
          <p:nvPr>
            <p:ph idx="1"/>
          </p:nvPr>
        </p:nvSpPr>
        <p:spPr/>
        <p:txBody>
          <a:bodyPr/>
          <a:lstStyle/>
          <a:p>
            <a:r>
              <a:rPr lang="en-US" altLang="en-US" dirty="0"/>
              <a:t>Meeting coordinates are as follows:</a:t>
            </a:r>
          </a:p>
          <a:p>
            <a:pPr marL="0" indent="0">
              <a:buNone/>
            </a:pPr>
            <a:r>
              <a:rPr lang="en-US" altLang="en-US" dirty="0"/>
              <a:t>Online:</a:t>
            </a:r>
          </a:p>
          <a:p>
            <a:pPr lvl="1"/>
            <a:r>
              <a:rPr lang="en-US" altLang="en-US" dirty="0" smtClean="0">
                <a:solidFill>
                  <a:schemeClr val="tx1"/>
                </a:solidFill>
                <a:hlinkClick r:id="rId2"/>
              </a:rPr>
              <a:t>https://join.me</a:t>
            </a:r>
            <a:r>
              <a:rPr lang="en-US" altLang="en-US" dirty="0" smtClean="0">
                <a:hlinkClick r:id="rId2"/>
              </a:rPr>
              <a:t>/</a:t>
            </a:r>
            <a:r>
              <a:rPr lang="en-US" altLang="en-US" dirty="0" smtClean="0"/>
              <a:t> to </a:t>
            </a:r>
            <a:r>
              <a:rPr lang="en-US" altLang="en-US" dirty="0"/>
              <a:t>download the desktop app.</a:t>
            </a:r>
          </a:p>
          <a:p>
            <a:pPr lvl="1"/>
            <a:r>
              <a:rPr lang="en-US" altLang="en-US" dirty="0"/>
              <a:t>Please use the </a:t>
            </a:r>
            <a:r>
              <a:rPr lang="en-US" altLang="en-US" b="1" u="sng" dirty="0"/>
              <a:t>JOIN</a:t>
            </a:r>
            <a:r>
              <a:rPr lang="en-US" altLang="en-US" b="1" dirty="0"/>
              <a:t> </a:t>
            </a:r>
            <a:r>
              <a:rPr lang="en-US" altLang="en-US" dirty="0"/>
              <a:t>option with meeting code </a:t>
            </a:r>
            <a:r>
              <a:rPr lang="en-US" altLang="en-US" dirty="0">
                <a:solidFill>
                  <a:srgbClr val="0066FF"/>
                </a:solidFill>
              </a:rPr>
              <a:t>IEEE802.11</a:t>
            </a:r>
            <a:r>
              <a:rPr lang="en-US" altLang="en-US" dirty="0"/>
              <a:t>  - </a:t>
            </a:r>
            <a:r>
              <a:rPr lang="en-US" altLang="en-US" b="1" dirty="0"/>
              <a:t>DO NOT </a:t>
            </a:r>
            <a:r>
              <a:rPr lang="en-US" altLang="en-US" dirty="0"/>
              <a:t>use the START button. </a:t>
            </a:r>
          </a:p>
          <a:p>
            <a:pPr marL="0" indent="0">
              <a:buNone/>
            </a:pPr>
            <a:r>
              <a:rPr lang="en-US" altLang="en-US" dirty="0"/>
              <a:t>Dial in:</a:t>
            </a:r>
          </a:p>
          <a:p>
            <a:pPr lvl="1"/>
            <a:r>
              <a:rPr lang="en-US" altLang="en-US" dirty="0"/>
              <a:t>Link to local dial-in numbers using line phone can be found at: </a:t>
            </a:r>
            <a:r>
              <a:rPr lang="en-US" altLang="en-US" dirty="0">
                <a:hlinkClick r:id="rId3"/>
              </a:rPr>
              <a:t>http://www.ieee802.org/11/joinme.html</a:t>
            </a:r>
            <a:r>
              <a:rPr lang="en-US" altLang="en-US" dirty="0"/>
              <a:t> </a:t>
            </a:r>
          </a:p>
          <a:p>
            <a:pPr lvl="1"/>
            <a:r>
              <a:rPr lang="en-US" dirty="0"/>
              <a:t>Access code for those using dial in bridge: 808-571-868# </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Tree>
    <p:extLst>
      <p:ext uri="{BB962C8B-B14F-4D97-AF65-F5344CB8AC3E}">
        <p14:creationId xmlns:p14="http://schemas.microsoft.com/office/powerpoint/2010/main" val="249059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Rectangle 1027"/>
          <p:cNvSpPr txBox="1">
            <a:spLocks noChangeArrowheads="1"/>
          </p:cNvSpPr>
          <p:nvPr/>
        </p:nvSpPr>
        <p:spPr bwMode="auto">
          <a:xfrm>
            <a:off x="0" y="1124744"/>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02504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Rectangle 3"/>
          <p:cNvSpPr txBox="1">
            <a:spLocks noChangeArrowheads="1"/>
          </p:cNvSpPr>
          <p:nvPr/>
        </p:nvSpPr>
        <p:spPr bwMode="auto">
          <a:xfrm>
            <a:off x="0" y="1779256"/>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61950"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marL="361950"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marL="361950" lvl="1">
              <a:lnSpc>
                <a:spcPct val="90000"/>
              </a:lnSpc>
              <a:buFont typeface="Monotype Sorts"/>
              <a:buNone/>
            </a:pPr>
            <a:r>
              <a:rPr lang="en-GB" altLang="en-US" sz="2400" kern="0" dirty="0" smtClean="0">
                <a:solidFill>
                  <a:schemeClr val="accent6">
                    <a:lumMod val="75000"/>
                  </a:schemeClr>
                </a:solidFill>
              </a:rPr>
              <a:t>		IEEE-SA Standards Boards Bylaws</a:t>
            </a:r>
          </a:p>
          <a:p>
            <a:pPr marL="361950"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marL="361950" lvl="1">
              <a:lnSpc>
                <a:spcPct val="90000"/>
              </a:lnSpc>
              <a:buFont typeface="Monotype Sorts"/>
              <a:buNone/>
            </a:pPr>
            <a:r>
              <a:rPr lang="en-GB" altLang="en-US" sz="2400" kern="0" dirty="0" smtClean="0">
                <a:solidFill>
                  <a:schemeClr val="accent6">
                    <a:lumMod val="75000"/>
                  </a:schemeClr>
                </a:solidFill>
              </a:rPr>
              <a:t>		IEEE-SA Standards Board Operations Manual</a:t>
            </a:r>
          </a:p>
          <a:p>
            <a:pPr marL="361950"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marL="361950"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marL="361950"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4173353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endParaRPr lang="en-US" altLang="en-US" dirty="0">
              <a:solidFill>
                <a:schemeClr val="accent6">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Tree>
    <p:extLst>
      <p:ext uri="{BB962C8B-B14F-4D97-AF65-F5344CB8AC3E}">
        <p14:creationId xmlns:p14="http://schemas.microsoft.com/office/powerpoint/2010/main" val="137877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334911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2"/>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3"/>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4"/>
              </a:rPr>
              <a:t>https://standards.ieee.org/develop/policies/bylaws/sb_bylaws.pdf </a:t>
            </a:r>
            <a:r>
              <a:rPr lang="en-US" sz="1400" kern="0" dirty="0" smtClean="0"/>
              <a:t> section 5.2.1.3 and </a:t>
            </a:r>
            <a:r>
              <a:rPr lang="en-GB" sz="1400" u="sng" kern="0" dirty="0" smtClean="0">
                <a:hlinkClick r:id="rId3"/>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Tree>
    <p:extLst>
      <p:ext uri="{BB962C8B-B14F-4D97-AF65-F5344CB8AC3E}">
        <p14:creationId xmlns:p14="http://schemas.microsoft.com/office/powerpoint/2010/main" val="3368609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policy documents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Aug. 2017</a:t>
            </a:r>
            <a:endParaRPr lang="en-GB" dirty="0"/>
          </a:p>
        </p:txBody>
      </p:sp>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Tree>
    <p:extLst>
      <p:ext uri="{BB962C8B-B14F-4D97-AF65-F5344CB8AC3E}">
        <p14:creationId xmlns:p14="http://schemas.microsoft.com/office/powerpoint/2010/main" val="29604436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1455</Words>
  <Application>Microsoft Office PowerPoint</Application>
  <PresentationFormat>On-screen Show (4:3)</PresentationFormat>
  <Paragraphs>227</Paragraphs>
  <Slides>20</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SimSun</vt:lpstr>
      <vt:lpstr>Arial</vt:lpstr>
      <vt:lpstr>Monotype Sorts</vt:lpstr>
      <vt:lpstr>Times New Roman</vt:lpstr>
      <vt:lpstr>Office Theme</vt:lpstr>
      <vt:lpstr>Microsoft Word 97 - 2003 Document</vt:lpstr>
      <vt:lpstr>IEEE 802.11 TGaz  Aug. 30th Teleconference Agenda</vt:lpstr>
      <vt:lpstr>Abstract</vt:lpstr>
      <vt:lpstr>Logistics</vt:lpstr>
      <vt:lpstr>Participants, Patents, and Duty to Inform</vt:lpstr>
      <vt:lpstr>Patent Related Links</vt:lpstr>
      <vt:lpstr>Call for Potentially Essential Patents</vt:lpstr>
      <vt:lpstr>Other Guidelines for IEEE WG Meetings</vt:lpstr>
      <vt:lpstr>Participation in IEEE 802 Meetings</vt:lpstr>
      <vt:lpstr>IEEE-SA policy documents</vt:lpstr>
      <vt:lpstr>PowerPoint Presentation</vt:lpstr>
      <vt:lpstr>PowerPoint Presentation</vt:lpstr>
      <vt:lpstr>Telecon Agenda</vt:lpstr>
      <vt:lpstr>PowerPoint Presentation</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Aug. 30th Agenda</dc:title>
  <dc:creator>Jonathan Segev</dc:creator>
  <cp:lastModifiedBy>Segev, Jonathan</cp:lastModifiedBy>
  <cp:revision>9</cp:revision>
  <cp:lastPrinted>1601-01-01T00:00:00Z</cp:lastPrinted>
  <dcterms:created xsi:type="dcterms:W3CDTF">2014-04-14T10:59:07Z</dcterms:created>
  <dcterms:modified xsi:type="dcterms:W3CDTF">2017-08-28T12:17:20Z</dcterms:modified>
</cp:coreProperties>
</file>