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6" r:id="rId5"/>
    <p:sldId id="267" r:id="rId6"/>
    <p:sldId id="268" r:id="rId7"/>
    <p:sldId id="280" r:id="rId8"/>
    <p:sldId id="272" r:id="rId9"/>
    <p:sldId id="275" r:id="rId10"/>
    <p:sldId id="278" r:id="rId11"/>
    <p:sldId id="286" r:id="rId12"/>
    <p:sldId id="274"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258"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8/23/2017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8</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802.11-17/1281r0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7/11-17-1257-01-AANI-minutes-aani-sc-2017-08-17.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ocuments?is_dcn=DCN%2C%20Title%2C%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242-00-AANI-strategies-to-maximize-adoption-of-802-11-in-5g-network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24 August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2017-08-24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28"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t>Review of Teleconferences</a:t>
            </a:r>
          </a:p>
        </p:txBody>
      </p:sp>
      <p:sp>
        <p:nvSpPr>
          <p:cNvPr id="3" name="Content Placeholder 2"/>
          <p:cNvSpPr>
            <a:spLocks noGrp="1"/>
          </p:cNvSpPr>
          <p:nvPr>
            <p:ph idx="1"/>
          </p:nvPr>
        </p:nvSpPr>
        <p:spPr/>
        <p:txBody>
          <a:bodyPr/>
          <a:lstStyle/>
          <a:p>
            <a:pPr marL="800100" lvl="1" indent="-342900">
              <a:buFont typeface="Arial" panose="020B0604020202020204" pitchFamily="34" charset="0"/>
              <a:buChar char="•"/>
            </a:pPr>
            <a:r>
              <a:rPr lang="en-US" altLang="en-US" dirty="0"/>
              <a:t>July 27, 9am EDT - Canceled</a:t>
            </a:r>
          </a:p>
          <a:p>
            <a:pPr marL="800100" lvl="1" indent="-342900">
              <a:buFont typeface="Arial" panose="020B0604020202020204" pitchFamily="34" charset="0"/>
              <a:buChar char="•"/>
            </a:pPr>
            <a:r>
              <a:rPr lang="en-US" altLang="en-US" dirty="0"/>
              <a:t>August 3, 9am EDT - Canceled</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b="1" dirty="0"/>
              <a:t>August 17 - 12:00 noon EDT – Completed - minutes </a:t>
            </a:r>
            <a:r>
              <a:rPr lang="en-US" altLang="en-US" b="1" dirty="0">
                <a:hlinkClick r:id="rId2"/>
              </a:rPr>
              <a:t>11-17/1257r1</a:t>
            </a:r>
            <a:r>
              <a:rPr lang="en-US" altLang="en-US" b="1" dirty="0"/>
              <a:t> </a:t>
            </a:r>
            <a:r>
              <a:rPr lang="en-US" altLang="en-US" b="1" dirty="0"/>
              <a:t> </a:t>
            </a:r>
          </a:p>
          <a:p>
            <a:pPr marL="800100" lvl="1" indent="-342900">
              <a:buFont typeface="Arial" panose="020B0604020202020204" pitchFamily="34" charset="0"/>
              <a:buChar char="•"/>
            </a:pPr>
            <a:r>
              <a:rPr lang="en-US" altLang="en-US" b="1" dirty="0"/>
              <a:t>August 24, 9am EDT - Today</a:t>
            </a:r>
          </a:p>
          <a:p>
            <a:pPr marL="800100" lvl="1" indent="-342900">
              <a:buFont typeface="Arial" panose="020B0604020202020204" pitchFamily="34" charset="0"/>
              <a:buChar char="•"/>
            </a:pPr>
            <a:r>
              <a:rPr lang="en-US" altLang="en-US" dirty="0"/>
              <a:t>August 31, 9am EDT  </a:t>
            </a:r>
          </a:p>
          <a:p>
            <a:pPr marL="800100" lvl="1" indent="-342900">
              <a:buFont typeface="Arial" panose="020B0604020202020204" pitchFamily="34" charset="0"/>
              <a:buChar char="•"/>
            </a:pPr>
            <a:r>
              <a:rPr lang="en-US" altLang="en-US" dirty="0"/>
              <a:t>September 7, 9am EDT </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 Discussion on 11-17/1242r0</a:t>
            </a:r>
          </a:p>
        </p:txBody>
      </p:sp>
      <p:sp>
        <p:nvSpPr>
          <p:cNvPr id="3" name="Content Placeholder 2"/>
          <p:cNvSpPr>
            <a:spLocks noGrp="1"/>
          </p:cNvSpPr>
          <p:nvPr>
            <p:ph idx="1"/>
          </p:nvPr>
        </p:nvSpPr>
        <p:spPr>
          <a:xfrm>
            <a:off x="106691" y="1447801"/>
            <a:ext cx="6217909" cy="684212"/>
          </a:xfrm>
        </p:spPr>
        <p:txBody>
          <a:bodyPr/>
          <a:lstStyle/>
          <a:p>
            <a:pPr marL="0" indent="0"/>
            <a:r>
              <a:rPr lang="en-US" sz="1800" dirty="0">
                <a:hlinkClick r:id="rId2"/>
              </a:rPr>
              <a:t>11-17/1242r0</a:t>
            </a:r>
            <a:r>
              <a:rPr lang="en-US" sz="1800" dirty="0"/>
              <a:t> - Strategies to Maximize Adoption of 802.11 in 5G Networks, Chuck Lukaszewski (Aruba, a HPE Company)</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pic>
        <p:nvPicPr>
          <p:cNvPr id="7" name="Picture 6"/>
          <p:cNvPicPr>
            <a:picLocks noChangeAspect="1"/>
          </p:cNvPicPr>
          <p:nvPr/>
        </p:nvPicPr>
        <p:blipFill>
          <a:blip r:embed="rId3"/>
          <a:stretch>
            <a:fillRect/>
          </a:stretch>
        </p:blipFill>
        <p:spPr>
          <a:xfrm>
            <a:off x="249182" y="2143318"/>
            <a:ext cx="5932928" cy="3811587"/>
          </a:xfrm>
          <a:prstGeom prst="rect">
            <a:avLst/>
          </a:prstGeom>
          <a:ln>
            <a:solidFill>
              <a:schemeClr val="tx1"/>
            </a:solidFill>
          </a:ln>
        </p:spPr>
      </p:pic>
      <p:sp>
        <p:nvSpPr>
          <p:cNvPr id="8" name="TextBox 7"/>
          <p:cNvSpPr txBox="1"/>
          <p:nvPr/>
        </p:nvSpPr>
        <p:spPr>
          <a:xfrm>
            <a:off x="6306065" y="1626560"/>
            <a:ext cx="5562600" cy="4339650"/>
          </a:xfrm>
          <a:prstGeom prst="rect">
            <a:avLst/>
          </a:prstGeom>
          <a:noFill/>
        </p:spPr>
        <p:txBody>
          <a:bodyPr wrap="square" rtlCol="0">
            <a:spAutoFit/>
          </a:bodyPr>
          <a:lstStyle/>
          <a:p>
            <a:pPr algn="ctr"/>
            <a:r>
              <a:rPr lang="en-US" dirty="0">
                <a:solidFill>
                  <a:schemeClr val="tx1"/>
                </a:solidFill>
              </a:rPr>
              <a:t>For Discussion:</a:t>
            </a:r>
          </a:p>
          <a:p>
            <a:endParaRPr lang="en-US" sz="1200" dirty="0">
              <a:solidFill>
                <a:schemeClr val="tx1"/>
              </a:solidFill>
            </a:endParaRPr>
          </a:p>
          <a:p>
            <a:pPr marL="457200" indent="-457200">
              <a:buFont typeface="+mj-lt"/>
              <a:buAutoNum type="arabicPeriod"/>
            </a:pPr>
            <a:r>
              <a:rPr lang="en-US" dirty="0">
                <a:solidFill>
                  <a:schemeClr val="tx1"/>
                </a:solidFill>
              </a:rPr>
              <a:t>Will 802.11 capabilities meet 3GPP RAT minimums?</a:t>
            </a:r>
          </a:p>
          <a:p>
            <a:pPr marL="1200150" lvl="1" indent="-457200">
              <a:buFont typeface="+mj-lt"/>
              <a:buAutoNum type="alphaUcPeriod"/>
            </a:pPr>
            <a:r>
              <a:rPr lang="en-US" dirty="0">
                <a:solidFill>
                  <a:schemeClr val="tx1"/>
                </a:solidFill>
              </a:rPr>
              <a:t>Does security need improvement?</a:t>
            </a:r>
          </a:p>
          <a:p>
            <a:pPr marL="1200150" lvl="1" indent="-457200">
              <a:buFont typeface="+mj-lt"/>
              <a:buAutoNum type="alphaUcPeriod"/>
            </a:pPr>
            <a:r>
              <a:rPr lang="en-US" dirty="0">
                <a:solidFill>
                  <a:schemeClr val="tx1"/>
                </a:solidFill>
              </a:rPr>
              <a:t>Are additional QoS/GBR capabilities needed?</a:t>
            </a:r>
          </a:p>
          <a:p>
            <a:pPr marL="1200150" lvl="1" indent="-457200">
              <a:buFont typeface="+mj-lt"/>
              <a:buAutoNum type="alphaUcPeriod"/>
            </a:pPr>
            <a:r>
              <a:rPr lang="en-US" dirty="0">
                <a:solidFill>
                  <a:schemeClr val="tx1"/>
                </a:solidFill>
              </a:rPr>
              <a:t>Are controlled/predictable hand-overs needed (mobility)?</a:t>
            </a:r>
          </a:p>
          <a:p>
            <a:pPr marL="457200" indent="-457200">
              <a:buFont typeface="+mj-lt"/>
              <a:buAutoNum type="arabicPeriod"/>
            </a:pPr>
            <a:r>
              <a:rPr lang="en-US" dirty="0">
                <a:solidFill>
                  <a:schemeClr val="tx1"/>
                </a:solidFill>
              </a:rPr>
              <a:t>Are there Operator technology gaps?</a:t>
            </a:r>
          </a:p>
          <a:p>
            <a:pPr marL="457200" indent="-457200">
              <a:buFont typeface="+mj-lt"/>
              <a:buAutoNum type="arabicPeriod"/>
            </a:pPr>
            <a:r>
              <a:rPr lang="en-US" dirty="0">
                <a:solidFill>
                  <a:schemeClr val="tx1"/>
                </a:solidFill>
              </a:rPr>
              <a:t>Should we look in to speeding up the 802.11 process?</a:t>
            </a:r>
          </a:p>
        </p:txBody>
      </p:sp>
      <p:sp>
        <p:nvSpPr>
          <p:cNvPr id="9" name="TextBox 8"/>
          <p:cNvSpPr txBox="1"/>
          <p:nvPr/>
        </p:nvSpPr>
        <p:spPr>
          <a:xfrm>
            <a:off x="1120146" y="5966210"/>
            <a:ext cx="4191000" cy="276999"/>
          </a:xfrm>
          <a:prstGeom prst="rect">
            <a:avLst/>
          </a:prstGeom>
          <a:noFill/>
        </p:spPr>
        <p:txBody>
          <a:bodyPr wrap="square" rtlCol="0">
            <a:spAutoFit/>
          </a:bodyPr>
          <a:lstStyle/>
          <a:p>
            <a:pPr algn="ctr"/>
            <a:r>
              <a:rPr lang="en-US" sz="1200" dirty="0">
                <a:solidFill>
                  <a:schemeClr val="tx1"/>
                </a:solidFill>
              </a:rPr>
              <a:t>Slide 15 from 11-17/1242r0</a:t>
            </a:r>
          </a:p>
        </p:txBody>
      </p:sp>
    </p:spTree>
    <p:extLst>
      <p:ext uri="{BB962C8B-B14F-4D97-AF65-F5344CB8AC3E}">
        <p14:creationId xmlns:p14="http://schemas.microsoft.com/office/powerpoint/2010/main" val="2258361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dirty="0"/>
              <a:t>August 31, 9am EDT  - Contributions?</a:t>
            </a:r>
          </a:p>
          <a:p>
            <a:pPr marL="800100" lvl="1" indent="-342900">
              <a:buFont typeface="Arial" panose="020B0604020202020204" pitchFamily="34" charset="0"/>
              <a:buChar char="•"/>
            </a:pPr>
            <a:r>
              <a:rPr lang="en-US" altLang="en-US" dirty="0"/>
              <a:t>September 7, 9am EDT  - Contributions?</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sz="2200" dirty="0"/>
              <a:t>10-15 September 2017 F2F, Waikoloa Village, Kona, HI, USA - Goals:</a:t>
            </a:r>
            <a:endParaRPr lang="en-US" altLang="en-US" sz="2000" b="0" dirty="0"/>
          </a:p>
          <a:p>
            <a:pPr marL="971550" lvl="1" indent="-457200">
              <a:buFont typeface="+mj-lt"/>
              <a:buAutoNum type="arabicPeriod"/>
            </a:pPr>
            <a:r>
              <a:rPr lang="en-US" altLang="en-US" dirty="0"/>
              <a:t>Contributions on SA/802.11 interworking: 2G/3G/4G</a:t>
            </a:r>
          </a:p>
          <a:p>
            <a:pPr marL="971550" lvl="1" indent="-457200">
              <a:buFont typeface="+mj-lt"/>
              <a:buAutoNum type="arabicPeriod"/>
            </a:pPr>
            <a:r>
              <a:rPr lang="en-US" altLang="en-US" dirty="0"/>
              <a:t>Contributions on SA/802.11 or RAN/802.11 interworking or related 5G/nextGen </a:t>
            </a:r>
          </a:p>
          <a:p>
            <a:pPr marL="971550" lvl="1" indent="-457200">
              <a:buFont typeface="+mj-lt"/>
              <a:buAutoNum type="arabicPeriod"/>
            </a:pPr>
            <a:r>
              <a:rPr lang="en-US" altLang="en-US" dirty="0"/>
              <a:t>Continue discussions on NEND IC and report of NEND IC activity. </a:t>
            </a:r>
            <a:endParaRPr lang="en-US" dirty="0"/>
          </a:p>
          <a:p>
            <a:pPr marL="971550" lvl="1" indent="-457200">
              <a:buFont typeface="+mj-lt"/>
              <a:buAutoNum type="arabicPeriod"/>
            </a:pPr>
            <a:r>
              <a:rPr lang="en-US" altLang="en-US" dirty="0"/>
              <a:t>Generate a 802.11 contribution(s) for NEND IC activity</a:t>
            </a:r>
          </a:p>
          <a:p>
            <a:r>
              <a:rPr lang="en-US" altLang="en-US" sz="2000" b="0" dirty="0"/>
              <a:t>	Meeting time: 2 sessions - Monday PM1 and Thursday AM2</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August 24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Background/Status</a:t>
            </a:r>
          </a:p>
          <a:p>
            <a:pPr marL="457200" indent="-457200">
              <a:buFont typeface="Times New Roman" panose="02020603050405020304" pitchFamily="18" charset="0"/>
              <a:buAutoNum type="arabicPeriod"/>
              <a:defRPr/>
            </a:pPr>
            <a:r>
              <a:rPr lang="en-US" altLang="en-US" dirty="0"/>
              <a:t>Continue Discussion on: </a:t>
            </a:r>
            <a:r>
              <a:rPr lang="en-US" sz="1800" dirty="0">
                <a:hlinkClick r:id="rId3"/>
              </a:rPr>
              <a:t>11-17/1242r0</a:t>
            </a:r>
            <a:r>
              <a:rPr lang="en-US" sz="1800" dirty="0"/>
              <a:t> – “Strategies to Maximize Adoption of 802.11 in 5G Networks”, Chuck Lukaszewski (Aruba, a HPE Company) – which was presented at last week’s teleconference </a:t>
            </a:r>
          </a:p>
          <a:p>
            <a:pPr marL="457200" indent="-457200">
              <a:buFont typeface="Times New Roman" panose="02020603050405020304" pitchFamily="18" charset="0"/>
              <a:buAutoNum type="arabicPeriod"/>
              <a:defRPr/>
            </a:pPr>
            <a:r>
              <a:rPr lang="en-US" altLang="en-US" dirty="0"/>
              <a:t>Future Sessions Planning</a:t>
            </a:r>
          </a:p>
          <a:p>
            <a:pPr marL="457200" indent="-457200">
              <a:buFont typeface="Times New Roman" panose="02020603050405020304" pitchFamily="18" charset="0"/>
              <a:buAutoNum type="arabicPeriod"/>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 – Related to 3GPP SA</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Contributions regarding the ongoing 3GPP work:</a:t>
            </a:r>
          </a:p>
          <a:p>
            <a:pPr>
              <a:buFont typeface="Arial" panose="020B0604020202020204" pitchFamily="34" charset="0"/>
              <a:buChar char="•"/>
            </a:pPr>
            <a:r>
              <a:rPr lang="en-US" dirty="0"/>
              <a:t>11-17/1064r0 – “Overview of 3GPP SA Next Generation System Documents Related to Non-3GPP Access to the 5G Core Network</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7725162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5752</TotalTime>
  <Words>1475</Words>
  <Application>Microsoft Office PowerPoint</Application>
  <PresentationFormat>Widescreen</PresentationFormat>
  <Paragraphs>181</Paragraphs>
  <Slides>13</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 Unicode MS</vt:lpstr>
      <vt:lpstr>MS Gothic</vt:lpstr>
      <vt:lpstr>Arial</vt:lpstr>
      <vt:lpstr>Monotype Sorts</vt:lpstr>
      <vt:lpstr>Times New Roman</vt:lpstr>
      <vt:lpstr>Office Theme</vt:lpstr>
      <vt:lpstr>Document</vt:lpstr>
      <vt:lpstr>AANI SC Agenda 24 August 2017 Teleconference</vt:lpstr>
      <vt:lpstr>Abstract</vt:lpstr>
      <vt:lpstr>Reminders and Rules</vt:lpstr>
      <vt:lpstr>Agenda</vt:lpstr>
      <vt:lpstr>Guidelines for IEEE-SA Meetings</vt:lpstr>
      <vt:lpstr>Resources – URLs</vt:lpstr>
      <vt:lpstr>Participation in IEEE 802 Meetings</vt:lpstr>
      <vt:lpstr>AANI SC Background</vt:lpstr>
      <vt:lpstr>AANI Status – Related to 3GPP SA</vt:lpstr>
      <vt:lpstr>Review of Teleconferences</vt:lpstr>
      <vt:lpstr>Continue Discussion on 11-17/1242r0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64</cp:revision>
  <cp:lastPrinted>1601-01-01T00:00:00Z</cp:lastPrinted>
  <dcterms:created xsi:type="dcterms:W3CDTF">2017-06-02T20:57:23Z</dcterms:created>
  <dcterms:modified xsi:type="dcterms:W3CDTF">2017-08-23T20:28:09Z</dcterms:modified>
</cp:coreProperties>
</file>