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464" r:id="rId4"/>
    <p:sldId id="423" r:id="rId5"/>
    <p:sldId id="394" r:id="rId6"/>
    <p:sldId id="469" r:id="rId7"/>
    <p:sldId id="324" r:id="rId8"/>
    <p:sldId id="372" r:id="rId9"/>
    <p:sldId id="325" r:id="rId10"/>
    <p:sldId id="326" r:id="rId11"/>
    <p:sldId id="479" r:id="rId12"/>
    <p:sldId id="480" r:id="rId13"/>
    <p:sldId id="481" r:id="rId14"/>
    <p:sldId id="482" r:id="rId15"/>
    <p:sldId id="490" r:id="rId16"/>
    <p:sldId id="488" r:id="rId17"/>
    <p:sldId id="489" r:id="rId18"/>
    <p:sldId id="485" r:id="rId19"/>
    <p:sldId id="486" r:id="rId20"/>
    <p:sldId id="487" r:id="rId21"/>
    <p:sldId id="381" r:id="rId22"/>
    <p:sldId id="383" r:id="rId23"/>
    <p:sldId id="390" r:id="rId24"/>
    <p:sldId id="391" r:id="rId25"/>
    <p:sldId id="470" r:id="rId26"/>
    <p:sldId id="471" r:id="rId27"/>
    <p:sldId id="472" r:id="rId28"/>
    <p:sldId id="473" r:id="rId29"/>
    <p:sldId id="474" r:id="rId30"/>
    <p:sldId id="475" r:id="rId31"/>
    <p:sldId id="476" r:id="rId32"/>
    <p:sldId id="477" r:id="rId33"/>
    <p:sldId id="478" r:id="rId34"/>
    <p:sldId id="397" r:id="rId35"/>
    <p:sldId id="436"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8" autoAdjust="0"/>
    <p:restoredTop sz="94660"/>
  </p:normalViewPr>
  <p:slideViewPr>
    <p:cSldViewPr>
      <p:cViewPr varScale="1">
        <p:scale>
          <a:sx n="110" d="100"/>
          <a:sy n="110" d="100"/>
        </p:scale>
        <p:origin x="828"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2"/>
    </p:cViewPr>
  </p:sorterViewPr>
  <p:notesViewPr>
    <p:cSldViewPr>
      <p:cViewPr varScale="1">
        <p:scale>
          <a:sx n="68" d="100"/>
          <a:sy n="68" d="100"/>
        </p:scale>
        <p:origin x="3270"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3.wmf"/><Relationship Id="rId5" Type="http://schemas.openxmlformats.org/officeDocument/2006/relationships/image" Target="../media/image25.wmf"/><Relationship Id="rId4" Type="http://schemas.openxmlformats.org/officeDocument/2006/relationships/image" Target="../media/image3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5" Type="http://schemas.openxmlformats.org/officeDocument/2006/relationships/image" Target="../media/image38.wmf"/><Relationship Id="rId4" Type="http://schemas.openxmlformats.org/officeDocument/2006/relationships/image" Target="../media/image3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17312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doc.: IEEE 802.11-yy/xxxxr0</a:t>
            </a:r>
          </a:p>
        </p:txBody>
      </p:sp>
      <p:sp>
        <p:nvSpPr>
          <p:cNvPr id="5" name="Date Placeholder 4"/>
          <p:cNvSpPr>
            <a:spLocks noGrp="1"/>
          </p:cNvSpPr>
          <p:nvPr>
            <p:ph type="dt" idx="1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Month Year</a:t>
            </a:r>
          </a:p>
        </p:txBody>
      </p:sp>
      <p:sp>
        <p:nvSpPr>
          <p:cNvPr id="7" name="Slide Number Placeholder 6"/>
          <p:cNvSpPr>
            <a:spLocks noGrp="1"/>
          </p:cNvSpPr>
          <p:nvPr>
            <p:ph type="sldNum" sz="quarter" idx="13"/>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Page </a:t>
            </a:r>
            <a:fld id="{D2D11A6C-B4D3-4B35-9488-F1E9620A2584}"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8</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714322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2017</a:t>
            </a:r>
            <a:endParaRPr lang="en-GB" dirty="0"/>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p:spPr>
        <p:txBody>
          <a:bodyPr/>
          <a:lstStyle>
            <a:lvl1pPr>
              <a:defRPr/>
            </a:lvl1pPr>
          </a:lstStyle>
          <a:p>
            <a:r>
              <a:rPr lang="en-US"/>
              <a:t>Aug 2017</a:t>
            </a:r>
            <a:endParaRPr lang="en-GB" dirty="0"/>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da-DK"/>
              <a:t>Erik Lindskog, Qualcomm, et al.</a:t>
            </a:r>
            <a:endParaRPr lang="en-GB"/>
          </a:p>
        </p:txBody>
      </p:sp>
    </p:spTree>
    <p:extLst>
      <p:ext uri="{BB962C8B-B14F-4D97-AF65-F5344CB8AC3E}">
        <p14:creationId xmlns:p14="http://schemas.microsoft.com/office/powerpoint/2010/main" val="4204004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2017</a:t>
            </a:r>
            <a:endParaRPr lang="en-GB" dirty="0"/>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2017</a:t>
            </a:r>
            <a:endParaRPr lang="en-GB" dirty="0"/>
          </a:p>
        </p:txBody>
      </p:sp>
      <p:sp>
        <p:nvSpPr>
          <p:cNvPr id="6" name="Footer Placeholder 5"/>
          <p:cNvSpPr>
            <a:spLocks noGrp="1"/>
          </p:cNvSpPr>
          <p:nvPr>
            <p:ph type="ftr" idx="11"/>
          </p:nvPr>
        </p:nvSpPr>
        <p:spPr/>
        <p:txBody>
          <a:bodyPr/>
          <a:lstStyle>
            <a:lvl1pPr>
              <a:defRPr/>
            </a:lvl1pPr>
          </a:lstStyle>
          <a:p>
            <a:r>
              <a:rPr lang="da-DK"/>
              <a:t>Erik Lindskog, Qualcomm,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a-DK"/>
              <a:t>Erik Lindskog, Qualcomm,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2017</a:t>
            </a:r>
            <a:endParaRPr lang="en-GB" dirty="0"/>
          </a:p>
        </p:txBody>
      </p:sp>
      <p:sp>
        <p:nvSpPr>
          <p:cNvPr id="4" name="Footer Placeholder 3"/>
          <p:cNvSpPr>
            <a:spLocks noGrp="1"/>
          </p:cNvSpPr>
          <p:nvPr>
            <p:ph type="ftr" idx="11"/>
          </p:nvPr>
        </p:nvSpPr>
        <p:spPr/>
        <p:txBody>
          <a:bodyPr/>
          <a:lstStyle>
            <a:lvl1pPr>
              <a:defRPr/>
            </a:lvl1pPr>
          </a:lstStyle>
          <a:p>
            <a:r>
              <a:rPr lang="da-DK"/>
              <a:t>Erik Lindskog, Qualcomm,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2017</a:t>
            </a:r>
            <a:endParaRPr lang="en-GB" dirty="0"/>
          </a:p>
        </p:txBody>
      </p:sp>
      <p:sp>
        <p:nvSpPr>
          <p:cNvPr id="3" name="Footer Placeholder 2"/>
          <p:cNvSpPr>
            <a:spLocks noGrp="1"/>
          </p:cNvSpPr>
          <p:nvPr>
            <p:ph type="ftr" idx="11"/>
          </p:nvPr>
        </p:nvSpPr>
        <p:spPr/>
        <p:txBody>
          <a:bodyPr/>
          <a:lstStyle>
            <a:lvl1pPr>
              <a:defRPr/>
            </a:lvl1pPr>
          </a:lstStyle>
          <a:p>
            <a:r>
              <a:rPr lang="da-DK"/>
              <a:t>Erik Lindskog, Qualcomm,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2017</a:t>
            </a:r>
            <a:endParaRPr lang="en-GB" dirty="0"/>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2017</a:t>
            </a:r>
            <a:endParaRPr lang="en-GB" dirty="0"/>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802.11-17/1269r1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71"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e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png"/></Relationships>
</file>

<file path=ppt/slides/_rels/slide30.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26.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28.wmf"/><Relationship Id="rId4" Type="http://schemas.openxmlformats.org/officeDocument/2006/relationships/image" Target="../media/image25.wmf"/><Relationship Id="rId9" Type="http://schemas.openxmlformats.org/officeDocument/2006/relationships/oleObject" Target="../embeddings/oleObject5.bin"/></Relationships>
</file>

<file path=ppt/slides/_rels/slide31.x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25.w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30.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10.bin"/><Relationship Id="rId14" Type="http://schemas.openxmlformats.org/officeDocument/2006/relationships/image" Target="../media/image33.wmf"/></Relationships>
</file>

<file path=ppt/slides/_rels/slide32.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13.bin"/><Relationship Id="rId7" Type="http://schemas.openxmlformats.org/officeDocument/2006/relationships/oleObject" Target="../embeddings/oleObject15.bin"/><Relationship Id="rId12" Type="http://schemas.openxmlformats.org/officeDocument/2006/relationships/image" Target="../media/image38.wmf"/><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35.wmf"/><Relationship Id="rId11" Type="http://schemas.openxmlformats.org/officeDocument/2006/relationships/oleObject" Target="../embeddings/oleObject17.bin"/><Relationship Id="rId5" Type="http://schemas.openxmlformats.org/officeDocument/2006/relationships/oleObject" Target="../embeddings/oleObject14.bin"/><Relationship Id="rId10" Type="http://schemas.openxmlformats.org/officeDocument/2006/relationships/image" Target="../media/image37.wmf"/><Relationship Id="rId4" Type="http://schemas.openxmlformats.org/officeDocument/2006/relationships/image" Target="../media/image34.wmf"/><Relationship Id="rId9" Type="http://schemas.openxmlformats.org/officeDocument/2006/relationships/oleObject" Target="../embeddings/oleObject16.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40.wmf"/><Relationship Id="rId5" Type="http://schemas.openxmlformats.org/officeDocument/2006/relationships/oleObject" Target="../embeddings/oleObject19.bin"/><Relationship Id="rId4" Type="http://schemas.openxmlformats.org/officeDocument/2006/relationships/image" Target="../media/image39.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1.png"/><Relationship Id="rId7" Type="http://schemas.openxmlformats.org/officeDocument/2006/relationships/image" Target="../media/image14.jpeg"/><Relationship Id="rId2" Type="http://schemas.openxmlformats.org/officeDocument/2006/relationships/image" Target="../media/image2.jpg"/><Relationship Id="rId1" Type="http://schemas.openxmlformats.org/officeDocument/2006/relationships/slideLayout" Target="../slideLayouts/slideLayout6.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4.jpeg"/><Relationship Id="rId9" Type="http://schemas.openxmlformats.org/officeDocument/2006/relationships/image" Target="../media/image1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23.emf"/><Relationship Id="rId3" Type="http://schemas.openxmlformats.org/officeDocument/2006/relationships/image" Target="../media/image18.emf"/><Relationship Id="rId7" Type="http://schemas.openxmlformats.org/officeDocument/2006/relationships/image" Target="../media/image22.e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1.emf"/><Relationship Id="rId5" Type="http://schemas.openxmlformats.org/officeDocument/2006/relationships/image" Target="../media/image20.emf"/><Relationship Id="rId4" Type="http://schemas.openxmlformats.org/officeDocument/2006/relationships/image" Target="../media/image19.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Aug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a-DK"/>
              <a:t>Erik Lindskog, Qualcomm,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Scalable Location Protocol</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2017-08-30</a:t>
            </a:r>
          </a:p>
        </p:txBody>
      </p:sp>
      <p:graphicFrame>
        <p:nvGraphicFramePr>
          <p:cNvPr id="3075" name="Object 3"/>
          <p:cNvGraphicFramePr>
            <a:graphicFrameLocks noChangeAspect="1"/>
          </p:cNvGraphicFramePr>
          <p:nvPr>
            <p:extLst>
              <p:ext uri="{D42A27DB-BD31-4B8C-83A1-F6EECF244321}">
                <p14:modId xmlns:p14="http://schemas.microsoft.com/office/powerpoint/2010/main" val="272968466"/>
              </p:ext>
            </p:extLst>
          </p:nvPr>
        </p:nvGraphicFramePr>
        <p:xfrm>
          <a:off x="512763" y="2274888"/>
          <a:ext cx="7816850" cy="2397125"/>
        </p:xfrm>
        <a:graphic>
          <a:graphicData uri="http://schemas.openxmlformats.org/presentationml/2006/ole">
            <mc:AlternateContent xmlns:mc="http://schemas.openxmlformats.org/markup-compatibility/2006">
              <mc:Choice xmlns:v="urn:schemas-microsoft-com:vml" Requires="v">
                <p:oleObj spid="_x0000_s3326"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2763" y="2274888"/>
                        <a:ext cx="7816850" cy="2397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3" name="Slide Number Placeholder 2"/>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35C880F8-9C7D-4760-B738-53F7D5677438}"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10</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cxnSp>
        <p:nvCxnSpPr>
          <p:cNvPr id="5" name="Straight Arrow Connector 4"/>
          <p:cNvCxnSpPr/>
          <p:nvPr/>
        </p:nvCxnSpPr>
        <p:spPr bwMode="auto">
          <a:xfrm>
            <a:off x="2867756" y="1434853"/>
            <a:ext cx="1" cy="50405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Arrow Connector 5"/>
          <p:cNvCxnSpPr/>
          <p:nvPr/>
        </p:nvCxnSpPr>
        <p:spPr bwMode="auto">
          <a:xfrm>
            <a:off x="5820085" y="1290837"/>
            <a:ext cx="0" cy="518457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6"/>
          <p:cNvSpPr txBox="1"/>
          <p:nvPr/>
        </p:nvSpPr>
        <p:spPr>
          <a:xfrm>
            <a:off x="2247233" y="952283"/>
            <a:ext cx="1241045"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pitchFamily="18" charset="0"/>
                <a:ea typeface="+mn-ea"/>
                <a:cs typeface="+mn-cs"/>
              </a:rPr>
              <a:t>Access point</a:t>
            </a:r>
          </a:p>
        </p:txBody>
      </p:sp>
      <p:sp>
        <p:nvSpPr>
          <p:cNvPr id="9" name="TextBox 8"/>
          <p:cNvSpPr txBox="1"/>
          <p:nvPr/>
        </p:nvSpPr>
        <p:spPr>
          <a:xfrm>
            <a:off x="5093764" y="923351"/>
            <a:ext cx="150874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600" dirty="0">
                <a:solidFill>
                  <a:srgbClr val="000000"/>
                </a:solidFill>
                <a:latin typeface="Times New Roman" pitchFamily="18" charset="0"/>
                <a:ea typeface="+mn-ea"/>
              </a:rPr>
              <a:t>Anchor Client 1</a:t>
            </a:r>
            <a:endParaRPr kumimoji="0" lang="en-US" sz="16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cxnSp>
        <p:nvCxnSpPr>
          <p:cNvPr id="11" name="Straight Arrow Connector 10"/>
          <p:cNvCxnSpPr/>
          <p:nvPr/>
        </p:nvCxnSpPr>
        <p:spPr bwMode="auto">
          <a:xfrm flipH="1">
            <a:off x="2867415" y="1578869"/>
            <a:ext cx="2952670" cy="8513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3851253" y="1331267"/>
            <a:ext cx="1027845"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err="1">
                <a:ln>
                  <a:noFill/>
                </a:ln>
                <a:solidFill>
                  <a:srgbClr val="000000"/>
                </a:solidFill>
                <a:effectLst/>
                <a:uLnTx/>
                <a:uFillTx/>
                <a:latin typeface="Times New Roman" pitchFamily="18" charset="0"/>
                <a:ea typeface="+mn-ea"/>
                <a:cs typeface="+mn-cs"/>
              </a:rPr>
              <a:t>iFTM</a:t>
            </a: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 request</a:t>
            </a:r>
          </a:p>
        </p:txBody>
      </p:sp>
      <p:sp>
        <p:nvSpPr>
          <p:cNvPr id="13" name="TextBox 12"/>
          <p:cNvSpPr txBox="1"/>
          <p:nvPr/>
        </p:nvSpPr>
        <p:spPr>
          <a:xfrm>
            <a:off x="3792696" y="1621839"/>
            <a:ext cx="1223412"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err="1">
                <a:ln>
                  <a:noFill/>
                </a:ln>
                <a:solidFill>
                  <a:srgbClr val="000000"/>
                </a:solidFill>
                <a:effectLst/>
                <a:uLnTx/>
                <a:uFillTx/>
                <a:latin typeface="Times New Roman" pitchFamily="18" charset="0"/>
                <a:ea typeface="+mn-ea"/>
                <a:cs typeface="+mn-cs"/>
              </a:rPr>
              <a:t>iFTM</a:t>
            </a: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 (response)</a:t>
            </a:r>
          </a:p>
        </p:txBody>
      </p:sp>
      <p:cxnSp>
        <p:nvCxnSpPr>
          <p:cNvPr id="15" name="Straight Arrow Connector 14"/>
          <p:cNvCxnSpPr/>
          <p:nvPr/>
        </p:nvCxnSpPr>
        <p:spPr bwMode="auto">
          <a:xfrm>
            <a:off x="2854591" y="1820259"/>
            <a:ext cx="2965493" cy="11135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Left Brace 15"/>
          <p:cNvSpPr/>
          <p:nvPr/>
        </p:nvSpPr>
        <p:spPr bwMode="auto">
          <a:xfrm>
            <a:off x="2363667" y="1434853"/>
            <a:ext cx="108762" cy="496756"/>
          </a:xfrm>
          <a:prstGeom prst="leftBrac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7" name="TextBox 16"/>
          <p:cNvSpPr txBox="1"/>
          <p:nvPr/>
        </p:nvSpPr>
        <p:spPr>
          <a:xfrm>
            <a:off x="696912" y="1360065"/>
            <a:ext cx="1625729" cy="64633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Negotiation and assignment to periodic </a:t>
            </a:r>
            <a:r>
              <a:rPr lang="en-US" sz="1200" dirty="0">
                <a:solidFill>
                  <a:srgbClr val="000000"/>
                </a:solidFill>
                <a:latin typeface="Times New Roman" pitchFamily="18" charset="0"/>
                <a:ea typeface="+mn-ea"/>
              </a:rPr>
              <a:t>measurement interval</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cxnSp>
        <p:nvCxnSpPr>
          <p:cNvPr id="20" name="Straight Arrow Connector 19"/>
          <p:cNvCxnSpPr/>
          <p:nvPr/>
        </p:nvCxnSpPr>
        <p:spPr bwMode="auto">
          <a:xfrm>
            <a:off x="7843252" y="1290837"/>
            <a:ext cx="0" cy="518457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a:off x="6988255" y="920213"/>
            <a:ext cx="150874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600" noProof="0" dirty="0">
                <a:solidFill>
                  <a:srgbClr val="000000"/>
                </a:solidFill>
                <a:latin typeface="Times New Roman" pitchFamily="18" charset="0"/>
                <a:ea typeface="+mn-ea"/>
              </a:rPr>
              <a:t>Anchor Client 2</a:t>
            </a:r>
            <a:endParaRPr kumimoji="0" lang="en-US" sz="16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cxnSp>
        <p:nvCxnSpPr>
          <p:cNvPr id="23" name="Straight Arrow Connector 22"/>
          <p:cNvCxnSpPr/>
          <p:nvPr/>
        </p:nvCxnSpPr>
        <p:spPr bwMode="auto">
          <a:xfrm>
            <a:off x="2854591" y="2076185"/>
            <a:ext cx="2965493" cy="20437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p:cNvCxnSpPr/>
          <p:nvPr/>
        </p:nvCxnSpPr>
        <p:spPr bwMode="auto">
          <a:xfrm flipH="1">
            <a:off x="2867415" y="2511737"/>
            <a:ext cx="2952670" cy="15093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p:cNvCxnSpPr/>
          <p:nvPr/>
        </p:nvCxnSpPr>
        <p:spPr bwMode="auto">
          <a:xfrm flipH="1">
            <a:off x="2854591" y="2642076"/>
            <a:ext cx="4948109" cy="36494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4948648" y="1969370"/>
            <a:ext cx="718466"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MU Poll</a:t>
            </a:r>
          </a:p>
        </p:txBody>
      </p:sp>
      <p:sp>
        <p:nvSpPr>
          <p:cNvPr id="29" name="TextBox 28"/>
          <p:cNvSpPr txBox="1"/>
          <p:nvPr/>
        </p:nvSpPr>
        <p:spPr>
          <a:xfrm>
            <a:off x="3680269" y="2265613"/>
            <a:ext cx="1346844"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MU Poll Response</a:t>
            </a:r>
          </a:p>
        </p:txBody>
      </p:sp>
      <p:cxnSp>
        <p:nvCxnSpPr>
          <p:cNvPr id="32" name="Straight Arrow Connector 31"/>
          <p:cNvCxnSpPr/>
          <p:nvPr/>
        </p:nvCxnSpPr>
        <p:spPr bwMode="auto">
          <a:xfrm>
            <a:off x="5794437" y="2276660"/>
            <a:ext cx="2048813" cy="14847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6047767" y="2447143"/>
            <a:ext cx="1346844"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MU Poll Response</a:t>
            </a:r>
          </a:p>
        </p:txBody>
      </p:sp>
      <p:cxnSp>
        <p:nvCxnSpPr>
          <p:cNvPr id="35" name="Straight Arrow Connector 34"/>
          <p:cNvCxnSpPr/>
          <p:nvPr/>
        </p:nvCxnSpPr>
        <p:spPr bwMode="auto">
          <a:xfrm>
            <a:off x="2854591" y="3308898"/>
            <a:ext cx="2965493" cy="13848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36"/>
          <p:cNvCxnSpPr/>
          <p:nvPr/>
        </p:nvCxnSpPr>
        <p:spPr bwMode="auto">
          <a:xfrm>
            <a:off x="5807260" y="3452306"/>
            <a:ext cx="1995440" cy="10801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Box 37"/>
          <p:cNvSpPr txBox="1"/>
          <p:nvPr/>
        </p:nvSpPr>
        <p:spPr>
          <a:xfrm>
            <a:off x="4467696" y="3056917"/>
            <a:ext cx="1075359"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Trigger Frame</a:t>
            </a:r>
          </a:p>
        </p:txBody>
      </p:sp>
      <p:cxnSp>
        <p:nvCxnSpPr>
          <p:cNvPr id="40" name="Straight Arrow Connector 39"/>
          <p:cNvCxnSpPr/>
          <p:nvPr/>
        </p:nvCxnSpPr>
        <p:spPr bwMode="auto">
          <a:xfrm flipH="1">
            <a:off x="2867415" y="3792410"/>
            <a:ext cx="2952670" cy="11575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p:cNvCxnSpPr/>
          <p:nvPr/>
        </p:nvCxnSpPr>
        <p:spPr bwMode="auto">
          <a:xfrm flipH="1">
            <a:off x="2867415" y="3901149"/>
            <a:ext cx="4928384" cy="24959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TextBox 43"/>
          <p:cNvSpPr txBox="1"/>
          <p:nvPr/>
        </p:nvSpPr>
        <p:spPr>
          <a:xfrm>
            <a:off x="4150309" y="3528723"/>
            <a:ext cx="728789"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UL NDP</a:t>
            </a:r>
          </a:p>
        </p:txBody>
      </p:sp>
      <p:sp>
        <p:nvSpPr>
          <p:cNvPr id="45" name="TextBox 44"/>
          <p:cNvSpPr txBox="1"/>
          <p:nvPr/>
        </p:nvSpPr>
        <p:spPr>
          <a:xfrm>
            <a:off x="6268726" y="3647129"/>
            <a:ext cx="728789"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UL NDP</a:t>
            </a:r>
          </a:p>
        </p:txBody>
      </p:sp>
      <p:cxnSp>
        <p:nvCxnSpPr>
          <p:cNvPr id="47" name="Straight Arrow Connector 46"/>
          <p:cNvCxnSpPr/>
          <p:nvPr/>
        </p:nvCxnSpPr>
        <p:spPr bwMode="auto">
          <a:xfrm>
            <a:off x="2867415" y="4347069"/>
            <a:ext cx="2952669" cy="14401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Arrow Connector 48"/>
          <p:cNvCxnSpPr/>
          <p:nvPr/>
        </p:nvCxnSpPr>
        <p:spPr bwMode="auto">
          <a:xfrm>
            <a:off x="5781645" y="4486074"/>
            <a:ext cx="2071547" cy="13607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Arrow Connector 50"/>
          <p:cNvCxnSpPr/>
          <p:nvPr/>
        </p:nvCxnSpPr>
        <p:spPr bwMode="auto">
          <a:xfrm>
            <a:off x="2877356" y="4689634"/>
            <a:ext cx="2952669" cy="1751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p:cNvCxnSpPr/>
          <p:nvPr/>
        </p:nvCxnSpPr>
        <p:spPr bwMode="auto">
          <a:xfrm>
            <a:off x="5835796" y="4864734"/>
            <a:ext cx="1997517" cy="11450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TextBox 53"/>
          <p:cNvSpPr txBox="1"/>
          <p:nvPr/>
        </p:nvSpPr>
        <p:spPr>
          <a:xfrm>
            <a:off x="4820568" y="4150598"/>
            <a:ext cx="825291"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DL NDPA</a:t>
            </a:r>
          </a:p>
        </p:txBody>
      </p:sp>
      <p:sp>
        <p:nvSpPr>
          <p:cNvPr id="55" name="TextBox 54"/>
          <p:cNvSpPr txBox="1"/>
          <p:nvPr/>
        </p:nvSpPr>
        <p:spPr>
          <a:xfrm>
            <a:off x="4866975" y="4523376"/>
            <a:ext cx="728789"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DL NDP</a:t>
            </a:r>
          </a:p>
        </p:txBody>
      </p:sp>
      <p:sp>
        <p:nvSpPr>
          <p:cNvPr id="56" name="Left Brace 55"/>
          <p:cNvSpPr/>
          <p:nvPr/>
        </p:nvSpPr>
        <p:spPr bwMode="auto">
          <a:xfrm>
            <a:off x="2347881" y="2020091"/>
            <a:ext cx="129353" cy="2780284"/>
          </a:xfrm>
          <a:prstGeom prst="leftBrac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7" name="TextBox 56"/>
          <p:cNvSpPr txBox="1"/>
          <p:nvPr/>
        </p:nvSpPr>
        <p:spPr>
          <a:xfrm>
            <a:off x="611694" y="3087067"/>
            <a:ext cx="1770137" cy="64633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Unencrypted measurement in</a:t>
            </a:r>
            <a:r>
              <a:rPr kumimoji="0" lang="en-US" sz="1200" b="0" i="0" u="none" strike="noStrike" kern="1200" cap="none" spc="0" normalizeH="0" noProof="0" dirty="0">
                <a:ln>
                  <a:noFill/>
                </a:ln>
                <a:solidFill>
                  <a:srgbClr val="000000"/>
                </a:solidFill>
                <a:effectLst/>
                <a:uLnTx/>
                <a:uFillTx/>
                <a:latin typeface="Times New Roman" pitchFamily="18" charset="0"/>
                <a:ea typeface="+mn-ea"/>
                <a:cs typeface="+mn-cs"/>
              </a:rPr>
              <a:t> periodic measurement interval</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cxnSp>
        <p:nvCxnSpPr>
          <p:cNvPr id="46" name="Straight Arrow Connector 45"/>
          <p:cNvCxnSpPr/>
          <p:nvPr/>
        </p:nvCxnSpPr>
        <p:spPr bwMode="auto">
          <a:xfrm>
            <a:off x="2867415" y="5107261"/>
            <a:ext cx="2962610" cy="21602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p:cNvCxnSpPr/>
          <p:nvPr/>
        </p:nvCxnSpPr>
        <p:spPr bwMode="auto">
          <a:xfrm>
            <a:off x="5830025" y="5323285"/>
            <a:ext cx="2053780" cy="14725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Box 57"/>
          <p:cNvSpPr txBox="1"/>
          <p:nvPr/>
        </p:nvSpPr>
        <p:spPr>
          <a:xfrm>
            <a:off x="4365175" y="4976193"/>
            <a:ext cx="1414875"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AP Meas. Feedback</a:t>
            </a:r>
          </a:p>
        </p:txBody>
      </p:sp>
      <p:cxnSp>
        <p:nvCxnSpPr>
          <p:cNvPr id="62" name="Straight Arrow Connector 61"/>
          <p:cNvCxnSpPr/>
          <p:nvPr/>
        </p:nvCxnSpPr>
        <p:spPr bwMode="auto">
          <a:xfrm flipH="1">
            <a:off x="5807260" y="5634583"/>
            <a:ext cx="2003288" cy="72008"/>
          </a:xfrm>
          <a:prstGeom prst="straightConnector1">
            <a:avLst/>
          </a:prstGeom>
          <a:solidFill>
            <a:schemeClr val="accent1"/>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Arrow Connector 63"/>
          <p:cNvCxnSpPr/>
          <p:nvPr/>
        </p:nvCxnSpPr>
        <p:spPr bwMode="auto">
          <a:xfrm flipH="1">
            <a:off x="2865722" y="5781836"/>
            <a:ext cx="4977528" cy="200559"/>
          </a:xfrm>
          <a:prstGeom prst="straightConnector1">
            <a:avLst/>
          </a:prstGeom>
          <a:solidFill>
            <a:schemeClr val="accent1"/>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Box 64"/>
          <p:cNvSpPr txBox="1"/>
          <p:nvPr/>
        </p:nvSpPr>
        <p:spPr>
          <a:xfrm>
            <a:off x="3893006" y="5611317"/>
            <a:ext cx="1420582"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n-ea"/>
                <a:cs typeface="+mn-cs"/>
              </a:rPr>
              <a:t>AS Meas. Feedback</a:t>
            </a:r>
          </a:p>
        </p:txBody>
      </p:sp>
      <p:sp>
        <p:nvSpPr>
          <p:cNvPr id="66" name="TextBox 65"/>
          <p:cNvSpPr txBox="1"/>
          <p:nvPr/>
        </p:nvSpPr>
        <p:spPr>
          <a:xfrm>
            <a:off x="5842828" y="5407283"/>
            <a:ext cx="1420582"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n-ea"/>
                <a:cs typeface="+mn-cs"/>
              </a:rPr>
              <a:t>AS Meas. Feedback</a:t>
            </a:r>
          </a:p>
        </p:txBody>
      </p:sp>
      <p:sp>
        <p:nvSpPr>
          <p:cNvPr id="67" name="Left Brace 66"/>
          <p:cNvSpPr/>
          <p:nvPr/>
        </p:nvSpPr>
        <p:spPr bwMode="auto">
          <a:xfrm>
            <a:off x="2374713" y="4888857"/>
            <a:ext cx="122971" cy="581681"/>
          </a:xfrm>
          <a:prstGeom prst="leftBrac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8" name="TextBox 67"/>
          <p:cNvSpPr txBox="1"/>
          <p:nvPr/>
        </p:nvSpPr>
        <p:spPr>
          <a:xfrm>
            <a:off x="568786" y="4921988"/>
            <a:ext cx="1642795"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Unencrypted measurement feedback </a:t>
            </a:r>
          </a:p>
        </p:txBody>
      </p:sp>
      <p:sp>
        <p:nvSpPr>
          <p:cNvPr id="69" name="Left Brace 68"/>
          <p:cNvSpPr/>
          <p:nvPr/>
        </p:nvSpPr>
        <p:spPr bwMode="auto">
          <a:xfrm>
            <a:off x="2361628" y="5559020"/>
            <a:ext cx="122971" cy="581681"/>
          </a:xfrm>
          <a:prstGeom prst="leftBrac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0" name="TextBox 69"/>
          <p:cNvSpPr txBox="1"/>
          <p:nvPr/>
        </p:nvSpPr>
        <p:spPr>
          <a:xfrm>
            <a:off x="615291" y="5470538"/>
            <a:ext cx="1642795" cy="64633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n-ea"/>
                <a:cs typeface="+mn-cs"/>
              </a:rPr>
              <a:t>Unencrypted reverse measurement feedback  - Proposed optional</a:t>
            </a:r>
          </a:p>
        </p:txBody>
      </p:sp>
      <p:sp>
        <p:nvSpPr>
          <p:cNvPr id="8" name="TextBox 7"/>
          <p:cNvSpPr txBox="1"/>
          <p:nvPr/>
        </p:nvSpPr>
        <p:spPr>
          <a:xfrm>
            <a:off x="3142091" y="627661"/>
            <a:ext cx="3374129"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Times New Roman" pitchFamily="18" charset="0"/>
                <a:ea typeface="+mn-ea"/>
                <a:cs typeface="+mn-cs"/>
              </a:rPr>
              <a:t>Example Protocol with MU Ranging</a:t>
            </a:r>
          </a:p>
        </p:txBody>
      </p:sp>
      <p:sp>
        <p:nvSpPr>
          <p:cNvPr id="4" name="Date Placeholder 3"/>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685087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Slide Number Placeholder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17D05D-D0C9-4B34-B1ED-C9E95193EB2E}"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11</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 name="TextBox 6"/>
          <p:cNvSpPr txBox="1"/>
          <p:nvPr/>
        </p:nvSpPr>
        <p:spPr>
          <a:xfrm>
            <a:off x="1094930" y="2743200"/>
            <a:ext cx="7028752" cy="769441"/>
          </a:xfrm>
          <a:prstGeom prst="rect">
            <a:avLst/>
          </a:prstGeom>
          <a:solidFill>
            <a:srgbClr val="FFFF00"/>
          </a:solidFill>
        </p:spPr>
        <p:txBody>
          <a:bodyPr wrap="square" rtlCol="0">
            <a:spAutoFit/>
          </a:bodyPr>
          <a:lstStyle/>
          <a:p>
            <a:pPr lvl="0" algn="ctr" defTabSz="914400">
              <a:buClrTx/>
              <a:buSzTx/>
              <a:defRPr/>
            </a:pPr>
            <a:r>
              <a:rPr lang="en-US" sz="4400" dirty="0">
                <a:solidFill>
                  <a:srgbClr val="000000"/>
                </a:solidFill>
                <a:latin typeface="Times New Roman" pitchFamily="18" charset="0"/>
                <a:ea typeface="+mn-ea"/>
              </a:rPr>
              <a:t>Client Location Calculation</a:t>
            </a:r>
            <a:endParaRPr kumimoji="0" lang="en-US" sz="44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 name="Date Placeholder 1"/>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3988107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Aug 2017</a:t>
            </a:r>
            <a:endParaRPr lang="en-GB" dirty="0"/>
          </a:p>
        </p:txBody>
      </p:sp>
      <p:sp>
        <p:nvSpPr>
          <p:cNvPr id="5" name="Footer Placeholder 4"/>
          <p:cNvSpPr>
            <a:spLocks noGrp="1"/>
          </p:cNvSpPr>
          <p:nvPr>
            <p:ph type="ftr" idx="11"/>
          </p:nvPr>
        </p:nvSpPr>
        <p:spPr/>
        <p:txBody>
          <a:bodyPr/>
          <a:lstStyle/>
          <a:p>
            <a:r>
              <a:rPr lang="da-DK"/>
              <a:t>Erik Lindskog, Qualcomm,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2" name="Title 1"/>
          <p:cNvSpPr>
            <a:spLocks noGrp="1"/>
          </p:cNvSpPr>
          <p:nvPr>
            <p:ph type="title" idx="4294967295"/>
          </p:nvPr>
        </p:nvSpPr>
        <p:spPr>
          <a:xfrm>
            <a:off x="566391" y="979271"/>
            <a:ext cx="7770813" cy="609600"/>
          </a:xfrm>
        </p:spPr>
        <p:txBody>
          <a:bodyPr/>
          <a:lstStyle/>
          <a:p>
            <a:r>
              <a:rPr lang="en-US" dirty="0"/>
              <a:t>TDOA - Hyperbolic Navigation</a:t>
            </a:r>
          </a:p>
        </p:txBody>
      </p:sp>
      <p:pic>
        <p:nvPicPr>
          <p:cNvPr id="4098" name="Picture 2" descr="https://asadahmedansariblog.files.wordpress.com/2016/04/hyperbolic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198" y="2022475"/>
            <a:ext cx="5703201" cy="312535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423039" y="5659062"/>
            <a:ext cx="4057521" cy="246221"/>
          </a:xfrm>
          <a:prstGeom prst="rect">
            <a:avLst/>
          </a:prstGeom>
          <a:noFill/>
        </p:spPr>
        <p:txBody>
          <a:bodyPr wrap="none" rtlCol="0">
            <a:spAutoFit/>
          </a:bodyPr>
          <a:lstStyle/>
          <a:p>
            <a:r>
              <a:rPr lang="en-US" sz="1000" dirty="0">
                <a:solidFill>
                  <a:schemeClr val="tx1"/>
                </a:solidFill>
              </a:rPr>
              <a:t>Source: http://asadahmedansari6395.blogspot.ca/2016_04_01_archive.html</a:t>
            </a:r>
          </a:p>
        </p:txBody>
      </p:sp>
      <p:sp>
        <p:nvSpPr>
          <p:cNvPr id="8" name="TextBox 7"/>
          <p:cNvSpPr txBox="1"/>
          <p:nvPr/>
        </p:nvSpPr>
        <p:spPr>
          <a:xfrm>
            <a:off x="566391" y="1467119"/>
            <a:ext cx="1601721" cy="338554"/>
          </a:xfrm>
          <a:prstGeom prst="rect">
            <a:avLst/>
          </a:prstGeom>
          <a:noFill/>
        </p:spPr>
        <p:txBody>
          <a:bodyPr wrap="none" rtlCol="0">
            <a:spAutoFit/>
          </a:bodyPr>
          <a:lstStyle/>
          <a:p>
            <a:r>
              <a:rPr lang="en-US" sz="1600" dirty="0">
                <a:solidFill>
                  <a:srgbClr val="FF0000"/>
                </a:solidFill>
              </a:rPr>
              <a:t>Recap from [3]:  </a:t>
            </a:r>
          </a:p>
        </p:txBody>
      </p:sp>
    </p:spTree>
    <p:extLst>
      <p:ext uri="{BB962C8B-B14F-4D97-AF65-F5344CB8AC3E}">
        <p14:creationId xmlns:p14="http://schemas.microsoft.com/office/powerpoint/2010/main" val="3111585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Propagation paths and time stamps </a:t>
            </a:r>
          </a:p>
        </p:txBody>
      </p:sp>
      <p:sp>
        <p:nvSpPr>
          <p:cNvPr id="3" name="Footer Placeholder 2"/>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pSp>
        <p:nvGrpSpPr>
          <p:cNvPr id="5" name="Group 4"/>
          <p:cNvGrpSpPr/>
          <p:nvPr/>
        </p:nvGrpSpPr>
        <p:grpSpPr>
          <a:xfrm>
            <a:off x="1447800" y="1768105"/>
            <a:ext cx="6004793" cy="3866104"/>
            <a:chOff x="998601" y="1749221"/>
            <a:chExt cx="6004793" cy="3866104"/>
          </a:xfrm>
        </p:grpSpPr>
        <p:sp>
          <p:nvSpPr>
            <p:cNvPr id="6" name="Rectangle 20"/>
            <p:cNvSpPr>
              <a:spLocks noChangeArrowheads="1"/>
            </p:cNvSpPr>
            <p:nvPr/>
          </p:nvSpPr>
          <p:spPr bwMode="auto">
            <a:xfrm>
              <a:off x="2609710" y="2463709"/>
              <a:ext cx="525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srgbClr val="FF0000"/>
                  </a:solidFill>
                  <a:effectLst/>
                  <a:uLnTx/>
                  <a:uFillTx/>
                  <a:latin typeface="Times New Roman" panose="02020603050405020304" pitchFamily="18" charset="0"/>
                  <a:ea typeface="MS Gothic"/>
                  <a:cs typeface="+mn-cs"/>
                </a:rPr>
                <a:t>AP</a:t>
              </a:r>
            </a:p>
          </p:txBody>
        </p:sp>
        <p:sp>
          <p:nvSpPr>
            <p:cNvPr id="7" name="Rectangle 20"/>
            <p:cNvSpPr>
              <a:spLocks noChangeArrowheads="1"/>
            </p:cNvSpPr>
            <p:nvPr/>
          </p:nvSpPr>
          <p:spPr bwMode="auto">
            <a:xfrm>
              <a:off x="4258770" y="2276057"/>
              <a:ext cx="7834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b="1" kern="0" dirty="0">
                  <a:solidFill>
                    <a:srgbClr val="0070C0"/>
                  </a:solidFill>
                  <a:ea typeface="MS Gothic"/>
                </a:rPr>
                <a:t>Anchor Client</a:t>
              </a:r>
              <a:endParaRPr kumimoji="0" lang="en-US" altLang="en-US" sz="1200" b="1" i="0" u="none" strike="noStrike" kern="0" cap="none" spc="0" normalizeH="0" baseline="0" noProof="0" dirty="0">
                <a:ln>
                  <a:noFill/>
                </a:ln>
                <a:solidFill>
                  <a:srgbClr val="0070C0"/>
                </a:solidFill>
                <a:effectLst/>
                <a:uLnTx/>
                <a:uFillTx/>
                <a:latin typeface="Times New Roman" panose="02020603050405020304" pitchFamily="18" charset="0"/>
                <a:ea typeface="MS Gothic"/>
                <a:cs typeface="+mn-cs"/>
              </a:endParaRPr>
            </a:p>
          </p:txBody>
        </p:sp>
        <p:sp>
          <p:nvSpPr>
            <p:cNvPr id="8" name="Rectangle 20"/>
            <p:cNvSpPr>
              <a:spLocks noChangeArrowheads="1"/>
            </p:cNvSpPr>
            <p:nvPr/>
          </p:nvSpPr>
          <p:spPr bwMode="auto">
            <a:xfrm>
              <a:off x="5992767" y="2213883"/>
              <a:ext cx="77202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srgbClr val="00B050"/>
                  </a:solidFill>
                  <a:effectLst/>
                  <a:uLnTx/>
                  <a:uFillTx/>
                  <a:latin typeface="Times New Roman" panose="02020603050405020304" pitchFamily="18" charset="0"/>
                  <a:ea typeface="MS Gothic"/>
                  <a:cs typeface="+mn-cs"/>
                </a:rPr>
                <a:t>Client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b="1" kern="0" dirty="0">
                  <a:solidFill>
                    <a:srgbClr val="00B050"/>
                  </a:solidFill>
                  <a:ea typeface="MS Gothic"/>
                </a:rPr>
                <a:t>to be located</a:t>
              </a:r>
              <a:endParaRPr kumimoji="0" lang="en-US" altLang="en-US" sz="1200" b="1" i="0" u="none" strike="noStrike" kern="0" cap="none" spc="0" normalizeH="0" baseline="0" noProof="0" dirty="0">
                <a:ln>
                  <a:noFill/>
                </a:ln>
                <a:solidFill>
                  <a:srgbClr val="00B050"/>
                </a:solidFill>
                <a:effectLst/>
                <a:uLnTx/>
                <a:uFillTx/>
                <a:latin typeface="Times New Roman" panose="02020603050405020304" pitchFamily="18" charset="0"/>
                <a:ea typeface="MS Gothic"/>
                <a:cs typeface="+mn-cs"/>
              </a:endParaRPr>
            </a:p>
          </p:txBody>
        </p:sp>
        <p:sp>
          <p:nvSpPr>
            <p:cNvPr id="9" name="TextBox 8"/>
            <p:cNvSpPr txBox="1"/>
            <p:nvPr/>
          </p:nvSpPr>
          <p:spPr>
            <a:xfrm>
              <a:off x="998601" y="1749221"/>
              <a:ext cx="5933034"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Times New Roman" pitchFamily="18" charset="0"/>
                  <a:ea typeface="MS Gothic"/>
                  <a:cs typeface="+mn-cs"/>
                </a:rPr>
                <a:t>Illustrating timing diagram showing double sided feedback of time-stamps:</a:t>
              </a:r>
            </a:p>
          </p:txBody>
        </p:sp>
        <p:grpSp>
          <p:nvGrpSpPr>
            <p:cNvPr id="10" name="Group 9"/>
            <p:cNvGrpSpPr/>
            <p:nvPr/>
          </p:nvGrpSpPr>
          <p:grpSpPr>
            <a:xfrm>
              <a:off x="1037241" y="2816021"/>
              <a:ext cx="5966153" cy="2799304"/>
              <a:chOff x="528931" y="3222133"/>
              <a:chExt cx="5966153" cy="2799304"/>
            </a:xfrm>
          </p:grpSpPr>
          <p:sp>
            <p:nvSpPr>
              <p:cNvPr id="11" name="Line 4"/>
              <p:cNvSpPr>
                <a:spLocks noChangeShapeType="1"/>
              </p:cNvSpPr>
              <p:nvPr/>
            </p:nvSpPr>
            <p:spPr bwMode="auto">
              <a:xfrm>
                <a:off x="2331390" y="3308549"/>
                <a:ext cx="21503"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2" name="Line 5"/>
              <p:cNvSpPr>
                <a:spLocks noChangeShapeType="1"/>
              </p:cNvSpPr>
              <p:nvPr/>
            </p:nvSpPr>
            <p:spPr bwMode="auto">
              <a:xfrm>
                <a:off x="4156205" y="3258235"/>
                <a:ext cx="27425"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3" name="Rectangle 10"/>
              <p:cNvSpPr>
                <a:spLocks noChangeArrowheads="1"/>
              </p:cNvSpPr>
              <p:nvPr/>
            </p:nvSpPr>
            <p:spPr bwMode="auto">
              <a:xfrm>
                <a:off x="1850443" y="3695638"/>
                <a:ext cx="33771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S Gothic"/>
                    <a:cs typeface="+mn-cs"/>
                  </a:rPr>
                  <a:t>t2</a:t>
                </a:r>
              </a:p>
            </p:txBody>
          </p:sp>
          <p:sp>
            <p:nvSpPr>
              <p:cNvPr id="14" name="Rectangle 11"/>
              <p:cNvSpPr>
                <a:spLocks noChangeArrowheads="1"/>
              </p:cNvSpPr>
              <p:nvPr/>
            </p:nvSpPr>
            <p:spPr bwMode="auto">
              <a:xfrm>
                <a:off x="4216909" y="3222133"/>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S Gothic"/>
                    <a:cs typeface="+mn-cs"/>
                  </a:rPr>
                  <a:t>t1</a:t>
                </a:r>
              </a:p>
            </p:txBody>
          </p:sp>
          <p:sp>
            <p:nvSpPr>
              <p:cNvPr id="15" name="Rectangle 12"/>
              <p:cNvSpPr>
                <a:spLocks noChangeArrowheads="1"/>
              </p:cNvSpPr>
              <p:nvPr/>
            </p:nvSpPr>
            <p:spPr bwMode="auto">
              <a:xfrm>
                <a:off x="4210569" y="4535789"/>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S Gothic"/>
                    <a:cs typeface="+mn-cs"/>
                  </a:rPr>
                  <a:t>t4</a:t>
                </a:r>
              </a:p>
            </p:txBody>
          </p:sp>
          <p:sp>
            <p:nvSpPr>
              <p:cNvPr id="16" name="Rectangle 13"/>
              <p:cNvSpPr>
                <a:spLocks noChangeArrowheads="1"/>
              </p:cNvSpPr>
              <p:nvPr/>
            </p:nvSpPr>
            <p:spPr bwMode="auto">
              <a:xfrm>
                <a:off x="1854481" y="4226181"/>
                <a:ext cx="3772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S Gothic"/>
                    <a:cs typeface="+mn-cs"/>
                  </a:rPr>
                  <a:t>t3</a:t>
                </a:r>
              </a:p>
            </p:txBody>
          </p:sp>
          <p:sp>
            <p:nvSpPr>
              <p:cNvPr id="17" name="Line 17"/>
              <p:cNvSpPr>
                <a:spLocks noChangeShapeType="1"/>
              </p:cNvSpPr>
              <p:nvPr/>
            </p:nvSpPr>
            <p:spPr bwMode="auto">
              <a:xfrm flipV="1">
                <a:off x="2330160" y="3395560"/>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8" name="Content Placeholder 2"/>
              <p:cNvSpPr txBox="1">
                <a:spLocks/>
              </p:cNvSpPr>
              <p:nvPr/>
            </p:nvSpPr>
            <p:spPr bwMode="auto">
              <a:xfrm>
                <a:off x="2840605" y="4202196"/>
                <a:ext cx="812613" cy="287778"/>
              </a:xfrm>
              <a:prstGeom prst="rect">
                <a:avLst/>
              </a:prstGeom>
              <a:noFill/>
              <a:ln w="9525">
                <a:noFill/>
                <a:round/>
                <a:headEnd/>
                <a:tailEnd/>
              </a:ln>
            </p:spPr>
            <p:txBody>
              <a:bodyPr lIns="82440" tIns="41400" rIns="82440" bIns="41400"/>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DL NDP</a:t>
                </a:r>
              </a:p>
            </p:txBody>
          </p:sp>
          <p:sp>
            <p:nvSpPr>
              <p:cNvPr id="19" name="Line 6"/>
              <p:cNvSpPr>
                <a:spLocks noChangeShapeType="1"/>
              </p:cNvSpPr>
              <p:nvPr/>
            </p:nvSpPr>
            <p:spPr bwMode="auto">
              <a:xfrm>
                <a:off x="2346530" y="4360252"/>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20" name="TextBox 19"/>
              <p:cNvSpPr txBox="1"/>
              <p:nvPr/>
            </p:nvSpPr>
            <p:spPr>
              <a:xfrm>
                <a:off x="2800750" y="3246235"/>
                <a:ext cx="108673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rPr>
                  <a:t>UL MU NDP</a:t>
                </a:r>
              </a:p>
            </p:txBody>
          </p:sp>
          <p:sp>
            <p:nvSpPr>
              <p:cNvPr id="21" name="Line 5"/>
              <p:cNvSpPr>
                <a:spLocks noChangeShapeType="1"/>
              </p:cNvSpPr>
              <p:nvPr/>
            </p:nvSpPr>
            <p:spPr bwMode="auto">
              <a:xfrm>
                <a:off x="5920845" y="3272817"/>
                <a:ext cx="27425"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cxnSp>
            <p:nvCxnSpPr>
              <p:cNvPr id="22" name="Straight Arrow Connector 21"/>
              <p:cNvCxnSpPr/>
              <p:nvPr/>
            </p:nvCxnSpPr>
            <p:spPr>
              <a:xfrm>
                <a:off x="2346530" y="4360260"/>
                <a:ext cx="3601740" cy="793924"/>
              </a:xfrm>
              <a:prstGeom prst="straightConnector1">
                <a:avLst/>
              </a:prstGeom>
              <a:noFill/>
              <a:ln w="9525" cap="flat" cmpd="sng" algn="ctr">
                <a:solidFill>
                  <a:srgbClr val="000000"/>
                </a:solidFill>
                <a:prstDash val="dash"/>
                <a:tailEnd type="triangle"/>
              </a:ln>
              <a:effectLst/>
            </p:spPr>
          </p:cxnSp>
          <p:cxnSp>
            <p:nvCxnSpPr>
              <p:cNvPr id="23" name="Straight Arrow Connector 22"/>
              <p:cNvCxnSpPr/>
              <p:nvPr/>
            </p:nvCxnSpPr>
            <p:spPr>
              <a:xfrm>
                <a:off x="4169917" y="3383550"/>
                <a:ext cx="1750928" cy="369263"/>
              </a:xfrm>
              <a:prstGeom prst="straightConnector1">
                <a:avLst/>
              </a:prstGeom>
              <a:noFill/>
              <a:ln w="9525" cap="flat" cmpd="sng" algn="ctr">
                <a:solidFill>
                  <a:srgbClr val="000000"/>
                </a:solidFill>
                <a:prstDash val="dash"/>
                <a:tailEnd type="triangle"/>
              </a:ln>
              <a:effectLst/>
            </p:spPr>
          </p:cxnSp>
          <p:sp>
            <p:nvSpPr>
              <p:cNvPr id="24" name="Rectangle 11"/>
              <p:cNvSpPr>
                <a:spLocks noChangeArrowheads="1"/>
              </p:cNvSpPr>
              <p:nvPr/>
            </p:nvSpPr>
            <p:spPr bwMode="auto">
              <a:xfrm>
                <a:off x="6015659" y="3687762"/>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B050"/>
                    </a:solidFill>
                    <a:effectLst/>
                    <a:uLnTx/>
                    <a:uFillTx/>
                    <a:latin typeface="Times New Roman" panose="02020603050405020304" pitchFamily="18" charset="0"/>
                    <a:ea typeface="MS Gothic"/>
                    <a:cs typeface="+mn-cs"/>
                  </a:rPr>
                  <a:t>t5</a:t>
                </a:r>
              </a:p>
            </p:txBody>
          </p:sp>
          <p:sp>
            <p:nvSpPr>
              <p:cNvPr id="25" name="Rectangle 11"/>
              <p:cNvSpPr>
                <a:spLocks noChangeArrowheads="1"/>
              </p:cNvSpPr>
              <p:nvPr/>
            </p:nvSpPr>
            <p:spPr bwMode="auto">
              <a:xfrm>
                <a:off x="6032101" y="5031073"/>
                <a:ext cx="3697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B050"/>
                    </a:solidFill>
                    <a:effectLst/>
                    <a:uLnTx/>
                    <a:uFillTx/>
                    <a:latin typeface="Times New Roman" panose="02020603050405020304" pitchFamily="18" charset="0"/>
                    <a:ea typeface="MS Gothic"/>
                    <a:cs typeface="+mn-cs"/>
                  </a:rPr>
                  <a:t>t6</a:t>
                </a:r>
              </a:p>
            </p:txBody>
          </p:sp>
          <p:sp>
            <p:nvSpPr>
              <p:cNvPr id="26" name="Line 6"/>
              <p:cNvSpPr>
                <a:spLocks noChangeShapeType="1"/>
              </p:cNvSpPr>
              <p:nvPr/>
            </p:nvSpPr>
            <p:spPr bwMode="auto">
              <a:xfrm>
                <a:off x="2342514" y="4825484"/>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7" name="Rectangle 10"/>
              <p:cNvSpPr>
                <a:spLocks noChangeArrowheads="1"/>
              </p:cNvSpPr>
              <p:nvPr/>
            </p:nvSpPr>
            <p:spPr bwMode="auto">
              <a:xfrm>
                <a:off x="2856469" y="4714129"/>
                <a:ext cx="6434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S Gothic"/>
                    <a:cs typeface="+mn-cs"/>
                  </a:rPr>
                  <a:t>t2, t3</a:t>
                </a:r>
              </a:p>
            </p:txBody>
          </p:sp>
          <p:cxnSp>
            <p:nvCxnSpPr>
              <p:cNvPr id="28" name="Straight Arrow Connector 27"/>
              <p:cNvCxnSpPr/>
              <p:nvPr/>
            </p:nvCxnSpPr>
            <p:spPr bwMode="auto">
              <a:xfrm flipH="1">
                <a:off x="2352893" y="5445224"/>
                <a:ext cx="1817024" cy="288032"/>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Rectangle 11"/>
              <p:cNvSpPr>
                <a:spLocks noChangeArrowheads="1"/>
              </p:cNvSpPr>
              <p:nvPr/>
            </p:nvSpPr>
            <p:spPr bwMode="auto">
              <a:xfrm>
                <a:off x="2849313" y="5353933"/>
                <a:ext cx="80390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S Gothic"/>
                    <a:cs typeface="+mn-cs"/>
                  </a:rPr>
                  <a:t>t1, t4</a:t>
                </a:r>
              </a:p>
            </p:txBody>
          </p:sp>
          <p:sp>
            <p:nvSpPr>
              <p:cNvPr id="30" name="TextBox 29"/>
              <p:cNvSpPr txBox="1"/>
              <p:nvPr/>
            </p:nvSpPr>
            <p:spPr>
              <a:xfrm>
                <a:off x="528931" y="4714129"/>
                <a:ext cx="1539973"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rPr>
                  <a:t>‘AP to STA feedback’</a:t>
                </a:r>
              </a:p>
            </p:txBody>
          </p:sp>
          <p:sp>
            <p:nvSpPr>
              <p:cNvPr id="31" name="TextBox 30"/>
              <p:cNvSpPr txBox="1"/>
              <p:nvPr/>
            </p:nvSpPr>
            <p:spPr>
              <a:xfrm>
                <a:off x="569890" y="5559772"/>
                <a:ext cx="1566454" cy="46166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rPr>
                  <a:t>‘STA to AP feedback’</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0" noProof="0" dirty="0">
                    <a:solidFill>
                      <a:srgbClr val="000000"/>
                    </a:solidFill>
                    <a:latin typeface="Times New Roman" pitchFamily="18" charset="0"/>
                    <a:ea typeface="MS Gothic"/>
                  </a:rPr>
                  <a:t>- optional</a:t>
                </a: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grpSp>
      </p:grpSp>
      <p:sp>
        <p:nvSpPr>
          <p:cNvPr id="32" name="Date Placeholder 31"/>
          <p:cNvSpPr>
            <a:spLocks noGrp="1"/>
          </p:cNvSpPr>
          <p:nvPr>
            <p:ph type="dt" idx="10"/>
          </p:nvPr>
        </p:nvSpPr>
        <p:spPr/>
        <p:txBody>
          <a:bodyPr/>
          <a:lstStyle/>
          <a:p>
            <a:r>
              <a:rPr lang="en-US"/>
              <a:t>Aug 2017</a:t>
            </a:r>
            <a:endParaRPr lang="en-GB" dirty="0"/>
          </a:p>
        </p:txBody>
      </p:sp>
      <p:sp>
        <p:nvSpPr>
          <p:cNvPr id="33" name="TextBox 32"/>
          <p:cNvSpPr txBox="1"/>
          <p:nvPr/>
        </p:nvSpPr>
        <p:spPr>
          <a:xfrm>
            <a:off x="531879" y="1421691"/>
            <a:ext cx="1601721" cy="338554"/>
          </a:xfrm>
          <a:prstGeom prst="rect">
            <a:avLst/>
          </a:prstGeom>
          <a:noFill/>
        </p:spPr>
        <p:txBody>
          <a:bodyPr wrap="none" rtlCol="0">
            <a:spAutoFit/>
          </a:bodyPr>
          <a:lstStyle/>
          <a:p>
            <a:r>
              <a:rPr lang="en-US" sz="1600" dirty="0">
                <a:solidFill>
                  <a:srgbClr val="FF0000"/>
                </a:solidFill>
              </a:rPr>
              <a:t>Recap from [3]:  </a:t>
            </a:r>
          </a:p>
        </p:txBody>
      </p:sp>
    </p:spTree>
    <p:extLst>
      <p:ext uri="{BB962C8B-B14F-4D97-AF65-F5344CB8AC3E}">
        <p14:creationId xmlns:p14="http://schemas.microsoft.com/office/powerpoint/2010/main" val="3166881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778" y="838200"/>
            <a:ext cx="7770813" cy="762000"/>
          </a:xfrm>
        </p:spPr>
        <p:txBody>
          <a:bodyPr/>
          <a:lstStyle/>
          <a:p>
            <a:r>
              <a:rPr lang="en-US" sz="2800" dirty="0">
                <a:latin typeface="Times New Roman" panose="02020603050405020304" pitchFamily="18" charset="0"/>
                <a:cs typeface="Times New Roman" panose="02020603050405020304" pitchFamily="18" charset="0"/>
              </a:rPr>
              <a:t>Double-Sided Differential Distance Calculation </a:t>
            </a:r>
            <a:endParaRPr lang="en-US" sz="2800" dirty="0"/>
          </a:p>
        </p:txBody>
      </p:sp>
      <p:sp>
        <p:nvSpPr>
          <p:cNvPr id="3" name="Content Placeholder 2"/>
          <p:cNvSpPr>
            <a:spLocks noGrp="1"/>
          </p:cNvSpPr>
          <p:nvPr>
            <p:ph idx="1"/>
          </p:nvPr>
        </p:nvSpPr>
        <p:spPr>
          <a:xfrm>
            <a:off x="672981" y="1751013"/>
            <a:ext cx="7770813" cy="4344987"/>
          </a:xfrm>
        </p:spPr>
        <p:txBody>
          <a:bodyPr/>
          <a:lstStyle/>
          <a:p>
            <a:pPr lvl="0" defTabSz="914400" eaLnBrk="0" hangingPunct="0">
              <a:spcBef>
                <a:spcPct val="20000"/>
              </a:spcBef>
              <a:buClrTx/>
              <a:buSzTx/>
              <a:buFontTx/>
              <a:buChar char="•"/>
              <a:defRPr/>
            </a:pPr>
            <a:r>
              <a:rPr lang="en-US" sz="1600" b="0" dirty="0">
                <a:latin typeface="Times New Roman" panose="02020603050405020304" pitchFamily="18" charset="0"/>
                <a:cs typeface="Times New Roman" panose="02020603050405020304" pitchFamily="18" charset="0"/>
              </a:rPr>
              <a:t>The client listens to the exchanges between the AP and the anchor client and records the time t5 when it receives the UL MU NDP from the fixed client and the time t6 when it receives the DL NDP from the AP.</a:t>
            </a:r>
          </a:p>
          <a:p>
            <a:pPr lvl="0" defTabSz="914400" eaLnBrk="0" hangingPunct="0">
              <a:spcBef>
                <a:spcPct val="20000"/>
              </a:spcBef>
              <a:buClrTx/>
              <a:buSzTx/>
              <a:buFontTx/>
              <a:buChar char="•"/>
              <a:defRPr/>
            </a:pPr>
            <a:r>
              <a:rPr lang="en-US" sz="1600" b="0" dirty="0">
                <a:latin typeface="Times New Roman" panose="02020603050405020304" pitchFamily="18" charset="0"/>
                <a:cs typeface="Times New Roman" panose="02020603050405020304" pitchFamily="18" charset="0"/>
              </a:rPr>
              <a:t>The client also listens to the relayed t2 and t3 from the AP and the relayed t1 and t4 in the feedback from the anchor client.</a:t>
            </a:r>
          </a:p>
          <a:p>
            <a:pPr lvl="0" defTabSz="914400" eaLnBrk="0" hangingPunct="0">
              <a:spcBef>
                <a:spcPct val="20000"/>
              </a:spcBef>
              <a:buClrTx/>
              <a:buSzTx/>
              <a:buFontTx/>
              <a:buChar char="•"/>
              <a:defRPr/>
            </a:pPr>
            <a:r>
              <a:rPr lang="en-US" sz="1600" b="0" dirty="0">
                <a:latin typeface="Times New Roman" panose="02020603050405020304" pitchFamily="18" charset="0"/>
                <a:cs typeface="Times New Roman" panose="02020603050405020304" pitchFamily="18" charset="0"/>
              </a:rPr>
              <a:t>The differential distance between the client and the AP vs. the anchor client can now be calculated as follows:</a:t>
            </a:r>
          </a:p>
          <a:p>
            <a:pPr lvl="1" defTabSz="914400" eaLnBrk="0" hangingPunct="0">
              <a:spcBef>
                <a:spcPct val="20000"/>
              </a:spcBef>
              <a:buClrTx/>
              <a:buSzTx/>
              <a:buFontTx/>
              <a:buChar char="–"/>
              <a:defRPr/>
            </a:pPr>
            <a:r>
              <a:rPr lang="en-US" sz="1400" dirty="0">
                <a:latin typeface="Times New Roman" panose="02020603050405020304" pitchFamily="18" charset="0"/>
                <a:cs typeface="Times New Roman" panose="02020603050405020304" pitchFamily="18" charset="0"/>
              </a:rPr>
              <a:t>D_01 = [t6 – t5 – (t3 – t2 + T_12)] * c</a:t>
            </a:r>
          </a:p>
          <a:p>
            <a:pPr lvl="1" defTabSz="914400" eaLnBrk="0" hangingPunct="0">
              <a:spcBef>
                <a:spcPct val="20000"/>
              </a:spcBef>
              <a:buClrTx/>
              <a:buSzTx/>
              <a:buFontTx/>
              <a:buChar char="–"/>
              <a:defRPr/>
            </a:pPr>
            <a:r>
              <a:rPr lang="en-US" sz="1400" dirty="0">
                <a:latin typeface="Times New Roman" panose="02020603050405020304" pitchFamily="18" charset="0"/>
                <a:cs typeface="Times New Roman" panose="02020603050405020304" pitchFamily="18" charset="0"/>
              </a:rPr>
              <a:t>Using T_01 = [(t4 – t1) – (t3 – t2)]/2</a:t>
            </a:r>
          </a:p>
          <a:p>
            <a:pPr lvl="1" defTabSz="914400" eaLnBrk="0" hangingPunct="0">
              <a:spcBef>
                <a:spcPct val="20000"/>
              </a:spcBef>
              <a:buClrTx/>
              <a:buSzTx/>
              <a:buFontTx/>
              <a:buChar char="–"/>
              <a:defRPr/>
            </a:pPr>
            <a:r>
              <a:rPr lang="en-US" sz="1400" dirty="0">
                <a:latin typeface="Times New Roman" panose="02020603050405020304" pitchFamily="18" charset="0"/>
                <a:cs typeface="Times New Roman" panose="02020603050405020304" pitchFamily="18" charset="0"/>
              </a:rPr>
              <a:t>We get D_01 = [t6 – t5 – (t3 – t2 + 0.5*t4 – 0.5*t1 – 0.5*t3 + 0.5*t2)]*c</a:t>
            </a:r>
          </a:p>
          <a:p>
            <a:pPr lvl="1" defTabSz="914400" eaLnBrk="0" hangingPunct="0">
              <a:spcBef>
                <a:spcPct val="20000"/>
              </a:spcBef>
              <a:buClrTx/>
              <a:buSzTx/>
              <a:buFontTx/>
              <a:buChar char="–"/>
              <a:defRPr/>
            </a:pPr>
            <a:r>
              <a:rPr lang="en-US" sz="1400" dirty="0">
                <a:latin typeface="Times New Roman" panose="02020603050405020304" pitchFamily="18" charset="0"/>
                <a:cs typeface="Times New Roman" panose="02020603050405020304" pitchFamily="18" charset="0"/>
              </a:rPr>
              <a:t>Or finally: </a:t>
            </a:r>
          </a:p>
          <a:p>
            <a:pPr marL="457200" lvl="1" indent="0" defTabSz="914400" eaLnBrk="0" hangingPunct="0">
              <a:spcBef>
                <a:spcPct val="20000"/>
              </a:spcBef>
              <a:buClrTx/>
              <a:buSzTx/>
              <a:defRPr/>
            </a:pPr>
            <a:r>
              <a:rPr lang="en-US" sz="1400" dirty="0">
                <a:latin typeface="Times New Roman" panose="02020603050405020304" pitchFamily="18" charset="0"/>
                <a:cs typeface="Times New Roman" panose="02020603050405020304" pitchFamily="18" charset="0"/>
              </a:rPr>
              <a:t>                   </a:t>
            </a:r>
          </a:p>
          <a:p>
            <a:pPr lvl="0" defTabSz="914400" eaLnBrk="0" hangingPunct="0">
              <a:spcBef>
                <a:spcPct val="20000"/>
              </a:spcBef>
              <a:buClrTx/>
              <a:buSzTx/>
              <a:buFontTx/>
              <a:buChar char="•"/>
              <a:defRPr/>
            </a:pPr>
            <a:endParaRPr lang="en-US" sz="1600" b="0" dirty="0">
              <a:latin typeface="Times New Roman" panose="02020603050405020304" pitchFamily="18" charset="0"/>
              <a:cs typeface="Times New Roman" panose="02020603050405020304" pitchFamily="18" charset="0"/>
            </a:endParaRPr>
          </a:p>
          <a:p>
            <a:pPr lvl="0" defTabSz="914400" eaLnBrk="0" hangingPunct="0">
              <a:spcBef>
                <a:spcPct val="20000"/>
              </a:spcBef>
              <a:buClrTx/>
              <a:buSzTx/>
              <a:buFontTx/>
              <a:buChar char="•"/>
              <a:defRPr/>
            </a:pPr>
            <a:r>
              <a:rPr lang="en-US" sz="1600" b="0" dirty="0">
                <a:latin typeface="Times New Roman" panose="02020603050405020304" pitchFamily="18" charset="0"/>
                <a:cs typeface="Times New Roman" panose="02020603050405020304" pitchFamily="18" charset="0"/>
              </a:rPr>
              <a:t>Note that the above expression for the differential distance D_12 does not depend on the ToF, T_12, between the AP and the anchor client. Thus this method of calculating D_12 is insensitive to LOS obstructions between the AP and the anchor client. </a:t>
            </a:r>
          </a:p>
          <a:p>
            <a:endParaRPr lang="en-US" dirty="0"/>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TextBox 5"/>
          <p:cNvSpPr txBox="1"/>
          <p:nvPr/>
        </p:nvSpPr>
        <p:spPr>
          <a:xfrm>
            <a:off x="2133600" y="4724400"/>
            <a:ext cx="4724400" cy="338554"/>
          </a:xfrm>
          <a:prstGeom prst="rect">
            <a:avLst/>
          </a:prstGeom>
          <a:solidFill>
            <a:srgbClr val="FFFF00"/>
          </a:solidFill>
          <a:ln>
            <a:solidFill>
              <a:srgbClr val="0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pitchFamily="18" charset="0"/>
                <a:ea typeface="MS Gothic"/>
                <a:cs typeface="Times New Roman" panose="02020603050405020304" pitchFamily="18" charset="0"/>
              </a:rPr>
              <a:t>D_12 = [t6 – t5 – 0.5*t3 + 0.5*t2 – 0.5*t4 + 0.5*t1]*c</a:t>
            </a:r>
            <a:endParaRPr kumimoji="0" lang="en-US" sz="16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7" name="Date Placeholder 6"/>
          <p:cNvSpPr>
            <a:spLocks noGrp="1"/>
          </p:cNvSpPr>
          <p:nvPr>
            <p:ph type="dt" idx="15"/>
          </p:nvPr>
        </p:nvSpPr>
        <p:spPr/>
        <p:txBody>
          <a:bodyPr/>
          <a:lstStyle/>
          <a:p>
            <a:r>
              <a:rPr lang="en-US"/>
              <a:t>Aug 2017</a:t>
            </a:r>
            <a:endParaRPr lang="en-GB" dirty="0"/>
          </a:p>
        </p:txBody>
      </p:sp>
      <p:sp>
        <p:nvSpPr>
          <p:cNvPr id="8" name="TextBox 7"/>
          <p:cNvSpPr txBox="1"/>
          <p:nvPr/>
        </p:nvSpPr>
        <p:spPr>
          <a:xfrm>
            <a:off x="2010934" y="6077536"/>
            <a:ext cx="5196744" cy="338554"/>
          </a:xfrm>
          <a:prstGeom prst="rect">
            <a:avLst/>
          </a:prstGeom>
          <a:noFill/>
        </p:spPr>
        <p:txBody>
          <a:bodyPr wrap="none" rtlCol="0">
            <a:spAutoFit/>
          </a:bodyPr>
          <a:lstStyle/>
          <a:p>
            <a:r>
              <a:rPr lang="en-US" sz="1600" dirty="0">
                <a:solidFill>
                  <a:srgbClr val="FF0000"/>
                </a:solidFill>
              </a:rPr>
              <a:t>Or just use single sided differential distance calculation [3].  </a:t>
            </a:r>
          </a:p>
        </p:txBody>
      </p:sp>
      <p:sp>
        <p:nvSpPr>
          <p:cNvPr id="9" name="TextBox 8"/>
          <p:cNvSpPr txBox="1"/>
          <p:nvPr/>
        </p:nvSpPr>
        <p:spPr>
          <a:xfrm>
            <a:off x="531879" y="1421691"/>
            <a:ext cx="1601721" cy="338554"/>
          </a:xfrm>
          <a:prstGeom prst="rect">
            <a:avLst/>
          </a:prstGeom>
          <a:noFill/>
        </p:spPr>
        <p:txBody>
          <a:bodyPr wrap="none" rtlCol="0">
            <a:spAutoFit/>
          </a:bodyPr>
          <a:lstStyle/>
          <a:p>
            <a:r>
              <a:rPr lang="en-US" sz="1600" dirty="0">
                <a:solidFill>
                  <a:srgbClr val="FF0000"/>
                </a:solidFill>
              </a:rPr>
              <a:t>Recap from [3]:  </a:t>
            </a:r>
          </a:p>
        </p:txBody>
      </p:sp>
    </p:spTree>
    <p:extLst>
      <p:ext uri="{BB962C8B-B14F-4D97-AF65-F5344CB8AC3E}">
        <p14:creationId xmlns:p14="http://schemas.microsoft.com/office/powerpoint/2010/main" val="2245219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p:cNvSpPr txBox="1"/>
          <p:nvPr/>
        </p:nvSpPr>
        <p:spPr>
          <a:xfrm>
            <a:off x="4031283" y="2092648"/>
            <a:ext cx="4033446" cy="307777"/>
          </a:xfrm>
          <a:prstGeom prst="rect">
            <a:avLst/>
          </a:prstGeom>
          <a:solidFill>
            <a:schemeClr val="bg1"/>
          </a:solid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2D2DB9"/>
                </a:solidFill>
                <a:effectLst/>
                <a:uLnTx/>
                <a:uFillTx/>
                <a:latin typeface="Times New Roman" pitchFamily="18" charset="0"/>
                <a:ea typeface="MS Gothic"/>
                <a:cs typeface="Times New Roman" panose="02020603050405020304" pitchFamily="18" charset="0"/>
              </a:rPr>
              <a:t>DTOF</a:t>
            </a:r>
            <a:r>
              <a:rPr kumimoji="0" lang="en-US" sz="1400" b="0" i="0" u="none" strike="noStrike" kern="0" cap="none" spc="0" normalizeH="0" baseline="-25000" noProof="0" dirty="0">
                <a:ln>
                  <a:noFill/>
                </a:ln>
                <a:solidFill>
                  <a:srgbClr val="2D2DB9"/>
                </a:solidFill>
                <a:effectLst/>
                <a:uLnTx/>
                <a:uFillTx/>
                <a:latin typeface="Times New Roman" pitchFamily="18" charset="0"/>
                <a:ea typeface="MS Gothic"/>
                <a:cs typeface="Times New Roman" panose="02020603050405020304" pitchFamily="18" charset="0"/>
              </a:rPr>
              <a:t>12</a:t>
            </a:r>
            <a:r>
              <a:rPr kumimoji="0" lang="en-US" sz="1400" b="0" i="0" u="none" strike="noStrike" kern="0" cap="none" spc="0" normalizeH="0" baseline="0" noProof="0" dirty="0">
                <a:ln>
                  <a:noFill/>
                </a:ln>
                <a:solidFill>
                  <a:srgbClr val="2D2DB9"/>
                </a:solidFill>
                <a:effectLst/>
                <a:uLnTx/>
                <a:uFillTx/>
                <a:latin typeface="Times New Roman" pitchFamily="18" charset="0"/>
                <a:ea typeface="MS Gothic"/>
                <a:cs typeface="Times New Roman" panose="02020603050405020304" pitchFamily="18" charset="0"/>
              </a:rPr>
              <a:t> = t6 – t5 – 0.5*t3 + 0.5*t2 – 0.5*t4 + 0.5*t1</a:t>
            </a:r>
            <a:endParaRPr kumimoji="0" lang="en-US" sz="1400" b="0" i="0" u="none" strike="noStrike" kern="0" cap="none" spc="0" normalizeH="0" baseline="0" noProof="0" dirty="0">
              <a:ln>
                <a:noFill/>
              </a:ln>
              <a:solidFill>
                <a:srgbClr val="2D2DB9"/>
              </a:solidFill>
              <a:effectLst/>
              <a:uLnTx/>
              <a:uFillTx/>
              <a:latin typeface="Times New Roman" pitchFamily="18" charset="0"/>
              <a:ea typeface="MS Gothic"/>
              <a:cs typeface="+mn-cs"/>
            </a:endParaRPr>
          </a:p>
        </p:txBody>
      </p:sp>
      <p:sp>
        <p:nvSpPr>
          <p:cNvPr id="2" name="Title 1"/>
          <p:cNvSpPr>
            <a:spLocks noGrp="1"/>
          </p:cNvSpPr>
          <p:nvPr>
            <p:ph type="title"/>
          </p:nvPr>
        </p:nvSpPr>
        <p:spPr>
          <a:xfrm>
            <a:off x="605439" y="766753"/>
            <a:ext cx="8229600" cy="428475"/>
          </a:xfrm>
        </p:spPr>
        <p:txBody>
          <a:bodyPr/>
          <a:lstStyle/>
          <a:p>
            <a:r>
              <a:rPr lang="en-US" sz="2400" dirty="0"/>
              <a:t>Differential Distance Location Estimation Calculations</a:t>
            </a:r>
          </a:p>
        </p:txBody>
      </p:sp>
      <p:sp>
        <p:nvSpPr>
          <p:cNvPr id="4" name="Slide Number Placeholder 3"/>
          <p:cNvSpPr>
            <a:spLocks noGrp="1"/>
          </p:cNvSpPr>
          <p:nvPr>
            <p:ph type="sldNum" sz="quarter" idx="4"/>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pitchFamily="34"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pitchFamily="34"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pitchFamily="34" charset="0"/>
            </a:endParaRPr>
          </a:p>
        </p:txBody>
      </p:sp>
      <p:grpSp>
        <p:nvGrpSpPr>
          <p:cNvPr id="34" name="Group 33"/>
          <p:cNvGrpSpPr/>
          <p:nvPr/>
        </p:nvGrpSpPr>
        <p:grpSpPr>
          <a:xfrm>
            <a:off x="3526947" y="2326872"/>
            <a:ext cx="4983510" cy="3434344"/>
            <a:chOff x="2133600" y="2279073"/>
            <a:chExt cx="5143500" cy="3512127"/>
          </a:xfrm>
        </p:grpSpPr>
        <p:sp>
          <p:nvSpPr>
            <p:cNvPr id="5" name="Hexagon 4"/>
            <p:cNvSpPr/>
            <p:nvPr/>
          </p:nvSpPr>
          <p:spPr bwMode="auto">
            <a:xfrm>
              <a:off x="2133600" y="2279073"/>
              <a:ext cx="228600" cy="228600"/>
            </a:xfrm>
            <a:prstGeom prst="hexagon">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6" name="Hexagon 5"/>
            <p:cNvSpPr/>
            <p:nvPr/>
          </p:nvSpPr>
          <p:spPr bwMode="auto">
            <a:xfrm>
              <a:off x="4760913" y="5562600"/>
              <a:ext cx="228600" cy="228600"/>
            </a:xfrm>
            <a:prstGeom prst="hexagon">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7" name="Hexagon 6"/>
            <p:cNvSpPr/>
            <p:nvPr/>
          </p:nvSpPr>
          <p:spPr bwMode="auto">
            <a:xfrm>
              <a:off x="7048500" y="2396837"/>
              <a:ext cx="228600" cy="228600"/>
            </a:xfrm>
            <a:prstGeom prst="hexagon">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8" name="Diamond 7"/>
            <p:cNvSpPr/>
            <p:nvPr/>
          </p:nvSpPr>
          <p:spPr bwMode="auto">
            <a:xfrm>
              <a:off x="5105400" y="3657600"/>
              <a:ext cx="228600" cy="228600"/>
            </a:xfrm>
            <a:prstGeom prst="diamond">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cxnSp>
          <p:nvCxnSpPr>
            <p:cNvPr id="10" name="Straight Arrow Connector 9"/>
            <p:cNvCxnSpPr/>
            <p:nvPr/>
          </p:nvCxnSpPr>
          <p:spPr bwMode="auto">
            <a:xfrm>
              <a:off x="2667000" y="2592098"/>
              <a:ext cx="2208213" cy="1065502"/>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3" name="Straight Arrow Connector 12"/>
            <p:cNvCxnSpPr/>
            <p:nvPr/>
          </p:nvCxnSpPr>
          <p:spPr bwMode="auto">
            <a:xfrm>
              <a:off x="2667000" y="2393373"/>
              <a:ext cx="4191000" cy="76200"/>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5" name="Straight Arrow Connector 14"/>
            <p:cNvCxnSpPr/>
            <p:nvPr/>
          </p:nvCxnSpPr>
          <p:spPr bwMode="auto">
            <a:xfrm>
              <a:off x="2590800" y="2895600"/>
              <a:ext cx="2019300" cy="2514600"/>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7" name="Straight Arrow Connector 16"/>
            <p:cNvCxnSpPr/>
            <p:nvPr/>
          </p:nvCxnSpPr>
          <p:spPr bwMode="auto">
            <a:xfrm flipH="1" flipV="1">
              <a:off x="2667000" y="2507673"/>
              <a:ext cx="4191000" cy="84425"/>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19" name="Straight Arrow Connector 18"/>
            <p:cNvCxnSpPr/>
            <p:nvPr/>
          </p:nvCxnSpPr>
          <p:spPr bwMode="auto">
            <a:xfrm flipH="1">
              <a:off x="5486400" y="2758063"/>
              <a:ext cx="1371600" cy="899537"/>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21" name="Straight Arrow Connector 20"/>
            <p:cNvCxnSpPr/>
            <p:nvPr/>
          </p:nvCxnSpPr>
          <p:spPr bwMode="auto">
            <a:xfrm flipH="1">
              <a:off x="5105400" y="2895600"/>
              <a:ext cx="1943100" cy="2438400"/>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23" name="Straight Arrow Connector 22"/>
            <p:cNvCxnSpPr/>
            <p:nvPr/>
          </p:nvCxnSpPr>
          <p:spPr bwMode="auto">
            <a:xfrm flipH="1" flipV="1">
              <a:off x="2590800" y="2758064"/>
              <a:ext cx="2132013" cy="2575936"/>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cxnSp>
          <p:nvCxnSpPr>
            <p:cNvPr id="26" name="Straight Arrow Connector 25"/>
            <p:cNvCxnSpPr/>
            <p:nvPr/>
          </p:nvCxnSpPr>
          <p:spPr bwMode="auto">
            <a:xfrm flipV="1">
              <a:off x="4875213" y="3962400"/>
              <a:ext cx="230187" cy="1295400"/>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cxnSp>
          <p:nvCxnSpPr>
            <p:cNvPr id="28" name="Straight Arrow Connector 27"/>
            <p:cNvCxnSpPr/>
            <p:nvPr/>
          </p:nvCxnSpPr>
          <p:spPr bwMode="auto">
            <a:xfrm flipV="1">
              <a:off x="4989513" y="2858149"/>
              <a:ext cx="1944687" cy="2429237"/>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sp>
          <p:nvSpPr>
            <p:cNvPr id="32" name="TextBox 31"/>
            <p:cNvSpPr txBox="1"/>
            <p:nvPr/>
          </p:nvSpPr>
          <p:spPr>
            <a:xfrm>
              <a:off x="4761684" y="3023119"/>
              <a:ext cx="806055" cy="660970"/>
            </a:xfrm>
            <a:prstGeom prst="rect">
              <a:avLst/>
            </a:prstGeom>
            <a:noFill/>
          </p:spPr>
          <p:txBody>
            <a:bodyPr wrap="non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a:t>
              </a:r>
            </a:p>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grpSp>
      <p:sp>
        <p:nvSpPr>
          <p:cNvPr id="33" name="TextBox 32"/>
          <p:cNvSpPr txBox="1"/>
          <p:nvPr/>
        </p:nvSpPr>
        <p:spPr>
          <a:xfrm>
            <a:off x="304453" y="2008991"/>
            <a:ext cx="2959734" cy="1015663"/>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Unknowns:</a:t>
            </a:r>
            <a:endParaRPr kumimoji="0" lang="en-US" sz="20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endParaRP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 coordinates x</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2 unknowns</a:t>
            </a:r>
          </a:p>
        </p:txBody>
      </p:sp>
      <p:sp>
        <p:nvSpPr>
          <p:cNvPr id="35" name="TextBox 34"/>
          <p:cNvSpPr txBox="1"/>
          <p:nvPr/>
        </p:nvSpPr>
        <p:spPr>
          <a:xfrm>
            <a:off x="334194" y="3464266"/>
            <a:ext cx="4478324" cy="1938992"/>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Equations:</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Differential ToF equations</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12</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01</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02</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13</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01</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03</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23</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02</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03</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3 equations, non-linear</a:t>
            </a:r>
          </a:p>
        </p:txBody>
      </p:sp>
      <p:sp>
        <p:nvSpPr>
          <p:cNvPr id="39" name="Left Brace 38"/>
          <p:cNvSpPr/>
          <p:nvPr/>
        </p:nvSpPr>
        <p:spPr bwMode="auto">
          <a:xfrm rot="5400000">
            <a:off x="5920167" y="-565019"/>
            <a:ext cx="197623" cy="4681277"/>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0" name="TextBox 39"/>
          <p:cNvSpPr txBox="1"/>
          <p:nvPr/>
        </p:nvSpPr>
        <p:spPr>
          <a:xfrm>
            <a:off x="5868909" y="1267889"/>
            <a:ext cx="425116"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ij</a:t>
            </a:r>
            <a:endPar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41" name="Left Brace 40"/>
          <p:cNvSpPr/>
          <p:nvPr/>
        </p:nvSpPr>
        <p:spPr bwMode="auto">
          <a:xfrm rot="3178571" flipH="1">
            <a:off x="7640550" y="2268309"/>
            <a:ext cx="178723" cy="2191842"/>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2" name="TextBox 41"/>
          <p:cNvSpPr txBox="1"/>
          <p:nvPr/>
        </p:nvSpPr>
        <p:spPr>
          <a:xfrm>
            <a:off x="7819386" y="3427401"/>
            <a:ext cx="1108713" cy="369332"/>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02</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47" name="TextBox 46"/>
          <p:cNvSpPr txBox="1"/>
          <p:nvPr/>
        </p:nvSpPr>
        <p:spPr>
          <a:xfrm>
            <a:off x="292537" y="1315811"/>
            <a:ext cx="3620419" cy="707886"/>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In two dimensions with three </a:t>
            </a:r>
            <a:r>
              <a:rPr lang="en-US" sz="2000" u="sng" noProof="0" dirty="0">
                <a:solidFill>
                  <a:srgbClr val="000000"/>
                </a:solidFill>
              </a:rPr>
              <a:t>anchors</a:t>
            </a: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 </a:t>
            </a:r>
          </a:p>
        </p:txBody>
      </p:sp>
      <p:sp>
        <p:nvSpPr>
          <p:cNvPr id="48" name="TextBox 47"/>
          <p:cNvSpPr txBox="1"/>
          <p:nvPr/>
        </p:nvSpPr>
        <p:spPr>
          <a:xfrm>
            <a:off x="6463775" y="5822143"/>
            <a:ext cx="780983"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50" name="TextBox 49"/>
          <p:cNvSpPr txBox="1"/>
          <p:nvPr/>
        </p:nvSpPr>
        <p:spPr>
          <a:xfrm>
            <a:off x="3699878" y="2057387"/>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1</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1" name="TextBox 50"/>
          <p:cNvSpPr txBox="1"/>
          <p:nvPr/>
        </p:nvSpPr>
        <p:spPr>
          <a:xfrm>
            <a:off x="5877102" y="3208329"/>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5</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2" name="TextBox 51"/>
          <p:cNvSpPr txBox="1"/>
          <p:nvPr/>
        </p:nvSpPr>
        <p:spPr>
          <a:xfrm>
            <a:off x="7948740" y="2138821"/>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2</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3" name="TextBox 52"/>
          <p:cNvSpPr txBox="1"/>
          <p:nvPr/>
        </p:nvSpPr>
        <p:spPr>
          <a:xfrm>
            <a:off x="7807550" y="2530505"/>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3</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4" name="TextBox 53"/>
          <p:cNvSpPr txBox="1"/>
          <p:nvPr/>
        </p:nvSpPr>
        <p:spPr>
          <a:xfrm>
            <a:off x="3703527" y="2425966"/>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4</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5" name="TextBox 54"/>
          <p:cNvSpPr txBox="1"/>
          <p:nvPr/>
        </p:nvSpPr>
        <p:spPr>
          <a:xfrm>
            <a:off x="6692103" y="3215732"/>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6</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3" name="Date Placeholder 2"/>
          <p:cNvSpPr>
            <a:spLocks noGrp="1"/>
          </p:cNvSpPr>
          <p:nvPr>
            <p:ph type="dt" idx="10"/>
          </p:nvPr>
        </p:nvSpPr>
        <p:spPr/>
        <p:txBody>
          <a:bodyPr/>
          <a:lstStyle/>
          <a:p>
            <a:r>
              <a:rPr lang="en-US"/>
              <a:t>Aug 2017</a:t>
            </a:r>
            <a:endParaRPr lang="en-GB" dirty="0"/>
          </a:p>
        </p:txBody>
      </p:sp>
      <p:sp>
        <p:nvSpPr>
          <p:cNvPr id="43" name="TextBox 42"/>
          <p:cNvSpPr txBox="1"/>
          <p:nvPr/>
        </p:nvSpPr>
        <p:spPr>
          <a:xfrm>
            <a:off x="8118854" y="2023959"/>
            <a:ext cx="955966" cy="33855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600" dirty="0">
                <a:solidFill>
                  <a:srgbClr val="000000"/>
                </a:solidFill>
              </a:rPr>
              <a:t>Anchor 2</a:t>
            </a:r>
            <a:endParaRPr kumimoji="0" lang="en-US" sz="1600" b="0" i="0" u="none" strike="noStrike" kern="1200" cap="none" spc="0" normalizeH="0" baseline="0" noProof="0" dirty="0">
              <a:ln>
                <a:noFill/>
              </a:ln>
              <a:solidFill>
                <a:srgbClr val="000000"/>
              </a:solidFill>
              <a:effectLst/>
              <a:uLnTx/>
              <a:uFillTx/>
            </a:endParaRPr>
          </a:p>
        </p:txBody>
      </p:sp>
      <p:sp>
        <p:nvSpPr>
          <p:cNvPr id="44" name="TextBox 43"/>
          <p:cNvSpPr txBox="1"/>
          <p:nvPr/>
        </p:nvSpPr>
        <p:spPr>
          <a:xfrm>
            <a:off x="2903121" y="1965344"/>
            <a:ext cx="1021093" cy="33855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600" dirty="0">
                <a:solidFill>
                  <a:srgbClr val="000000"/>
                </a:solidFill>
              </a:rPr>
              <a:t>Anchor 1</a:t>
            </a:r>
            <a:endParaRPr kumimoji="0" lang="en-US" sz="1600" b="0" i="0" u="none" strike="noStrike" kern="1200" cap="none" spc="0" normalizeH="0" baseline="0" noProof="0" dirty="0">
              <a:ln>
                <a:noFill/>
              </a:ln>
              <a:solidFill>
                <a:srgbClr val="000000"/>
              </a:solidFill>
              <a:effectLst/>
              <a:uLnTx/>
              <a:uFillTx/>
            </a:endParaRPr>
          </a:p>
        </p:txBody>
      </p:sp>
      <p:sp>
        <p:nvSpPr>
          <p:cNvPr id="45" name="TextBox 44"/>
          <p:cNvSpPr txBox="1"/>
          <p:nvPr/>
        </p:nvSpPr>
        <p:spPr>
          <a:xfrm>
            <a:off x="5619570" y="5813941"/>
            <a:ext cx="1008227" cy="33855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600" dirty="0">
                <a:solidFill>
                  <a:srgbClr val="000000"/>
                </a:solidFill>
              </a:rPr>
              <a:t>Anchor 3</a:t>
            </a:r>
            <a:endParaRPr kumimoji="0" lang="en-US" sz="1600" b="0" i="0" u="none" strike="noStrike" kern="1200" cap="none" spc="0" normalizeH="0" baseline="0" noProof="0" dirty="0">
              <a:ln>
                <a:noFill/>
              </a:ln>
              <a:solidFill>
                <a:srgbClr val="000000"/>
              </a:solidFill>
              <a:effectLst/>
              <a:uLnTx/>
              <a:uFillTx/>
            </a:endParaRPr>
          </a:p>
        </p:txBody>
      </p:sp>
      <p:sp>
        <p:nvSpPr>
          <p:cNvPr id="46" name="TextBox 45"/>
          <p:cNvSpPr txBox="1"/>
          <p:nvPr/>
        </p:nvSpPr>
        <p:spPr>
          <a:xfrm>
            <a:off x="349906" y="5649447"/>
            <a:ext cx="5106429"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1" i="0" u="none" strike="noStrike" kern="1200" cap="none" spc="0" normalizeH="0" baseline="0" noProof="0" dirty="0">
                <a:ln>
                  <a:noFill/>
                </a:ln>
                <a:solidFill>
                  <a:srgbClr val="FF0000"/>
                </a:solidFill>
                <a:effectLst/>
                <a:uLnTx/>
                <a:uFillTx/>
                <a:latin typeface="Times New Roman" pitchFamily="16" charset="0"/>
                <a:ea typeface="MS Gothic" charset="-128"/>
                <a:cs typeface="+mn-cs"/>
              </a:rPr>
              <a:t>See Appendix</a:t>
            </a:r>
            <a:r>
              <a:rPr kumimoji="0" lang="en-US" sz="2000" b="1" i="0" u="none" strike="noStrike" kern="1200" cap="none" spc="0" normalizeH="0" noProof="0" dirty="0">
                <a:ln>
                  <a:noFill/>
                </a:ln>
                <a:solidFill>
                  <a:srgbClr val="FF0000"/>
                </a:solidFill>
                <a:effectLst/>
                <a:uLnTx/>
                <a:uFillTx/>
                <a:latin typeface="Times New Roman" pitchFamily="16" charset="0"/>
                <a:ea typeface="MS Gothic" charset="-128"/>
                <a:cs typeface="+mn-cs"/>
              </a:rPr>
              <a:t> A for how to solve </a:t>
            </a:r>
            <a:r>
              <a:rPr kumimoji="0" lang="en-US" sz="2000" b="1" i="0" u="none" strike="noStrike" kern="1200" cap="none" spc="0" normalizeH="0" baseline="0" noProof="0" dirty="0">
                <a:ln>
                  <a:noFill/>
                </a:ln>
                <a:solidFill>
                  <a:srgbClr val="FF0000"/>
                </a:solidFill>
                <a:effectLst/>
                <a:uLnTx/>
                <a:uFillTx/>
                <a:latin typeface="Times New Roman" pitchFamily="16" charset="0"/>
                <a:ea typeface="MS Gothic" charset="-128"/>
                <a:cs typeface="+mn-cs"/>
              </a:rPr>
              <a:t>for location! </a:t>
            </a:r>
          </a:p>
        </p:txBody>
      </p:sp>
      <p:sp>
        <p:nvSpPr>
          <p:cNvPr id="49" name="Footer Placeholder 4"/>
          <p:cNvSpPr>
            <a:spLocks noGrp="1"/>
          </p:cNvSpPr>
          <p:nvPr>
            <p:ph type="ftr" idx="4294967295"/>
          </p:nvPr>
        </p:nvSpPr>
        <p:spPr>
          <a:xfrm>
            <a:off x="5455086" y="6455462"/>
            <a:ext cx="3184520" cy="222463"/>
          </a:xfrm>
          <a:prstGeom prst="rect">
            <a:avLst/>
          </a:prstGeo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931396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Slide Number Placeholder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17D05D-D0C9-4B34-B1ED-C9E95193EB2E}"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16</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 name="TextBox 6"/>
          <p:cNvSpPr txBox="1"/>
          <p:nvPr/>
        </p:nvSpPr>
        <p:spPr>
          <a:xfrm>
            <a:off x="3057262" y="2819400"/>
            <a:ext cx="3632726" cy="707886"/>
          </a:xfrm>
          <a:prstGeom prst="rect">
            <a:avLst/>
          </a:prstGeom>
          <a:solidFill>
            <a:srgbClr val="FFFF00"/>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4000" dirty="0">
                <a:solidFill>
                  <a:srgbClr val="000000"/>
                </a:solidFill>
                <a:latin typeface="Times New Roman" pitchFamily="18" charset="0"/>
                <a:ea typeface="+mn-ea"/>
              </a:rPr>
              <a:t>C</a:t>
            </a:r>
            <a:r>
              <a:rPr kumimoji="0" lang="en-US" sz="4000" b="0" i="0" u="none" strike="noStrike" kern="1200" cap="none" spc="0" normalizeH="0" baseline="0" noProof="0" dirty="0" err="1">
                <a:ln>
                  <a:noFill/>
                </a:ln>
                <a:solidFill>
                  <a:srgbClr val="000000"/>
                </a:solidFill>
                <a:effectLst/>
                <a:uLnTx/>
                <a:uFillTx/>
                <a:latin typeface="Times New Roman" pitchFamily="18" charset="0"/>
                <a:ea typeface="+mn-ea"/>
                <a:cs typeface="+mn-cs"/>
              </a:rPr>
              <a:t>lient</a:t>
            </a:r>
            <a:r>
              <a:rPr kumimoji="0" lang="en-US" sz="4000" b="0" i="0" u="none" strike="noStrike" kern="1200" cap="none" spc="0" normalizeH="0" baseline="0" noProof="0" dirty="0">
                <a:ln>
                  <a:noFill/>
                </a:ln>
                <a:solidFill>
                  <a:srgbClr val="000000"/>
                </a:solidFill>
                <a:effectLst/>
                <a:uLnTx/>
                <a:uFillTx/>
                <a:latin typeface="Times New Roman" pitchFamily="18" charset="0"/>
                <a:ea typeface="+mn-ea"/>
                <a:cs typeface="+mn-cs"/>
              </a:rPr>
              <a:t> Listening</a:t>
            </a:r>
            <a:r>
              <a:rPr kumimoji="0" lang="en-US" sz="4000" b="0" i="0" u="none" strike="noStrike" kern="1200" cap="none" spc="0" normalizeH="0" noProof="0" dirty="0">
                <a:ln>
                  <a:noFill/>
                </a:ln>
                <a:solidFill>
                  <a:srgbClr val="000000"/>
                </a:solidFill>
                <a:effectLst/>
                <a:uLnTx/>
                <a:uFillTx/>
                <a:latin typeface="Times New Roman" pitchFamily="18" charset="0"/>
                <a:ea typeface="+mn-ea"/>
                <a:cs typeface="+mn-cs"/>
              </a:rPr>
              <a:t> </a:t>
            </a:r>
            <a:endParaRPr kumimoji="0" lang="en-US" sz="40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 name="Date Placeholder 1"/>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2858857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Client Listening</a:t>
            </a:r>
          </a:p>
        </p:txBody>
      </p:sp>
      <p:sp>
        <p:nvSpPr>
          <p:cNvPr id="6" name="Content Placeholder 5"/>
          <p:cNvSpPr>
            <a:spLocks noGrp="1"/>
          </p:cNvSpPr>
          <p:nvPr>
            <p:ph idx="1"/>
          </p:nvPr>
        </p:nvSpPr>
        <p:spPr/>
        <p:txBody>
          <a:bodyPr/>
          <a:lstStyle/>
          <a:p>
            <a:pPr>
              <a:buFont typeface="Arial" panose="020B0604020202020204" pitchFamily="34" charset="0"/>
              <a:buChar char="•"/>
            </a:pPr>
            <a:r>
              <a:rPr lang="en-US" dirty="0"/>
              <a:t>Client listens to ranging exchanges</a:t>
            </a:r>
          </a:p>
          <a:p>
            <a:pPr>
              <a:buFont typeface="Arial" panose="020B0604020202020204" pitchFamily="34" charset="0"/>
              <a:buChar char="•"/>
            </a:pPr>
            <a:r>
              <a:rPr lang="en-US" dirty="0"/>
              <a:t>AP announcement of the ranging schedule can facilitate the clients listening</a:t>
            </a:r>
          </a:p>
          <a:p>
            <a:pPr lvl="1">
              <a:buFont typeface="Arial" panose="020B0604020202020204" pitchFamily="34" charset="0"/>
              <a:buChar char="•"/>
            </a:pPr>
            <a:r>
              <a:rPr lang="en-US" dirty="0"/>
              <a:t>Knows when and where to listen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17</a:t>
            </a:fld>
            <a:endParaRPr lang="en-GB"/>
          </a:p>
        </p:txBody>
      </p:sp>
      <p:sp>
        <p:nvSpPr>
          <p:cNvPr id="3" name="Footer Placeholder 2"/>
          <p:cNvSpPr>
            <a:spLocks noGrp="1"/>
          </p:cNvSpPr>
          <p:nvPr>
            <p:ph type="ftr" idx="14"/>
          </p:nvPr>
        </p:nvSpPr>
        <p:spPr/>
        <p:txBody>
          <a:bodyPr/>
          <a:lstStyle/>
          <a:p>
            <a:r>
              <a:rPr lang="da-DK"/>
              <a:t>Erik Lindskog, Qualcomm, et al.</a:t>
            </a:r>
            <a:endParaRPr lang="en-GB"/>
          </a:p>
        </p:txBody>
      </p:sp>
      <p:sp>
        <p:nvSpPr>
          <p:cNvPr id="2" name="Date Placeholder 1"/>
          <p:cNvSpPr>
            <a:spLocks noGrp="1"/>
          </p:cNvSpPr>
          <p:nvPr>
            <p:ph type="dt" idx="15"/>
          </p:nvPr>
        </p:nvSpPr>
        <p:spPr/>
        <p:txBody>
          <a:bodyPr/>
          <a:lstStyle/>
          <a:p>
            <a:r>
              <a:rPr lang="en-US"/>
              <a:t>Aug 2017</a:t>
            </a:r>
            <a:endParaRPr lang="en-GB" dirty="0"/>
          </a:p>
        </p:txBody>
      </p:sp>
    </p:spTree>
    <p:extLst>
      <p:ext uri="{BB962C8B-B14F-4D97-AF65-F5344CB8AC3E}">
        <p14:creationId xmlns:p14="http://schemas.microsoft.com/office/powerpoint/2010/main" val="2094795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Slide Number Placeholder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17D05D-D0C9-4B34-B1ED-C9E95193EB2E}"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18</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 name="TextBox 6"/>
          <p:cNvSpPr txBox="1"/>
          <p:nvPr/>
        </p:nvSpPr>
        <p:spPr>
          <a:xfrm>
            <a:off x="2643864" y="2895600"/>
            <a:ext cx="3930884" cy="707886"/>
          </a:xfrm>
          <a:prstGeom prst="rect">
            <a:avLst/>
          </a:prstGeom>
          <a:solidFill>
            <a:srgbClr val="FFFF00"/>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Times New Roman" pitchFamily="18" charset="0"/>
                <a:ea typeface="+mn-ea"/>
                <a:cs typeface="+mn-cs"/>
              </a:rPr>
              <a:t>Ranging Schedule</a:t>
            </a:r>
          </a:p>
        </p:txBody>
      </p:sp>
      <p:sp>
        <p:nvSpPr>
          <p:cNvPr id="2" name="Date Placeholder 1"/>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464065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685800"/>
            <a:ext cx="7772400" cy="726976"/>
          </a:xfrm>
        </p:spPr>
        <p:txBody>
          <a:bodyPr/>
          <a:lstStyle/>
          <a:p>
            <a:r>
              <a:rPr lang="en-US" altLang="en-US" sz="4000" dirty="0">
                <a:solidFill>
                  <a:schemeClr val="tx1"/>
                </a:solidFill>
              </a:rPr>
              <a:t>Schedule Content</a:t>
            </a:r>
          </a:p>
        </p:txBody>
      </p:sp>
      <p:sp>
        <p:nvSpPr>
          <p:cNvPr id="3075" name="Content Placeholder 2"/>
          <p:cNvSpPr>
            <a:spLocks noGrp="1"/>
          </p:cNvSpPr>
          <p:nvPr>
            <p:ph idx="1"/>
          </p:nvPr>
        </p:nvSpPr>
        <p:spPr>
          <a:xfrm>
            <a:off x="685800" y="1891425"/>
            <a:ext cx="7772400" cy="4114800"/>
          </a:xfrm>
        </p:spPr>
        <p:txBody>
          <a:bodyPr>
            <a:normAutofit/>
          </a:bodyPr>
          <a:lstStyle/>
          <a:p>
            <a:pPr>
              <a:buFont typeface="Arial" panose="020B0604020202020204" pitchFamily="34" charset="0"/>
              <a:buChar char="•"/>
              <a:defRPr/>
            </a:pPr>
            <a:r>
              <a:rPr lang="en-US" altLang="ja-JP" dirty="0">
                <a:ea typeface="MS PGothic" pitchFamily="34" charset="-128"/>
              </a:rPr>
              <a:t>Two levels of schedule complexity:</a:t>
            </a:r>
          </a:p>
          <a:p>
            <a:pPr lvl="1">
              <a:buFont typeface="Arial" panose="020B0604020202020204" pitchFamily="34" charset="0"/>
              <a:buChar char="•"/>
              <a:defRPr/>
            </a:pPr>
            <a:r>
              <a:rPr lang="en-US" altLang="ja-JP" sz="1800" dirty="0">
                <a:ea typeface="MS PGothic" pitchFamily="34" charset="-128"/>
              </a:rPr>
              <a:t>AP conveys scalable ranging operations in its own channel</a:t>
            </a:r>
          </a:p>
          <a:p>
            <a:pPr lvl="1">
              <a:buFont typeface="Arial" panose="020B0604020202020204" pitchFamily="34" charset="0"/>
              <a:buChar char="•"/>
              <a:defRPr/>
            </a:pPr>
            <a:r>
              <a:rPr lang="en-US" altLang="ja-JP" sz="1800" dirty="0">
                <a:ea typeface="MS PGothic" pitchFamily="34" charset="-128"/>
              </a:rPr>
              <a:t>AP conveys scalable ranging operations also for neighboring APs channels</a:t>
            </a:r>
          </a:p>
          <a:p>
            <a:pPr>
              <a:buFont typeface="Arial" panose="020B0604020202020204" pitchFamily="34" charset="0"/>
              <a:buChar char="•"/>
              <a:defRPr/>
            </a:pPr>
            <a:r>
              <a:rPr lang="en-US" altLang="ja-JP" sz="2200" dirty="0">
                <a:ea typeface="MS PGothic" pitchFamily="34" charset="-128"/>
              </a:rPr>
              <a:t>Content:</a:t>
            </a:r>
          </a:p>
          <a:p>
            <a:pPr lvl="1">
              <a:buFont typeface="Arial" panose="020B0604020202020204" pitchFamily="34" charset="0"/>
              <a:buChar char="•"/>
              <a:defRPr/>
            </a:pPr>
            <a:r>
              <a:rPr lang="en-US" altLang="ja-JP" sz="1800" dirty="0">
                <a:ea typeface="MS PGothic" pitchFamily="34" charset="-128"/>
              </a:rPr>
              <a:t>Times of ranging</a:t>
            </a:r>
          </a:p>
          <a:p>
            <a:pPr lvl="1">
              <a:buFont typeface="Arial" panose="020B0604020202020204" pitchFamily="34" charset="0"/>
              <a:buChar char="•"/>
              <a:defRPr/>
            </a:pPr>
            <a:r>
              <a:rPr lang="en-US" altLang="ja-JP" sz="1800" dirty="0">
                <a:ea typeface="MS PGothic" pitchFamily="34" charset="-128"/>
              </a:rPr>
              <a:t>Ranging format parameters (e.g. number of antennas)</a:t>
            </a:r>
          </a:p>
          <a:p>
            <a:pPr lvl="1">
              <a:buFont typeface="Arial" panose="020B0604020202020204" pitchFamily="34" charset="0"/>
              <a:buChar char="•"/>
              <a:defRPr/>
            </a:pPr>
            <a:r>
              <a:rPr lang="en-US" altLang="ja-JP" sz="1800" dirty="0">
                <a:ea typeface="MS PGothic" pitchFamily="34" charset="-128"/>
              </a:rPr>
              <a:t>Anchor Clients LCI information </a:t>
            </a:r>
          </a:p>
          <a:p>
            <a:pPr>
              <a:buFont typeface="Arial" panose="020B0604020202020204" pitchFamily="34" charset="0"/>
              <a:buChar char="•"/>
              <a:defRPr/>
            </a:pPr>
            <a:r>
              <a:rPr lang="en-US" altLang="ja-JP" sz="2300" dirty="0">
                <a:ea typeface="MS PGothic" pitchFamily="34" charset="-128"/>
              </a:rPr>
              <a:t>Additional content for neighboring APs operations:</a:t>
            </a:r>
          </a:p>
          <a:p>
            <a:pPr marL="800100" lvl="1" indent="-342900">
              <a:buFont typeface="Arial" panose="020B0604020202020204" pitchFamily="34" charset="0"/>
              <a:buChar char="•"/>
              <a:defRPr/>
            </a:pPr>
            <a:r>
              <a:rPr lang="en-US" altLang="ja-JP" sz="1900" dirty="0">
                <a:ea typeface="MS PGothic" pitchFamily="34" charset="-128"/>
              </a:rPr>
              <a:t>BSS channels and bandwidths</a:t>
            </a:r>
          </a:p>
          <a:p>
            <a:pPr marL="800100" lvl="1" indent="-342900">
              <a:buFont typeface="Arial" panose="020B0604020202020204" pitchFamily="34" charset="0"/>
              <a:buChar char="•"/>
              <a:defRPr/>
            </a:pPr>
            <a:r>
              <a:rPr lang="en-US" altLang="ja-JP" sz="1900" dirty="0">
                <a:ea typeface="MS PGothic" pitchFamily="34" charset="-128"/>
              </a:rPr>
              <a:t>Clock mappings</a:t>
            </a:r>
            <a:endParaRPr lang="en-US" altLang="ja-JP" sz="2200" dirty="0">
              <a:solidFill>
                <a:srgbClr val="FF0000"/>
              </a:solidFill>
              <a:ea typeface="MS PGothic" pitchFamily="34" charset="-128"/>
            </a:endParaRPr>
          </a:p>
          <a:p>
            <a:pPr>
              <a:defRPr/>
            </a:pPr>
            <a:endParaRPr lang="en-US" altLang="ja-JP" dirty="0">
              <a:ea typeface="MS PGothic" pitchFamily="34" charset="-128"/>
            </a:endParaRPr>
          </a:p>
          <a:p>
            <a:pPr lvl="1">
              <a:defRPr/>
            </a:pPr>
            <a:endParaRPr lang="en-US" altLang="ja-JP" dirty="0">
              <a:ea typeface="MS PGothic" pitchFamily="34" charset="-128"/>
            </a:endParaRPr>
          </a:p>
        </p:txBody>
      </p:sp>
      <p:sp>
        <p:nvSpPr>
          <p:cNvPr id="7173"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5ACBCECB-C2DD-4F16-A3F3-2F1164DE5B35}" type="slidenum">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19</a:t>
            </a:fld>
            <a:endPar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172" name="Footer Placeholder 3"/>
          <p:cNvSpPr>
            <a:spLocks noGrp="1"/>
          </p:cNvSpPr>
          <p:nvPr>
            <p:ph type="ftr" idx="14"/>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altLang="en-US"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 name="Date Placeholder 1"/>
          <p:cNvSpPr>
            <a:spLocks noGrp="1"/>
          </p:cNvSpPr>
          <p:nvPr>
            <p:ph type="dt" idx="15"/>
          </p:nvPr>
        </p:nvSpPr>
        <p:spPr/>
        <p:txBody>
          <a:bodyPr/>
          <a:lstStyle/>
          <a:p>
            <a:r>
              <a:rPr lang="en-US"/>
              <a:t>Aug 2017</a:t>
            </a:r>
            <a:endParaRPr lang="en-GB" dirty="0"/>
          </a:p>
        </p:txBody>
      </p:sp>
      <p:sp>
        <p:nvSpPr>
          <p:cNvPr id="3" name="TextBox 2"/>
          <p:cNvSpPr txBox="1"/>
          <p:nvPr/>
        </p:nvSpPr>
        <p:spPr>
          <a:xfrm>
            <a:off x="709317" y="1398599"/>
            <a:ext cx="1499128" cy="338554"/>
          </a:xfrm>
          <a:prstGeom prst="rect">
            <a:avLst/>
          </a:prstGeom>
          <a:noFill/>
        </p:spPr>
        <p:txBody>
          <a:bodyPr wrap="none" rtlCol="0">
            <a:spAutoFit/>
          </a:bodyPr>
          <a:lstStyle/>
          <a:p>
            <a:r>
              <a:rPr lang="en-US" sz="1600" dirty="0">
                <a:solidFill>
                  <a:schemeClr val="tx1"/>
                </a:solidFill>
              </a:rPr>
              <a:t>Recap from [3]:</a:t>
            </a:r>
          </a:p>
        </p:txBody>
      </p:sp>
    </p:spTree>
    <p:extLst>
      <p:ext uri="{BB962C8B-B14F-4D97-AF65-F5344CB8AC3E}">
        <p14:creationId xmlns:p14="http://schemas.microsoft.com/office/powerpoint/2010/main" val="418277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da-DK"/>
              <a:t>Erik Lindskog, Qualcomm, et al.</a:t>
            </a:r>
            <a:endParaRPr lang="en-GB" dirty="0"/>
          </a:p>
        </p:txBody>
      </p:sp>
      <p:sp>
        <p:nvSpPr>
          <p:cNvPr id="4" name="Date Placeholder 3"/>
          <p:cNvSpPr>
            <a:spLocks noGrp="1"/>
          </p:cNvSpPr>
          <p:nvPr>
            <p:ph type="dt" idx="15"/>
          </p:nvPr>
        </p:nvSpPr>
        <p:spPr/>
        <p:txBody>
          <a:bodyPr/>
          <a:lstStyle/>
          <a:p>
            <a:r>
              <a:rPr lang="en-US"/>
              <a:t>Aug 2017</a:t>
            </a:r>
            <a:endParaRPr lang="en-GB" dirty="0"/>
          </a:p>
        </p:txBody>
      </p:sp>
      <p:sp>
        <p:nvSpPr>
          <p:cNvPr id="3" name="TextBox 2"/>
          <p:cNvSpPr txBox="1"/>
          <p:nvPr/>
        </p:nvSpPr>
        <p:spPr>
          <a:xfrm>
            <a:off x="717186" y="1981200"/>
            <a:ext cx="7739427" cy="3785652"/>
          </a:xfrm>
          <a:prstGeom prst="rect">
            <a:avLst/>
          </a:prstGeom>
          <a:noFill/>
        </p:spPr>
        <p:txBody>
          <a:bodyPr wrap="square" rtlCol="0">
            <a:sp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rPr>
              <a:t>In this presentation we are </a:t>
            </a:r>
            <a:r>
              <a:rPr lang="en-GB" dirty="0">
                <a:solidFill>
                  <a:schemeClr val="tx1"/>
                </a:solidFill>
                <a:highlight>
                  <a:srgbClr val="FFFF00"/>
                </a:highlight>
              </a:rPr>
              <a:t>outlining a practical realization </a:t>
            </a:r>
            <a:r>
              <a:rPr lang="en-GB" dirty="0">
                <a:solidFill>
                  <a:schemeClr val="tx1"/>
                </a:solidFill>
              </a:rPr>
              <a:t>of transmissions between anchor stations such as to enable a client station to calculate its location while only listening to these transmissions.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solidFill>
                <a:schemeClr val="tx1"/>
              </a:solidFill>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rPr>
              <a:t>We realizing this localization method by to the maximum extent </a:t>
            </a:r>
            <a:r>
              <a:rPr lang="en-GB" dirty="0">
                <a:solidFill>
                  <a:schemeClr val="tx1"/>
                </a:solidFill>
                <a:highlight>
                  <a:srgbClr val="FFFF00"/>
                </a:highlight>
              </a:rPr>
              <a:t>reusing ranging functionality </a:t>
            </a:r>
            <a:r>
              <a:rPr lang="en-GB" dirty="0">
                <a:solidFill>
                  <a:schemeClr val="tx1"/>
                </a:solidFill>
              </a:rPr>
              <a:t>anyways being standardized for 802.11az such as to minimize the extra functionality required to realize scalable location.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a:solidFill>
                  <a:schemeClr val="tx1"/>
                </a:solidFill>
              </a:rPr>
              <a:t>Schedule Conveying</a:t>
            </a:r>
          </a:p>
        </p:txBody>
      </p:sp>
      <p:sp>
        <p:nvSpPr>
          <p:cNvPr id="3075" name="Content Placeholder 2"/>
          <p:cNvSpPr>
            <a:spLocks noGrp="1"/>
          </p:cNvSpPr>
          <p:nvPr>
            <p:ph idx="1"/>
          </p:nvPr>
        </p:nvSpPr>
        <p:spPr>
          <a:xfrm>
            <a:off x="737473" y="1767674"/>
            <a:ext cx="7772400" cy="1445302"/>
          </a:xfrm>
        </p:spPr>
        <p:txBody>
          <a:bodyPr/>
          <a:lstStyle/>
          <a:p>
            <a:pPr>
              <a:buFont typeface="Arial" panose="020B0604020202020204" pitchFamily="34" charset="0"/>
              <a:buChar char="•"/>
              <a:defRPr/>
            </a:pPr>
            <a:r>
              <a:rPr lang="en-US" altLang="ja-JP" b="0" dirty="0">
                <a:ea typeface="MS PGothic" pitchFamily="34" charset="-128"/>
              </a:rPr>
              <a:t>For example:</a:t>
            </a:r>
          </a:p>
          <a:p>
            <a:pPr lvl="1">
              <a:buFont typeface="Arial" panose="020B0604020202020204" pitchFamily="34" charset="0"/>
              <a:buChar char="•"/>
              <a:defRPr/>
            </a:pPr>
            <a:r>
              <a:rPr lang="en-US" altLang="ja-JP" b="0" dirty="0">
                <a:ea typeface="MS PGothic" pitchFamily="34" charset="-128"/>
              </a:rPr>
              <a:t>Periodically broadcast in an APs beacons</a:t>
            </a:r>
          </a:p>
          <a:p>
            <a:pPr lvl="1">
              <a:buFont typeface="Arial" panose="020B0604020202020204" pitchFamily="34" charset="0"/>
              <a:buChar char="•"/>
              <a:defRPr/>
            </a:pPr>
            <a:r>
              <a:rPr lang="en-US" altLang="ja-JP" b="0" dirty="0">
                <a:ea typeface="MS PGothic" pitchFamily="34" charset="-128"/>
              </a:rPr>
              <a:t>Counter in every beacon to count down to presence schedule</a:t>
            </a:r>
          </a:p>
          <a:p>
            <a:pPr marL="0" indent="0">
              <a:buNone/>
              <a:defRPr/>
            </a:pPr>
            <a:endParaRPr lang="en-US" altLang="ja-JP" sz="2000" dirty="0">
              <a:ea typeface="MS PGothic" pitchFamily="34" charset="-128"/>
            </a:endParaRPr>
          </a:p>
          <a:p>
            <a:pPr lvl="1">
              <a:defRPr/>
            </a:pPr>
            <a:endParaRPr lang="en-US" altLang="ja-JP" dirty="0">
              <a:ea typeface="MS PGothic" pitchFamily="34" charset="-128"/>
            </a:endParaRPr>
          </a:p>
        </p:txBody>
      </p:sp>
      <p:sp>
        <p:nvSpPr>
          <p:cNvPr id="7173"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5ACBCECB-C2DD-4F16-A3F3-2F1164DE5B35}" type="slidenum">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20</a:t>
            </a:fld>
            <a:endPar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172" name="Footer Placeholder 3"/>
          <p:cNvSpPr>
            <a:spLocks noGrp="1"/>
          </p:cNvSpPr>
          <p:nvPr>
            <p:ph type="ftr" idx="14"/>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altLang="en-US"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 name="Date Placeholder 1"/>
          <p:cNvSpPr>
            <a:spLocks noGrp="1"/>
          </p:cNvSpPr>
          <p:nvPr>
            <p:ph type="dt" idx="15"/>
          </p:nvPr>
        </p:nvSpPr>
        <p:spPr/>
        <p:txBody>
          <a:bodyPr/>
          <a:lstStyle/>
          <a:p>
            <a:r>
              <a:rPr lang="en-US"/>
              <a:t>Aug 2017</a:t>
            </a:r>
            <a:endParaRPr lang="en-GB" dirty="0"/>
          </a:p>
        </p:txBody>
      </p:sp>
    </p:spTree>
    <p:extLst>
      <p:ext uri="{BB962C8B-B14F-4D97-AF65-F5344CB8AC3E}">
        <p14:creationId xmlns:p14="http://schemas.microsoft.com/office/powerpoint/2010/main" val="3727011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Slide Number Placeholder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17D05D-D0C9-4B34-B1ED-C9E95193EB2E}"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21</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 name="TextBox 6"/>
          <p:cNvSpPr txBox="1"/>
          <p:nvPr/>
        </p:nvSpPr>
        <p:spPr>
          <a:xfrm>
            <a:off x="2819400" y="2743200"/>
            <a:ext cx="3758658" cy="769441"/>
          </a:xfrm>
          <a:prstGeom prst="rect">
            <a:avLst/>
          </a:prstGeom>
          <a:solidFill>
            <a:srgbClr val="FFFF00"/>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dirty="0">
                <a:ln>
                  <a:noFill/>
                </a:ln>
                <a:solidFill>
                  <a:srgbClr val="000000"/>
                </a:solidFill>
                <a:effectLst/>
                <a:uLnTx/>
                <a:uFillTx/>
                <a:latin typeface="Times New Roman" pitchFamily="18" charset="0"/>
                <a:ea typeface="+mn-ea"/>
                <a:cs typeface="+mn-cs"/>
              </a:rPr>
              <a:t>Protocol to Add</a:t>
            </a:r>
          </a:p>
        </p:txBody>
      </p:sp>
      <p:sp>
        <p:nvSpPr>
          <p:cNvPr id="2" name="Date Placeholder 1"/>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2250107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7772400" cy="835968"/>
          </a:xfrm>
        </p:spPr>
        <p:txBody>
          <a:bodyPr/>
          <a:lstStyle/>
          <a:p>
            <a:r>
              <a:rPr lang="en-US" dirty="0"/>
              <a:t>Protocol Aspects to Add</a:t>
            </a:r>
          </a:p>
        </p:txBody>
      </p:sp>
      <p:sp>
        <p:nvSpPr>
          <p:cNvPr id="5" name="Content Placeholder 4"/>
          <p:cNvSpPr>
            <a:spLocks noGrp="1"/>
          </p:cNvSpPr>
          <p:nvPr>
            <p:ph idx="1"/>
          </p:nvPr>
        </p:nvSpPr>
        <p:spPr>
          <a:xfrm>
            <a:off x="685800" y="1521767"/>
            <a:ext cx="7772400" cy="4296969"/>
          </a:xfrm>
        </p:spPr>
        <p:txBody>
          <a:bodyPr>
            <a:normAutofit/>
          </a:bodyPr>
          <a:lstStyle/>
          <a:p>
            <a:pPr>
              <a:buFont typeface="Arial" panose="020B0604020202020204" pitchFamily="34" charset="0"/>
              <a:buChar char="•"/>
            </a:pPr>
            <a:r>
              <a:rPr lang="en-US" b="0" dirty="0">
                <a:solidFill>
                  <a:schemeClr val="tx1"/>
                </a:solidFill>
              </a:rPr>
              <a:t>Bit in </a:t>
            </a:r>
            <a:r>
              <a:rPr lang="en-US" b="0" dirty="0" err="1">
                <a:solidFill>
                  <a:schemeClr val="tx1"/>
                </a:solidFill>
              </a:rPr>
              <a:t>iFTM</a:t>
            </a:r>
            <a:r>
              <a:rPr lang="en-US" b="0" dirty="0">
                <a:solidFill>
                  <a:schemeClr val="tx1"/>
                </a:solidFill>
              </a:rPr>
              <a:t> request indicating desire for unencrypted ranging and is willingness to share LCI</a:t>
            </a:r>
          </a:p>
          <a:p>
            <a:pPr>
              <a:buFont typeface="Arial" panose="020B0604020202020204" pitchFamily="34" charset="0"/>
              <a:buChar char="•"/>
            </a:pPr>
            <a:r>
              <a:rPr lang="en-US" b="0" dirty="0"/>
              <a:t>Protocol for periodic announcement of scalable location ranging schedule</a:t>
            </a:r>
          </a:p>
          <a:p>
            <a:pPr>
              <a:buFont typeface="Arial" panose="020B0604020202020204" pitchFamily="34" charset="0"/>
              <a:buChar char="•"/>
            </a:pPr>
            <a:r>
              <a:rPr lang="en-US" b="0" dirty="0"/>
              <a:t>Optional:</a:t>
            </a:r>
          </a:p>
          <a:p>
            <a:pPr marL="800100" lvl="1" indent="-342900">
              <a:buFont typeface="Arial" panose="020B0604020202020204" pitchFamily="34" charset="0"/>
              <a:buChar char="•"/>
            </a:pPr>
            <a:r>
              <a:rPr lang="en-US" b="0" dirty="0"/>
              <a:t>Bit in </a:t>
            </a:r>
            <a:r>
              <a:rPr lang="en-US" b="0" dirty="0" err="1"/>
              <a:t>iFTM</a:t>
            </a:r>
            <a:r>
              <a:rPr lang="en-US" b="0" dirty="0"/>
              <a:t> request indicating desire for double sided ranging measurement feedback</a:t>
            </a:r>
            <a:endParaRPr lang="en-US" dirty="0"/>
          </a:p>
          <a:p>
            <a:pPr marL="1200150" lvl="2" indent="-342900">
              <a:buFont typeface="Arial" panose="020B0604020202020204" pitchFamily="34" charset="0"/>
              <a:buChar char="•"/>
            </a:pPr>
            <a:r>
              <a:rPr lang="en-US" b="0" dirty="0"/>
              <a:t>And the extra frames for the reverse ranging measurement feedback</a:t>
            </a:r>
          </a:p>
          <a:p>
            <a:pPr marL="1200150" lvl="2" indent="-342900">
              <a:buFont typeface="Arial" panose="020B0604020202020204" pitchFamily="34" charset="0"/>
              <a:buChar char="•"/>
            </a:pPr>
            <a:r>
              <a:rPr lang="en-US" dirty="0"/>
              <a:t>This double sided feedback also have uses other than for scalable location</a:t>
            </a:r>
            <a:endParaRPr lang="en-US" b="0" dirty="0"/>
          </a:p>
          <a:p>
            <a:pPr marL="800100" lvl="1" indent="-342900">
              <a:buFont typeface="Arial" panose="020B0604020202020204" pitchFamily="34" charset="0"/>
              <a:buChar char="•"/>
            </a:pPr>
            <a:r>
              <a:rPr lang="en-US" dirty="0" err="1"/>
              <a:t>ToA</a:t>
            </a:r>
            <a:r>
              <a:rPr lang="en-US" dirty="0"/>
              <a:t> feedback from extra listening opportunities in MU ranging</a:t>
            </a:r>
            <a:endParaRPr lang="en-US" b="0" dirty="0"/>
          </a:p>
          <a:p>
            <a:pPr lvl="1"/>
            <a:endParaRPr lang="en-US" b="0" dirty="0"/>
          </a:p>
        </p:txBody>
      </p:sp>
      <p:sp>
        <p:nvSpPr>
          <p:cNvPr id="3" name="Slide Number Placeholder 2"/>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35C880F8-9C7D-4760-B738-53F7D5677438}"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22</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 name="Footer Placeholder 1"/>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TextBox 5"/>
          <p:cNvSpPr txBox="1"/>
          <p:nvPr/>
        </p:nvSpPr>
        <p:spPr>
          <a:xfrm>
            <a:off x="2286000" y="5818736"/>
            <a:ext cx="4905510" cy="52322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itchFamily="18" charset="0"/>
                <a:ea typeface="+mn-ea"/>
                <a:cs typeface="+mn-cs"/>
              </a:rPr>
              <a:t>Only limited additions needed!</a:t>
            </a:r>
          </a:p>
        </p:txBody>
      </p:sp>
      <p:sp>
        <p:nvSpPr>
          <p:cNvPr id="7" name="Date Placeholder 6"/>
          <p:cNvSpPr>
            <a:spLocks noGrp="1"/>
          </p:cNvSpPr>
          <p:nvPr>
            <p:ph type="dt" idx="15"/>
          </p:nvPr>
        </p:nvSpPr>
        <p:spPr/>
        <p:txBody>
          <a:bodyPr/>
          <a:lstStyle/>
          <a:p>
            <a:r>
              <a:rPr lang="en-US"/>
              <a:t>Aug 2017</a:t>
            </a:r>
            <a:endParaRPr lang="en-GB" dirty="0"/>
          </a:p>
        </p:txBody>
      </p:sp>
    </p:spTree>
    <p:extLst>
      <p:ext uri="{BB962C8B-B14F-4D97-AF65-F5344CB8AC3E}">
        <p14:creationId xmlns:p14="http://schemas.microsoft.com/office/powerpoint/2010/main" val="455356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Slide Number Placeholder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17D05D-D0C9-4B34-B1ED-C9E95193EB2E}"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23</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 name="TextBox 6"/>
          <p:cNvSpPr txBox="1"/>
          <p:nvPr/>
        </p:nvSpPr>
        <p:spPr>
          <a:xfrm>
            <a:off x="3707904" y="2852936"/>
            <a:ext cx="2722220" cy="707886"/>
          </a:xfrm>
          <a:prstGeom prst="rect">
            <a:avLst/>
          </a:prstGeom>
          <a:solidFill>
            <a:srgbClr val="FFFF00"/>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4000" dirty="0">
                <a:solidFill>
                  <a:srgbClr val="000000"/>
                </a:solidFill>
                <a:latin typeface="Times New Roman" pitchFamily="18" charset="0"/>
                <a:ea typeface="+mn-ea"/>
              </a:rPr>
              <a:t>Conclusions</a:t>
            </a:r>
            <a:endParaRPr kumimoji="0" lang="en-US" sz="40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 name="Date Placeholder 1"/>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3396562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Conclusions</a:t>
            </a:r>
          </a:p>
        </p:txBody>
      </p:sp>
      <p:sp>
        <p:nvSpPr>
          <p:cNvPr id="6" name="Content Placeholder 5"/>
          <p:cNvSpPr>
            <a:spLocks noGrp="1"/>
          </p:cNvSpPr>
          <p:nvPr>
            <p:ph idx="1"/>
          </p:nvPr>
        </p:nvSpPr>
        <p:spPr/>
        <p:txBody>
          <a:bodyPr/>
          <a:lstStyle/>
          <a:p>
            <a:pPr>
              <a:buFont typeface="Arial" panose="020B0604020202020204" pitchFamily="34" charset="0"/>
              <a:buChar char="•"/>
            </a:pPr>
            <a:r>
              <a:rPr lang="en-US" dirty="0"/>
              <a:t>Any venue is likely to contain a large number of fixed Wi-Fi clients</a:t>
            </a:r>
          </a:p>
          <a:p>
            <a:pPr>
              <a:buFont typeface="Arial" panose="020B0604020202020204" pitchFamily="34" charset="0"/>
              <a:buChar char="•"/>
            </a:pPr>
            <a:r>
              <a:rPr lang="en-US" dirty="0"/>
              <a:t>Can use such ‘Anchor Clients’ to enable scalable location</a:t>
            </a:r>
          </a:p>
          <a:p>
            <a:pPr>
              <a:buFont typeface="Arial" panose="020B0604020202020204" pitchFamily="34" charset="0"/>
              <a:buChar char="•"/>
            </a:pPr>
            <a:r>
              <a:rPr lang="en-US" dirty="0"/>
              <a:t>Use regular ranging protocol to provide time-stamped transmissions to use for client location</a:t>
            </a:r>
          </a:p>
          <a:p>
            <a:pPr>
              <a:buFont typeface="Arial" panose="020B0604020202020204" pitchFamily="34" charset="0"/>
              <a:buChar char="•"/>
            </a:pPr>
            <a:r>
              <a:rPr lang="en-US" dirty="0"/>
              <a:t>Minimal additions required to protocol for regular ranging</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24</a:t>
            </a:fld>
            <a:endParaRPr lang="en-GB"/>
          </a:p>
        </p:txBody>
      </p:sp>
      <p:sp>
        <p:nvSpPr>
          <p:cNvPr id="3" name="Footer Placeholder 2"/>
          <p:cNvSpPr>
            <a:spLocks noGrp="1"/>
          </p:cNvSpPr>
          <p:nvPr>
            <p:ph type="ftr" idx="14"/>
          </p:nvPr>
        </p:nvSpPr>
        <p:spPr/>
        <p:txBody>
          <a:bodyPr/>
          <a:lstStyle/>
          <a:p>
            <a:r>
              <a:rPr lang="da-DK"/>
              <a:t>Erik Lindskog, Qualcomm, et al.</a:t>
            </a:r>
            <a:endParaRPr lang="en-GB"/>
          </a:p>
        </p:txBody>
      </p:sp>
      <p:sp>
        <p:nvSpPr>
          <p:cNvPr id="2" name="Date Placeholder 1"/>
          <p:cNvSpPr>
            <a:spLocks noGrp="1"/>
          </p:cNvSpPr>
          <p:nvPr>
            <p:ph type="dt" idx="15"/>
          </p:nvPr>
        </p:nvSpPr>
        <p:spPr/>
        <p:txBody>
          <a:bodyPr/>
          <a:lstStyle/>
          <a:p>
            <a:r>
              <a:rPr lang="en-US"/>
              <a:t>Aug 2017</a:t>
            </a:r>
            <a:endParaRPr lang="en-GB" dirty="0"/>
          </a:p>
        </p:txBody>
      </p:sp>
    </p:spTree>
    <p:extLst>
      <p:ext uri="{BB962C8B-B14F-4D97-AF65-F5344CB8AC3E}">
        <p14:creationId xmlns:p14="http://schemas.microsoft.com/office/powerpoint/2010/main" val="408673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Slide Number Placeholder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17D05D-D0C9-4B34-B1ED-C9E95193EB2E}"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25</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 name="TextBox 6"/>
          <p:cNvSpPr txBox="1"/>
          <p:nvPr/>
        </p:nvSpPr>
        <p:spPr>
          <a:xfrm>
            <a:off x="1143000" y="2590800"/>
            <a:ext cx="7028752" cy="1446550"/>
          </a:xfrm>
          <a:prstGeom prst="rect">
            <a:avLst/>
          </a:prstGeom>
          <a:solidFill>
            <a:srgbClr val="FFFF00"/>
          </a:solidFill>
        </p:spPr>
        <p:txBody>
          <a:bodyPr wrap="square" rtlCol="0">
            <a:spAutoFit/>
          </a:bodyPr>
          <a:lstStyle/>
          <a:p>
            <a:pPr lvl="0" algn="ctr" defTabSz="914400">
              <a:buClrTx/>
              <a:buSzTx/>
              <a:defRPr/>
            </a:pPr>
            <a:r>
              <a:rPr lang="en-US" sz="4400" dirty="0">
                <a:solidFill>
                  <a:srgbClr val="000000"/>
                </a:solidFill>
                <a:latin typeface="Times New Roman" pitchFamily="18" charset="0"/>
                <a:ea typeface="+mn-ea"/>
              </a:rPr>
              <a:t>Appendix A: </a:t>
            </a:r>
          </a:p>
          <a:p>
            <a:pPr lvl="0" algn="ctr" defTabSz="914400">
              <a:buClrTx/>
              <a:buSzTx/>
              <a:defRPr/>
            </a:pPr>
            <a:r>
              <a:rPr lang="en-US" sz="4400" dirty="0">
                <a:solidFill>
                  <a:srgbClr val="000000"/>
                </a:solidFill>
                <a:latin typeface="Times New Roman" pitchFamily="18" charset="0"/>
                <a:ea typeface="+mn-ea"/>
              </a:rPr>
              <a:t>Calculation of Client Location</a:t>
            </a:r>
            <a:endParaRPr kumimoji="0" lang="en-US" sz="44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 name="Date Placeholder 1"/>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23748026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Aug 2017</a:t>
            </a:r>
            <a:endParaRPr lang="en-GB" dirty="0"/>
          </a:p>
        </p:txBody>
      </p:sp>
      <p:sp>
        <p:nvSpPr>
          <p:cNvPr id="5" name="Footer Placeholder 4"/>
          <p:cNvSpPr>
            <a:spLocks noGrp="1"/>
          </p:cNvSpPr>
          <p:nvPr>
            <p:ph type="ftr" idx="11"/>
          </p:nvPr>
        </p:nvSpPr>
        <p:spPr/>
        <p:txBody>
          <a:bodyPr/>
          <a:lstStyle/>
          <a:p>
            <a:r>
              <a:rPr lang="da-DK"/>
              <a:t>Erik Lindskog, Qualcomm,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2" name="Title 1"/>
          <p:cNvSpPr>
            <a:spLocks noGrp="1"/>
          </p:cNvSpPr>
          <p:nvPr>
            <p:ph type="title" idx="4294967295"/>
          </p:nvPr>
        </p:nvSpPr>
        <p:spPr>
          <a:xfrm>
            <a:off x="566391" y="979271"/>
            <a:ext cx="7770813" cy="609600"/>
          </a:xfrm>
        </p:spPr>
        <p:txBody>
          <a:bodyPr/>
          <a:lstStyle/>
          <a:p>
            <a:r>
              <a:rPr lang="en-US" dirty="0"/>
              <a:t>TDOA - Hyperbolic Navigation</a:t>
            </a:r>
          </a:p>
        </p:txBody>
      </p:sp>
      <p:pic>
        <p:nvPicPr>
          <p:cNvPr id="4098" name="Picture 2" descr="https://asadahmedansariblog.files.wordpress.com/2016/04/hyperbolic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198" y="2022475"/>
            <a:ext cx="5703201" cy="312535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423039" y="5659062"/>
            <a:ext cx="4057521" cy="246221"/>
          </a:xfrm>
          <a:prstGeom prst="rect">
            <a:avLst/>
          </a:prstGeom>
          <a:noFill/>
        </p:spPr>
        <p:txBody>
          <a:bodyPr wrap="none" rtlCol="0">
            <a:spAutoFit/>
          </a:bodyPr>
          <a:lstStyle/>
          <a:p>
            <a:r>
              <a:rPr lang="en-US" sz="1000" dirty="0">
                <a:solidFill>
                  <a:schemeClr val="tx1"/>
                </a:solidFill>
              </a:rPr>
              <a:t>Source: http://asadahmedansari6395.blogspot.ca/2016_04_01_archive.html</a:t>
            </a:r>
          </a:p>
        </p:txBody>
      </p:sp>
    </p:spTree>
    <p:extLst>
      <p:ext uri="{BB962C8B-B14F-4D97-AF65-F5344CB8AC3E}">
        <p14:creationId xmlns:p14="http://schemas.microsoft.com/office/powerpoint/2010/main" val="1607109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Propagation paths and time stamps </a:t>
            </a:r>
          </a:p>
        </p:txBody>
      </p:sp>
      <p:sp>
        <p:nvSpPr>
          <p:cNvPr id="3" name="Footer Placeholder 2"/>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pSp>
        <p:nvGrpSpPr>
          <p:cNvPr id="5" name="Group 4"/>
          <p:cNvGrpSpPr/>
          <p:nvPr/>
        </p:nvGrpSpPr>
        <p:grpSpPr>
          <a:xfrm>
            <a:off x="1447800" y="1768105"/>
            <a:ext cx="6004793" cy="3866104"/>
            <a:chOff x="998601" y="1749221"/>
            <a:chExt cx="6004793" cy="3866104"/>
          </a:xfrm>
        </p:grpSpPr>
        <p:sp>
          <p:nvSpPr>
            <p:cNvPr id="6" name="Rectangle 20"/>
            <p:cNvSpPr>
              <a:spLocks noChangeArrowheads="1"/>
            </p:cNvSpPr>
            <p:nvPr/>
          </p:nvSpPr>
          <p:spPr bwMode="auto">
            <a:xfrm>
              <a:off x="2609710" y="2463709"/>
              <a:ext cx="525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srgbClr val="FF0000"/>
                  </a:solidFill>
                  <a:effectLst/>
                  <a:uLnTx/>
                  <a:uFillTx/>
                  <a:latin typeface="Times New Roman" panose="02020603050405020304" pitchFamily="18" charset="0"/>
                  <a:ea typeface="MS Gothic"/>
                  <a:cs typeface="+mn-cs"/>
                </a:rPr>
                <a:t>AP</a:t>
              </a:r>
            </a:p>
          </p:txBody>
        </p:sp>
        <p:sp>
          <p:nvSpPr>
            <p:cNvPr id="7" name="Rectangle 20"/>
            <p:cNvSpPr>
              <a:spLocks noChangeArrowheads="1"/>
            </p:cNvSpPr>
            <p:nvPr/>
          </p:nvSpPr>
          <p:spPr bwMode="auto">
            <a:xfrm>
              <a:off x="4258770" y="2276057"/>
              <a:ext cx="7834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b="1" kern="0" dirty="0">
                  <a:solidFill>
                    <a:srgbClr val="0070C0"/>
                  </a:solidFill>
                  <a:ea typeface="MS Gothic"/>
                </a:rPr>
                <a:t>Anchor Client</a:t>
              </a:r>
              <a:endParaRPr kumimoji="0" lang="en-US" altLang="en-US" sz="1200" b="1" i="0" u="none" strike="noStrike" kern="0" cap="none" spc="0" normalizeH="0" baseline="0" noProof="0" dirty="0">
                <a:ln>
                  <a:noFill/>
                </a:ln>
                <a:solidFill>
                  <a:srgbClr val="0070C0"/>
                </a:solidFill>
                <a:effectLst/>
                <a:uLnTx/>
                <a:uFillTx/>
                <a:latin typeface="Times New Roman" panose="02020603050405020304" pitchFamily="18" charset="0"/>
                <a:ea typeface="MS Gothic"/>
                <a:cs typeface="+mn-cs"/>
              </a:endParaRPr>
            </a:p>
          </p:txBody>
        </p:sp>
        <p:sp>
          <p:nvSpPr>
            <p:cNvPr id="8" name="Rectangle 20"/>
            <p:cNvSpPr>
              <a:spLocks noChangeArrowheads="1"/>
            </p:cNvSpPr>
            <p:nvPr/>
          </p:nvSpPr>
          <p:spPr bwMode="auto">
            <a:xfrm>
              <a:off x="5992767" y="2213883"/>
              <a:ext cx="77202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a:ln>
                    <a:noFill/>
                  </a:ln>
                  <a:solidFill>
                    <a:srgbClr val="00B050"/>
                  </a:solidFill>
                  <a:effectLst/>
                  <a:uLnTx/>
                  <a:uFillTx/>
                  <a:latin typeface="Times New Roman" panose="02020603050405020304" pitchFamily="18" charset="0"/>
                  <a:ea typeface="MS Gothic"/>
                  <a:cs typeface="+mn-cs"/>
                </a:rPr>
                <a:t>Client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b="1" kern="0" dirty="0">
                  <a:solidFill>
                    <a:srgbClr val="00B050"/>
                  </a:solidFill>
                  <a:ea typeface="MS Gothic"/>
                </a:rPr>
                <a:t>to be located</a:t>
              </a:r>
              <a:endParaRPr kumimoji="0" lang="en-US" altLang="en-US" sz="1200" b="1" i="0" u="none" strike="noStrike" kern="0" cap="none" spc="0" normalizeH="0" baseline="0" noProof="0" dirty="0">
                <a:ln>
                  <a:noFill/>
                </a:ln>
                <a:solidFill>
                  <a:srgbClr val="00B050"/>
                </a:solidFill>
                <a:effectLst/>
                <a:uLnTx/>
                <a:uFillTx/>
                <a:latin typeface="Times New Roman" panose="02020603050405020304" pitchFamily="18" charset="0"/>
                <a:ea typeface="MS Gothic"/>
                <a:cs typeface="+mn-cs"/>
              </a:endParaRPr>
            </a:p>
          </p:txBody>
        </p:sp>
        <p:sp>
          <p:nvSpPr>
            <p:cNvPr id="9" name="TextBox 8"/>
            <p:cNvSpPr txBox="1"/>
            <p:nvPr/>
          </p:nvSpPr>
          <p:spPr>
            <a:xfrm>
              <a:off x="998601" y="1749221"/>
              <a:ext cx="5933034"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0000"/>
                  </a:solidFill>
                  <a:effectLst/>
                  <a:uLnTx/>
                  <a:uFillTx/>
                  <a:latin typeface="Times New Roman" pitchFamily="18" charset="0"/>
                  <a:ea typeface="MS Gothic"/>
                  <a:cs typeface="+mn-cs"/>
                </a:rPr>
                <a:t>Illustrating timing diagram showing double sided feedback of time-stamps:</a:t>
              </a:r>
            </a:p>
          </p:txBody>
        </p:sp>
        <p:grpSp>
          <p:nvGrpSpPr>
            <p:cNvPr id="10" name="Group 9"/>
            <p:cNvGrpSpPr/>
            <p:nvPr/>
          </p:nvGrpSpPr>
          <p:grpSpPr>
            <a:xfrm>
              <a:off x="1037241" y="2816021"/>
              <a:ext cx="5966153" cy="2799304"/>
              <a:chOff x="528931" y="3222133"/>
              <a:chExt cx="5966153" cy="2799304"/>
            </a:xfrm>
          </p:grpSpPr>
          <p:sp>
            <p:nvSpPr>
              <p:cNvPr id="11" name="Line 4"/>
              <p:cNvSpPr>
                <a:spLocks noChangeShapeType="1"/>
              </p:cNvSpPr>
              <p:nvPr/>
            </p:nvSpPr>
            <p:spPr bwMode="auto">
              <a:xfrm>
                <a:off x="2331390" y="3308549"/>
                <a:ext cx="21503"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2" name="Line 5"/>
              <p:cNvSpPr>
                <a:spLocks noChangeShapeType="1"/>
              </p:cNvSpPr>
              <p:nvPr/>
            </p:nvSpPr>
            <p:spPr bwMode="auto">
              <a:xfrm>
                <a:off x="4156205" y="3258235"/>
                <a:ext cx="27425"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3" name="Rectangle 10"/>
              <p:cNvSpPr>
                <a:spLocks noChangeArrowheads="1"/>
              </p:cNvSpPr>
              <p:nvPr/>
            </p:nvSpPr>
            <p:spPr bwMode="auto">
              <a:xfrm>
                <a:off x="1850443" y="3695638"/>
                <a:ext cx="33771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S Gothic"/>
                    <a:cs typeface="+mn-cs"/>
                  </a:rPr>
                  <a:t>t2</a:t>
                </a:r>
              </a:p>
            </p:txBody>
          </p:sp>
          <p:sp>
            <p:nvSpPr>
              <p:cNvPr id="14" name="Rectangle 11"/>
              <p:cNvSpPr>
                <a:spLocks noChangeArrowheads="1"/>
              </p:cNvSpPr>
              <p:nvPr/>
            </p:nvSpPr>
            <p:spPr bwMode="auto">
              <a:xfrm>
                <a:off x="4216909" y="3222133"/>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S Gothic"/>
                    <a:cs typeface="+mn-cs"/>
                  </a:rPr>
                  <a:t>t1</a:t>
                </a:r>
              </a:p>
            </p:txBody>
          </p:sp>
          <p:sp>
            <p:nvSpPr>
              <p:cNvPr id="15" name="Rectangle 12"/>
              <p:cNvSpPr>
                <a:spLocks noChangeArrowheads="1"/>
              </p:cNvSpPr>
              <p:nvPr/>
            </p:nvSpPr>
            <p:spPr bwMode="auto">
              <a:xfrm>
                <a:off x="4210569" y="4535789"/>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S Gothic"/>
                    <a:cs typeface="+mn-cs"/>
                  </a:rPr>
                  <a:t>t4</a:t>
                </a:r>
              </a:p>
            </p:txBody>
          </p:sp>
          <p:sp>
            <p:nvSpPr>
              <p:cNvPr id="16" name="Rectangle 13"/>
              <p:cNvSpPr>
                <a:spLocks noChangeArrowheads="1"/>
              </p:cNvSpPr>
              <p:nvPr/>
            </p:nvSpPr>
            <p:spPr bwMode="auto">
              <a:xfrm>
                <a:off x="1854481" y="4226181"/>
                <a:ext cx="3772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S Gothic"/>
                    <a:cs typeface="+mn-cs"/>
                  </a:rPr>
                  <a:t>t3</a:t>
                </a:r>
              </a:p>
            </p:txBody>
          </p:sp>
          <p:sp>
            <p:nvSpPr>
              <p:cNvPr id="17" name="Line 17"/>
              <p:cNvSpPr>
                <a:spLocks noChangeShapeType="1"/>
              </p:cNvSpPr>
              <p:nvPr/>
            </p:nvSpPr>
            <p:spPr bwMode="auto">
              <a:xfrm flipV="1">
                <a:off x="2330160" y="3395560"/>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18" name="Content Placeholder 2"/>
              <p:cNvSpPr txBox="1">
                <a:spLocks/>
              </p:cNvSpPr>
              <p:nvPr/>
            </p:nvSpPr>
            <p:spPr bwMode="auto">
              <a:xfrm>
                <a:off x="2840605" y="4202196"/>
                <a:ext cx="812613" cy="287778"/>
              </a:xfrm>
              <a:prstGeom prst="rect">
                <a:avLst/>
              </a:prstGeom>
              <a:noFill/>
              <a:ln w="9525">
                <a:noFill/>
                <a:round/>
                <a:headEnd/>
                <a:tailEnd/>
              </a:ln>
            </p:spPr>
            <p:txBody>
              <a:bodyPr lIns="82440" tIns="41400" rIns="82440" bIns="41400"/>
              <a:lstStyle/>
              <a:p>
                <a:pPr marL="342900" marR="0" lvl="0" indent="-342900" algn="l" defTabSz="914400" rtl="0" eaLnBrk="1" fontAlgn="auto" latinLnBrk="0" hangingPunct="1">
                  <a:lnSpc>
                    <a:spcPct val="90000"/>
                  </a:lnSpc>
                  <a:spcBef>
                    <a:spcPts val="100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DL NDP</a:t>
                </a:r>
              </a:p>
            </p:txBody>
          </p:sp>
          <p:sp>
            <p:nvSpPr>
              <p:cNvPr id="19" name="Line 6"/>
              <p:cNvSpPr>
                <a:spLocks noChangeShapeType="1"/>
              </p:cNvSpPr>
              <p:nvPr/>
            </p:nvSpPr>
            <p:spPr bwMode="auto">
              <a:xfrm>
                <a:off x="2346530" y="4360252"/>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sp>
            <p:nvSpPr>
              <p:cNvPr id="20" name="TextBox 19"/>
              <p:cNvSpPr txBox="1"/>
              <p:nvPr/>
            </p:nvSpPr>
            <p:spPr>
              <a:xfrm>
                <a:off x="2800750" y="3246235"/>
                <a:ext cx="108673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rPr>
                  <a:t>UL MU NDP</a:t>
                </a:r>
              </a:p>
            </p:txBody>
          </p:sp>
          <p:sp>
            <p:nvSpPr>
              <p:cNvPr id="21" name="Line 5"/>
              <p:cNvSpPr>
                <a:spLocks noChangeShapeType="1"/>
              </p:cNvSpPr>
              <p:nvPr/>
            </p:nvSpPr>
            <p:spPr bwMode="auto">
              <a:xfrm>
                <a:off x="5920845" y="3272817"/>
                <a:ext cx="27425"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itchFamily="18" charset="0"/>
                  <a:ea typeface="MS Gothic"/>
                  <a:cs typeface="+mn-cs"/>
                </a:endParaRPr>
              </a:p>
            </p:txBody>
          </p:sp>
          <p:cxnSp>
            <p:nvCxnSpPr>
              <p:cNvPr id="22" name="Straight Arrow Connector 21"/>
              <p:cNvCxnSpPr/>
              <p:nvPr/>
            </p:nvCxnSpPr>
            <p:spPr>
              <a:xfrm>
                <a:off x="2346530" y="4360260"/>
                <a:ext cx="3601740" cy="793924"/>
              </a:xfrm>
              <a:prstGeom prst="straightConnector1">
                <a:avLst/>
              </a:prstGeom>
              <a:noFill/>
              <a:ln w="9525" cap="flat" cmpd="sng" algn="ctr">
                <a:solidFill>
                  <a:srgbClr val="000000"/>
                </a:solidFill>
                <a:prstDash val="dash"/>
                <a:tailEnd type="triangle"/>
              </a:ln>
              <a:effectLst/>
            </p:spPr>
          </p:cxnSp>
          <p:cxnSp>
            <p:nvCxnSpPr>
              <p:cNvPr id="23" name="Straight Arrow Connector 22"/>
              <p:cNvCxnSpPr/>
              <p:nvPr/>
            </p:nvCxnSpPr>
            <p:spPr>
              <a:xfrm>
                <a:off x="4169917" y="3383550"/>
                <a:ext cx="1750928" cy="369263"/>
              </a:xfrm>
              <a:prstGeom prst="straightConnector1">
                <a:avLst/>
              </a:prstGeom>
              <a:noFill/>
              <a:ln w="9525" cap="flat" cmpd="sng" algn="ctr">
                <a:solidFill>
                  <a:srgbClr val="000000"/>
                </a:solidFill>
                <a:prstDash val="dash"/>
                <a:tailEnd type="triangle"/>
              </a:ln>
              <a:effectLst/>
            </p:spPr>
          </p:cxnSp>
          <p:sp>
            <p:nvSpPr>
              <p:cNvPr id="24" name="Rectangle 11"/>
              <p:cNvSpPr>
                <a:spLocks noChangeArrowheads="1"/>
              </p:cNvSpPr>
              <p:nvPr/>
            </p:nvSpPr>
            <p:spPr bwMode="auto">
              <a:xfrm>
                <a:off x="6015659" y="3687762"/>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B050"/>
                    </a:solidFill>
                    <a:effectLst/>
                    <a:uLnTx/>
                    <a:uFillTx/>
                    <a:latin typeface="Times New Roman" panose="02020603050405020304" pitchFamily="18" charset="0"/>
                    <a:ea typeface="MS Gothic"/>
                    <a:cs typeface="+mn-cs"/>
                  </a:rPr>
                  <a:t>t5</a:t>
                </a:r>
              </a:p>
            </p:txBody>
          </p:sp>
          <p:sp>
            <p:nvSpPr>
              <p:cNvPr id="25" name="Rectangle 11"/>
              <p:cNvSpPr>
                <a:spLocks noChangeArrowheads="1"/>
              </p:cNvSpPr>
              <p:nvPr/>
            </p:nvSpPr>
            <p:spPr bwMode="auto">
              <a:xfrm>
                <a:off x="6032101" y="5031073"/>
                <a:ext cx="3697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B050"/>
                    </a:solidFill>
                    <a:effectLst/>
                    <a:uLnTx/>
                    <a:uFillTx/>
                    <a:latin typeface="Times New Roman" panose="02020603050405020304" pitchFamily="18" charset="0"/>
                    <a:ea typeface="MS Gothic"/>
                    <a:cs typeface="+mn-cs"/>
                  </a:rPr>
                  <a:t>t6</a:t>
                </a:r>
              </a:p>
            </p:txBody>
          </p:sp>
          <p:sp>
            <p:nvSpPr>
              <p:cNvPr id="26" name="Line 6"/>
              <p:cNvSpPr>
                <a:spLocks noChangeShapeType="1"/>
              </p:cNvSpPr>
              <p:nvPr/>
            </p:nvSpPr>
            <p:spPr bwMode="auto">
              <a:xfrm>
                <a:off x="2342514" y="4825484"/>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27" name="Rectangle 10"/>
              <p:cNvSpPr>
                <a:spLocks noChangeArrowheads="1"/>
              </p:cNvSpPr>
              <p:nvPr/>
            </p:nvSpPr>
            <p:spPr bwMode="auto">
              <a:xfrm>
                <a:off x="2856469" y="4714129"/>
                <a:ext cx="6434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S Gothic"/>
                    <a:cs typeface="+mn-cs"/>
                  </a:rPr>
                  <a:t>t2, t3</a:t>
                </a:r>
              </a:p>
            </p:txBody>
          </p:sp>
          <p:cxnSp>
            <p:nvCxnSpPr>
              <p:cNvPr id="28" name="Straight Arrow Connector 27"/>
              <p:cNvCxnSpPr/>
              <p:nvPr/>
            </p:nvCxnSpPr>
            <p:spPr bwMode="auto">
              <a:xfrm flipH="1">
                <a:off x="2352893" y="5445224"/>
                <a:ext cx="1817024" cy="288032"/>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Rectangle 11"/>
              <p:cNvSpPr>
                <a:spLocks noChangeArrowheads="1"/>
              </p:cNvSpPr>
              <p:nvPr/>
            </p:nvSpPr>
            <p:spPr bwMode="auto">
              <a:xfrm>
                <a:off x="2849313" y="5353933"/>
                <a:ext cx="80390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S Gothic"/>
                    <a:cs typeface="+mn-cs"/>
                  </a:rPr>
                  <a:t>t1, t4</a:t>
                </a:r>
              </a:p>
            </p:txBody>
          </p:sp>
          <p:sp>
            <p:nvSpPr>
              <p:cNvPr id="30" name="TextBox 29"/>
              <p:cNvSpPr txBox="1"/>
              <p:nvPr/>
            </p:nvSpPr>
            <p:spPr>
              <a:xfrm>
                <a:off x="528931" y="4714129"/>
                <a:ext cx="1539973"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rPr>
                  <a:t>‘AP to STA feedback’</a:t>
                </a:r>
              </a:p>
            </p:txBody>
          </p:sp>
          <p:sp>
            <p:nvSpPr>
              <p:cNvPr id="31" name="TextBox 30"/>
              <p:cNvSpPr txBox="1"/>
              <p:nvPr/>
            </p:nvSpPr>
            <p:spPr>
              <a:xfrm>
                <a:off x="569890" y="5559772"/>
                <a:ext cx="1566454" cy="46166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rPr>
                  <a:t>‘STA to AP feedback’</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0" noProof="0" dirty="0">
                    <a:solidFill>
                      <a:srgbClr val="000000"/>
                    </a:solidFill>
                    <a:latin typeface="Times New Roman" pitchFamily="18" charset="0"/>
                    <a:ea typeface="MS Gothic"/>
                  </a:rPr>
                  <a:t>- optional</a:t>
                </a:r>
                <a:endParaRPr kumimoji="0" lang="en-US" sz="12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grpSp>
      </p:grpSp>
      <p:sp>
        <p:nvSpPr>
          <p:cNvPr id="32" name="Date Placeholder 31"/>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34231486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778" y="838200"/>
            <a:ext cx="7770813" cy="762000"/>
          </a:xfrm>
        </p:spPr>
        <p:txBody>
          <a:bodyPr/>
          <a:lstStyle/>
          <a:p>
            <a:r>
              <a:rPr lang="en-US" sz="2800" dirty="0">
                <a:latin typeface="Times New Roman" panose="02020603050405020304" pitchFamily="18" charset="0"/>
                <a:cs typeface="Times New Roman" panose="02020603050405020304" pitchFamily="18" charset="0"/>
              </a:rPr>
              <a:t>Double-Sided Differential Distance Calculation </a:t>
            </a:r>
            <a:endParaRPr lang="en-US" sz="2800" dirty="0"/>
          </a:p>
        </p:txBody>
      </p:sp>
      <p:sp>
        <p:nvSpPr>
          <p:cNvPr id="3" name="Content Placeholder 2"/>
          <p:cNvSpPr>
            <a:spLocks noGrp="1"/>
          </p:cNvSpPr>
          <p:nvPr>
            <p:ph idx="1"/>
          </p:nvPr>
        </p:nvSpPr>
        <p:spPr>
          <a:xfrm>
            <a:off x="672981" y="1751013"/>
            <a:ext cx="7770813" cy="4344987"/>
          </a:xfrm>
        </p:spPr>
        <p:txBody>
          <a:bodyPr/>
          <a:lstStyle/>
          <a:p>
            <a:pPr lvl="0" defTabSz="914400" eaLnBrk="0" hangingPunct="0">
              <a:spcBef>
                <a:spcPct val="20000"/>
              </a:spcBef>
              <a:buClrTx/>
              <a:buSzTx/>
              <a:buFontTx/>
              <a:buChar char="•"/>
              <a:defRPr/>
            </a:pPr>
            <a:r>
              <a:rPr lang="en-US" sz="1600" b="0" dirty="0">
                <a:latin typeface="Times New Roman" panose="02020603050405020304" pitchFamily="18" charset="0"/>
                <a:cs typeface="Times New Roman" panose="02020603050405020304" pitchFamily="18" charset="0"/>
              </a:rPr>
              <a:t>The client listens to the exchanges between the AP and the anchor client and records the time t5 when it receives the UL MU NDP from the fixed client and the time t6 when it receives the DL NDP from the AP.</a:t>
            </a:r>
          </a:p>
          <a:p>
            <a:pPr lvl="0" defTabSz="914400" eaLnBrk="0" hangingPunct="0">
              <a:spcBef>
                <a:spcPct val="20000"/>
              </a:spcBef>
              <a:buClrTx/>
              <a:buSzTx/>
              <a:buFontTx/>
              <a:buChar char="•"/>
              <a:defRPr/>
            </a:pPr>
            <a:r>
              <a:rPr lang="en-US" sz="1600" b="0" dirty="0">
                <a:latin typeface="Times New Roman" panose="02020603050405020304" pitchFamily="18" charset="0"/>
                <a:cs typeface="Times New Roman" panose="02020603050405020304" pitchFamily="18" charset="0"/>
              </a:rPr>
              <a:t>The client also listens to the relayed t2 and t3 from the AP and the relayed t1 and t4 in the feedback from the anchor client.</a:t>
            </a:r>
          </a:p>
          <a:p>
            <a:pPr lvl="0" defTabSz="914400" eaLnBrk="0" hangingPunct="0">
              <a:spcBef>
                <a:spcPct val="20000"/>
              </a:spcBef>
              <a:buClrTx/>
              <a:buSzTx/>
              <a:buFontTx/>
              <a:buChar char="•"/>
              <a:defRPr/>
            </a:pPr>
            <a:r>
              <a:rPr lang="en-US" sz="1600" b="0" dirty="0">
                <a:latin typeface="Times New Roman" panose="02020603050405020304" pitchFamily="18" charset="0"/>
                <a:cs typeface="Times New Roman" panose="02020603050405020304" pitchFamily="18" charset="0"/>
              </a:rPr>
              <a:t>The differential distance between the client and the AP vs. the anchor client can now be calculated as follows:</a:t>
            </a:r>
          </a:p>
          <a:p>
            <a:pPr lvl="1" defTabSz="914400" eaLnBrk="0" hangingPunct="0">
              <a:spcBef>
                <a:spcPct val="20000"/>
              </a:spcBef>
              <a:buClrTx/>
              <a:buSzTx/>
              <a:buFontTx/>
              <a:buChar char="–"/>
              <a:defRPr/>
            </a:pPr>
            <a:r>
              <a:rPr lang="en-US" sz="1400" dirty="0">
                <a:latin typeface="Times New Roman" panose="02020603050405020304" pitchFamily="18" charset="0"/>
                <a:cs typeface="Times New Roman" panose="02020603050405020304" pitchFamily="18" charset="0"/>
              </a:rPr>
              <a:t>D_01 = [t6 – t5 – (t3 – t2 + T_12)] * c</a:t>
            </a:r>
          </a:p>
          <a:p>
            <a:pPr lvl="1" defTabSz="914400" eaLnBrk="0" hangingPunct="0">
              <a:spcBef>
                <a:spcPct val="20000"/>
              </a:spcBef>
              <a:buClrTx/>
              <a:buSzTx/>
              <a:buFontTx/>
              <a:buChar char="–"/>
              <a:defRPr/>
            </a:pPr>
            <a:r>
              <a:rPr lang="en-US" sz="1400" dirty="0">
                <a:latin typeface="Times New Roman" panose="02020603050405020304" pitchFamily="18" charset="0"/>
                <a:cs typeface="Times New Roman" panose="02020603050405020304" pitchFamily="18" charset="0"/>
              </a:rPr>
              <a:t>Using T_01 = [(t4 – t1) – (t3 – t2)]/2</a:t>
            </a:r>
          </a:p>
          <a:p>
            <a:pPr lvl="1" defTabSz="914400" eaLnBrk="0" hangingPunct="0">
              <a:spcBef>
                <a:spcPct val="20000"/>
              </a:spcBef>
              <a:buClrTx/>
              <a:buSzTx/>
              <a:buFontTx/>
              <a:buChar char="–"/>
              <a:defRPr/>
            </a:pPr>
            <a:r>
              <a:rPr lang="en-US" sz="1400" dirty="0">
                <a:latin typeface="Times New Roman" panose="02020603050405020304" pitchFamily="18" charset="0"/>
                <a:cs typeface="Times New Roman" panose="02020603050405020304" pitchFamily="18" charset="0"/>
              </a:rPr>
              <a:t>We get D_01 = [t6 – t5 – (t3 – t2 + 0.5*t4 – 0.5*t1 – 0.5*t3 + 0.5*t2)]*c</a:t>
            </a:r>
          </a:p>
          <a:p>
            <a:pPr lvl="1" defTabSz="914400" eaLnBrk="0" hangingPunct="0">
              <a:spcBef>
                <a:spcPct val="20000"/>
              </a:spcBef>
              <a:buClrTx/>
              <a:buSzTx/>
              <a:buFontTx/>
              <a:buChar char="–"/>
              <a:defRPr/>
            </a:pPr>
            <a:r>
              <a:rPr lang="en-US" sz="1400" dirty="0">
                <a:latin typeface="Times New Roman" panose="02020603050405020304" pitchFamily="18" charset="0"/>
                <a:cs typeface="Times New Roman" panose="02020603050405020304" pitchFamily="18" charset="0"/>
              </a:rPr>
              <a:t>Or finally: </a:t>
            </a:r>
          </a:p>
          <a:p>
            <a:pPr marL="457200" lvl="1" indent="0" defTabSz="914400" eaLnBrk="0" hangingPunct="0">
              <a:spcBef>
                <a:spcPct val="20000"/>
              </a:spcBef>
              <a:buClrTx/>
              <a:buSzTx/>
              <a:defRPr/>
            </a:pPr>
            <a:r>
              <a:rPr lang="en-US" sz="1400" dirty="0">
                <a:latin typeface="Times New Roman" panose="02020603050405020304" pitchFamily="18" charset="0"/>
                <a:cs typeface="Times New Roman" panose="02020603050405020304" pitchFamily="18" charset="0"/>
              </a:rPr>
              <a:t>                   </a:t>
            </a:r>
          </a:p>
          <a:p>
            <a:pPr lvl="0" defTabSz="914400" eaLnBrk="0" hangingPunct="0">
              <a:spcBef>
                <a:spcPct val="20000"/>
              </a:spcBef>
              <a:buClrTx/>
              <a:buSzTx/>
              <a:buFontTx/>
              <a:buChar char="•"/>
              <a:defRPr/>
            </a:pPr>
            <a:endParaRPr lang="en-US" sz="1600" b="0" dirty="0">
              <a:latin typeface="Times New Roman" panose="02020603050405020304" pitchFamily="18" charset="0"/>
              <a:cs typeface="Times New Roman" panose="02020603050405020304" pitchFamily="18" charset="0"/>
            </a:endParaRPr>
          </a:p>
          <a:p>
            <a:pPr lvl="0" defTabSz="914400" eaLnBrk="0" hangingPunct="0">
              <a:spcBef>
                <a:spcPct val="20000"/>
              </a:spcBef>
              <a:buClrTx/>
              <a:buSzTx/>
              <a:buFontTx/>
              <a:buChar char="•"/>
              <a:defRPr/>
            </a:pPr>
            <a:r>
              <a:rPr lang="en-US" sz="1600" b="0" dirty="0">
                <a:latin typeface="Times New Roman" panose="02020603050405020304" pitchFamily="18" charset="0"/>
                <a:cs typeface="Times New Roman" panose="02020603050405020304" pitchFamily="18" charset="0"/>
              </a:rPr>
              <a:t>Note that the above expression for the differential distance D_12 does not depend on the ToF, T_12, between the AP and the anchor client. Thus this method of calculating D_12 is insensitive to LOS obstructions between the AP and the anchor client. </a:t>
            </a:r>
          </a:p>
          <a:p>
            <a:endParaRPr lang="en-US" dirty="0"/>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TextBox 5"/>
          <p:cNvSpPr txBox="1"/>
          <p:nvPr/>
        </p:nvSpPr>
        <p:spPr>
          <a:xfrm>
            <a:off x="2133600" y="4724400"/>
            <a:ext cx="4724400" cy="338554"/>
          </a:xfrm>
          <a:prstGeom prst="rect">
            <a:avLst/>
          </a:prstGeom>
          <a:solidFill>
            <a:srgbClr val="FFFF00"/>
          </a:solidFill>
          <a:ln>
            <a:solidFill>
              <a:srgbClr val="0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Times New Roman" pitchFamily="18" charset="0"/>
                <a:ea typeface="MS Gothic"/>
                <a:cs typeface="Times New Roman" panose="02020603050405020304" pitchFamily="18" charset="0"/>
              </a:rPr>
              <a:t>D_12 = [t6 – t5 – 0.5*t3 + 0.5*t2 – 0.5*t4 + 0.5*t1]*c</a:t>
            </a:r>
            <a:endParaRPr kumimoji="0" lang="en-US" sz="1600" b="0" i="0" u="none" strike="noStrike" kern="0" cap="none" spc="0" normalizeH="0" baseline="0" noProof="0" dirty="0">
              <a:ln>
                <a:noFill/>
              </a:ln>
              <a:solidFill>
                <a:srgbClr val="000000"/>
              </a:solidFill>
              <a:effectLst/>
              <a:uLnTx/>
              <a:uFillTx/>
              <a:latin typeface="Times New Roman" pitchFamily="18" charset="0"/>
              <a:ea typeface="MS Gothic"/>
              <a:cs typeface="+mn-cs"/>
            </a:endParaRPr>
          </a:p>
        </p:txBody>
      </p:sp>
      <p:sp>
        <p:nvSpPr>
          <p:cNvPr id="7" name="Date Placeholder 6"/>
          <p:cNvSpPr>
            <a:spLocks noGrp="1"/>
          </p:cNvSpPr>
          <p:nvPr>
            <p:ph type="dt" idx="15"/>
          </p:nvPr>
        </p:nvSpPr>
        <p:spPr/>
        <p:txBody>
          <a:bodyPr/>
          <a:lstStyle/>
          <a:p>
            <a:r>
              <a:rPr lang="en-US"/>
              <a:t>Aug 2017</a:t>
            </a:r>
            <a:endParaRPr lang="en-GB" dirty="0"/>
          </a:p>
        </p:txBody>
      </p:sp>
      <p:sp>
        <p:nvSpPr>
          <p:cNvPr id="8" name="TextBox 7"/>
          <p:cNvSpPr txBox="1"/>
          <p:nvPr/>
        </p:nvSpPr>
        <p:spPr>
          <a:xfrm>
            <a:off x="2010934" y="6077536"/>
            <a:ext cx="5196744" cy="338554"/>
          </a:xfrm>
          <a:prstGeom prst="rect">
            <a:avLst/>
          </a:prstGeom>
          <a:noFill/>
        </p:spPr>
        <p:txBody>
          <a:bodyPr wrap="none" rtlCol="0">
            <a:spAutoFit/>
          </a:bodyPr>
          <a:lstStyle/>
          <a:p>
            <a:r>
              <a:rPr lang="en-US" sz="1600" dirty="0">
                <a:solidFill>
                  <a:srgbClr val="FF0000"/>
                </a:solidFill>
              </a:rPr>
              <a:t>Or just use single sided differential distance calculation [3].  </a:t>
            </a:r>
          </a:p>
        </p:txBody>
      </p:sp>
    </p:spTree>
    <p:extLst>
      <p:ext uri="{BB962C8B-B14F-4D97-AF65-F5344CB8AC3E}">
        <p14:creationId xmlns:p14="http://schemas.microsoft.com/office/powerpoint/2010/main" val="798743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p:cNvSpPr txBox="1"/>
          <p:nvPr/>
        </p:nvSpPr>
        <p:spPr>
          <a:xfrm>
            <a:off x="4031283" y="2092648"/>
            <a:ext cx="4033446" cy="307777"/>
          </a:xfrm>
          <a:prstGeom prst="rect">
            <a:avLst/>
          </a:prstGeom>
          <a:solidFill>
            <a:schemeClr val="bg1"/>
          </a:solid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2D2DB9"/>
                </a:solidFill>
                <a:effectLst/>
                <a:uLnTx/>
                <a:uFillTx/>
                <a:latin typeface="Times New Roman" pitchFamily="18" charset="0"/>
                <a:ea typeface="MS Gothic"/>
                <a:cs typeface="Times New Roman" panose="02020603050405020304" pitchFamily="18" charset="0"/>
              </a:rPr>
              <a:t>DTOF</a:t>
            </a:r>
            <a:r>
              <a:rPr kumimoji="0" lang="en-US" sz="1400" b="0" i="0" u="none" strike="noStrike" kern="0" cap="none" spc="0" normalizeH="0" baseline="-25000" noProof="0" dirty="0">
                <a:ln>
                  <a:noFill/>
                </a:ln>
                <a:solidFill>
                  <a:srgbClr val="2D2DB9"/>
                </a:solidFill>
                <a:effectLst/>
                <a:uLnTx/>
                <a:uFillTx/>
                <a:latin typeface="Times New Roman" pitchFamily="18" charset="0"/>
                <a:ea typeface="MS Gothic"/>
                <a:cs typeface="Times New Roman" panose="02020603050405020304" pitchFamily="18" charset="0"/>
              </a:rPr>
              <a:t>12</a:t>
            </a:r>
            <a:r>
              <a:rPr kumimoji="0" lang="en-US" sz="1400" b="0" i="0" u="none" strike="noStrike" kern="0" cap="none" spc="0" normalizeH="0" baseline="0" noProof="0" dirty="0">
                <a:ln>
                  <a:noFill/>
                </a:ln>
                <a:solidFill>
                  <a:srgbClr val="2D2DB9"/>
                </a:solidFill>
                <a:effectLst/>
                <a:uLnTx/>
                <a:uFillTx/>
                <a:latin typeface="Times New Roman" pitchFamily="18" charset="0"/>
                <a:ea typeface="MS Gothic"/>
                <a:cs typeface="Times New Roman" panose="02020603050405020304" pitchFamily="18" charset="0"/>
              </a:rPr>
              <a:t> = t6 – t5 – 0.5*t3 + 0.5*t2 – 0.5*t4 + 0.5*t1</a:t>
            </a:r>
            <a:endParaRPr kumimoji="0" lang="en-US" sz="1400" b="0" i="0" u="none" strike="noStrike" kern="0" cap="none" spc="0" normalizeH="0" baseline="0" noProof="0" dirty="0">
              <a:ln>
                <a:noFill/>
              </a:ln>
              <a:solidFill>
                <a:srgbClr val="2D2DB9"/>
              </a:solidFill>
              <a:effectLst/>
              <a:uLnTx/>
              <a:uFillTx/>
              <a:latin typeface="Times New Roman" pitchFamily="18" charset="0"/>
              <a:ea typeface="MS Gothic"/>
              <a:cs typeface="+mn-cs"/>
            </a:endParaRPr>
          </a:p>
        </p:txBody>
      </p:sp>
      <p:sp>
        <p:nvSpPr>
          <p:cNvPr id="2" name="Title 1"/>
          <p:cNvSpPr>
            <a:spLocks noGrp="1"/>
          </p:cNvSpPr>
          <p:nvPr>
            <p:ph type="title"/>
          </p:nvPr>
        </p:nvSpPr>
        <p:spPr>
          <a:xfrm>
            <a:off x="605439" y="766753"/>
            <a:ext cx="8229600" cy="428475"/>
          </a:xfrm>
        </p:spPr>
        <p:txBody>
          <a:bodyPr/>
          <a:lstStyle/>
          <a:p>
            <a:r>
              <a:rPr lang="en-US" sz="2400" dirty="0"/>
              <a:t>Differential Distance Location Estimation Calculations</a:t>
            </a:r>
          </a:p>
        </p:txBody>
      </p:sp>
      <p:sp>
        <p:nvSpPr>
          <p:cNvPr id="4" name="Slide Number Placeholder 3"/>
          <p:cNvSpPr>
            <a:spLocks noGrp="1"/>
          </p:cNvSpPr>
          <p:nvPr>
            <p:ph type="sldNum" sz="quarter" idx="4"/>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pitchFamily="34"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pitchFamily="34"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pitchFamily="34" charset="0"/>
            </a:endParaRPr>
          </a:p>
        </p:txBody>
      </p:sp>
      <p:grpSp>
        <p:nvGrpSpPr>
          <p:cNvPr id="34" name="Group 33"/>
          <p:cNvGrpSpPr/>
          <p:nvPr/>
        </p:nvGrpSpPr>
        <p:grpSpPr>
          <a:xfrm>
            <a:off x="3526947" y="2326872"/>
            <a:ext cx="4983510" cy="3434344"/>
            <a:chOff x="2133600" y="2279073"/>
            <a:chExt cx="5143500" cy="3512127"/>
          </a:xfrm>
        </p:grpSpPr>
        <p:sp>
          <p:nvSpPr>
            <p:cNvPr id="5" name="Hexagon 4"/>
            <p:cNvSpPr/>
            <p:nvPr/>
          </p:nvSpPr>
          <p:spPr bwMode="auto">
            <a:xfrm>
              <a:off x="2133600" y="2279073"/>
              <a:ext cx="228600" cy="228600"/>
            </a:xfrm>
            <a:prstGeom prst="hexagon">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6" name="Hexagon 5"/>
            <p:cNvSpPr/>
            <p:nvPr/>
          </p:nvSpPr>
          <p:spPr bwMode="auto">
            <a:xfrm>
              <a:off x="4760913" y="5562600"/>
              <a:ext cx="228600" cy="228600"/>
            </a:xfrm>
            <a:prstGeom prst="hexagon">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7" name="Hexagon 6"/>
            <p:cNvSpPr/>
            <p:nvPr/>
          </p:nvSpPr>
          <p:spPr bwMode="auto">
            <a:xfrm>
              <a:off x="7048500" y="2396837"/>
              <a:ext cx="228600" cy="228600"/>
            </a:xfrm>
            <a:prstGeom prst="hexagon">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8" name="Diamond 7"/>
            <p:cNvSpPr/>
            <p:nvPr/>
          </p:nvSpPr>
          <p:spPr bwMode="auto">
            <a:xfrm>
              <a:off x="5105400" y="3657600"/>
              <a:ext cx="228600" cy="228600"/>
            </a:xfrm>
            <a:prstGeom prst="diamond">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cxnSp>
          <p:nvCxnSpPr>
            <p:cNvPr id="10" name="Straight Arrow Connector 9"/>
            <p:cNvCxnSpPr/>
            <p:nvPr/>
          </p:nvCxnSpPr>
          <p:spPr bwMode="auto">
            <a:xfrm>
              <a:off x="2667000" y="2592098"/>
              <a:ext cx="2208213" cy="1065502"/>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3" name="Straight Arrow Connector 12"/>
            <p:cNvCxnSpPr/>
            <p:nvPr/>
          </p:nvCxnSpPr>
          <p:spPr bwMode="auto">
            <a:xfrm>
              <a:off x="2667000" y="2393373"/>
              <a:ext cx="4191000" cy="76200"/>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5" name="Straight Arrow Connector 14"/>
            <p:cNvCxnSpPr/>
            <p:nvPr/>
          </p:nvCxnSpPr>
          <p:spPr bwMode="auto">
            <a:xfrm>
              <a:off x="2590800" y="2895600"/>
              <a:ext cx="2019300" cy="2514600"/>
            </a:xfrm>
            <a:prstGeom prst="straightConnector1">
              <a:avLst/>
            </a:prstGeom>
            <a:solidFill>
              <a:srgbClr val="00B8FF"/>
            </a:solidFill>
            <a:ln w="19050" cap="flat" cmpd="sng" algn="ctr">
              <a:solidFill>
                <a:schemeClr val="accent6"/>
              </a:solidFill>
              <a:prstDash val="solid"/>
              <a:round/>
              <a:headEnd type="none" w="med" len="med"/>
              <a:tailEnd type="triangle"/>
            </a:ln>
            <a:effectLst/>
          </p:spPr>
        </p:cxnSp>
        <p:cxnSp>
          <p:nvCxnSpPr>
            <p:cNvPr id="17" name="Straight Arrow Connector 16"/>
            <p:cNvCxnSpPr/>
            <p:nvPr/>
          </p:nvCxnSpPr>
          <p:spPr bwMode="auto">
            <a:xfrm flipH="1" flipV="1">
              <a:off x="2667000" y="2507673"/>
              <a:ext cx="4191000" cy="84425"/>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19" name="Straight Arrow Connector 18"/>
            <p:cNvCxnSpPr/>
            <p:nvPr/>
          </p:nvCxnSpPr>
          <p:spPr bwMode="auto">
            <a:xfrm flipH="1">
              <a:off x="5486400" y="2758063"/>
              <a:ext cx="1371600" cy="899537"/>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21" name="Straight Arrow Connector 20"/>
            <p:cNvCxnSpPr/>
            <p:nvPr/>
          </p:nvCxnSpPr>
          <p:spPr bwMode="auto">
            <a:xfrm flipH="1">
              <a:off x="5105400" y="2895600"/>
              <a:ext cx="1943100" cy="2438400"/>
            </a:xfrm>
            <a:prstGeom prst="straightConnector1">
              <a:avLst/>
            </a:prstGeom>
            <a:solidFill>
              <a:srgbClr val="00B8FF"/>
            </a:solidFill>
            <a:ln w="19050" cap="flat" cmpd="sng" algn="ctr">
              <a:solidFill>
                <a:srgbClr val="00B050"/>
              </a:solidFill>
              <a:prstDash val="solid"/>
              <a:round/>
              <a:headEnd type="none" w="med" len="med"/>
              <a:tailEnd type="triangle"/>
            </a:ln>
            <a:effectLst/>
          </p:spPr>
        </p:cxnSp>
        <p:cxnSp>
          <p:nvCxnSpPr>
            <p:cNvPr id="23" name="Straight Arrow Connector 22"/>
            <p:cNvCxnSpPr/>
            <p:nvPr/>
          </p:nvCxnSpPr>
          <p:spPr bwMode="auto">
            <a:xfrm flipH="1" flipV="1">
              <a:off x="2590800" y="2758064"/>
              <a:ext cx="2132013" cy="2575936"/>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cxnSp>
          <p:nvCxnSpPr>
            <p:cNvPr id="26" name="Straight Arrow Connector 25"/>
            <p:cNvCxnSpPr/>
            <p:nvPr/>
          </p:nvCxnSpPr>
          <p:spPr bwMode="auto">
            <a:xfrm flipV="1">
              <a:off x="4875213" y="3962400"/>
              <a:ext cx="230187" cy="1295400"/>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cxnSp>
          <p:nvCxnSpPr>
            <p:cNvPr id="28" name="Straight Arrow Connector 27"/>
            <p:cNvCxnSpPr/>
            <p:nvPr/>
          </p:nvCxnSpPr>
          <p:spPr bwMode="auto">
            <a:xfrm flipV="1">
              <a:off x="4989513" y="2858149"/>
              <a:ext cx="1944687" cy="2429237"/>
            </a:xfrm>
            <a:prstGeom prst="straightConnector1">
              <a:avLst/>
            </a:prstGeom>
            <a:solidFill>
              <a:srgbClr val="00B8FF"/>
            </a:solidFill>
            <a:ln w="19050" cap="flat" cmpd="sng" algn="ctr">
              <a:solidFill>
                <a:srgbClr val="FFC000"/>
              </a:solidFill>
              <a:prstDash val="solid"/>
              <a:round/>
              <a:headEnd type="none" w="med" len="med"/>
              <a:tailEnd type="triangle"/>
            </a:ln>
            <a:effectLst/>
          </p:spPr>
        </p:cxnSp>
        <p:sp>
          <p:nvSpPr>
            <p:cNvPr id="32" name="TextBox 31"/>
            <p:cNvSpPr txBox="1"/>
            <p:nvPr/>
          </p:nvSpPr>
          <p:spPr>
            <a:xfrm>
              <a:off x="4761684" y="3023119"/>
              <a:ext cx="806055" cy="660970"/>
            </a:xfrm>
            <a:prstGeom prst="rect">
              <a:avLst/>
            </a:prstGeom>
            <a:noFill/>
          </p:spPr>
          <p:txBody>
            <a:bodyPr wrap="non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a:t>
              </a:r>
            </a:p>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grpSp>
      <p:sp>
        <p:nvSpPr>
          <p:cNvPr id="33" name="TextBox 32"/>
          <p:cNvSpPr txBox="1"/>
          <p:nvPr/>
        </p:nvSpPr>
        <p:spPr>
          <a:xfrm>
            <a:off x="304453" y="2008991"/>
            <a:ext cx="2959734" cy="1015663"/>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Unknowns:</a:t>
            </a:r>
            <a:endParaRPr kumimoji="0" lang="en-US" sz="2000" b="0" i="0" u="none" strike="noStrike" kern="1200" cap="none" spc="0" normalizeH="0" baseline="-25000" noProof="0" dirty="0">
              <a:ln>
                <a:noFill/>
              </a:ln>
              <a:solidFill>
                <a:srgbClr val="000000"/>
              </a:solidFill>
              <a:effectLst/>
              <a:uLnTx/>
              <a:uFillTx/>
              <a:latin typeface="Symbol" panose="05050102010706020507" pitchFamily="18" charset="2"/>
              <a:ea typeface="MS Gothic" charset="-128"/>
              <a:cs typeface="+mn-cs"/>
            </a:endParaRP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Client coordinates x</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2 unknowns</a:t>
            </a:r>
          </a:p>
        </p:txBody>
      </p:sp>
      <p:sp>
        <p:nvSpPr>
          <p:cNvPr id="35" name="TextBox 34"/>
          <p:cNvSpPr txBox="1"/>
          <p:nvPr/>
        </p:nvSpPr>
        <p:spPr>
          <a:xfrm>
            <a:off x="334194" y="3464266"/>
            <a:ext cx="4478324" cy="1938992"/>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Equations:</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Differential ToF equations</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12</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01</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02</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13</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01</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03</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1085850" marR="0" lvl="1"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DToF</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23</a:t>
            </a:r>
            <a:r>
              <a:rPr kumimoji="0" lang="en-US" sz="2000" b="0" i="0" u="none" strike="noStrike" kern="1200" cap="none" spc="0" normalizeH="0" baseline="0" noProof="0" dirty="0">
                <a:ln>
                  <a:noFill/>
                </a:ln>
                <a:solidFill>
                  <a:srgbClr val="000000"/>
                </a:solidFill>
                <a:effectLst/>
                <a:uLnTx/>
                <a:uFillTx/>
                <a:latin typeface="Symbol" panose="05050102010706020507" pitchFamily="18" charset="2"/>
                <a:ea typeface="MS Gothic" charset="-128"/>
                <a:cs typeface="+mn-cs"/>
              </a:rPr>
              <a:t> =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02</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20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03</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a:t>
            </a:r>
          </a:p>
          <a:p>
            <a:pPr marL="342900" marR="0" lvl="0" indent="-34290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3 equations, non-linear</a:t>
            </a:r>
          </a:p>
        </p:txBody>
      </p:sp>
      <p:sp>
        <p:nvSpPr>
          <p:cNvPr id="39" name="Left Brace 38"/>
          <p:cNvSpPr/>
          <p:nvPr/>
        </p:nvSpPr>
        <p:spPr bwMode="auto">
          <a:xfrm rot="5400000">
            <a:off x="5920167" y="-565019"/>
            <a:ext cx="197623" cy="4681277"/>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0" name="TextBox 39"/>
          <p:cNvSpPr txBox="1"/>
          <p:nvPr/>
        </p:nvSpPr>
        <p:spPr>
          <a:xfrm>
            <a:off x="5868909" y="1267889"/>
            <a:ext cx="425116"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ij</a:t>
            </a:r>
            <a:endPar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41" name="Left Brace 40"/>
          <p:cNvSpPr/>
          <p:nvPr/>
        </p:nvSpPr>
        <p:spPr bwMode="auto">
          <a:xfrm rot="3178571" flipH="1">
            <a:off x="7640550" y="2268309"/>
            <a:ext cx="178723" cy="2191842"/>
          </a:xfrm>
          <a:prstGeom prst="leftBrac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42" name="TextBox 41"/>
          <p:cNvSpPr txBox="1"/>
          <p:nvPr/>
        </p:nvSpPr>
        <p:spPr>
          <a:xfrm>
            <a:off x="7819386" y="3427401"/>
            <a:ext cx="1108713" cy="369332"/>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02</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0</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47" name="TextBox 46"/>
          <p:cNvSpPr txBox="1"/>
          <p:nvPr/>
        </p:nvSpPr>
        <p:spPr>
          <a:xfrm>
            <a:off x="292537" y="1315811"/>
            <a:ext cx="3620419" cy="707886"/>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In two dimensions with three </a:t>
            </a:r>
            <a:r>
              <a:rPr lang="en-US" sz="2000" u="sng" noProof="0" dirty="0">
                <a:solidFill>
                  <a:srgbClr val="000000"/>
                </a:solidFill>
              </a:rPr>
              <a:t>anchors</a:t>
            </a: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 </a:t>
            </a:r>
          </a:p>
        </p:txBody>
      </p:sp>
      <p:sp>
        <p:nvSpPr>
          <p:cNvPr id="48" name="TextBox 47"/>
          <p:cNvSpPr txBox="1"/>
          <p:nvPr/>
        </p:nvSpPr>
        <p:spPr>
          <a:xfrm>
            <a:off x="6463775" y="5822143"/>
            <a:ext cx="780983" cy="369332"/>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,y</a:t>
            </a:r>
            <a:r>
              <a:rPr kumimoji="0" lang="en-US" sz="18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49" name="TextBox 48"/>
          <p:cNvSpPr txBox="1"/>
          <p:nvPr/>
        </p:nvSpPr>
        <p:spPr>
          <a:xfrm>
            <a:off x="334194" y="5534357"/>
            <a:ext cx="4288431"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8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Solve for location, e.g. with Newton iterations – described in following slides. </a:t>
            </a:r>
          </a:p>
        </p:txBody>
      </p:sp>
      <p:sp>
        <p:nvSpPr>
          <p:cNvPr id="50" name="TextBox 49"/>
          <p:cNvSpPr txBox="1"/>
          <p:nvPr/>
        </p:nvSpPr>
        <p:spPr>
          <a:xfrm>
            <a:off x="3699878" y="2057387"/>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1</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1" name="TextBox 50"/>
          <p:cNvSpPr txBox="1"/>
          <p:nvPr/>
        </p:nvSpPr>
        <p:spPr>
          <a:xfrm>
            <a:off x="5877102" y="3208329"/>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5</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2" name="TextBox 51"/>
          <p:cNvSpPr txBox="1"/>
          <p:nvPr/>
        </p:nvSpPr>
        <p:spPr>
          <a:xfrm>
            <a:off x="7948740" y="2138821"/>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2</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3" name="TextBox 52"/>
          <p:cNvSpPr txBox="1"/>
          <p:nvPr/>
        </p:nvSpPr>
        <p:spPr>
          <a:xfrm>
            <a:off x="7807550" y="2530505"/>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3</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4" name="TextBox 53"/>
          <p:cNvSpPr txBox="1"/>
          <p:nvPr/>
        </p:nvSpPr>
        <p:spPr>
          <a:xfrm>
            <a:off x="3703527" y="2425966"/>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4</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55" name="TextBox 54"/>
          <p:cNvSpPr txBox="1"/>
          <p:nvPr/>
        </p:nvSpPr>
        <p:spPr>
          <a:xfrm>
            <a:off x="6692103" y="3215732"/>
            <a:ext cx="311304" cy="338554"/>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rPr>
              <a:t>t</a:t>
            </a:r>
            <a:r>
              <a:rPr kumimoji="0" lang="en-US" sz="1600" b="0" i="0" u="none" strike="noStrike" kern="1200" cap="none" spc="0" normalizeH="0" baseline="-25000" noProof="0" dirty="0">
                <a:ln>
                  <a:noFill/>
                </a:ln>
                <a:solidFill>
                  <a:srgbClr val="2D2DB9"/>
                </a:solidFill>
                <a:effectLst/>
                <a:uLnTx/>
                <a:uFillTx/>
                <a:latin typeface="Times New Roman" pitchFamily="16" charset="0"/>
                <a:ea typeface="MS Gothic" charset="-128"/>
                <a:cs typeface="+mn-cs"/>
              </a:rPr>
              <a:t>6</a:t>
            </a:r>
            <a:endParaRPr kumimoji="0" lang="en-US" sz="1600" b="0" i="0" u="none" strike="noStrike" kern="1200" cap="none" spc="0" normalizeH="0" baseline="0" noProof="0" dirty="0">
              <a:ln>
                <a:noFill/>
              </a:ln>
              <a:solidFill>
                <a:srgbClr val="2D2DB9"/>
              </a:solidFill>
              <a:effectLst/>
              <a:uLnTx/>
              <a:uFillTx/>
              <a:latin typeface="Times New Roman" pitchFamily="16" charset="0"/>
              <a:ea typeface="MS Gothic" charset="-128"/>
              <a:cs typeface="+mn-cs"/>
            </a:endParaRPr>
          </a:p>
        </p:txBody>
      </p:sp>
      <p:sp>
        <p:nvSpPr>
          <p:cNvPr id="3" name="Date Placeholder 2"/>
          <p:cNvSpPr>
            <a:spLocks noGrp="1"/>
          </p:cNvSpPr>
          <p:nvPr>
            <p:ph type="dt" idx="10"/>
          </p:nvPr>
        </p:nvSpPr>
        <p:spPr/>
        <p:txBody>
          <a:bodyPr/>
          <a:lstStyle/>
          <a:p>
            <a:r>
              <a:rPr lang="en-US"/>
              <a:t>Aug 2017</a:t>
            </a:r>
            <a:endParaRPr lang="en-GB" dirty="0"/>
          </a:p>
        </p:txBody>
      </p:sp>
      <p:sp>
        <p:nvSpPr>
          <p:cNvPr id="43" name="TextBox 42"/>
          <p:cNvSpPr txBox="1"/>
          <p:nvPr/>
        </p:nvSpPr>
        <p:spPr>
          <a:xfrm>
            <a:off x="8118854" y="2023959"/>
            <a:ext cx="955966" cy="33855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600" dirty="0">
                <a:solidFill>
                  <a:srgbClr val="000000"/>
                </a:solidFill>
              </a:rPr>
              <a:t>Anchor 2</a:t>
            </a:r>
            <a:endParaRPr kumimoji="0" lang="en-US" sz="1600" b="0" i="0" u="none" strike="noStrike" kern="1200" cap="none" spc="0" normalizeH="0" baseline="0" noProof="0" dirty="0">
              <a:ln>
                <a:noFill/>
              </a:ln>
              <a:solidFill>
                <a:srgbClr val="000000"/>
              </a:solidFill>
              <a:effectLst/>
              <a:uLnTx/>
              <a:uFillTx/>
            </a:endParaRPr>
          </a:p>
        </p:txBody>
      </p:sp>
      <p:sp>
        <p:nvSpPr>
          <p:cNvPr id="44" name="TextBox 43"/>
          <p:cNvSpPr txBox="1"/>
          <p:nvPr/>
        </p:nvSpPr>
        <p:spPr>
          <a:xfrm>
            <a:off x="2903121" y="1965344"/>
            <a:ext cx="1021093" cy="33855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600" dirty="0">
                <a:solidFill>
                  <a:srgbClr val="000000"/>
                </a:solidFill>
              </a:rPr>
              <a:t>Anchor 1</a:t>
            </a:r>
            <a:endParaRPr kumimoji="0" lang="en-US" sz="1600" b="0" i="0" u="none" strike="noStrike" kern="1200" cap="none" spc="0" normalizeH="0" baseline="0" noProof="0" dirty="0">
              <a:ln>
                <a:noFill/>
              </a:ln>
              <a:solidFill>
                <a:srgbClr val="000000"/>
              </a:solidFill>
              <a:effectLst/>
              <a:uLnTx/>
              <a:uFillTx/>
            </a:endParaRPr>
          </a:p>
        </p:txBody>
      </p:sp>
      <p:sp>
        <p:nvSpPr>
          <p:cNvPr id="45" name="TextBox 44"/>
          <p:cNvSpPr txBox="1"/>
          <p:nvPr/>
        </p:nvSpPr>
        <p:spPr>
          <a:xfrm>
            <a:off x="5619570" y="5813941"/>
            <a:ext cx="1008227" cy="33855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600" dirty="0">
                <a:solidFill>
                  <a:srgbClr val="000000"/>
                </a:solidFill>
              </a:rPr>
              <a:t>Anchor 3</a:t>
            </a:r>
            <a:endParaRPr kumimoji="0" lang="en-US" sz="1600" b="0" i="0" u="none" strike="noStrike" kern="1200" cap="none" spc="0" normalizeH="0" baseline="0" noProof="0" dirty="0">
              <a:ln>
                <a:noFill/>
              </a:ln>
              <a:solidFill>
                <a:srgbClr val="000000"/>
              </a:solidFill>
              <a:effectLst/>
              <a:uLnTx/>
              <a:uFillTx/>
            </a:endParaRPr>
          </a:p>
        </p:txBody>
      </p:sp>
      <p:sp>
        <p:nvSpPr>
          <p:cNvPr id="46" name="Footer Placeholder 4"/>
          <p:cNvSpPr>
            <a:spLocks noGrp="1"/>
          </p:cNvSpPr>
          <p:nvPr>
            <p:ph type="ftr" idx="4294967295"/>
          </p:nvPr>
        </p:nvSpPr>
        <p:spPr>
          <a:xfrm>
            <a:off x="5474168" y="6438033"/>
            <a:ext cx="3184520" cy="222463"/>
          </a:xfrm>
          <a:prstGeom prst="rect">
            <a:avLst/>
          </a:prstGeo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870388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dirty="0"/>
              <a:t>Fixed Wi-Fi Devices</a:t>
            </a:r>
          </a:p>
        </p:txBody>
      </p:sp>
      <p:sp>
        <p:nvSpPr>
          <p:cNvPr id="3" name="Date Placeholder 2"/>
          <p:cNvSpPr>
            <a:spLocks noGrp="1"/>
          </p:cNvSpPr>
          <p:nvPr>
            <p:ph type="dt" idx="10"/>
          </p:nvPr>
        </p:nvSpPr>
        <p:spPr/>
        <p:txBody>
          <a:bodyPr/>
          <a:lstStyle/>
          <a:p>
            <a:r>
              <a:rPr lang="en-US"/>
              <a:t>Aug 2017</a:t>
            </a:r>
            <a:endParaRPr lang="en-GB" dirty="0"/>
          </a:p>
        </p:txBody>
      </p:sp>
      <p:sp>
        <p:nvSpPr>
          <p:cNvPr id="4" name="Footer Placeholder 3"/>
          <p:cNvSpPr>
            <a:spLocks noGrp="1"/>
          </p:cNvSpPr>
          <p:nvPr>
            <p:ph type="ftr" idx="11"/>
          </p:nvPr>
        </p:nvSpPr>
        <p:spPr/>
        <p:txBody>
          <a:bodyPr/>
          <a:lstStyle/>
          <a:p>
            <a:r>
              <a:rPr lang="da-DK"/>
              <a:t>Erik Lindskog, Qualcomm, et al.</a:t>
            </a:r>
            <a:endParaRPr lang="en-GB"/>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a:t>
            </a:fld>
            <a:endParaRPr lang="en-GB"/>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6462" y="2863146"/>
            <a:ext cx="1490662" cy="1242218"/>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3625" y="2891946"/>
            <a:ext cx="1213418" cy="1213418"/>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954" y="5029200"/>
            <a:ext cx="893198" cy="854492"/>
          </a:xfrm>
          <a:prstGeom prst="rect">
            <a:avLst/>
          </a:prstGeom>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10596" y="4783979"/>
            <a:ext cx="1167766" cy="1167766"/>
          </a:xfrm>
          <a:prstGeom prst="rect">
            <a:avLst/>
          </a:prstGeom>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78051" y="4656011"/>
            <a:ext cx="2209347" cy="1350156"/>
          </a:xfrm>
          <a:prstGeom prst="rect">
            <a:avLst/>
          </a:prstGeom>
        </p:spPr>
      </p:pic>
      <p:pic>
        <p:nvPicPr>
          <p:cNvPr id="19" name="Picture 1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23502" y="4720183"/>
            <a:ext cx="1357897" cy="1357897"/>
          </a:xfrm>
          <a:prstGeom prst="rect">
            <a:avLst/>
          </a:prstGeom>
        </p:spPr>
      </p:pic>
      <p:pic>
        <p:nvPicPr>
          <p:cNvPr id="21" name="Picture 2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629400" y="3115459"/>
            <a:ext cx="1988204" cy="1117118"/>
          </a:xfrm>
          <a:prstGeom prst="rect">
            <a:avLst/>
          </a:prstGeom>
        </p:spPr>
      </p:pic>
      <p:pic>
        <p:nvPicPr>
          <p:cNvPr id="23" name="Picture 2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769845" y="2818800"/>
            <a:ext cx="1330911" cy="1330911"/>
          </a:xfrm>
          <a:prstGeom prst="rect">
            <a:avLst/>
          </a:prstGeom>
        </p:spPr>
      </p:pic>
      <p:pic>
        <p:nvPicPr>
          <p:cNvPr id="25" name="Picture 2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729852" y="4720183"/>
            <a:ext cx="1357191" cy="1203828"/>
          </a:xfrm>
          <a:prstGeom prst="rect">
            <a:avLst/>
          </a:prstGeom>
        </p:spPr>
      </p:pic>
      <p:sp>
        <p:nvSpPr>
          <p:cNvPr id="6" name="TextBox 5"/>
          <p:cNvSpPr txBox="1"/>
          <p:nvPr/>
        </p:nvSpPr>
        <p:spPr>
          <a:xfrm>
            <a:off x="566462" y="1604613"/>
            <a:ext cx="8120338" cy="707886"/>
          </a:xfrm>
          <a:prstGeom prst="rect">
            <a:avLst/>
          </a:prstGeom>
          <a:noFill/>
        </p:spPr>
        <p:txBody>
          <a:bodyPr wrap="square" rtlCol="0">
            <a:spAutoFit/>
          </a:bodyPr>
          <a:lstStyle/>
          <a:p>
            <a:r>
              <a:rPr lang="en-US" sz="2000" dirty="0">
                <a:solidFill>
                  <a:schemeClr val="tx1"/>
                </a:solidFill>
              </a:rPr>
              <a:t>Any venue is likely to contain a large number of fixed Wi-Fi devices. We can use these devices to facilitate scalable location.</a:t>
            </a:r>
          </a:p>
        </p:txBody>
      </p:sp>
    </p:spTree>
    <p:extLst>
      <p:ext uri="{BB962C8B-B14F-4D97-AF65-F5344CB8AC3E}">
        <p14:creationId xmlns:p14="http://schemas.microsoft.com/office/powerpoint/2010/main" val="121257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1020904"/>
          </a:xfrm>
        </p:spPr>
        <p:txBody>
          <a:bodyPr/>
          <a:lstStyle/>
          <a:p>
            <a:r>
              <a:rPr lang="en-US" dirty="0"/>
              <a:t>Newton’s method for solving non-linear equation</a:t>
            </a:r>
          </a:p>
        </p:txBody>
      </p:sp>
      <p:sp>
        <p:nvSpPr>
          <p:cNvPr id="72" name="Footer Placeholder 7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C229C781-9868-4EAE-9E92-FD9A8F450C8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pSp>
        <p:nvGrpSpPr>
          <p:cNvPr id="63" name="Group 62"/>
          <p:cNvGrpSpPr/>
          <p:nvPr/>
        </p:nvGrpSpPr>
        <p:grpSpPr>
          <a:xfrm>
            <a:off x="858838" y="1981200"/>
            <a:ext cx="7846278" cy="4271963"/>
            <a:chOff x="-759330" y="1777566"/>
            <a:chExt cx="8147131" cy="4424388"/>
          </a:xfrm>
        </p:grpSpPr>
        <p:cxnSp>
          <p:nvCxnSpPr>
            <p:cNvPr id="7" name="Straight Arrow Connector 6"/>
            <p:cNvCxnSpPr/>
            <p:nvPr/>
          </p:nvCxnSpPr>
          <p:spPr bwMode="auto">
            <a:xfrm flipV="1">
              <a:off x="1981200" y="2438400"/>
              <a:ext cx="0" cy="27432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 name="Straight Arrow Connector 9"/>
            <p:cNvCxnSpPr/>
            <p:nvPr/>
          </p:nvCxnSpPr>
          <p:spPr bwMode="auto">
            <a:xfrm>
              <a:off x="1981200" y="5181600"/>
              <a:ext cx="4953000" cy="69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Freeform 10"/>
            <p:cNvSpPr/>
            <p:nvPr/>
          </p:nvSpPr>
          <p:spPr bwMode="auto">
            <a:xfrm>
              <a:off x="2524991" y="2369127"/>
              <a:ext cx="3190009" cy="2400300"/>
            </a:xfrm>
            <a:custGeom>
              <a:avLst/>
              <a:gdLst>
                <a:gd name="connsiteX0" fmla="*/ 0 w 1745673"/>
                <a:gd name="connsiteY0" fmla="*/ 2400300 h 2400300"/>
                <a:gd name="connsiteX1" fmla="*/ 540327 w 1745673"/>
                <a:gd name="connsiteY1" fmla="*/ 2161309 h 2400300"/>
                <a:gd name="connsiteX2" fmla="*/ 1039091 w 1745673"/>
                <a:gd name="connsiteY2" fmla="*/ 1683328 h 2400300"/>
                <a:gd name="connsiteX3" fmla="*/ 1381991 w 1745673"/>
                <a:gd name="connsiteY3" fmla="*/ 1163782 h 2400300"/>
                <a:gd name="connsiteX4" fmla="*/ 1600200 w 1745673"/>
                <a:gd name="connsiteY4" fmla="*/ 623455 h 2400300"/>
                <a:gd name="connsiteX5" fmla="*/ 1704109 w 1745673"/>
                <a:gd name="connsiteY5" fmla="*/ 249382 h 2400300"/>
                <a:gd name="connsiteX6" fmla="*/ 1704109 w 1745673"/>
                <a:gd name="connsiteY6" fmla="*/ 249382 h 2400300"/>
                <a:gd name="connsiteX7" fmla="*/ 1745673 w 1745673"/>
                <a:gd name="connsiteY7" fmla="*/ 0 h 2400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5673" h="2400300">
                  <a:moveTo>
                    <a:pt x="0" y="2400300"/>
                  </a:moveTo>
                  <a:cubicBezTo>
                    <a:pt x="183572" y="2340552"/>
                    <a:pt x="367145" y="2280804"/>
                    <a:pt x="540327" y="2161309"/>
                  </a:cubicBezTo>
                  <a:cubicBezTo>
                    <a:pt x="713509" y="2041814"/>
                    <a:pt x="898814" y="1849582"/>
                    <a:pt x="1039091" y="1683328"/>
                  </a:cubicBezTo>
                  <a:cubicBezTo>
                    <a:pt x="1179368" y="1517074"/>
                    <a:pt x="1288473" y="1340427"/>
                    <a:pt x="1381991" y="1163782"/>
                  </a:cubicBezTo>
                  <a:cubicBezTo>
                    <a:pt x="1475509" y="987137"/>
                    <a:pt x="1546514" y="775855"/>
                    <a:pt x="1600200" y="623455"/>
                  </a:cubicBezTo>
                  <a:cubicBezTo>
                    <a:pt x="1653886" y="471055"/>
                    <a:pt x="1704109" y="249382"/>
                    <a:pt x="1704109" y="249382"/>
                  </a:cubicBezTo>
                  <a:lnTo>
                    <a:pt x="1704109" y="249382"/>
                  </a:lnTo>
                  <a:lnTo>
                    <a:pt x="1745673" y="0"/>
                  </a:lnTo>
                </a:path>
              </a:pathLst>
            </a:cu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2" name="TextBox 11"/>
            <p:cNvSpPr txBox="1"/>
            <p:nvPr/>
          </p:nvSpPr>
          <p:spPr>
            <a:xfrm>
              <a:off x="7049247" y="4926521"/>
              <a:ext cx="338554"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p>
          </p:txBody>
        </p:sp>
        <p:cxnSp>
          <p:nvCxnSpPr>
            <p:cNvPr id="15" name="Straight Connector 14"/>
            <p:cNvCxnSpPr/>
            <p:nvPr/>
          </p:nvCxnSpPr>
          <p:spPr bwMode="auto">
            <a:xfrm>
              <a:off x="4038599" y="4097482"/>
              <a:ext cx="0" cy="111998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6" name="TextBox 15"/>
            <p:cNvSpPr txBox="1"/>
            <p:nvPr/>
          </p:nvSpPr>
          <p:spPr>
            <a:xfrm>
              <a:off x="3881868" y="5145961"/>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1</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cxnSp>
          <p:nvCxnSpPr>
            <p:cNvPr id="18" name="Straight Connector 17"/>
            <p:cNvCxnSpPr/>
            <p:nvPr/>
          </p:nvCxnSpPr>
          <p:spPr bwMode="auto">
            <a:xfrm flipH="1">
              <a:off x="2971801" y="3220469"/>
              <a:ext cx="3124200" cy="16197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a:off x="1981200" y="3505200"/>
              <a:ext cx="4572000" cy="0"/>
            </a:xfrm>
            <a:prstGeom prst="line">
              <a:avLst/>
            </a:prstGeom>
            <a:solidFill>
              <a:srgbClr val="00B8FF"/>
            </a:solidFill>
            <a:ln w="9525" cap="flat" cmpd="sng" algn="ctr">
              <a:solidFill>
                <a:schemeClr val="tx1"/>
              </a:solidFill>
              <a:prstDash val="sysDot"/>
              <a:round/>
              <a:headEnd type="none" w="med" len="med"/>
              <a:tailEnd type="none" w="med" len="med"/>
            </a:ln>
            <a:effectLst/>
          </p:spPr>
        </p:cxnSp>
        <p:cxnSp>
          <p:nvCxnSpPr>
            <p:cNvPr id="22" name="Straight Connector 21"/>
            <p:cNvCxnSpPr/>
            <p:nvPr/>
          </p:nvCxnSpPr>
          <p:spPr bwMode="auto">
            <a:xfrm flipH="1">
              <a:off x="5533533" y="2342574"/>
              <a:ext cx="39457" cy="284595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 name="TextBox 22"/>
            <p:cNvSpPr txBox="1"/>
            <p:nvPr/>
          </p:nvSpPr>
          <p:spPr>
            <a:xfrm>
              <a:off x="5001484" y="5168993"/>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3</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cxnSp>
          <p:nvCxnSpPr>
            <p:cNvPr id="28" name="Straight Connector 27"/>
            <p:cNvCxnSpPr/>
            <p:nvPr/>
          </p:nvCxnSpPr>
          <p:spPr bwMode="auto">
            <a:xfrm flipH="1">
              <a:off x="4762441" y="1777566"/>
              <a:ext cx="1375266" cy="248963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H="1">
              <a:off x="5146962" y="3054927"/>
              <a:ext cx="65795" cy="211319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0" name="TextBox 29"/>
            <p:cNvSpPr txBox="1"/>
            <p:nvPr/>
          </p:nvSpPr>
          <p:spPr>
            <a:xfrm>
              <a:off x="5358125" y="5168121"/>
              <a:ext cx="441146"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x</a:t>
              </a:r>
              <a:r>
                <a:rPr kumimoji="0" lang="en-US" sz="2400" b="0" i="0" u="none" strike="noStrike" kern="1200" cap="none" spc="0" normalizeH="0" baseline="-25000" noProof="0" dirty="0">
                  <a:ln>
                    <a:noFill/>
                  </a:ln>
                  <a:solidFill>
                    <a:srgbClr val="000000"/>
                  </a:solidFill>
                  <a:effectLst/>
                  <a:uLnTx/>
                  <a:uFillTx/>
                  <a:latin typeface="Times New Roman" pitchFamily="16" charset="0"/>
                  <a:ea typeface="MS Gothic" charset="-128"/>
                  <a:cs typeface="+mn-cs"/>
                </a:rPr>
                <a:t>2</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31" name="TextBox 30"/>
            <p:cNvSpPr txBox="1"/>
            <p:nvPr/>
          </p:nvSpPr>
          <p:spPr>
            <a:xfrm>
              <a:off x="1881666" y="5665507"/>
              <a:ext cx="619080"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etc.</a:t>
              </a:r>
            </a:p>
          </p:txBody>
        </p:sp>
        <p:graphicFrame>
          <p:nvGraphicFramePr>
            <p:cNvPr id="42" name="Object 41"/>
            <p:cNvGraphicFramePr>
              <a:graphicFrameLocks noChangeAspect="1"/>
            </p:cNvGraphicFramePr>
            <p:nvPr>
              <p:extLst/>
            </p:nvPr>
          </p:nvGraphicFramePr>
          <p:xfrm>
            <a:off x="-759330" y="3229345"/>
            <a:ext cx="1289025" cy="445562"/>
          </p:xfrm>
          <a:graphic>
            <a:graphicData uri="http://schemas.openxmlformats.org/presentationml/2006/ole">
              <mc:AlternateContent xmlns:mc="http://schemas.openxmlformats.org/markup-compatibility/2006">
                <mc:Choice xmlns:v="urn:schemas-microsoft-com:vml" Requires="v">
                  <p:oleObj spid="_x0000_s43185" name="Equation" r:id="rId3" imgW="660240" imgH="228600" progId="Equation.3">
                    <p:embed/>
                  </p:oleObj>
                </mc:Choice>
                <mc:Fallback>
                  <p:oleObj name="Equation" r:id="rId3" imgW="660240" imgH="228600" progId="Equation.3">
                    <p:embed/>
                    <p:pic>
                      <p:nvPicPr>
                        <p:cNvPr id="42" name="Object 41"/>
                        <p:cNvPicPr/>
                        <p:nvPr/>
                      </p:nvPicPr>
                      <p:blipFill>
                        <a:blip r:embed="rId4"/>
                        <a:stretch>
                          <a:fillRect/>
                        </a:stretch>
                      </p:blipFill>
                      <p:spPr>
                        <a:xfrm>
                          <a:off x="-759330" y="3229345"/>
                          <a:ext cx="1289025" cy="445562"/>
                        </a:xfrm>
                        <a:prstGeom prst="rect">
                          <a:avLst/>
                        </a:prstGeom>
                      </p:spPr>
                    </p:pic>
                  </p:oleObj>
                </mc:Fallback>
              </mc:AlternateContent>
            </a:graphicData>
          </a:graphic>
        </p:graphicFrame>
        <p:graphicFrame>
          <p:nvGraphicFramePr>
            <p:cNvPr id="43" name="Object 42"/>
            <p:cNvGraphicFramePr>
              <a:graphicFrameLocks noChangeAspect="1"/>
            </p:cNvGraphicFramePr>
            <p:nvPr>
              <p:extLst/>
            </p:nvPr>
          </p:nvGraphicFramePr>
          <p:xfrm>
            <a:off x="1720851" y="2035744"/>
            <a:ext cx="517776" cy="306830"/>
          </p:xfrm>
          <a:graphic>
            <a:graphicData uri="http://schemas.openxmlformats.org/presentationml/2006/ole">
              <mc:AlternateContent xmlns:mc="http://schemas.openxmlformats.org/markup-compatibility/2006">
                <mc:Choice xmlns:v="urn:schemas-microsoft-com:vml" Requires="v">
                  <p:oleObj spid="_x0000_s43186" name="Equation" r:id="rId5" imgW="342720" imgH="203040" progId="Equation.3">
                    <p:embed/>
                  </p:oleObj>
                </mc:Choice>
                <mc:Fallback>
                  <p:oleObj name="Equation" r:id="rId5" imgW="342720" imgH="203040" progId="Equation.3">
                    <p:embed/>
                    <p:pic>
                      <p:nvPicPr>
                        <p:cNvPr id="43" name="Object 42"/>
                        <p:cNvPicPr/>
                        <p:nvPr/>
                      </p:nvPicPr>
                      <p:blipFill>
                        <a:blip r:embed="rId6"/>
                        <a:stretch>
                          <a:fillRect/>
                        </a:stretch>
                      </p:blipFill>
                      <p:spPr>
                        <a:xfrm>
                          <a:off x="1720851" y="2035744"/>
                          <a:ext cx="517776" cy="306830"/>
                        </a:xfrm>
                        <a:prstGeom prst="rect">
                          <a:avLst/>
                        </a:prstGeom>
                      </p:spPr>
                    </p:pic>
                  </p:oleObj>
                </mc:Fallback>
              </mc:AlternateContent>
            </a:graphicData>
          </a:graphic>
        </p:graphicFrame>
        <p:cxnSp>
          <p:nvCxnSpPr>
            <p:cNvPr id="56" name="Straight Connector 55"/>
            <p:cNvCxnSpPr/>
            <p:nvPr/>
          </p:nvCxnSpPr>
          <p:spPr bwMode="auto">
            <a:xfrm flipH="1">
              <a:off x="5029196" y="3082635"/>
              <a:ext cx="65795" cy="2113194"/>
            </a:xfrm>
            <a:prstGeom prst="line">
              <a:avLst/>
            </a:prstGeom>
            <a:solidFill>
              <a:srgbClr val="00B8FF"/>
            </a:solidFill>
            <a:ln w="9525" cap="flat" cmpd="sng" algn="ctr">
              <a:solidFill>
                <a:schemeClr val="tx1"/>
              </a:solidFill>
              <a:prstDash val="dash"/>
              <a:round/>
              <a:headEnd type="none" w="med" len="med"/>
              <a:tailEnd type="none" w="med" len="med"/>
            </a:ln>
            <a:effectLst/>
          </p:spPr>
        </p:cxnSp>
        <p:graphicFrame>
          <p:nvGraphicFramePr>
            <p:cNvPr id="58" name="Object 57"/>
            <p:cNvGraphicFramePr>
              <a:graphicFrameLocks noChangeAspect="1"/>
            </p:cNvGraphicFramePr>
            <p:nvPr>
              <p:extLst/>
            </p:nvPr>
          </p:nvGraphicFramePr>
          <p:xfrm>
            <a:off x="4342375" y="5789274"/>
            <a:ext cx="875285" cy="412680"/>
          </p:xfrm>
          <a:graphic>
            <a:graphicData uri="http://schemas.openxmlformats.org/presentationml/2006/ole">
              <mc:AlternateContent xmlns:mc="http://schemas.openxmlformats.org/markup-compatibility/2006">
                <mc:Choice xmlns:v="urn:schemas-microsoft-com:vml" Requires="v">
                  <p:oleObj spid="_x0000_s43187" name="Equation" r:id="rId7" imgW="482400" imgH="228600" progId="Equation.3">
                    <p:embed/>
                  </p:oleObj>
                </mc:Choice>
                <mc:Fallback>
                  <p:oleObj name="Equation" r:id="rId7" imgW="482400" imgH="228600" progId="Equation.3">
                    <p:embed/>
                    <p:pic>
                      <p:nvPicPr>
                        <p:cNvPr id="58" name="Object 57"/>
                        <p:cNvPicPr/>
                        <p:nvPr/>
                      </p:nvPicPr>
                      <p:blipFill>
                        <a:blip r:embed="rId8"/>
                        <a:stretch>
                          <a:fillRect/>
                        </a:stretch>
                      </p:blipFill>
                      <p:spPr>
                        <a:xfrm>
                          <a:off x="4342375" y="5789274"/>
                          <a:ext cx="875285" cy="412680"/>
                        </a:xfrm>
                        <a:prstGeom prst="rect">
                          <a:avLst/>
                        </a:prstGeom>
                      </p:spPr>
                    </p:pic>
                  </p:oleObj>
                </mc:Fallback>
              </mc:AlternateContent>
            </a:graphicData>
          </a:graphic>
        </p:graphicFrame>
        <p:cxnSp>
          <p:nvCxnSpPr>
            <p:cNvPr id="60" name="Straight Arrow Connector 59"/>
            <p:cNvCxnSpPr/>
            <p:nvPr/>
          </p:nvCxnSpPr>
          <p:spPr bwMode="auto">
            <a:xfrm flipV="1">
              <a:off x="4609306" y="5259389"/>
              <a:ext cx="392178" cy="4507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64" name="TextBox 63"/>
          <p:cNvSpPr txBox="1"/>
          <p:nvPr/>
        </p:nvSpPr>
        <p:spPr>
          <a:xfrm>
            <a:off x="446073" y="2517109"/>
            <a:ext cx="2105063" cy="461665"/>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Solve equation:</a:t>
            </a:r>
          </a:p>
        </p:txBody>
      </p:sp>
      <p:graphicFrame>
        <p:nvGraphicFramePr>
          <p:cNvPr id="67" name="Object 66"/>
          <p:cNvGraphicFramePr>
            <a:graphicFrameLocks noChangeAspect="1"/>
          </p:cNvGraphicFramePr>
          <p:nvPr>
            <p:extLst/>
          </p:nvPr>
        </p:nvGraphicFramePr>
        <p:xfrm>
          <a:off x="3063827" y="3473145"/>
          <a:ext cx="282184" cy="282184"/>
        </p:xfrm>
        <a:graphic>
          <a:graphicData uri="http://schemas.openxmlformats.org/presentationml/2006/ole">
            <mc:AlternateContent xmlns:mc="http://schemas.openxmlformats.org/markup-compatibility/2006">
              <mc:Choice xmlns:v="urn:schemas-microsoft-com:vml" Requires="v">
                <p:oleObj spid="_x0000_s43188" name="Equation" r:id="rId9" imgW="164880" imgH="164880" progId="Equation.3">
                  <p:embed/>
                </p:oleObj>
              </mc:Choice>
              <mc:Fallback>
                <p:oleObj name="Equation" r:id="rId9" imgW="164880" imgH="164880" progId="Equation.3">
                  <p:embed/>
                  <p:pic>
                    <p:nvPicPr>
                      <p:cNvPr id="67" name="Object 66"/>
                      <p:cNvPicPr/>
                      <p:nvPr/>
                    </p:nvPicPr>
                    <p:blipFill>
                      <a:blip r:embed="rId10"/>
                      <a:stretch>
                        <a:fillRect/>
                      </a:stretch>
                    </p:blipFill>
                    <p:spPr>
                      <a:xfrm>
                        <a:off x="3063827" y="3473145"/>
                        <a:ext cx="282184" cy="282184"/>
                      </a:xfrm>
                      <a:prstGeom prst="rect">
                        <a:avLst/>
                      </a:prstGeom>
                    </p:spPr>
                  </p:pic>
                </p:oleObj>
              </mc:Fallback>
            </mc:AlternateContent>
          </a:graphicData>
        </a:graphic>
      </p:graphicFrame>
      <p:graphicFrame>
        <p:nvGraphicFramePr>
          <p:cNvPr id="68" name="Object 67"/>
          <p:cNvGraphicFramePr>
            <a:graphicFrameLocks noChangeAspect="1"/>
          </p:cNvGraphicFramePr>
          <p:nvPr>
            <p:extLst/>
          </p:nvPr>
        </p:nvGraphicFramePr>
        <p:xfrm>
          <a:off x="3690860" y="4058297"/>
          <a:ext cx="498656" cy="296259"/>
        </p:xfrm>
        <a:graphic>
          <a:graphicData uri="http://schemas.openxmlformats.org/presentationml/2006/ole">
            <mc:AlternateContent xmlns:mc="http://schemas.openxmlformats.org/markup-compatibility/2006">
              <mc:Choice xmlns:v="urn:schemas-microsoft-com:vml" Requires="v">
                <p:oleObj spid="_x0000_s43189" name="Equation" r:id="rId11" imgW="342720" imgH="203040" progId="Equation.3">
                  <p:embed/>
                </p:oleObj>
              </mc:Choice>
              <mc:Fallback>
                <p:oleObj name="Equation" r:id="rId11" imgW="342720" imgH="203040" progId="Equation.3">
                  <p:embed/>
                  <p:pic>
                    <p:nvPicPr>
                      <p:cNvPr id="68" name="Object 67"/>
                      <p:cNvPicPr/>
                      <p:nvPr/>
                    </p:nvPicPr>
                    <p:blipFill>
                      <a:blip r:embed="rId6"/>
                      <a:stretch>
                        <a:fillRect/>
                      </a:stretch>
                    </p:blipFill>
                    <p:spPr>
                      <a:xfrm>
                        <a:off x="3690860" y="4058297"/>
                        <a:ext cx="498656" cy="296259"/>
                      </a:xfrm>
                      <a:prstGeom prst="rect">
                        <a:avLst/>
                      </a:prstGeom>
                    </p:spPr>
                  </p:pic>
                </p:oleObj>
              </mc:Fallback>
            </mc:AlternateContent>
          </a:graphicData>
        </a:graphic>
      </p:graphicFrame>
      <p:cxnSp>
        <p:nvCxnSpPr>
          <p:cNvPr id="70" name="Straight Arrow Connector 69"/>
          <p:cNvCxnSpPr/>
          <p:nvPr/>
        </p:nvCxnSpPr>
        <p:spPr bwMode="auto">
          <a:xfrm>
            <a:off x="4137589" y="4388967"/>
            <a:ext cx="264546" cy="2989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 name="Date Placeholder 1"/>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8829686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3143" y="671582"/>
            <a:ext cx="7770813" cy="675247"/>
          </a:xfrm>
        </p:spPr>
        <p:txBody>
          <a:bodyPr/>
          <a:lstStyle/>
          <a:p>
            <a:r>
              <a:rPr lang="en-US" dirty="0"/>
              <a:t>Solving of non-linear system of equations</a:t>
            </a:r>
          </a:p>
        </p:txBody>
      </p:sp>
      <p:sp>
        <p:nvSpPr>
          <p:cNvPr id="12" name="Footer Placeholder 1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2438400" y="2365770"/>
          <a:ext cx="3506301" cy="444546"/>
        </p:xfrm>
        <a:graphic>
          <a:graphicData uri="http://schemas.openxmlformats.org/presentationml/2006/ole">
            <mc:AlternateContent xmlns:mc="http://schemas.openxmlformats.org/markup-compatibility/2006">
              <mc:Choice xmlns:v="urn:schemas-microsoft-com:vml" Requires="v">
                <p:oleObj spid="_x0000_s44244" name="Equation" r:id="rId3" imgW="1904760" imgH="241200" progId="Equation.3">
                  <p:embed/>
                </p:oleObj>
              </mc:Choice>
              <mc:Fallback>
                <p:oleObj name="Equation" r:id="rId3" imgW="1904760" imgH="241200" progId="Equation.3">
                  <p:embed/>
                  <p:pic>
                    <p:nvPicPr>
                      <p:cNvPr id="5" name="Object 4"/>
                      <p:cNvPicPr/>
                      <p:nvPr/>
                    </p:nvPicPr>
                    <p:blipFill>
                      <a:blip r:embed="rId4"/>
                      <a:stretch>
                        <a:fillRect/>
                      </a:stretch>
                    </p:blipFill>
                    <p:spPr>
                      <a:xfrm>
                        <a:off x="2438400" y="2365770"/>
                        <a:ext cx="3506301" cy="444546"/>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1371600" y="4370508"/>
          <a:ext cx="6240030" cy="515412"/>
        </p:xfrm>
        <a:graphic>
          <a:graphicData uri="http://schemas.openxmlformats.org/presentationml/2006/ole">
            <mc:AlternateContent xmlns:mc="http://schemas.openxmlformats.org/markup-compatibility/2006">
              <mc:Choice xmlns:v="urn:schemas-microsoft-com:vml" Requires="v">
                <p:oleObj spid="_x0000_s44245" name="Equation" r:id="rId5" imgW="3377880" imgH="279360" progId="Equation.3">
                  <p:embed/>
                </p:oleObj>
              </mc:Choice>
              <mc:Fallback>
                <p:oleObj name="Equation" r:id="rId5" imgW="3377880" imgH="279360" progId="Equation.3">
                  <p:embed/>
                  <p:pic>
                    <p:nvPicPr>
                      <p:cNvPr id="7" name="Object 6"/>
                      <p:cNvPicPr/>
                      <p:nvPr/>
                    </p:nvPicPr>
                    <p:blipFill>
                      <a:blip r:embed="rId6"/>
                      <a:stretch>
                        <a:fillRect/>
                      </a:stretch>
                    </p:blipFill>
                    <p:spPr>
                      <a:xfrm>
                        <a:off x="1371600" y="4370508"/>
                        <a:ext cx="6240030" cy="515412"/>
                      </a:xfrm>
                      <a:prstGeom prst="rect">
                        <a:avLst/>
                      </a:prstGeom>
                    </p:spPr>
                  </p:pic>
                </p:oleObj>
              </mc:Fallback>
            </mc:AlternateContent>
          </a:graphicData>
        </a:graphic>
      </p:graphicFrame>
      <p:sp>
        <p:nvSpPr>
          <p:cNvPr id="8" name="TextBox 7"/>
          <p:cNvSpPr txBox="1"/>
          <p:nvPr/>
        </p:nvSpPr>
        <p:spPr>
          <a:xfrm>
            <a:off x="580514" y="1887122"/>
            <a:ext cx="505811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Use Newton’s method for multiple variables:</a:t>
            </a:r>
          </a:p>
        </p:txBody>
      </p:sp>
      <p:graphicFrame>
        <p:nvGraphicFramePr>
          <p:cNvPr id="11" name="Object 10"/>
          <p:cNvGraphicFramePr>
            <a:graphicFrameLocks noChangeAspect="1"/>
          </p:cNvGraphicFramePr>
          <p:nvPr>
            <p:extLst/>
          </p:nvPr>
        </p:nvGraphicFramePr>
        <p:xfrm>
          <a:off x="1346930" y="5459178"/>
          <a:ext cx="6524752" cy="596242"/>
        </p:xfrm>
        <a:graphic>
          <a:graphicData uri="http://schemas.openxmlformats.org/presentationml/2006/ole">
            <mc:AlternateContent xmlns:mc="http://schemas.openxmlformats.org/markup-compatibility/2006">
              <mc:Choice xmlns:v="urn:schemas-microsoft-com:vml" Requires="v">
                <p:oleObj spid="_x0000_s44246" name="Equation" r:id="rId7" imgW="3060360" imgH="279360" progId="Equation.3">
                  <p:embed/>
                </p:oleObj>
              </mc:Choice>
              <mc:Fallback>
                <p:oleObj name="Equation" r:id="rId7" imgW="3060360" imgH="279360" progId="Equation.3">
                  <p:embed/>
                  <p:pic>
                    <p:nvPicPr>
                      <p:cNvPr id="11" name="Object 10"/>
                      <p:cNvPicPr/>
                      <p:nvPr/>
                    </p:nvPicPr>
                    <p:blipFill>
                      <a:blip r:embed="rId8"/>
                      <a:stretch>
                        <a:fillRect/>
                      </a:stretch>
                    </p:blipFill>
                    <p:spPr>
                      <a:xfrm>
                        <a:off x="1346930" y="5459178"/>
                        <a:ext cx="6524752" cy="596242"/>
                      </a:xfrm>
                      <a:prstGeom prst="rect">
                        <a:avLst/>
                      </a:prstGeom>
                      <a:solidFill>
                        <a:srgbClr val="FFFF00"/>
                      </a:solidFill>
                    </p:spPr>
                  </p:pic>
                </p:oleObj>
              </mc:Fallback>
            </mc:AlternateContent>
          </a:graphicData>
        </a:graphic>
      </p:graphicFrame>
      <p:sp>
        <p:nvSpPr>
          <p:cNvPr id="9" name="TextBox 8"/>
          <p:cNvSpPr txBox="1"/>
          <p:nvPr/>
        </p:nvSpPr>
        <p:spPr>
          <a:xfrm>
            <a:off x="634637" y="4985387"/>
            <a:ext cx="224452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Iterate according to:</a:t>
            </a:r>
          </a:p>
        </p:txBody>
      </p:sp>
      <p:graphicFrame>
        <p:nvGraphicFramePr>
          <p:cNvPr id="10" name="Object 9"/>
          <p:cNvGraphicFramePr>
            <a:graphicFrameLocks noChangeAspect="1"/>
          </p:cNvGraphicFramePr>
          <p:nvPr>
            <p:extLst/>
          </p:nvPr>
        </p:nvGraphicFramePr>
        <p:xfrm>
          <a:off x="6820236" y="2170916"/>
          <a:ext cx="1451686" cy="795445"/>
        </p:xfrm>
        <a:graphic>
          <a:graphicData uri="http://schemas.openxmlformats.org/presentationml/2006/ole">
            <mc:AlternateContent xmlns:mc="http://schemas.openxmlformats.org/markup-compatibility/2006">
              <mc:Choice xmlns:v="urn:schemas-microsoft-com:vml" Requires="v">
                <p:oleObj spid="_x0000_s44247" name="Equation" r:id="rId9" imgW="927000" imgH="507960" progId="Equation.3">
                  <p:embed/>
                </p:oleObj>
              </mc:Choice>
              <mc:Fallback>
                <p:oleObj name="Equation" r:id="rId9" imgW="927000" imgH="507960" progId="Equation.3">
                  <p:embed/>
                  <p:pic>
                    <p:nvPicPr>
                      <p:cNvPr id="10" name="Object 9"/>
                      <p:cNvPicPr/>
                      <p:nvPr/>
                    </p:nvPicPr>
                    <p:blipFill>
                      <a:blip r:embed="rId10"/>
                      <a:stretch>
                        <a:fillRect/>
                      </a:stretch>
                    </p:blipFill>
                    <p:spPr>
                      <a:xfrm>
                        <a:off x="6820236" y="2170916"/>
                        <a:ext cx="1451686" cy="795445"/>
                      </a:xfrm>
                      <a:prstGeom prst="rect">
                        <a:avLst/>
                      </a:prstGeom>
                    </p:spPr>
                  </p:pic>
                </p:oleObj>
              </mc:Fallback>
            </mc:AlternateContent>
          </a:graphicData>
        </a:graphic>
      </p:graphicFrame>
      <p:graphicFrame>
        <p:nvGraphicFramePr>
          <p:cNvPr id="15" name="Object 14"/>
          <p:cNvGraphicFramePr>
            <a:graphicFrameLocks noChangeAspect="1"/>
          </p:cNvGraphicFramePr>
          <p:nvPr>
            <p:extLst/>
          </p:nvPr>
        </p:nvGraphicFramePr>
        <p:xfrm>
          <a:off x="4724400" y="1339077"/>
          <a:ext cx="1334806" cy="462573"/>
        </p:xfrm>
        <a:graphic>
          <a:graphicData uri="http://schemas.openxmlformats.org/presentationml/2006/ole">
            <mc:AlternateContent xmlns:mc="http://schemas.openxmlformats.org/markup-compatibility/2006">
              <mc:Choice xmlns:v="urn:schemas-microsoft-com:vml" Requires="v">
                <p:oleObj spid="_x0000_s44248" name="Equation" r:id="rId11" imgW="660240" imgH="228600" progId="Equation.3">
                  <p:embed/>
                </p:oleObj>
              </mc:Choice>
              <mc:Fallback>
                <p:oleObj name="Equation" r:id="rId11" imgW="660240" imgH="228600" progId="Equation.3">
                  <p:embed/>
                  <p:pic>
                    <p:nvPicPr>
                      <p:cNvPr id="15" name="Object 14"/>
                      <p:cNvPicPr/>
                      <p:nvPr/>
                    </p:nvPicPr>
                    <p:blipFill>
                      <a:blip r:embed="rId12"/>
                      <a:stretch>
                        <a:fillRect/>
                      </a:stretch>
                    </p:blipFill>
                    <p:spPr>
                      <a:xfrm>
                        <a:off x="4724400" y="1339077"/>
                        <a:ext cx="1334806" cy="462573"/>
                      </a:xfrm>
                      <a:prstGeom prst="rect">
                        <a:avLst/>
                      </a:prstGeom>
                      <a:solidFill>
                        <a:srgbClr val="FFFF00"/>
                      </a:solidFill>
                    </p:spPr>
                  </p:pic>
                </p:oleObj>
              </mc:Fallback>
            </mc:AlternateContent>
          </a:graphicData>
        </a:graphic>
      </p:graphicFrame>
      <p:sp>
        <p:nvSpPr>
          <p:cNvPr id="16" name="TextBox 15"/>
          <p:cNvSpPr txBox="1"/>
          <p:nvPr/>
        </p:nvSpPr>
        <p:spPr>
          <a:xfrm>
            <a:off x="571208" y="1365083"/>
            <a:ext cx="3440365"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Non linear system of equations:</a:t>
            </a:r>
          </a:p>
        </p:txBody>
      </p:sp>
      <p:graphicFrame>
        <p:nvGraphicFramePr>
          <p:cNvPr id="13" name="Object 12"/>
          <p:cNvGraphicFramePr>
            <a:graphicFrameLocks noChangeAspect="1"/>
          </p:cNvGraphicFramePr>
          <p:nvPr>
            <p:extLst/>
          </p:nvPr>
        </p:nvGraphicFramePr>
        <p:xfrm>
          <a:off x="3599318" y="3440530"/>
          <a:ext cx="2521684" cy="387628"/>
        </p:xfrm>
        <a:graphic>
          <a:graphicData uri="http://schemas.openxmlformats.org/presentationml/2006/ole">
            <mc:AlternateContent xmlns:mc="http://schemas.openxmlformats.org/markup-compatibility/2006">
              <mc:Choice xmlns:v="urn:schemas-microsoft-com:vml" Requires="v">
                <p:oleObj spid="_x0000_s44249" name="Equation" r:id="rId13" imgW="1485720" imgH="228600" progId="Equation.3">
                  <p:embed/>
                </p:oleObj>
              </mc:Choice>
              <mc:Fallback>
                <p:oleObj name="Equation" r:id="rId13" imgW="1485720" imgH="228600" progId="Equation.3">
                  <p:embed/>
                  <p:pic>
                    <p:nvPicPr>
                      <p:cNvPr id="13" name="Object 12"/>
                      <p:cNvPicPr/>
                      <p:nvPr/>
                    </p:nvPicPr>
                    <p:blipFill>
                      <a:blip r:embed="rId14"/>
                      <a:stretch>
                        <a:fillRect/>
                      </a:stretch>
                    </p:blipFill>
                    <p:spPr>
                      <a:xfrm>
                        <a:off x="3599318" y="3440530"/>
                        <a:ext cx="2521684" cy="387628"/>
                      </a:xfrm>
                      <a:prstGeom prst="rect">
                        <a:avLst/>
                      </a:prstGeom>
                    </p:spPr>
                  </p:pic>
                </p:oleObj>
              </mc:Fallback>
            </mc:AlternateContent>
          </a:graphicData>
        </a:graphic>
      </p:graphicFrame>
      <p:sp>
        <p:nvSpPr>
          <p:cNvPr id="4" name="TextBox 3"/>
          <p:cNvSpPr txBox="1"/>
          <p:nvPr/>
        </p:nvSpPr>
        <p:spPr>
          <a:xfrm>
            <a:off x="623451" y="2397224"/>
            <a:ext cx="161935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Linearization:</a:t>
            </a:r>
          </a:p>
        </p:txBody>
      </p:sp>
      <p:sp>
        <p:nvSpPr>
          <p:cNvPr id="6" name="TextBox 5"/>
          <p:cNvSpPr txBox="1"/>
          <p:nvPr/>
        </p:nvSpPr>
        <p:spPr>
          <a:xfrm>
            <a:off x="5976748" y="2357456"/>
            <a:ext cx="811441"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where</a:t>
            </a:r>
          </a:p>
        </p:txBody>
      </p:sp>
      <p:sp>
        <p:nvSpPr>
          <p:cNvPr id="14" name="TextBox 13"/>
          <p:cNvSpPr txBox="1"/>
          <p:nvPr/>
        </p:nvSpPr>
        <p:spPr>
          <a:xfrm>
            <a:off x="596953" y="2926739"/>
            <a:ext cx="6690934"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Over-determined non-linear system of equation to solve for </a:t>
            </a:r>
            <a:r>
              <a:rPr kumimoji="0" lang="en-US" sz="2000" b="0" i="0" u="none" strike="noStrike" kern="1200" cap="none" spc="0" normalizeH="0" baseline="0" noProof="0" dirty="0" err="1">
                <a:ln>
                  <a:noFill/>
                </a:ln>
                <a:solidFill>
                  <a:srgbClr val="000000"/>
                </a:solidFill>
                <a:effectLst/>
                <a:uLnTx/>
                <a:uFillTx/>
                <a:latin typeface="Symbol" panose="05050102010706020507" pitchFamily="18" charset="2"/>
                <a:ea typeface="MS Gothic" charset="-128"/>
                <a:cs typeface="+mn-cs"/>
              </a:rPr>
              <a:t>D</a:t>
            </a:r>
            <a:r>
              <a:rPr kumimoji="0" lang="en-US" sz="2000" b="0" i="0" u="none" strike="noStrike" kern="1200" cap="none" spc="0" normalizeH="0" baseline="0" noProof="0" dirty="0" err="1">
                <a:ln>
                  <a:noFill/>
                </a:ln>
                <a:solidFill>
                  <a:srgbClr val="000000"/>
                </a:solidFill>
                <a:effectLst/>
                <a:uLnTx/>
                <a:uFillTx/>
                <a:latin typeface="Times New Roman" panose="02020603050405020304" pitchFamily="18" charset="0"/>
                <a:ea typeface="MS Gothic" charset="-128"/>
                <a:cs typeface="+mn-cs"/>
              </a:rPr>
              <a:t>x</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t>
            </a:r>
          </a:p>
        </p:txBody>
      </p:sp>
      <p:sp>
        <p:nvSpPr>
          <p:cNvPr id="17" name="TextBox 16"/>
          <p:cNvSpPr txBox="1"/>
          <p:nvPr/>
        </p:nvSpPr>
        <p:spPr>
          <a:xfrm>
            <a:off x="596953" y="3836555"/>
            <a:ext cx="4269117"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Least squares solution for iterative step:</a:t>
            </a:r>
          </a:p>
        </p:txBody>
      </p:sp>
      <p:sp>
        <p:nvSpPr>
          <p:cNvPr id="18" name="TextBox 17"/>
          <p:cNvSpPr txBox="1"/>
          <p:nvPr/>
        </p:nvSpPr>
        <p:spPr>
          <a:xfrm>
            <a:off x="6059207" y="1345027"/>
            <a:ext cx="2090637" cy="461665"/>
          </a:xfrm>
          <a:prstGeom prst="rect">
            <a:avLst/>
          </a:prstGeom>
          <a:solidFill>
            <a:srgbClr val="FFFF00"/>
          </a:solid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 solve for x</a:t>
            </a:r>
            <a:r>
              <a:rPr kumimoji="0" lang="en-US" sz="2400" b="0" i="0" u="none" strike="noStrike" kern="1200" cap="none" spc="0" normalizeH="0" baseline="30000" noProof="0" dirty="0">
                <a:ln>
                  <a:noFill/>
                </a:ln>
                <a:solidFill>
                  <a:srgbClr val="000000"/>
                </a:solidFill>
                <a:effectLst/>
                <a:uLnTx/>
                <a:uFillTx/>
                <a:latin typeface="Times New Roman" pitchFamily="16" charset="0"/>
                <a:ea typeface="MS Gothic" charset="-128"/>
                <a:cs typeface="+mn-cs"/>
              </a:rPr>
              <a:t>*</a:t>
            </a:r>
            <a:endPar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endParaRPr>
          </a:p>
        </p:txBody>
      </p:sp>
      <p:sp>
        <p:nvSpPr>
          <p:cNvPr id="19" name="Date Placeholder 18"/>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3057436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derivatives</a:t>
            </a:r>
          </a:p>
        </p:txBody>
      </p:sp>
      <p:sp>
        <p:nvSpPr>
          <p:cNvPr id="3" name="Footer Placeholder 2"/>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5" name="Object 4"/>
          <p:cNvGraphicFramePr>
            <a:graphicFrameLocks noChangeAspect="1"/>
          </p:cNvGraphicFramePr>
          <p:nvPr>
            <p:extLst/>
          </p:nvPr>
        </p:nvGraphicFramePr>
        <p:xfrm>
          <a:off x="1471169" y="4154285"/>
          <a:ext cx="6690456" cy="743544"/>
        </p:xfrm>
        <a:graphic>
          <a:graphicData uri="http://schemas.openxmlformats.org/presentationml/2006/ole">
            <mc:AlternateContent xmlns:mc="http://schemas.openxmlformats.org/markup-compatibility/2006">
              <mc:Choice xmlns:v="urn:schemas-microsoft-com:vml" Requires="v">
                <p:oleObj spid="_x0000_s45233" name="Equation" r:id="rId3" imgW="4330440" imgH="482400" progId="Equation.3">
                  <p:embed/>
                </p:oleObj>
              </mc:Choice>
              <mc:Fallback>
                <p:oleObj name="Equation" r:id="rId3" imgW="4330440" imgH="482400" progId="Equation.3">
                  <p:embed/>
                  <p:pic>
                    <p:nvPicPr>
                      <p:cNvPr id="5" name="Object 4"/>
                      <p:cNvPicPr/>
                      <p:nvPr/>
                    </p:nvPicPr>
                    <p:blipFill>
                      <a:blip r:embed="rId4"/>
                      <a:stretch>
                        <a:fillRect/>
                      </a:stretch>
                    </p:blipFill>
                    <p:spPr>
                      <a:xfrm>
                        <a:off x="1471169" y="4154285"/>
                        <a:ext cx="6690456" cy="743544"/>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3188825" y="2494351"/>
          <a:ext cx="3167856" cy="427555"/>
        </p:xfrm>
        <a:graphic>
          <a:graphicData uri="http://schemas.openxmlformats.org/presentationml/2006/ole">
            <mc:AlternateContent xmlns:mc="http://schemas.openxmlformats.org/markup-compatibility/2006">
              <mc:Choice xmlns:v="urn:schemas-microsoft-com:vml" Requires="v">
                <p:oleObj spid="_x0000_s45234" name="Equation" r:id="rId5" imgW="1790640" imgH="241200" progId="Equation.3">
                  <p:embed/>
                </p:oleObj>
              </mc:Choice>
              <mc:Fallback>
                <p:oleObj name="Equation" r:id="rId5" imgW="1790640" imgH="241200" progId="Equation.3">
                  <p:embed/>
                  <p:pic>
                    <p:nvPicPr>
                      <p:cNvPr id="6" name="Object 5"/>
                      <p:cNvPicPr/>
                      <p:nvPr/>
                    </p:nvPicPr>
                    <p:blipFill>
                      <a:blip r:embed="rId6"/>
                      <a:stretch>
                        <a:fillRect/>
                      </a:stretch>
                    </p:blipFill>
                    <p:spPr>
                      <a:xfrm>
                        <a:off x="3188825" y="2494351"/>
                        <a:ext cx="3167856" cy="427555"/>
                      </a:xfrm>
                      <a:prstGeom prst="rect">
                        <a:avLst/>
                      </a:prstGeom>
                    </p:spPr>
                  </p:pic>
                </p:oleObj>
              </mc:Fallback>
            </mc:AlternateContent>
          </a:graphicData>
        </a:graphic>
      </p:graphicFrame>
      <p:graphicFrame>
        <p:nvGraphicFramePr>
          <p:cNvPr id="7" name="Object 6"/>
          <p:cNvGraphicFramePr>
            <a:graphicFrameLocks noChangeAspect="1"/>
          </p:cNvGraphicFramePr>
          <p:nvPr>
            <p:extLst/>
          </p:nvPr>
        </p:nvGraphicFramePr>
        <p:xfrm>
          <a:off x="1905000" y="3233130"/>
          <a:ext cx="2567650" cy="462807"/>
        </p:xfrm>
        <a:graphic>
          <a:graphicData uri="http://schemas.openxmlformats.org/presentationml/2006/ole">
            <mc:AlternateContent xmlns:mc="http://schemas.openxmlformats.org/markup-compatibility/2006">
              <mc:Choice xmlns:v="urn:schemas-microsoft-com:vml" Requires="v">
                <p:oleObj spid="_x0000_s45235" name="Equation" r:id="rId7" imgW="1688760" imgH="304560" progId="Equation.3">
                  <p:embed/>
                </p:oleObj>
              </mc:Choice>
              <mc:Fallback>
                <p:oleObj name="Equation" r:id="rId7" imgW="1688760" imgH="304560" progId="Equation.3">
                  <p:embed/>
                  <p:pic>
                    <p:nvPicPr>
                      <p:cNvPr id="7" name="Object 6"/>
                      <p:cNvPicPr/>
                      <p:nvPr/>
                    </p:nvPicPr>
                    <p:blipFill>
                      <a:blip r:embed="rId8"/>
                      <a:stretch>
                        <a:fillRect/>
                      </a:stretch>
                    </p:blipFill>
                    <p:spPr>
                      <a:xfrm>
                        <a:off x="1905000" y="3233130"/>
                        <a:ext cx="2567650" cy="462807"/>
                      </a:xfrm>
                      <a:prstGeom prst="rect">
                        <a:avLst/>
                      </a:prstGeom>
                    </p:spPr>
                  </p:pic>
                </p:oleObj>
              </mc:Fallback>
            </mc:AlternateContent>
          </a:graphicData>
        </a:graphic>
      </p:graphicFrame>
      <p:graphicFrame>
        <p:nvGraphicFramePr>
          <p:cNvPr id="8" name="Object 7"/>
          <p:cNvGraphicFramePr>
            <a:graphicFrameLocks noChangeAspect="1"/>
          </p:cNvGraphicFramePr>
          <p:nvPr>
            <p:extLst/>
          </p:nvPr>
        </p:nvGraphicFramePr>
        <p:xfrm>
          <a:off x="5343074" y="3233130"/>
          <a:ext cx="2547822" cy="463742"/>
        </p:xfrm>
        <a:graphic>
          <a:graphicData uri="http://schemas.openxmlformats.org/presentationml/2006/ole">
            <mc:AlternateContent xmlns:mc="http://schemas.openxmlformats.org/markup-compatibility/2006">
              <mc:Choice xmlns:v="urn:schemas-microsoft-com:vml" Requires="v">
                <p:oleObj spid="_x0000_s45236" name="Equation" r:id="rId9" imgW="1739880" imgH="317160" progId="Equation.3">
                  <p:embed/>
                </p:oleObj>
              </mc:Choice>
              <mc:Fallback>
                <p:oleObj name="Equation" r:id="rId9" imgW="1739880" imgH="317160" progId="Equation.3">
                  <p:embed/>
                  <p:pic>
                    <p:nvPicPr>
                      <p:cNvPr id="8" name="Object 7"/>
                      <p:cNvPicPr/>
                      <p:nvPr/>
                    </p:nvPicPr>
                    <p:blipFill>
                      <a:blip r:embed="rId10"/>
                      <a:stretch>
                        <a:fillRect/>
                      </a:stretch>
                    </p:blipFill>
                    <p:spPr>
                      <a:xfrm>
                        <a:off x="5343074" y="3233130"/>
                        <a:ext cx="2547822" cy="463742"/>
                      </a:xfrm>
                      <a:prstGeom prst="rect">
                        <a:avLst/>
                      </a:prstGeom>
                    </p:spPr>
                  </p:pic>
                </p:oleObj>
              </mc:Fallback>
            </mc:AlternateContent>
          </a:graphicData>
        </a:graphic>
      </p:graphicFrame>
      <p:graphicFrame>
        <p:nvGraphicFramePr>
          <p:cNvPr id="9" name="Object 8"/>
          <p:cNvGraphicFramePr>
            <a:graphicFrameLocks noChangeAspect="1"/>
          </p:cNvGraphicFramePr>
          <p:nvPr>
            <p:extLst/>
          </p:nvPr>
        </p:nvGraphicFramePr>
        <p:xfrm>
          <a:off x="1371600" y="5169659"/>
          <a:ext cx="6774358" cy="851865"/>
        </p:xfrm>
        <a:graphic>
          <a:graphicData uri="http://schemas.openxmlformats.org/presentationml/2006/ole">
            <mc:AlternateContent xmlns:mc="http://schemas.openxmlformats.org/markup-compatibility/2006">
              <mc:Choice xmlns:v="urn:schemas-microsoft-com:vml" Requires="v">
                <p:oleObj spid="_x0000_s45237" name="Equation" r:id="rId11" imgW="4038480" imgH="507960" progId="Equation.3">
                  <p:embed/>
                </p:oleObj>
              </mc:Choice>
              <mc:Fallback>
                <p:oleObj name="Equation" r:id="rId11" imgW="4038480" imgH="507960" progId="Equation.3">
                  <p:embed/>
                  <p:pic>
                    <p:nvPicPr>
                      <p:cNvPr id="9" name="Object 8"/>
                      <p:cNvPicPr/>
                      <p:nvPr/>
                    </p:nvPicPr>
                    <p:blipFill>
                      <a:blip r:embed="rId12"/>
                      <a:stretch>
                        <a:fillRect/>
                      </a:stretch>
                    </p:blipFill>
                    <p:spPr>
                      <a:xfrm>
                        <a:off x="1371600" y="5169659"/>
                        <a:ext cx="6774358" cy="851865"/>
                      </a:xfrm>
                      <a:prstGeom prst="rect">
                        <a:avLst/>
                      </a:prstGeom>
                    </p:spPr>
                  </p:pic>
                </p:oleObj>
              </mc:Fallback>
            </mc:AlternateContent>
          </a:graphicData>
        </a:graphic>
      </p:graphicFrame>
      <p:sp>
        <p:nvSpPr>
          <p:cNvPr id="10" name="TextBox 9"/>
          <p:cNvSpPr txBox="1"/>
          <p:nvPr/>
        </p:nvSpPr>
        <p:spPr>
          <a:xfrm>
            <a:off x="1219200" y="1569459"/>
            <a:ext cx="6586422" cy="707886"/>
          </a:xfrm>
          <a:prstGeom prst="rect">
            <a:avLst/>
          </a:prstGeom>
          <a:noFill/>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To simplify the equations, measure time in </a:t>
            </a:r>
            <a:r>
              <a:rPr kumimoji="0" lang="en-US" sz="2000" b="0" i="1" u="none" strike="noStrike" kern="1200" cap="none" spc="0" normalizeH="0" baseline="0" noProof="0" dirty="0">
                <a:ln>
                  <a:noFill/>
                </a:ln>
                <a:solidFill>
                  <a:srgbClr val="000000"/>
                </a:solidFill>
                <a:effectLst/>
                <a:uLnTx/>
                <a:uFillTx/>
                <a:latin typeface="Times New Roman" pitchFamily="16" charset="0"/>
                <a:ea typeface="MS Gothic" charset="-128"/>
                <a:cs typeface="+mn-cs"/>
              </a:rPr>
              <a:t>light seconds </a:t>
            </a:r>
            <a:r>
              <a:rPr kumimoji="0" lang="en-US"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the distance light travels in one second.</a:t>
            </a:r>
          </a:p>
        </p:txBody>
      </p:sp>
      <p:sp>
        <p:nvSpPr>
          <p:cNvPr id="11" name="Date Placeholder 10"/>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22982752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0903" y="753845"/>
            <a:ext cx="8076804" cy="465355"/>
          </a:xfrm>
        </p:spPr>
        <p:txBody>
          <a:bodyPr/>
          <a:lstStyle/>
          <a:p>
            <a:r>
              <a:rPr lang="en-US" sz="2800" dirty="0"/>
              <a:t>Iterative solution for client position </a:t>
            </a:r>
            <a:r>
              <a:rPr lang="en-US" sz="2800" dirty="0">
                <a:solidFill>
                  <a:schemeClr val="tx1"/>
                </a:solidFill>
              </a:rPr>
              <a:t>(x</a:t>
            </a:r>
            <a:r>
              <a:rPr lang="en-US" sz="2800" baseline="-25000" dirty="0">
                <a:solidFill>
                  <a:schemeClr val="tx1"/>
                </a:solidFill>
              </a:rPr>
              <a:t>0</a:t>
            </a:r>
            <a:r>
              <a:rPr lang="en-US" sz="2800" dirty="0">
                <a:solidFill>
                  <a:schemeClr val="tx1"/>
                </a:solidFill>
              </a:rPr>
              <a:t>,y</a:t>
            </a:r>
            <a:r>
              <a:rPr lang="en-US" sz="2800" baseline="-25000" dirty="0">
                <a:solidFill>
                  <a:schemeClr val="tx1"/>
                </a:solidFill>
              </a:rPr>
              <a:t>0</a:t>
            </a:r>
            <a:r>
              <a:rPr lang="en-US" sz="2800" dirty="0">
                <a:solidFill>
                  <a:schemeClr val="tx1"/>
                </a:solidFill>
              </a:rPr>
              <a:t>)</a:t>
            </a:r>
            <a:endParaRPr lang="en-US" sz="2800" dirty="0"/>
          </a:p>
        </p:txBody>
      </p:sp>
      <p:sp>
        <p:nvSpPr>
          <p:cNvPr id="15" name="Footer Placeholder 14"/>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2" name="Slide Number Placeholder 1"/>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33</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2134244330"/>
              </p:ext>
            </p:extLst>
          </p:nvPr>
        </p:nvGraphicFramePr>
        <p:xfrm>
          <a:off x="1004634" y="2254282"/>
          <a:ext cx="7350125" cy="1814512"/>
        </p:xfrm>
        <a:graphic>
          <a:graphicData uri="http://schemas.openxmlformats.org/presentationml/2006/ole">
            <mc:AlternateContent xmlns:mc="http://schemas.openxmlformats.org/markup-compatibility/2006">
              <mc:Choice xmlns:v="urn:schemas-microsoft-com:vml" Requires="v">
                <p:oleObj spid="_x0000_s46152" name="Equation" r:id="rId3" imgW="5143320" imgH="1269720" progId="Equation.3">
                  <p:embed/>
                </p:oleObj>
              </mc:Choice>
              <mc:Fallback>
                <p:oleObj name="Equation" r:id="rId3" imgW="5143320" imgH="1269720" progId="Equation.3">
                  <p:embed/>
                  <p:pic>
                    <p:nvPicPr>
                      <p:cNvPr id="10" name="Object 9"/>
                      <p:cNvPicPr/>
                      <p:nvPr/>
                    </p:nvPicPr>
                    <p:blipFill>
                      <a:blip r:embed="rId4"/>
                      <a:stretch>
                        <a:fillRect/>
                      </a:stretch>
                    </p:blipFill>
                    <p:spPr>
                      <a:xfrm>
                        <a:off x="1004634" y="2254282"/>
                        <a:ext cx="7350125" cy="1814512"/>
                      </a:xfrm>
                      <a:prstGeom prst="rect">
                        <a:avLst/>
                      </a:prstGeom>
                    </p:spPr>
                  </p:pic>
                </p:oleObj>
              </mc:Fallback>
            </mc:AlternateContent>
          </a:graphicData>
        </a:graphic>
      </p:graphicFrame>
      <p:graphicFrame>
        <p:nvGraphicFramePr>
          <p:cNvPr id="12" name="Object 11"/>
          <p:cNvGraphicFramePr>
            <a:graphicFrameLocks noChangeAspect="1"/>
          </p:cNvGraphicFramePr>
          <p:nvPr>
            <p:extLst/>
          </p:nvPr>
        </p:nvGraphicFramePr>
        <p:xfrm>
          <a:off x="3339419" y="5103876"/>
          <a:ext cx="2539771" cy="679657"/>
        </p:xfrm>
        <a:graphic>
          <a:graphicData uri="http://schemas.openxmlformats.org/presentationml/2006/ole">
            <mc:AlternateContent xmlns:mc="http://schemas.openxmlformats.org/markup-compatibility/2006">
              <mc:Choice xmlns:v="urn:schemas-microsoft-com:vml" Requires="v">
                <p:oleObj spid="_x0000_s46153" name="Equation" r:id="rId5" imgW="1803240" imgH="482400" progId="Equation.3">
                  <p:embed/>
                </p:oleObj>
              </mc:Choice>
              <mc:Fallback>
                <p:oleObj name="Equation" r:id="rId5" imgW="1803240" imgH="482400" progId="Equation.3">
                  <p:embed/>
                  <p:pic>
                    <p:nvPicPr>
                      <p:cNvPr id="12" name="Object 11"/>
                      <p:cNvPicPr/>
                      <p:nvPr/>
                    </p:nvPicPr>
                    <p:blipFill>
                      <a:blip r:embed="rId6"/>
                      <a:stretch>
                        <a:fillRect/>
                      </a:stretch>
                    </p:blipFill>
                    <p:spPr>
                      <a:xfrm>
                        <a:off x="3339419" y="5103876"/>
                        <a:ext cx="2539771" cy="679657"/>
                      </a:xfrm>
                      <a:prstGeom prst="rect">
                        <a:avLst/>
                      </a:prstGeom>
                    </p:spPr>
                  </p:pic>
                </p:oleObj>
              </mc:Fallback>
            </mc:AlternateContent>
          </a:graphicData>
        </a:graphic>
      </p:graphicFrame>
      <p:sp>
        <p:nvSpPr>
          <p:cNvPr id="13" name="TextBox 12"/>
          <p:cNvSpPr txBox="1"/>
          <p:nvPr/>
        </p:nvSpPr>
        <p:spPr>
          <a:xfrm>
            <a:off x="457200" y="4550261"/>
            <a:ext cx="1220206"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Iterations:</a:t>
            </a:r>
          </a:p>
        </p:txBody>
      </p:sp>
      <p:sp>
        <p:nvSpPr>
          <p:cNvPr id="14" name="TextBox 13"/>
          <p:cNvSpPr txBox="1"/>
          <p:nvPr/>
        </p:nvSpPr>
        <p:spPr>
          <a:xfrm>
            <a:off x="304800" y="1609621"/>
            <a:ext cx="3475631" cy="4001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000" b="0" i="0" u="sng" strike="noStrike" kern="1200" cap="none" spc="0" normalizeH="0" baseline="0" noProof="0" dirty="0">
                <a:ln>
                  <a:noFill/>
                </a:ln>
                <a:solidFill>
                  <a:srgbClr val="000000"/>
                </a:solidFill>
                <a:effectLst/>
                <a:uLnTx/>
                <a:uFillTx/>
                <a:latin typeface="Times New Roman" pitchFamily="16" charset="0"/>
                <a:ea typeface="MS Gothic" charset="-128"/>
                <a:cs typeface="+mn-cs"/>
              </a:rPr>
              <a:t>Step calculation. LS solution to:</a:t>
            </a:r>
          </a:p>
        </p:txBody>
      </p:sp>
      <p:sp>
        <p:nvSpPr>
          <p:cNvPr id="4" name="TextBox 3"/>
          <p:cNvSpPr txBox="1"/>
          <p:nvPr/>
        </p:nvSpPr>
        <p:spPr>
          <a:xfrm>
            <a:off x="1524000" y="4244126"/>
            <a:ext cx="2206053" cy="261610"/>
          </a:xfrm>
          <a:prstGeom prst="rect">
            <a:avLst/>
          </a:prstGeom>
          <a:noFill/>
        </p:spPr>
        <p:txBody>
          <a:bodyPr wrap="non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100" b="0" i="0" u="none" strike="noStrike" kern="1200" cap="none" spc="0" normalizeH="0" baseline="0" noProof="0" dirty="0">
                <a:ln>
                  <a:noFill/>
                </a:ln>
                <a:solidFill>
                  <a:srgbClr val="FF0000"/>
                </a:solidFill>
                <a:effectLst/>
                <a:uLnTx/>
                <a:uFillTx/>
                <a:latin typeface="Times New Roman" pitchFamily="16" charset="0"/>
                <a:ea typeface="MS Gothic" charset="-128"/>
                <a:cs typeface="+mn-cs"/>
              </a:rPr>
              <a:t>Note: Time in units of </a:t>
            </a:r>
            <a:r>
              <a:rPr kumimoji="0" lang="en-US" sz="1100" b="0" i="1" u="none" strike="noStrike" kern="1200" cap="none" spc="0" normalizeH="0" baseline="0" noProof="0" dirty="0">
                <a:ln>
                  <a:noFill/>
                </a:ln>
                <a:solidFill>
                  <a:srgbClr val="FF0000"/>
                </a:solidFill>
                <a:effectLst/>
                <a:uLnTx/>
                <a:uFillTx/>
                <a:latin typeface="Times New Roman" pitchFamily="16" charset="0"/>
                <a:ea typeface="MS Gothic" charset="-128"/>
                <a:cs typeface="+mn-cs"/>
              </a:rPr>
              <a:t>light seconds</a:t>
            </a:r>
          </a:p>
        </p:txBody>
      </p:sp>
      <p:sp>
        <p:nvSpPr>
          <p:cNvPr id="5" name="Date Placeholder 4"/>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24996595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74520"/>
            <a:ext cx="7770813" cy="762000"/>
          </a:xfrm>
        </p:spPr>
        <p:txBody>
          <a:bodyPr/>
          <a:lstStyle/>
          <a:p>
            <a:r>
              <a:rPr lang="en-US" dirty="0"/>
              <a:t>References</a:t>
            </a:r>
          </a:p>
        </p:txBody>
      </p:sp>
      <p:sp>
        <p:nvSpPr>
          <p:cNvPr id="3" name="Content Placeholder 2"/>
          <p:cNvSpPr>
            <a:spLocks noGrp="1"/>
          </p:cNvSpPr>
          <p:nvPr>
            <p:ph idx="1"/>
          </p:nvPr>
        </p:nvSpPr>
        <p:spPr>
          <a:xfrm>
            <a:off x="685800" y="1636520"/>
            <a:ext cx="7770813" cy="4113213"/>
          </a:xfrm>
        </p:spPr>
        <p:txBody>
          <a:bodyPr/>
          <a:lstStyle/>
          <a:p>
            <a:r>
              <a:rPr lang="en-US" sz="1800" b="0" dirty="0"/>
              <a:t>[1] “Client Positioning using Timing Measurements between Access Points”, Erik Lindskog, Naveen Kakani, Raja Banerjea, Jim Lansford and Jon Rosdahl, IEEE 802.11-13/0072r1. </a:t>
            </a:r>
          </a:p>
          <a:p>
            <a:r>
              <a:rPr lang="en-US" sz="1800" b="0" dirty="0"/>
              <a:t>[2] “A Low Overhead Receive Only Wi-Fi Based Location Mechanism”, Erik Lindskog, Hong Wan, Raja Banerjea, Naveen Kakani and Dave Huntingford, Proceedings of the 27th International Technical Meeting of The Satellite Division of the Institute of Navigation (ION GNSS+ 2014), Tampa, Florida, September 2014, pp. 1661-1668.</a:t>
            </a:r>
          </a:p>
          <a:p>
            <a:r>
              <a:rPr lang="en-US" sz="1800" b="0" dirty="0"/>
              <a:t>[3] “Passive Location”, Erik Lindskog, Naveen Kakani and Ali Raissinia, IEEE 802.11-17/0417r0.</a:t>
            </a:r>
          </a:p>
          <a:p>
            <a:endParaRPr lang="en-US" sz="1800" b="0" dirty="0"/>
          </a:p>
          <a:p>
            <a:endParaRPr lang="en-US" sz="2000" b="0" dirty="0"/>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da-DK"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p:cNvSpPr>
            <a:spLocks noGrp="1"/>
          </p:cNvSpPr>
          <p:nvPr>
            <p:ph type="dt" idx="15"/>
          </p:nvPr>
        </p:nvSpPr>
        <p:spPr/>
        <p:txBody>
          <a:bodyPr/>
          <a:lstStyle/>
          <a:p>
            <a:r>
              <a:rPr lang="en-US"/>
              <a:t>Aug 2017</a:t>
            </a:r>
            <a:endParaRPr lang="en-GB" dirty="0"/>
          </a:p>
        </p:txBody>
      </p:sp>
    </p:spTree>
    <p:extLst>
      <p:ext uri="{BB962C8B-B14F-4D97-AF65-F5344CB8AC3E}">
        <p14:creationId xmlns:p14="http://schemas.microsoft.com/office/powerpoint/2010/main" val="32981975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Slide Number Placeholder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17D05D-D0C9-4B34-B1ED-C9E95193EB2E}"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35</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 name="TextBox 6"/>
          <p:cNvSpPr txBox="1"/>
          <p:nvPr/>
        </p:nvSpPr>
        <p:spPr>
          <a:xfrm>
            <a:off x="3419872" y="2924944"/>
            <a:ext cx="2606932" cy="707886"/>
          </a:xfrm>
          <a:prstGeom prst="rect">
            <a:avLst/>
          </a:prstGeom>
          <a:solidFill>
            <a:srgbClr val="FFFF00"/>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Times New Roman" pitchFamily="18" charset="0"/>
                <a:ea typeface="+mn-ea"/>
                <a:cs typeface="+mn-cs"/>
              </a:rPr>
              <a:t>Thank You!</a:t>
            </a:r>
          </a:p>
        </p:txBody>
      </p:sp>
      <p:sp>
        <p:nvSpPr>
          <p:cNvPr id="2" name="Date Placeholder 1"/>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1832775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26824"/>
          </a:xfrm>
        </p:spPr>
        <p:txBody>
          <a:bodyPr/>
          <a:lstStyle/>
          <a:p>
            <a:r>
              <a:rPr lang="en-US" dirty="0"/>
              <a:t>Client Centric Scalable Location</a:t>
            </a:r>
          </a:p>
        </p:txBody>
      </p:sp>
      <p:sp>
        <p:nvSpPr>
          <p:cNvPr id="3" name="Date Placeholder 2"/>
          <p:cNvSpPr>
            <a:spLocks noGrp="1"/>
          </p:cNvSpPr>
          <p:nvPr>
            <p:ph type="dt" idx="10"/>
          </p:nvPr>
        </p:nvSpPr>
        <p:spPr/>
        <p:txBody>
          <a:bodyPr/>
          <a:lstStyle/>
          <a:p>
            <a:r>
              <a:rPr lang="en-US"/>
              <a:t>Aug 2017</a:t>
            </a:r>
            <a:endParaRPr lang="en-GB"/>
          </a:p>
        </p:txBody>
      </p:sp>
      <p:sp>
        <p:nvSpPr>
          <p:cNvPr id="4" name="Footer Placeholder 3"/>
          <p:cNvSpPr>
            <a:spLocks noGrp="1"/>
          </p:cNvSpPr>
          <p:nvPr>
            <p:ph type="ftr" idx="11"/>
          </p:nvPr>
        </p:nvSpPr>
        <p:spPr/>
        <p:txBody>
          <a:bodyPr/>
          <a:lstStyle/>
          <a:p>
            <a:r>
              <a:rPr lang="da-DK"/>
              <a:t>Erik Lindskog, Qualcomm, et al.</a:t>
            </a:r>
            <a:endParaRPr lang="en-GB"/>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a:t>
            </a:fld>
            <a:endParaRPr lang="en-GB"/>
          </a:p>
        </p:txBody>
      </p:sp>
      <p:cxnSp>
        <p:nvCxnSpPr>
          <p:cNvPr id="11" name="Straight Arrow Connector 10"/>
          <p:cNvCxnSpPr/>
          <p:nvPr/>
        </p:nvCxnSpPr>
        <p:spPr bwMode="auto">
          <a:xfrm flipH="1" flipV="1">
            <a:off x="2281557" y="2232317"/>
            <a:ext cx="1152128" cy="1034504"/>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p:cNvCxnSpPr/>
          <p:nvPr/>
        </p:nvCxnSpPr>
        <p:spPr bwMode="auto">
          <a:xfrm>
            <a:off x="2106618" y="2402725"/>
            <a:ext cx="1131586" cy="1093834"/>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p:nvPr/>
        </p:nvCxnSpPr>
        <p:spPr bwMode="auto">
          <a:xfrm flipV="1">
            <a:off x="4225774" y="2232317"/>
            <a:ext cx="1889018" cy="882731"/>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Arrow Connector 13"/>
          <p:cNvCxnSpPr/>
          <p:nvPr/>
        </p:nvCxnSpPr>
        <p:spPr bwMode="auto">
          <a:xfrm flipH="1">
            <a:off x="4225774" y="2402725"/>
            <a:ext cx="2016223" cy="938785"/>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p:cNvSpPr txBox="1"/>
          <p:nvPr/>
        </p:nvSpPr>
        <p:spPr>
          <a:xfrm>
            <a:off x="6147075" y="3144370"/>
            <a:ext cx="792360" cy="4308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pitchFamily="18" charset="0"/>
                <a:ea typeface="+mn-ea"/>
              </a:rPr>
              <a:t>Client to be located</a:t>
            </a:r>
          </a:p>
        </p:txBody>
      </p:sp>
      <p:cxnSp>
        <p:nvCxnSpPr>
          <p:cNvPr id="16" name="Straight Arrow Connector 15"/>
          <p:cNvCxnSpPr/>
          <p:nvPr/>
        </p:nvCxnSpPr>
        <p:spPr bwMode="auto">
          <a:xfrm flipH="1">
            <a:off x="5998375" y="2402725"/>
            <a:ext cx="243622" cy="1141522"/>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p:cNvCxnSpPr/>
          <p:nvPr/>
        </p:nvCxnSpPr>
        <p:spPr bwMode="auto">
          <a:xfrm>
            <a:off x="4217437" y="3116247"/>
            <a:ext cx="1204874" cy="657311"/>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p:cNvCxnSpPr/>
          <p:nvPr/>
        </p:nvCxnSpPr>
        <p:spPr bwMode="auto">
          <a:xfrm flipH="1">
            <a:off x="2106618" y="3972248"/>
            <a:ext cx="1131586" cy="1100289"/>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p:nvPr/>
        </p:nvCxnSpPr>
        <p:spPr bwMode="auto">
          <a:xfrm flipV="1">
            <a:off x="2281557" y="4032406"/>
            <a:ext cx="1152128" cy="1117655"/>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Arrow Connector 19"/>
          <p:cNvCxnSpPr/>
          <p:nvPr/>
        </p:nvCxnSpPr>
        <p:spPr bwMode="auto">
          <a:xfrm flipH="1" flipV="1">
            <a:off x="4319482" y="3851083"/>
            <a:ext cx="2346515" cy="1221454"/>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p:cNvCxnSpPr/>
          <p:nvPr/>
        </p:nvCxnSpPr>
        <p:spPr bwMode="auto">
          <a:xfrm>
            <a:off x="4288723" y="4011856"/>
            <a:ext cx="2387681" cy="1241615"/>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p:cNvCxnSpPr/>
          <p:nvPr/>
        </p:nvCxnSpPr>
        <p:spPr bwMode="auto">
          <a:xfrm flipH="1">
            <a:off x="4873846" y="5374172"/>
            <a:ext cx="1810666" cy="354524"/>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p:cNvCxnSpPr/>
          <p:nvPr/>
        </p:nvCxnSpPr>
        <p:spPr bwMode="auto">
          <a:xfrm flipV="1">
            <a:off x="4871486" y="5504585"/>
            <a:ext cx="1946575" cy="368514"/>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Arrow Connector 27"/>
          <p:cNvCxnSpPr/>
          <p:nvPr/>
        </p:nvCxnSpPr>
        <p:spPr bwMode="auto">
          <a:xfrm flipV="1">
            <a:off x="7163219" y="3544247"/>
            <a:ext cx="434196" cy="1306750"/>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H="1">
            <a:off x="7387517" y="3544247"/>
            <a:ext cx="404449" cy="1341682"/>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3407628" y="4109358"/>
            <a:ext cx="984565"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n-ea"/>
              </a:rPr>
              <a:t>Access Point</a:t>
            </a:r>
          </a:p>
        </p:txBody>
      </p:sp>
      <p:cxnSp>
        <p:nvCxnSpPr>
          <p:cNvPr id="46" name="Straight Arrow Connector 45"/>
          <p:cNvCxnSpPr/>
          <p:nvPr/>
        </p:nvCxnSpPr>
        <p:spPr bwMode="auto">
          <a:xfrm flipH="1" flipV="1">
            <a:off x="6241997" y="4197622"/>
            <a:ext cx="939737" cy="605311"/>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Arrow Connector 48"/>
          <p:cNvCxnSpPr/>
          <p:nvPr/>
        </p:nvCxnSpPr>
        <p:spPr bwMode="auto">
          <a:xfrm flipH="1">
            <a:off x="6401544" y="3544247"/>
            <a:ext cx="1390423" cy="191874"/>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Arrow Connector 51"/>
          <p:cNvCxnSpPr/>
          <p:nvPr/>
        </p:nvCxnSpPr>
        <p:spPr bwMode="auto">
          <a:xfrm flipH="1" flipV="1">
            <a:off x="5706333" y="4334198"/>
            <a:ext cx="959664" cy="719849"/>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Arrow Connector 54"/>
          <p:cNvCxnSpPr/>
          <p:nvPr/>
        </p:nvCxnSpPr>
        <p:spPr bwMode="auto">
          <a:xfrm flipV="1">
            <a:off x="4344988" y="3972248"/>
            <a:ext cx="1077323" cy="49183"/>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TextBox 58"/>
          <p:cNvSpPr txBox="1"/>
          <p:nvPr/>
        </p:nvSpPr>
        <p:spPr>
          <a:xfrm>
            <a:off x="7353335" y="5635689"/>
            <a:ext cx="984565"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n-ea"/>
              </a:rPr>
              <a:t>Access Point</a:t>
            </a:r>
          </a:p>
        </p:txBody>
      </p:sp>
      <p:sp>
        <p:nvSpPr>
          <p:cNvPr id="60" name="TextBox 59"/>
          <p:cNvSpPr txBox="1"/>
          <p:nvPr/>
        </p:nvSpPr>
        <p:spPr>
          <a:xfrm>
            <a:off x="3093517" y="1447063"/>
            <a:ext cx="2428870" cy="461665"/>
          </a:xfrm>
          <a:prstGeom prst="rect">
            <a:avLst/>
          </a:prstGeom>
          <a:noFill/>
        </p:spPr>
        <p:txBody>
          <a:bodyPr wrap="none" rtlCol="0">
            <a:spAutoFit/>
          </a:bodyPr>
          <a:lstStyle/>
          <a:p>
            <a:r>
              <a:rPr lang="en-US" dirty="0">
                <a:solidFill>
                  <a:schemeClr val="tx1"/>
                </a:solidFill>
              </a:rPr>
              <a:t>Example Scenario</a:t>
            </a:r>
          </a:p>
        </p:txBody>
      </p:sp>
      <p:pic>
        <p:nvPicPr>
          <p:cNvPr id="71" name="Picture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6700" y="1670042"/>
            <a:ext cx="1007652" cy="839710"/>
          </a:xfrm>
          <a:prstGeom prst="rect">
            <a:avLst/>
          </a:prstGeom>
        </p:spPr>
      </p:pic>
      <p:pic>
        <p:nvPicPr>
          <p:cNvPr id="72" name="Picture 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83532" y="1601090"/>
            <a:ext cx="847614" cy="847614"/>
          </a:xfrm>
          <a:prstGeom prst="rect">
            <a:avLst/>
          </a:prstGeom>
        </p:spPr>
      </p:pic>
      <p:pic>
        <p:nvPicPr>
          <p:cNvPr id="73" name="Picture 7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0764" y="4960636"/>
            <a:ext cx="893198" cy="854492"/>
          </a:xfrm>
          <a:prstGeom prst="rect">
            <a:avLst/>
          </a:prstGeom>
        </p:spPr>
      </p:pic>
      <p:pic>
        <p:nvPicPr>
          <p:cNvPr id="74" name="Picture 7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211" y="3544247"/>
            <a:ext cx="1238258" cy="756713"/>
          </a:xfrm>
          <a:prstGeom prst="rect">
            <a:avLst/>
          </a:prstGeom>
        </p:spPr>
      </p:pic>
      <p:pic>
        <p:nvPicPr>
          <p:cNvPr id="75" name="Picture 7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24247" y="2807216"/>
            <a:ext cx="907640" cy="907640"/>
          </a:xfrm>
          <a:prstGeom prst="rect">
            <a:avLst/>
          </a:prstGeom>
        </p:spPr>
      </p:pic>
      <p:pic>
        <p:nvPicPr>
          <p:cNvPr id="76" name="Picture 7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930487" y="5520973"/>
            <a:ext cx="754931" cy="669624"/>
          </a:xfrm>
          <a:prstGeom prst="rect">
            <a:avLst/>
          </a:prstGeom>
        </p:spPr>
      </p:pic>
      <p:cxnSp>
        <p:nvCxnSpPr>
          <p:cNvPr id="77" name="Straight Arrow Connector 76"/>
          <p:cNvCxnSpPr/>
          <p:nvPr/>
        </p:nvCxnSpPr>
        <p:spPr bwMode="auto">
          <a:xfrm flipV="1">
            <a:off x="1946694" y="3714856"/>
            <a:ext cx="977827" cy="40954"/>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Arrow Connector 77"/>
          <p:cNvCxnSpPr/>
          <p:nvPr/>
        </p:nvCxnSpPr>
        <p:spPr bwMode="auto">
          <a:xfrm flipH="1">
            <a:off x="2006395" y="3949190"/>
            <a:ext cx="899153" cy="5692"/>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p:cNvCxnSpPr/>
          <p:nvPr/>
        </p:nvCxnSpPr>
        <p:spPr bwMode="auto">
          <a:xfrm flipV="1">
            <a:off x="4642412" y="4344798"/>
            <a:ext cx="858138" cy="1017832"/>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80" name="Picture 7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277794" y="3305388"/>
            <a:ext cx="1187031" cy="667705"/>
          </a:xfrm>
          <a:prstGeom prst="rect">
            <a:avLst/>
          </a:prstGeom>
        </p:spPr>
      </p:pic>
      <p:pic>
        <p:nvPicPr>
          <p:cNvPr id="81" name="Picture 8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59819" y="4944888"/>
            <a:ext cx="1187031" cy="667705"/>
          </a:xfrm>
          <a:prstGeom prst="rect">
            <a:avLst/>
          </a:prstGeom>
        </p:spPr>
      </p:pic>
      <p:sp>
        <p:nvSpPr>
          <p:cNvPr id="82" name="TextBox 81"/>
          <p:cNvSpPr txBox="1"/>
          <p:nvPr/>
        </p:nvSpPr>
        <p:spPr>
          <a:xfrm>
            <a:off x="7858101" y="2459239"/>
            <a:ext cx="1063112"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n-ea"/>
              </a:rPr>
              <a:t>Anchor Client</a:t>
            </a:r>
          </a:p>
        </p:txBody>
      </p:sp>
      <p:pic>
        <p:nvPicPr>
          <p:cNvPr id="83" name="Picture 8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379277" y="3624656"/>
            <a:ext cx="944798" cy="708599"/>
          </a:xfrm>
          <a:prstGeom prst="rect">
            <a:avLst/>
          </a:prstGeom>
        </p:spPr>
      </p:pic>
      <p:sp>
        <p:nvSpPr>
          <p:cNvPr id="84" name="TextBox 83"/>
          <p:cNvSpPr txBox="1"/>
          <p:nvPr/>
        </p:nvSpPr>
        <p:spPr>
          <a:xfrm>
            <a:off x="2890015" y="5751287"/>
            <a:ext cx="1063112"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n-ea"/>
              </a:rPr>
              <a:t>Anchor Client</a:t>
            </a:r>
          </a:p>
        </p:txBody>
      </p:sp>
      <p:sp>
        <p:nvSpPr>
          <p:cNvPr id="85" name="TextBox 84"/>
          <p:cNvSpPr txBox="1"/>
          <p:nvPr/>
        </p:nvSpPr>
        <p:spPr>
          <a:xfrm>
            <a:off x="7314061" y="1875350"/>
            <a:ext cx="1063112"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pitchFamily="18" charset="0"/>
                <a:ea typeface="+mn-ea"/>
              </a:rPr>
              <a:t>Anchor Client</a:t>
            </a:r>
          </a:p>
        </p:txBody>
      </p:sp>
    </p:spTree>
    <p:extLst>
      <p:ext uri="{BB962C8B-B14F-4D97-AF65-F5344CB8AC3E}">
        <p14:creationId xmlns:p14="http://schemas.microsoft.com/office/powerpoint/2010/main" val="4245524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Slide Number Placeholder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17D05D-D0C9-4B34-B1ED-C9E95193EB2E}"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 name="TextBox 6"/>
          <p:cNvSpPr txBox="1"/>
          <p:nvPr/>
        </p:nvSpPr>
        <p:spPr>
          <a:xfrm>
            <a:off x="2179202" y="2514600"/>
            <a:ext cx="4860207" cy="1446550"/>
          </a:xfrm>
          <a:prstGeom prst="rect">
            <a:avLst/>
          </a:prstGeom>
          <a:solidFill>
            <a:srgbClr val="FFFF00"/>
          </a:solid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4400" dirty="0">
                <a:solidFill>
                  <a:srgbClr val="000000"/>
                </a:solidFill>
                <a:latin typeface="Times New Roman" pitchFamily="18" charset="0"/>
                <a:ea typeface="+mn-ea"/>
              </a:rPr>
              <a:t>Example Frame Exchange Protocol</a:t>
            </a:r>
            <a:endParaRPr kumimoji="0" lang="en-US" sz="44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 name="Date Placeholder 1"/>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99282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Reuse Ranging Protocol</a:t>
            </a:r>
          </a:p>
        </p:txBody>
      </p:sp>
      <p:sp>
        <p:nvSpPr>
          <p:cNvPr id="2" name="Content Placeholder 1"/>
          <p:cNvSpPr>
            <a:spLocks noGrp="1"/>
          </p:cNvSpPr>
          <p:nvPr>
            <p:ph idx="1"/>
          </p:nvPr>
        </p:nvSpPr>
        <p:spPr/>
        <p:txBody>
          <a:bodyPr/>
          <a:lstStyle/>
          <a:p>
            <a:pPr>
              <a:buFont typeface="Arial" panose="020B0604020202020204" pitchFamily="34" charset="0"/>
              <a:buChar char="•"/>
            </a:pPr>
            <a:r>
              <a:rPr lang="en-US" dirty="0"/>
              <a:t>Reuse ranging protocol</a:t>
            </a:r>
          </a:p>
          <a:p>
            <a:pPr>
              <a:buFont typeface="Arial" panose="020B0604020202020204" pitchFamily="34" charset="0"/>
              <a:buChar char="•"/>
            </a:pPr>
            <a:r>
              <a:rPr lang="en-US" dirty="0"/>
              <a:t>Can use SU or MU ranging</a:t>
            </a:r>
          </a:p>
          <a:p>
            <a:pPr>
              <a:buFont typeface="Arial" panose="020B0604020202020204" pitchFamily="34" charset="0"/>
              <a:buChar char="•"/>
            </a:pPr>
            <a:r>
              <a:rPr lang="en-US" dirty="0"/>
              <a:t>MU ranging has the inherit benefit of being scheduled</a:t>
            </a:r>
          </a:p>
          <a:p>
            <a:pPr lvl="1">
              <a:buFont typeface="Arial" panose="020B0604020202020204" pitchFamily="34" charset="0"/>
              <a:buChar char="•"/>
            </a:pPr>
            <a:r>
              <a:rPr lang="en-US" dirty="0"/>
              <a:t>Facilitates clients listening to transmissions</a:t>
            </a:r>
          </a:p>
          <a:p>
            <a:pPr lvl="1">
              <a:buFont typeface="Arial" panose="020B0604020202020204" pitchFamily="34" charset="0"/>
              <a:buChar char="•"/>
            </a:pPr>
            <a:r>
              <a:rPr lang="en-US" dirty="0"/>
              <a:t>No need to add new protocol for the scheduling of the ranging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da-DK"/>
              <a:t>Erik Lindskog, Qualcomm, et al.</a:t>
            </a:r>
            <a:endParaRPr lang="en-GB" dirty="0"/>
          </a:p>
        </p:txBody>
      </p:sp>
      <p:sp>
        <p:nvSpPr>
          <p:cNvPr id="4" name="Date Placeholder 3"/>
          <p:cNvSpPr>
            <a:spLocks noGrp="1"/>
          </p:cNvSpPr>
          <p:nvPr>
            <p:ph type="dt" idx="15"/>
          </p:nvPr>
        </p:nvSpPr>
        <p:spPr/>
        <p:txBody>
          <a:bodyPr/>
          <a:lstStyle/>
          <a:p>
            <a:r>
              <a:rPr lang="en-US"/>
              <a:t>Aug 2017</a:t>
            </a:r>
            <a:endParaRPr lang="en-GB" dirty="0"/>
          </a:p>
        </p:txBody>
      </p:sp>
    </p:spTree>
    <p:extLst>
      <p:ext uri="{BB962C8B-B14F-4D97-AF65-F5344CB8AC3E}">
        <p14:creationId xmlns:p14="http://schemas.microsoft.com/office/powerpoint/2010/main" val="3575447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TGaz SFD UL MU Ranging Sounding</a:t>
            </a:r>
          </a:p>
        </p:txBody>
      </p:sp>
      <p:sp>
        <p:nvSpPr>
          <p:cNvPr id="3" name="Footer Placeholder 2"/>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4" name="Slide Number Placeholder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2132856"/>
            <a:ext cx="6192688" cy="3024336"/>
          </a:xfrm>
          <a:prstGeom prst="rect">
            <a:avLst/>
          </a:prstGeom>
          <a:noFill/>
        </p:spPr>
      </p:pic>
      <p:sp>
        <p:nvSpPr>
          <p:cNvPr id="7" name="Date Placeholder 6"/>
          <p:cNvSpPr>
            <a:spLocks noGrp="1"/>
          </p:cNvSpPr>
          <p:nvPr>
            <p:ph type="dt" idx="10"/>
          </p:nvPr>
        </p:nvSpPr>
        <p:spPr/>
        <p:txBody>
          <a:bodyPr/>
          <a:lstStyle/>
          <a:p>
            <a:r>
              <a:rPr lang="en-US"/>
              <a:t>Aug 2017</a:t>
            </a:r>
            <a:endParaRPr lang="en-GB" dirty="0"/>
          </a:p>
        </p:txBody>
      </p:sp>
    </p:spTree>
    <p:extLst>
      <p:ext uri="{BB962C8B-B14F-4D97-AF65-F5344CB8AC3E}">
        <p14:creationId xmlns:p14="http://schemas.microsoft.com/office/powerpoint/2010/main" val="3557865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56" name="Straight Arrow Connector 2055"/>
          <p:cNvCxnSpPr>
            <a:stCxn id="2199" idx="0"/>
          </p:cNvCxnSpPr>
          <p:nvPr/>
        </p:nvCxnSpPr>
        <p:spPr bwMode="auto">
          <a:xfrm flipV="1">
            <a:off x="5012402" y="2967671"/>
            <a:ext cx="0" cy="204565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a:xfrm>
            <a:off x="533400" y="629887"/>
            <a:ext cx="8175626" cy="1066800"/>
          </a:xfrm>
        </p:spPr>
        <p:txBody>
          <a:bodyPr/>
          <a:lstStyle/>
          <a:p>
            <a:r>
              <a:rPr lang="en-US" sz="2800" dirty="0"/>
              <a:t>MU ranging with Extra Frame Exchanges</a:t>
            </a:r>
          </a:p>
        </p:txBody>
      </p:sp>
      <p:sp>
        <p:nvSpPr>
          <p:cNvPr id="5" name="Slide Number Placeholder 4"/>
          <p:cNvSpPr>
            <a:spLocks noGrp="1"/>
          </p:cNvSpPr>
          <p:nvPr>
            <p:ph type="sldNum" idx="1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8</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3" name="Footer Placeholder 12"/>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9" name="Line 30"/>
          <p:cNvSpPr>
            <a:spLocks noChangeShapeType="1"/>
          </p:cNvSpPr>
          <p:nvPr/>
        </p:nvSpPr>
        <p:spPr bwMode="auto">
          <a:xfrm>
            <a:off x="381001" y="2971800"/>
            <a:ext cx="8366125"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0" name="Line 33"/>
          <p:cNvSpPr>
            <a:spLocks noChangeShapeType="1"/>
          </p:cNvSpPr>
          <p:nvPr/>
        </p:nvSpPr>
        <p:spPr bwMode="auto">
          <a:xfrm>
            <a:off x="381001" y="3908425"/>
            <a:ext cx="8328025"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65" name="Rectangle 52"/>
          <p:cNvSpPr>
            <a:spLocks noChangeArrowheads="1"/>
          </p:cNvSpPr>
          <p:nvPr/>
        </p:nvSpPr>
        <p:spPr bwMode="auto">
          <a:xfrm>
            <a:off x="6345631" y="2152302"/>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66" name="Rectangle 53"/>
          <p:cNvSpPr>
            <a:spLocks noChangeArrowheads="1"/>
          </p:cNvSpPr>
          <p:nvPr/>
        </p:nvSpPr>
        <p:spPr bwMode="auto">
          <a:xfrm>
            <a:off x="6444672" y="2436622"/>
            <a:ext cx="4365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2108" name="Picture 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7069" y="3067892"/>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8" name="Rectangle 69"/>
          <p:cNvSpPr>
            <a:spLocks noChangeArrowheads="1"/>
          </p:cNvSpPr>
          <p:nvPr/>
        </p:nvSpPr>
        <p:spPr bwMode="auto">
          <a:xfrm>
            <a:off x="3060701" y="2147888"/>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98" name="Rectangle 85"/>
          <p:cNvSpPr>
            <a:spLocks noChangeArrowheads="1"/>
          </p:cNvSpPr>
          <p:nvPr/>
        </p:nvSpPr>
        <p:spPr bwMode="auto">
          <a:xfrm>
            <a:off x="1570529" y="2152302"/>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99" name="Rectangle 86"/>
          <p:cNvSpPr>
            <a:spLocks noChangeArrowheads="1"/>
          </p:cNvSpPr>
          <p:nvPr/>
        </p:nvSpPr>
        <p:spPr bwMode="auto">
          <a:xfrm>
            <a:off x="1636463" y="2370377"/>
            <a:ext cx="38472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Trigger</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Frame </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101" name="Line 90"/>
          <p:cNvSpPr>
            <a:spLocks noChangeShapeType="1"/>
          </p:cNvSpPr>
          <p:nvPr/>
        </p:nvSpPr>
        <p:spPr bwMode="auto">
          <a:xfrm>
            <a:off x="381001" y="4725988"/>
            <a:ext cx="8328025"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2139" name="Picture 9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763" y="5570538"/>
            <a:ext cx="836295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0" name="Picture 9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763" y="5570538"/>
            <a:ext cx="836295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04" name="Line 93"/>
          <p:cNvSpPr>
            <a:spLocks noChangeShapeType="1"/>
          </p:cNvSpPr>
          <p:nvPr/>
        </p:nvSpPr>
        <p:spPr bwMode="auto">
          <a:xfrm>
            <a:off x="381001" y="5565775"/>
            <a:ext cx="8328025"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2148" name="Picture 10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45164" y="305101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18" name="Rectangle 107"/>
          <p:cNvSpPr>
            <a:spLocks noChangeArrowheads="1"/>
          </p:cNvSpPr>
          <p:nvPr/>
        </p:nvSpPr>
        <p:spPr bwMode="auto">
          <a:xfrm>
            <a:off x="293819" y="2481801"/>
            <a:ext cx="90608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AP Station</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119" name="Rectangle 108"/>
          <p:cNvSpPr>
            <a:spLocks noChangeArrowheads="1"/>
          </p:cNvSpPr>
          <p:nvPr/>
        </p:nvSpPr>
        <p:spPr bwMode="auto">
          <a:xfrm>
            <a:off x="376570" y="3521346"/>
            <a:ext cx="12195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600" dirty="0">
                <a:solidFill>
                  <a:srgbClr val="000000"/>
                </a:solidFill>
                <a:latin typeface="Calibri" panose="020F0502020204030204" pitchFamily="34" charset="0"/>
                <a:ea typeface="+mn-ea"/>
              </a:rPr>
              <a:t>Anchor Client</a:t>
            </a: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121" name="Rectangle 110"/>
          <p:cNvSpPr>
            <a:spLocks noChangeArrowheads="1"/>
          </p:cNvSpPr>
          <p:nvPr/>
        </p:nvSpPr>
        <p:spPr bwMode="auto">
          <a:xfrm>
            <a:off x="385763" y="4298757"/>
            <a:ext cx="11730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buClrTx/>
              <a:buSzTx/>
              <a:defRPr/>
            </a:pPr>
            <a:r>
              <a:rPr lang="en-US" altLang="en-US" sz="1600" dirty="0">
                <a:solidFill>
                  <a:srgbClr val="000000"/>
                </a:solidFill>
                <a:latin typeface="Calibri" panose="020F0502020204030204" pitchFamily="34" charset="0"/>
                <a:ea typeface="+mn-ea"/>
              </a:rPr>
              <a:t>Anchor Client </a:t>
            </a:r>
          </a:p>
        </p:txBody>
      </p:sp>
      <p:sp>
        <p:nvSpPr>
          <p:cNvPr id="2123" name="Rectangle 112"/>
          <p:cNvSpPr>
            <a:spLocks noChangeArrowheads="1"/>
          </p:cNvSpPr>
          <p:nvPr/>
        </p:nvSpPr>
        <p:spPr bwMode="auto">
          <a:xfrm>
            <a:off x="385763" y="5104779"/>
            <a:ext cx="11730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600" noProof="0" dirty="0">
                <a:solidFill>
                  <a:srgbClr val="000000"/>
                </a:solidFill>
                <a:latin typeface="Calibri" panose="020F0502020204030204" pitchFamily="34" charset="0"/>
                <a:ea typeface="+mn-ea"/>
              </a:rPr>
              <a:t>Anchor Client</a:t>
            </a:r>
            <a:r>
              <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147" name="Rectangle 132"/>
          <p:cNvSpPr>
            <a:spLocks noChangeArrowheads="1"/>
          </p:cNvSpPr>
          <p:nvPr/>
        </p:nvSpPr>
        <p:spPr bwMode="auto">
          <a:xfrm>
            <a:off x="2206394" y="3346635"/>
            <a:ext cx="449263"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150" name="Rectangle 133"/>
          <p:cNvSpPr>
            <a:spLocks noChangeArrowheads="1"/>
          </p:cNvSpPr>
          <p:nvPr/>
        </p:nvSpPr>
        <p:spPr bwMode="auto">
          <a:xfrm>
            <a:off x="2230374" y="3505308"/>
            <a:ext cx="438150"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173" name="Rectangle 158"/>
          <p:cNvSpPr>
            <a:spLocks noChangeArrowheads="1"/>
          </p:cNvSpPr>
          <p:nvPr/>
        </p:nvSpPr>
        <p:spPr bwMode="auto">
          <a:xfrm>
            <a:off x="3474162" y="4160655"/>
            <a:ext cx="450850"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174" name="Rectangle 159"/>
          <p:cNvSpPr>
            <a:spLocks noChangeArrowheads="1"/>
          </p:cNvSpPr>
          <p:nvPr/>
        </p:nvSpPr>
        <p:spPr bwMode="auto">
          <a:xfrm>
            <a:off x="3525529" y="4316229"/>
            <a:ext cx="438150"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2208" name="Picture 16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64163" y="4799013"/>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09" name="Picture 16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64163" y="4799013"/>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99" name="Rectangle 184"/>
          <p:cNvSpPr>
            <a:spLocks noChangeArrowheads="1"/>
          </p:cNvSpPr>
          <p:nvPr/>
        </p:nvSpPr>
        <p:spPr bwMode="auto">
          <a:xfrm>
            <a:off x="4786977" y="5013325"/>
            <a:ext cx="450850"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200" name="Rectangle 185"/>
          <p:cNvSpPr>
            <a:spLocks noChangeArrowheads="1"/>
          </p:cNvSpPr>
          <p:nvPr/>
        </p:nvSpPr>
        <p:spPr bwMode="auto">
          <a:xfrm>
            <a:off x="4862506" y="5181601"/>
            <a:ext cx="4381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01" name="Rectangle 52"/>
          <p:cNvSpPr>
            <a:spLocks noChangeArrowheads="1"/>
          </p:cNvSpPr>
          <p:nvPr/>
        </p:nvSpPr>
        <p:spPr bwMode="auto">
          <a:xfrm>
            <a:off x="5544873" y="2152916"/>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2" name="Rectangle 53"/>
          <p:cNvSpPr>
            <a:spLocks noChangeArrowheads="1"/>
          </p:cNvSpPr>
          <p:nvPr/>
        </p:nvSpPr>
        <p:spPr bwMode="auto">
          <a:xfrm>
            <a:off x="5618739" y="2420653"/>
            <a:ext cx="43787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cxnSp>
        <p:nvCxnSpPr>
          <p:cNvPr id="7" name="Straight Arrow Connector 6"/>
          <p:cNvCxnSpPr>
            <a:stCxn id="2147" idx="0"/>
          </p:cNvCxnSpPr>
          <p:nvPr/>
        </p:nvCxnSpPr>
        <p:spPr bwMode="auto">
          <a:xfrm flipH="1" flipV="1">
            <a:off x="2431025" y="2964842"/>
            <a:ext cx="1" cy="381793"/>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Connector: Elbow 8"/>
          <p:cNvCxnSpPr>
            <a:stCxn id="2147" idx="2"/>
          </p:cNvCxnSpPr>
          <p:nvPr/>
        </p:nvCxnSpPr>
        <p:spPr bwMode="auto">
          <a:xfrm rot="5400000">
            <a:off x="2022667" y="4307444"/>
            <a:ext cx="816719" cy="1"/>
          </a:xfrm>
          <a:prstGeom prst="bentConnector3">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Arrow Connector 10"/>
          <p:cNvCxnSpPr>
            <a:stCxn id="2147" idx="2"/>
          </p:cNvCxnSpPr>
          <p:nvPr/>
        </p:nvCxnSpPr>
        <p:spPr bwMode="auto">
          <a:xfrm>
            <a:off x="2431026" y="3899085"/>
            <a:ext cx="173966" cy="1634283"/>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p:cNvCxnSpPr>
            <a:stCxn id="2173" idx="0"/>
          </p:cNvCxnSpPr>
          <p:nvPr/>
        </p:nvCxnSpPr>
        <p:spPr bwMode="auto">
          <a:xfrm flipV="1">
            <a:off x="3699587" y="3891863"/>
            <a:ext cx="118417" cy="268792"/>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p:cNvCxnSpPr>
            <a:stCxn id="2173" idx="2"/>
          </p:cNvCxnSpPr>
          <p:nvPr/>
        </p:nvCxnSpPr>
        <p:spPr bwMode="auto">
          <a:xfrm>
            <a:off x="3699587" y="4713105"/>
            <a:ext cx="0" cy="835869"/>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a:stCxn id="2199" idx="0"/>
          </p:cNvCxnSpPr>
          <p:nvPr/>
        </p:nvCxnSpPr>
        <p:spPr bwMode="auto">
          <a:xfrm flipV="1">
            <a:off x="5012402" y="4722762"/>
            <a:ext cx="225425" cy="290563"/>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Arrow Connector 27"/>
          <p:cNvCxnSpPr>
            <a:stCxn id="2173" idx="0"/>
          </p:cNvCxnSpPr>
          <p:nvPr/>
        </p:nvCxnSpPr>
        <p:spPr bwMode="auto">
          <a:xfrm flipV="1">
            <a:off x="3699587" y="2958014"/>
            <a:ext cx="0" cy="1202641"/>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 name="Straight Arrow Connector 2047"/>
          <p:cNvCxnSpPr>
            <a:stCxn id="2065" idx="2"/>
          </p:cNvCxnSpPr>
          <p:nvPr/>
        </p:nvCxnSpPr>
        <p:spPr bwMode="auto">
          <a:xfrm flipH="1">
            <a:off x="6613918" y="2971452"/>
            <a:ext cx="1" cy="261143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2" name="Straight Arrow Connector 2051"/>
          <p:cNvCxnSpPr>
            <a:stCxn id="2065" idx="2"/>
          </p:cNvCxnSpPr>
          <p:nvPr/>
        </p:nvCxnSpPr>
        <p:spPr bwMode="auto">
          <a:xfrm>
            <a:off x="6613919" y="2971452"/>
            <a:ext cx="158953" cy="176548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4" name="Straight Arrow Connector 2053"/>
          <p:cNvCxnSpPr>
            <a:stCxn id="2199" idx="0"/>
          </p:cNvCxnSpPr>
          <p:nvPr/>
        </p:nvCxnSpPr>
        <p:spPr bwMode="auto">
          <a:xfrm flipV="1">
            <a:off x="5012402" y="3901522"/>
            <a:ext cx="236747" cy="1111803"/>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82" name="Straight Arrow Connector 2081"/>
          <p:cNvCxnSpPr>
            <a:stCxn id="2065" idx="2"/>
          </p:cNvCxnSpPr>
          <p:nvPr/>
        </p:nvCxnSpPr>
        <p:spPr bwMode="auto">
          <a:xfrm>
            <a:off x="6613919" y="2971452"/>
            <a:ext cx="217487"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85" name="Straight Arrow Connector 2084"/>
          <p:cNvCxnSpPr/>
          <p:nvPr/>
        </p:nvCxnSpPr>
        <p:spPr bwMode="auto">
          <a:xfrm>
            <a:off x="2382640" y="2053182"/>
            <a:ext cx="41207" cy="719244"/>
          </a:xfrm>
          <a:prstGeom prst="straightConnector1">
            <a:avLst/>
          </a:prstGeom>
          <a:solidFill>
            <a:schemeClr val="accent1"/>
          </a:solidFill>
          <a:ln w="19050" cap="flat" cmpd="sng" algn="ctr">
            <a:solidFill>
              <a:srgbClr val="00B05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86" name="TextBox 2085"/>
          <p:cNvSpPr txBox="1"/>
          <p:nvPr/>
        </p:nvSpPr>
        <p:spPr>
          <a:xfrm>
            <a:off x="1525655" y="1448414"/>
            <a:ext cx="1847588"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Times New Roman" pitchFamily="18" charset="0"/>
                <a:ea typeface="+mn-ea"/>
                <a:cs typeface="+mn-cs"/>
              </a:rPr>
              <a:t>Green arrows – Regular ranging frame exchanges</a:t>
            </a:r>
          </a:p>
        </p:txBody>
      </p:sp>
      <p:sp>
        <p:nvSpPr>
          <p:cNvPr id="115" name="TextBox 114"/>
          <p:cNvSpPr txBox="1"/>
          <p:nvPr/>
        </p:nvSpPr>
        <p:spPr>
          <a:xfrm>
            <a:off x="399631" y="5808282"/>
            <a:ext cx="1647437"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n-ea"/>
                <a:cs typeface="+mn-cs"/>
              </a:rPr>
              <a:t>Blue arrows – Extra ranging exchanges</a:t>
            </a:r>
          </a:p>
        </p:txBody>
      </p:sp>
      <p:cxnSp>
        <p:nvCxnSpPr>
          <p:cNvPr id="2088" name="Straight Arrow Connector 2087"/>
          <p:cNvCxnSpPr/>
          <p:nvPr/>
        </p:nvCxnSpPr>
        <p:spPr bwMode="auto">
          <a:xfrm flipV="1">
            <a:off x="1351891" y="4971868"/>
            <a:ext cx="938859" cy="758116"/>
          </a:xfrm>
          <a:prstGeom prst="straightConnector1">
            <a:avLst/>
          </a:prstGeom>
          <a:solidFill>
            <a:schemeClr val="accent1"/>
          </a:solidFill>
          <a:ln w="19050" cap="flat" cmpd="sng" algn="ctr">
            <a:solidFill>
              <a:srgbClr val="0070C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Rectangle 85"/>
          <p:cNvSpPr>
            <a:spLocks noChangeArrowheads="1"/>
          </p:cNvSpPr>
          <p:nvPr/>
        </p:nvSpPr>
        <p:spPr bwMode="auto">
          <a:xfrm>
            <a:off x="2815532" y="2147558"/>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7" name="Rectangle 86"/>
          <p:cNvSpPr>
            <a:spLocks noChangeArrowheads="1"/>
          </p:cNvSpPr>
          <p:nvPr/>
        </p:nvSpPr>
        <p:spPr bwMode="auto">
          <a:xfrm>
            <a:off x="2868340" y="2366059"/>
            <a:ext cx="38472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Trigger</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Frame </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80" name="Rectangle 85"/>
          <p:cNvSpPr>
            <a:spLocks noChangeArrowheads="1"/>
          </p:cNvSpPr>
          <p:nvPr/>
        </p:nvSpPr>
        <p:spPr bwMode="auto">
          <a:xfrm>
            <a:off x="4116649" y="2144207"/>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81" name="Rectangle 86"/>
          <p:cNvSpPr>
            <a:spLocks noChangeArrowheads="1"/>
          </p:cNvSpPr>
          <p:nvPr/>
        </p:nvSpPr>
        <p:spPr bwMode="auto">
          <a:xfrm>
            <a:off x="4168401" y="2341906"/>
            <a:ext cx="38472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Trigger</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Frame </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4" name="TextBox 13"/>
          <p:cNvSpPr txBox="1"/>
          <p:nvPr/>
        </p:nvSpPr>
        <p:spPr>
          <a:xfrm>
            <a:off x="2607291" y="5662176"/>
            <a:ext cx="4810221" cy="738664"/>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400" b="1" dirty="0">
                <a:solidFill>
                  <a:srgbClr val="FF0000"/>
                </a:solidFill>
                <a:latin typeface="Times New Roman" pitchFamily="18" charset="0"/>
                <a:ea typeface="+mn-ea"/>
              </a:rPr>
              <a:t>N</a:t>
            </a:r>
            <a:r>
              <a:rPr kumimoji="0" lang="en-US" sz="1400" b="1" i="0" u="none" strike="noStrike" kern="1200" cap="none" spc="0" normalizeH="0" baseline="0" noProof="0" dirty="0" err="1">
                <a:ln>
                  <a:noFill/>
                </a:ln>
                <a:solidFill>
                  <a:srgbClr val="FF0000"/>
                </a:solidFill>
                <a:effectLst/>
                <a:uLnTx/>
                <a:uFillTx/>
                <a:latin typeface="Times New Roman" pitchFamily="18" charset="0"/>
                <a:ea typeface="+mn-ea"/>
                <a:cs typeface="+mn-cs"/>
              </a:rPr>
              <a:t>ote</a:t>
            </a:r>
            <a:r>
              <a:rPr kumimoji="0" lang="en-US" sz="1400" b="1" i="0" u="none" strike="noStrike" kern="1200" cap="none" spc="0" normalizeH="0" baseline="0" noProof="0" dirty="0">
                <a:ln>
                  <a:noFill/>
                </a:ln>
                <a:solidFill>
                  <a:srgbClr val="FF0000"/>
                </a:solidFill>
                <a:effectLst/>
                <a:uLnTx/>
                <a:uFillTx/>
                <a:latin typeface="Times New Roman" pitchFamily="18" charset="0"/>
                <a:ea typeface="+mn-ea"/>
                <a:cs typeface="+mn-cs"/>
              </a:rPr>
              <a:t>: No new transmissions or</a:t>
            </a:r>
            <a:r>
              <a:rPr kumimoji="0" lang="en-US" sz="1400" b="1" i="0" u="none" strike="noStrike" kern="1200" cap="none" spc="0" normalizeH="0" noProof="0" dirty="0">
                <a:ln>
                  <a:noFill/>
                </a:ln>
                <a:solidFill>
                  <a:srgbClr val="FF0000"/>
                </a:solidFill>
                <a:effectLst/>
                <a:uLnTx/>
                <a:uFillTx/>
                <a:latin typeface="Times New Roman" pitchFamily="18" charset="0"/>
                <a:ea typeface="+mn-ea"/>
                <a:cs typeface="+mn-cs"/>
              </a:rPr>
              <a:t> protocol required. It is simply up the anchor stations to listen to the NDP transmissions, calculate their TOA and report them.</a:t>
            </a:r>
            <a:r>
              <a:rPr kumimoji="0" lang="en-US" sz="1400" b="1" i="0" u="none" strike="noStrike" kern="1200" cap="none" spc="0" normalizeH="0" baseline="0" noProof="0" dirty="0">
                <a:ln>
                  <a:noFill/>
                </a:ln>
                <a:solidFill>
                  <a:srgbClr val="FF0000"/>
                </a:solidFill>
                <a:effectLst/>
                <a:uLnTx/>
                <a:uFillTx/>
                <a:latin typeface="Times New Roman" pitchFamily="18" charset="0"/>
                <a:ea typeface="+mn-ea"/>
                <a:cs typeface="+mn-cs"/>
              </a:rPr>
              <a:t> </a:t>
            </a:r>
          </a:p>
        </p:txBody>
      </p:sp>
      <p:sp>
        <p:nvSpPr>
          <p:cNvPr id="3" name="Date Placeholder 2"/>
          <p:cNvSpPr>
            <a:spLocks noGrp="1"/>
          </p:cNvSpPr>
          <p:nvPr>
            <p:ph type="dt" idx="15"/>
          </p:nvPr>
        </p:nvSpPr>
        <p:spPr/>
        <p:txBody>
          <a:bodyPr/>
          <a:lstStyle/>
          <a:p>
            <a:r>
              <a:rPr lang="en-US"/>
              <a:t>Aug 2017</a:t>
            </a:r>
            <a:endParaRPr lang="en-GB" dirty="0"/>
          </a:p>
        </p:txBody>
      </p:sp>
    </p:spTree>
    <p:extLst>
      <p:ext uri="{BB962C8B-B14F-4D97-AF65-F5344CB8AC3E}">
        <p14:creationId xmlns:p14="http://schemas.microsoft.com/office/powerpoint/2010/main" val="4155715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685801"/>
            <a:ext cx="7772400" cy="528810"/>
          </a:xfrm>
        </p:spPr>
        <p:txBody>
          <a:bodyPr/>
          <a:lstStyle/>
          <a:p>
            <a:r>
              <a:rPr lang="en-US" dirty="0"/>
              <a:t>MU Ranging Operation </a:t>
            </a:r>
          </a:p>
        </p:txBody>
      </p:sp>
      <p:sp>
        <p:nvSpPr>
          <p:cNvPr id="2" name="Footer Placeholder 1"/>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3" name="Slide Number Placeholder 2"/>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35C880F8-9C7D-4760-B738-53F7D5677438}"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9</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 name="Date Placeholder 9"/>
          <p:cNvSpPr>
            <a:spLocks noGrp="1"/>
          </p:cNvSpPr>
          <p:nvPr>
            <p:ph type="dt" idx="10"/>
          </p:nvPr>
        </p:nvSpPr>
        <p:spPr/>
        <p:txBody>
          <a:bodyPr/>
          <a:lstStyle/>
          <a:p>
            <a:r>
              <a:rPr lang="en-US"/>
              <a:t>Aug 2017</a:t>
            </a:r>
            <a:endParaRPr lang="en-GB" dirty="0"/>
          </a:p>
        </p:txBody>
      </p:sp>
      <p:grpSp>
        <p:nvGrpSpPr>
          <p:cNvPr id="15" name="Group 14"/>
          <p:cNvGrpSpPr/>
          <p:nvPr/>
        </p:nvGrpSpPr>
        <p:grpSpPr>
          <a:xfrm>
            <a:off x="1905000" y="1442444"/>
            <a:ext cx="5761926" cy="4244395"/>
            <a:chOff x="1948549" y="1394405"/>
            <a:chExt cx="6099377" cy="4447133"/>
          </a:xfrm>
        </p:grpSpPr>
        <p:sp>
          <p:nvSpPr>
            <p:cNvPr id="4" name="Oval 3"/>
            <p:cNvSpPr/>
            <p:nvPr/>
          </p:nvSpPr>
          <p:spPr bwMode="auto">
            <a:xfrm>
              <a:off x="4429290" y="3100728"/>
              <a:ext cx="560883" cy="576064"/>
            </a:xfrm>
            <a:prstGeom prst="ellipse">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cxnSp>
          <p:nvCxnSpPr>
            <p:cNvPr id="12" name="Straight Arrow Connector 11"/>
            <p:cNvCxnSpPr/>
            <p:nvPr/>
          </p:nvCxnSpPr>
          <p:spPr bwMode="auto">
            <a:xfrm flipH="1" flipV="1">
              <a:off x="3061138" y="2308640"/>
              <a:ext cx="1368152" cy="792088"/>
            </a:xfrm>
            <a:prstGeom prst="straightConnector1">
              <a:avLst/>
            </a:prstGeom>
            <a:solidFill>
              <a:schemeClr val="accent1"/>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Arrow Connector 13"/>
            <p:cNvCxnSpPr/>
            <p:nvPr/>
          </p:nvCxnSpPr>
          <p:spPr bwMode="auto">
            <a:xfrm>
              <a:off x="2901941" y="2524664"/>
              <a:ext cx="1383333" cy="792088"/>
            </a:xfrm>
            <a:prstGeom prst="straightConnector1">
              <a:avLst/>
            </a:prstGeom>
            <a:solidFill>
              <a:schemeClr val="accent1"/>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p:cNvCxnSpPr/>
            <p:nvPr/>
          </p:nvCxnSpPr>
          <p:spPr bwMode="auto">
            <a:xfrm flipV="1">
              <a:off x="5056599" y="2524664"/>
              <a:ext cx="956867" cy="576064"/>
            </a:xfrm>
            <a:prstGeom prst="straightConnector1">
              <a:avLst/>
            </a:prstGeom>
            <a:solidFill>
              <a:schemeClr val="accent1"/>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p:cNvCxnSpPr/>
            <p:nvPr/>
          </p:nvCxnSpPr>
          <p:spPr bwMode="auto">
            <a:xfrm flipH="1">
              <a:off x="5221378" y="2704684"/>
              <a:ext cx="1008112" cy="612068"/>
            </a:xfrm>
            <a:prstGeom prst="straightConnector1">
              <a:avLst/>
            </a:prstGeom>
            <a:solidFill>
              <a:schemeClr val="accent1"/>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Arrow Connector 19"/>
            <p:cNvCxnSpPr/>
            <p:nvPr/>
          </p:nvCxnSpPr>
          <p:spPr bwMode="auto">
            <a:xfrm>
              <a:off x="4825334" y="3874814"/>
              <a:ext cx="15241" cy="1272619"/>
            </a:xfrm>
            <a:prstGeom prst="straightConnector1">
              <a:avLst/>
            </a:prstGeom>
            <a:solidFill>
              <a:schemeClr val="accent1"/>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21"/>
            <p:cNvCxnSpPr/>
            <p:nvPr/>
          </p:nvCxnSpPr>
          <p:spPr bwMode="auto">
            <a:xfrm flipV="1">
              <a:off x="4562318" y="3832570"/>
              <a:ext cx="0" cy="1314863"/>
            </a:xfrm>
            <a:prstGeom prst="straightConnector1">
              <a:avLst/>
            </a:prstGeom>
            <a:solidFill>
              <a:schemeClr val="accent1"/>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31"/>
            <p:cNvCxnSpPr/>
            <p:nvPr/>
          </p:nvCxnSpPr>
          <p:spPr bwMode="auto">
            <a:xfrm>
              <a:off x="3277162" y="2020608"/>
              <a:ext cx="2736304" cy="0"/>
            </a:xfrm>
            <a:prstGeom prst="straightConnector1">
              <a:avLst/>
            </a:prstGeom>
            <a:solidFill>
              <a:schemeClr val="accent1"/>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Arrow Connector 33"/>
            <p:cNvCxnSpPr/>
            <p:nvPr/>
          </p:nvCxnSpPr>
          <p:spPr bwMode="auto">
            <a:xfrm flipH="1">
              <a:off x="3349170" y="2308640"/>
              <a:ext cx="2664296" cy="0"/>
            </a:xfrm>
            <a:prstGeom prst="straightConnector1">
              <a:avLst/>
            </a:prstGeom>
            <a:solidFill>
              <a:schemeClr val="accent1"/>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39"/>
            <p:cNvCxnSpPr/>
            <p:nvPr/>
          </p:nvCxnSpPr>
          <p:spPr bwMode="auto">
            <a:xfrm>
              <a:off x="2901941" y="2812696"/>
              <a:ext cx="1392349" cy="2124236"/>
            </a:xfrm>
            <a:prstGeom prst="straightConnector1">
              <a:avLst/>
            </a:prstGeom>
            <a:solidFill>
              <a:schemeClr val="accent1"/>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p:cNvCxnSpPr/>
            <p:nvPr/>
          </p:nvCxnSpPr>
          <p:spPr bwMode="auto">
            <a:xfrm flipH="1" flipV="1">
              <a:off x="2659688" y="2884705"/>
              <a:ext cx="1441088" cy="2160239"/>
            </a:xfrm>
            <a:prstGeom prst="straightConnector1">
              <a:avLst/>
            </a:prstGeom>
            <a:solidFill>
              <a:schemeClr val="accent1"/>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p:cNvCxnSpPr/>
            <p:nvPr/>
          </p:nvCxnSpPr>
          <p:spPr bwMode="auto">
            <a:xfrm flipH="1">
              <a:off x="5118831" y="2884705"/>
              <a:ext cx="1139453" cy="2005177"/>
            </a:xfrm>
            <a:prstGeom prst="straightConnector1">
              <a:avLst/>
            </a:prstGeom>
            <a:solidFill>
              <a:schemeClr val="accent1"/>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p:cNvCxnSpPr/>
            <p:nvPr/>
          </p:nvCxnSpPr>
          <p:spPr bwMode="auto">
            <a:xfrm flipV="1">
              <a:off x="5293386" y="2920708"/>
              <a:ext cx="1216545" cy="2016224"/>
            </a:xfrm>
            <a:prstGeom prst="straightConnector1">
              <a:avLst/>
            </a:prstGeom>
            <a:solidFill>
              <a:schemeClr val="accent1"/>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Box 48"/>
            <p:cNvSpPr txBox="1"/>
            <p:nvPr/>
          </p:nvSpPr>
          <p:spPr>
            <a:xfrm>
              <a:off x="2523215" y="1394405"/>
              <a:ext cx="4933915"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Green arrows - Already planned exchanges in a single MU ranging operation</a:t>
              </a:r>
            </a:p>
          </p:txBody>
        </p:sp>
        <p:cxnSp>
          <p:nvCxnSpPr>
            <p:cNvPr id="51" name="Straight Arrow Connector 50"/>
            <p:cNvCxnSpPr/>
            <p:nvPr/>
          </p:nvCxnSpPr>
          <p:spPr bwMode="auto">
            <a:xfrm flipH="1">
              <a:off x="3853226" y="1732576"/>
              <a:ext cx="99587" cy="97210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TextBox 51"/>
            <p:cNvSpPr txBox="1"/>
            <p:nvPr/>
          </p:nvSpPr>
          <p:spPr>
            <a:xfrm>
              <a:off x="6556111" y="4217623"/>
              <a:ext cx="1491815"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Blue arrows – More possible exchanges in a single MU ranging operation</a:t>
              </a:r>
            </a:p>
          </p:txBody>
        </p:sp>
        <p:cxnSp>
          <p:nvCxnSpPr>
            <p:cNvPr id="54" name="Straight Arrow Connector 53"/>
            <p:cNvCxnSpPr/>
            <p:nvPr/>
          </p:nvCxnSpPr>
          <p:spPr bwMode="auto">
            <a:xfrm flipH="1" flipV="1">
              <a:off x="6085474" y="3887293"/>
              <a:ext cx="424458" cy="41240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10"/>
            <p:cNvSpPr/>
            <p:nvPr/>
          </p:nvSpPr>
          <p:spPr bwMode="auto">
            <a:xfrm>
              <a:off x="1948549" y="2022211"/>
              <a:ext cx="785018" cy="57480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Anchor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Client</a:t>
              </a:r>
            </a:p>
          </p:txBody>
        </p:sp>
        <p:sp>
          <p:nvSpPr>
            <p:cNvPr id="13" name="TextBox 12"/>
            <p:cNvSpPr txBox="1"/>
            <p:nvPr/>
          </p:nvSpPr>
          <p:spPr>
            <a:xfrm>
              <a:off x="4459069" y="3182882"/>
              <a:ext cx="513282" cy="400110"/>
            </a:xfrm>
            <a:prstGeom prst="rect">
              <a:avLst/>
            </a:prstGeom>
            <a:noFill/>
          </p:spPr>
          <p:txBody>
            <a:bodyPr wrap="none" rtlCol="0">
              <a:spAutoFit/>
            </a:bodyPr>
            <a:lstStyle/>
            <a:p>
              <a:r>
                <a:rPr lang="en-US" sz="2000" dirty="0">
                  <a:solidFill>
                    <a:schemeClr val="tx1"/>
                  </a:solidFill>
                </a:rPr>
                <a:t>AP</a:t>
              </a:r>
            </a:p>
          </p:txBody>
        </p:sp>
        <p:sp>
          <p:nvSpPr>
            <p:cNvPr id="35" name="Rectangle 34"/>
            <p:cNvSpPr/>
            <p:nvPr/>
          </p:nvSpPr>
          <p:spPr bwMode="auto">
            <a:xfrm>
              <a:off x="6413045" y="2022211"/>
              <a:ext cx="785018" cy="57480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Anchor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Client</a:t>
              </a:r>
            </a:p>
          </p:txBody>
        </p:sp>
        <p:sp>
          <p:nvSpPr>
            <p:cNvPr id="36" name="Rectangle 35"/>
            <p:cNvSpPr/>
            <p:nvPr/>
          </p:nvSpPr>
          <p:spPr bwMode="auto">
            <a:xfrm>
              <a:off x="4271581" y="5266734"/>
              <a:ext cx="785018" cy="57480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Anchor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Client</a:t>
              </a:r>
            </a:p>
          </p:txBody>
        </p:sp>
      </p:grpSp>
      <p:sp>
        <p:nvSpPr>
          <p:cNvPr id="37" name="TextBox 36"/>
          <p:cNvSpPr txBox="1"/>
          <p:nvPr/>
        </p:nvSpPr>
        <p:spPr>
          <a:xfrm>
            <a:off x="712587" y="5838283"/>
            <a:ext cx="7848872" cy="461665"/>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b="1" i="0" u="none" strike="noStrike" kern="1200" cap="none" spc="0" normalizeH="0" baseline="0" noProof="0" dirty="0">
                <a:ln>
                  <a:noFill/>
                </a:ln>
                <a:solidFill>
                  <a:srgbClr val="FF0000"/>
                </a:solidFill>
                <a:effectLst/>
                <a:uLnTx/>
                <a:uFillTx/>
                <a:latin typeface="Times New Roman" pitchFamily="18" charset="0"/>
                <a:ea typeface="+mn-ea"/>
                <a:cs typeface="+mn-cs"/>
              </a:rPr>
              <a:t>In one shot we can communicate with all other STAs!</a:t>
            </a:r>
          </a:p>
        </p:txBody>
      </p:sp>
    </p:spTree>
    <p:extLst>
      <p:ext uri="{BB962C8B-B14F-4D97-AF65-F5344CB8AC3E}">
        <p14:creationId xmlns:p14="http://schemas.microsoft.com/office/powerpoint/2010/main" val="39770069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4068</TotalTime>
  <Words>2207</Words>
  <Application>Microsoft Office PowerPoint</Application>
  <PresentationFormat>On-screen Show (4:3)</PresentationFormat>
  <Paragraphs>389</Paragraphs>
  <Slides>35</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5" baseType="lpstr">
      <vt:lpstr>Arial Unicode MS</vt:lpstr>
      <vt:lpstr>MS Gothic</vt:lpstr>
      <vt:lpstr>MS PGothic</vt:lpstr>
      <vt:lpstr>Arial</vt:lpstr>
      <vt:lpstr>Calibri</vt:lpstr>
      <vt:lpstr>Symbol</vt:lpstr>
      <vt:lpstr>Times New Roman</vt:lpstr>
      <vt:lpstr>Office Theme</vt:lpstr>
      <vt:lpstr>Document</vt:lpstr>
      <vt:lpstr>Equation</vt:lpstr>
      <vt:lpstr>Scalable Location Protocol</vt:lpstr>
      <vt:lpstr>Summary</vt:lpstr>
      <vt:lpstr>Fixed Wi-Fi Devices</vt:lpstr>
      <vt:lpstr>Client Centric Scalable Location</vt:lpstr>
      <vt:lpstr>PowerPoint Presentation</vt:lpstr>
      <vt:lpstr>Reuse Ranging Protocol</vt:lpstr>
      <vt:lpstr>TGaz SFD UL MU Ranging Sounding</vt:lpstr>
      <vt:lpstr>MU ranging with Extra Frame Exchanges</vt:lpstr>
      <vt:lpstr>MU Ranging Operation </vt:lpstr>
      <vt:lpstr>PowerPoint Presentation</vt:lpstr>
      <vt:lpstr>PowerPoint Presentation</vt:lpstr>
      <vt:lpstr>TDOA - Hyperbolic Navigation</vt:lpstr>
      <vt:lpstr>Propagation paths and time stamps </vt:lpstr>
      <vt:lpstr>Double-Sided Differential Distance Calculation </vt:lpstr>
      <vt:lpstr>Differential Distance Location Estimation Calculations</vt:lpstr>
      <vt:lpstr>PowerPoint Presentation</vt:lpstr>
      <vt:lpstr>Client Listening</vt:lpstr>
      <vt:lpstr>PowerPoint Presentation</vt:lpstr>
      <vt:lpstr>Schedule Content</vt:lpstr>
      <vt:lpstr>Schedule Conveying</vt:lpstr>
      <vt:lpstr>PowerPoint Presentation</vt:lpstr>
      <vt:lpstr>Protocol Aspects to Add</vt:lpstr>
      <vt:lpstr>PowerPoint Presentation</vt:lpstr>
      <vt:lpstr>Conclusions</vt:lpstr>
      <vt:lpstr>PowerPoint Presentation</vt:lpstr>
      <vt:lpstr>TDOA - Hyperbolic Navigation</vt:lpstr>
      <vt:lpstr>Propagation paths and time stamps </vt:lpstr>
      <vt:lpstr>Double-Sided Differential Distance Calculation </vt:lpstr>
      <vt:lpstr>Differential Distance Location Estimation Calculations</vt:lpstr>
      <vt:lpstr>Newton’s method for solving non-linear equation</vt:lpstr>
      <vt:lpstr>Solving of non-linear system of equations</vt:lpstr>
      <vt:lpstr>Our derivatives</vt:lpstr>
      <vt:lpstr>Iterative solution for client position (x0,y0)</vt:lpstr>
      <vt:lpstr>References</vt:lpstr>
      <vt:lpstr>PowerPoint Presentation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Scalable Location Protocol</dc:title>
  <dc:creator>Erik Lindskog, Naveen Kakani, Ali Raissinia</dc:creator>
  <cp:lastModifiedBy>Erik Lindskog</cp:lastModifiedBy>
  <cp:revision>158</cp:revision>
  <cp:lastPrinted>1601-01-01T00:00:00Z</cp:lastPrinted>
  <dcterms:created xsi:type="dcterms:W3CDTF">2017-01-17T13:08:38Z</dcterms:created>
  <dcterms:modified xsi:type="dcterms:W3CDTF">2017-08-30T18:06:36Z</dcterms:modified>
</cp:coreProperties>
</file>