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89" r:id="rId4"/>
    <p:sldId id="317" r:id="rId5"/>
    <p:sldId id="318" r:id="rId6"/>
    <p:sldId id="273" r:id="rId7"/>
    <p:sldId id="274" r:id="rId8"/>
    <p:sldId id="315" r:id="rId9"/>
    <p:sldId id="275" r:id="rId10"/>
    <p:sldId id="290" r:id="rId11"/>
    <p:sldId id="306" r:id="rId12"/>
    <p:sldId id="319" r:id="rId13"/>
    <p:sldId id="320" r:id="rId14"/>
    <p:sldId id="281" r:id="rId15"/>
    <p:sldId id="321" r:id="rId16"/>
    <p:sldId id="280" r:id="rId17"/>
    <p:sldId id="283" r:id="rId18"/>
    <p:sldId id="284" r:id="rId19"/>
    <p:sldId id="291" r:id="rId20"/>
    <p:sldId id="292" r:id="rId21"/>
    <p:sldId id="2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95" autoAdjust="0"/>
    <p:restoredTop sz="87829" autoAdjust="0"/>
  </p:normalViewPr>
  <p:slideViewPr>
    <p:cSldViewPr>
      <p:cViewPr varScale="1">
        <p:scale>
          <a:sx n="60" d="100"/>
          <a:sy n="60" d="100"/>
        </p:scale>
        <p:origin x="72" y="114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802-11-17/1266r0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802-11-17/1266r0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802-11-17/1266r0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802-11-17/1266r0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802-11-17/1266r0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802-11-17/1266r0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802-11-17/1266r0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1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802-11-16/0526r0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11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802-11-17/1266r0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29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802-11-17/1266r0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/>
              <a:t>doc.: IEEE 802-11-17/1266r0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/>
              <a:t>Sept 2017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10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802-11-17/1266r0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802-11-17/1266r0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 2017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Sept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 2017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 2017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11-17/1266r1</a:t>
            </a: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802.linespeed.io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ieee802.linespeed.io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066-00-00EC-802-plenary-future-venue-contract-status.xls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-ec/dcn/17/ec-17-0122-00-00EC-executive-secretary-agenda-items-july-2017-plenary.pptx" TargetMode="External"/><Relationship Id="rId4" Type="http://schemas.openxmlformats.org/officeDocument/2006/relationships/hyperlink" Target="https://mentor.ieee.org/802-ec/dcn/16/ec-16-0177-01-00EC-executive-secretary-agenda-items-november-2016-plenary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21/" TargetMode="External"/><Relationship Id="rId3" Type="http://schemas.openxmlformats.org/officeDocument/2006/relationships/hyperlink" Target="https://mentor.ieee.org/802.11/dcn/17/11-17-0536-01-0000-may-2017-wg-agenda.xlsx" TargetMode="External"/><Relationship Id="rId7" Type="http://schemas.openxmlformats.org/officeDocument/2006/relationships/hyperlink" Target="http://www.ieee802.org/19/" TargetMode="External"/><Relationship Id="rId12" Type="http://schemas.openxmlformats.org/officeDocument/2006/relationships/hyperlink" Target="http://standards.ieee.org/resources/antitrust-guidelines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8/" TargetMode="External"/><Relationship Id="rId11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802.org/16/" TargetMode="External"/><Relationship Id="rId10" Type="http://schemas.openxmlformats.org/officeDocument/2006/relationships/hyperlink" Target="https://mentor.ieee.org/802.11/dcn/17/11-17-1265-00-0000-treasurer-report-sept-2017-waikoloa.pptx" TargetMode="External"/><Relationship Id="rId4" Type="http://schemas.openxmlformats.org/officeDocument/2006/relationships/hyperlink" Target="https://mentor.ieee.org/802.15/documents?is_dcn=agenda&amp;is_group=0000" TargetMode="External"/><Relationship Id="rId9" Type="http://schemas.openxmlformats.org/officeDocument/2006/relationships/hyperlink" Target="http://www.ieee802.org/24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chedule.802world.com/ics/directory" TargetMode="External"/><Relationship Id="rId2" Type="http://schemas.openxmlformats.org/officeDocument/2006/relationships/hyperlink" Target="http://schedule.802world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hedule.802world.com/ics/show?group=11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1st Vice Chair Report - Sept 2017 - Waikoloa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207568" y="172820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2017-09-11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303451" cy="273050"/>
          </a:xfrm>
        </p:spPr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57107"/>
              </p:ext>
            </p:extLst>
          </p:nvPr>
        </p:nvGraphicFramePr>
        <p:xfrm>
          <a:off x="1631504" y="2711451"/>
          <a:ext cx="8712967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9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504" y="2711451"/>
                        <a:ext cx="8712967" cy="23733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M3.8 Local File Document Server information</a:t>
            </a:r>
            <a:endParaRPr lang="en-US" dirty="0"/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US" dirty="0"/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259355" y="4221088"/>
            <a:ext cx="9469133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GB" sz="2800" dirty="0">
                <a:solidFill>
                  <a:schemeClr val="tx1"/>
                </a:solidFill>
              </a:rPr>
              <a:t>Obtain Document Number and posting of documents: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  <a:hlinkClick r:id="rId3"/>
              </a:rPr>
              <a:t>https://mentor.ieee.org/802.11/documents</a:t>
            </a:r>
            <a:r>
              <a:rPr lang="en-US" sz="1800" b="0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53490" y="1957160"/>
            <a:ext cx="75845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1"/>
                </a:solidFill>
                <a:latin typeface="Arial" panose="020B0604020202020204" pitchFamily="34" charset="0"/>
              </a:rPr>
              <a:t>WORKING GROUP DOCUMENTS </a:t>
            </a:r>
            <a:b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Local Repository Accessed online at </a:t>
            </a:r>
            <a:r>
              <a:rPr lang="en-US" sz="2800" dirty="0">
                <a:hlinkClick r:id="rId4"/>
              </a:rPr>
              <a:t>http://ieee802.linespeed.io/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726976"/>
          </a:xfrm>
        </p:spPr>
        <p:txBody>
          <a:bodyPr/>
          <a:lstStyle/>
          <a:p>
            <a:r>
              <a:rPr lang="en-US" dirty="0"/>
              <a:t>Network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351" y="1412777"/>
            <a:ext cx="10425434" cy="4871578"/>
          </a:xfrm>
        </p:spPr>
        <p:txBody>
          <a:bodyPr/>
          <a:lstStyle/>
          <a:p>
            <a:r>
              <a:rPr lang="en-US" dirty="0" err="1"/>
              <a:t>Linespeed</a:t>
            </a:r>
            <a:r>
              <a:rPr lang="en-US" dirty="0"/>
              <a:t> Events Network Information Page:</a:t>
            </a:r>
          </a:p>
          <a:p>
            <a:pPr lvl="1"/>
            <a:r>
              <a:rPr lang="en-US" sz="2400" dirty="0">
                <a:hlinkClick r:id="rId2"/>
              </a:rPr>
              <a:t>http://ieee802.linespeed.io/</a:t>
            </a:r>
            <a:endParaRPr lang="en-US" sz="2400" dirty="0"/>
          </a:p>
          <a:p>
            <a:endParaRPr lang="en-US" sz="1050" dirty="0"/>
          </a:p>
          <a:p>
            <a:r>
              <a:rPr lang="en-US" dirty="0"/>
              <a:t>NETWORK HELP DESK</a:t>
            </a:r>
          </a:p>
          <a:p>
            <a:pPr lvl="1"/>
            <a:r>
              <a:rPr lang="en-US" sz="2600" dirty="0"/>
              <a:t>Network Help is available for attendees experiencing difficulties accessing the meeting network.</a:t>
            </a:r>
          </a:p>
          <a:p>
            <a:endParaRPr lang="en-US" dirty="0"/>
          </a:p>
          <a:p>
            <a:r>
              <a:rPr lang="en-US" dirty="0"/>
              <a:t>WIRED CAFÉ</a:t>
            </a:r>
          </a:p>
          <a:p>
            <a:pPr lvl="1"/>
            <a:r>
              <a:rPr lang="en-US" sz="2400" dirty="0"/>
              <a:t>Please report any disruption of service in the café to </a:t>
            </a:r>
            <a:r>
              <a:rPr lang="en-US" sz="2400" dirty="0" err="1"/>
              <a:t>Linespeed</a:t>
            </a:r>
            <a:r>
              <a:rPr lang="en-US" sz="2400" dirty="0"/>
              <a:t> staff.</a:t>
            </a:r>
          </a:p>
          <a:p>
            <a:pPr lvl="2"/>
            <a:endParaRPr lang="en-US" sz="1600" dirty="0"/>
          </a:p>
          <a:p>
            <a:r>
              <a:rPr lang="en-US" dirty="0"/>
              <a:t>Located in the Grand Promenade north of the Registration Desk 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682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Sept 2017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150DDA3-8D91-4B5F-B91C-7650B41D76C2}" type="slidenum">
              <a:rPr lang="en-US"/>
              <a:pPr/>
              <a:t>12</a:t>
            </a:fld>
            <a:endParaRPr lang="en-US"/>
          </a:p>
        </p:txBody>
      </p:sp>
      <p:sp>
        <p:nvSpPr>
          <p:cNvPr id="225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M3.10 FOOD &amp; BEVERAGE</a:t>
            </a:r>
          </a:p>
        </p:txBody>
      </p: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1055441" y="2057403"/>
            <a:ext cx="1008112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Breakfast 						            07:15 to 08:30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Morning Coffee/Tea				    10:00 to 11:00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Lunch Service          				    12:00 to 13:30  	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Afternoon Coffee/Tea/Snacks	15:00 to 16:00  	</a:t>
            </a:r>
          </a:p>
          <a:p>
            <a:endParaRPr lang="en-US" sz="3200" b="1" dirty="0">
              <a:solidFill>
                <a:schemeClr val="tx1"/>
              </a:solidFill>
            </a:endParaRPr>
          </a:p>
          <a:p>
            <a:r>
              <a:rPr lang="en-US" sz="3600" b="1" dirty="0">
                <a:solidFill>
                  <a:schemeClr val="tx1"/>
                </a:solidFill>
              </a:rPr>
              <a:t>Served at Lagoon Lanai </a:t>
            </a:r>
          </a:p>
          <a:p>
            <a:endParaRPr lang="en-US" sz="3200" b="1" dirty="0">
              <a:solidFill>
                <a:schemeClr val="tx1"/>
              </a:solidFill>
            </a:endParaRPr>
          </a:p>
          <a:p>
            <a:r>
              <a:rPr lang="en-US" sz="3600" b="1" dirty="0">
                <a:solidFill>
                  <a:srgbClr val="FF0000"/>
                </a:solidFill>
              </a:rPr>
              <a:t>For Registered Attendees Only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     </a:t>
            </a:r>
          </a:p>
        </p:txBody>
      </p:sp>
    </p:spTree>
    <p:extLst>
      <p:ext uri="{BB962C8B-B14F-4D97-AF65-F5344CB8AC3E}">
        <p14:creationId xmlns:p14="http://schemas.microsoft.com/office/powerpoint/2010/main" val="4277839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798984"/>
          </a:xfrm>
        </p:spPr>
        <p:txBody>
          <a:bodyPr/>
          <a:lstStyle/>
          <a:p>
            <a:pPr lvl="0"/>
            <a:r>
              <a:rPr lang="en-GB" dirty="0"/>
              <a:t>M3.9	 II	 Social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496" y="1484784"/>
            <a:ext cx="9001000" cy="4896544"/>
          </a:xfrm>
        </p:spPr>
        <p:txBody>
          <a:bodyPr/>
          <a:lstStyle/>
          <a:p>
            <a:r>
              <a:rPr lang="en-US" sz="2800" dirty="0"/>
              <a:t>Registered attendees and their guests are invited to attend a casual networking reception at the Lagoon Lanai.</a:t>
            </a:r>
          </a:p>
          <a:p>
            <a:endParaRPr lang="en-US" sz="700" dirty="0"/>
          </a:p>
          <a:p>
            <a:r>
              <a:rPr lang="en-US" sz="2800" dirty="0"/>
              <a:t>Wednesday 13 Sept 2017</a:t>
            </a:r>
          </a:p>
          <a:p>
            <a:r>
              <a:rPr lang="en-US" sz="2800" dirty="0"/>
              <a:t>      6:30 pm - 8:30 pm</a:t>
            </a:r>
          </a:p>
          <a:p>
            <a:endParaRPr lang="en-US" sz="1200" dirty="0"/>
          </a:p>
          <a:p>
            <a:r>
              <a:rPr lang="en-US" sz="2800" dirty="0"/>
              <a:t>Tickets are not required.</a:t>
            </a:r>
          </a:p>
          <a:p>
            <a:r>
              <a:rPr lang="en-US" sz="2800" dirty="0"/>
              <a:t>Please wear your name badge</a:t>
            </a:r>
          </a:p>
          <a:p>
            <a:r>
              <a:rPr lang="en-US" sz="2800" dirty="0"/>
              <a:t>Pick-up Guest badges at Registration Desk.</a:t>
            </a:r>
          </a:p>
          <a:p>
            <a:r>
              <a:rPr lang="en-US" sz="2800" dirty="0"/>
              <a:t>Hosted Bar for first hour</a:t>
            </a:r>
          </a:p>
          <a:p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966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79576" y="2636913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/>
              <a:t>802.11 Mid-Week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07568" y="4293097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2.5 –  Announcements</a:t>
            </a:r>
          </a:p>
          <a:p>
            <a:r>
              <a:rPr lang="en-US" dirty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2.5 II Announcements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558305"/>
          </a:xfrm>
        </p:spPr>
        <p:txBody>
          <a:bodyPr/>
          <a:lstStyle/>
          <a:p>
            <a:pPr algn="ctr"/>
            <a:r>
              <a:rPr lang="en-US" sz="2800" cap="all" dirty="0"/>
              <a:t>Reminder about Social Tonight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at Lagoon Lanai</a:t>
            </a:r>
            <a:endParaRPr lang="en-US" sz="2800" cap="all" dirty="0"/>
          </a:p>
          <a:p>
            <a:pPr algn="ctr"/>
            <a:r>
              <a:rPr lang="en-US" sz="2800" dirty="0"/>
              <a:t>Wednesday 13 Sept 2017</a:t>
            </a:r>
          </a:p>
          <a:p>
            <a:pPr algn="ctr"/>
            <a:r>
              <a:rPr lang="en-US" sz="2800" dirty="0"/>
              <a:t>6:30 pm - 8:30 pm</a:t>
            </a:r>
          </a:p>
          <a:p>
            <a:pPr algn="ctr"/>
            <a:endParaRPr lang="en-US" sz="1200" dirty="0"/>
          </a:p>
          <a:p>
            <a:pPr algn="ctr"/>
            <a:r>
              <a:rPr lang="en-US" sz="2800" dirty="0"/>
              <a:t>Tickets are not required.</a:t>
            </a:r>
          </a:p>
          <a:p>
            <a:pPr algn="ctr"/>
            <a:r>
              <a:rPr lang="en-US" sz="2800" dirty="0"/>
              <a:t>Please wear your name badge</a:t>
            </a:r>
          </a:p>
          <a:p>
            <a:pPr algn="ctr"/>
            <a:r>
              <a:rPr lang="en-US" sz="2800" dirty="0"/>
              <a:t>Pick-up Guest badges at Registration Desk.</a:t>
            </a:r>
          </a:p>
          <a:p>
            <a:pPr algn="ctr"/>
            <a:r>
              <a:rPr lang="en-US" sz="2800" dirty="0"/>
              <a:t>	Hosted Bar for first hour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312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W5.1 Room Change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Cancel: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Add: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54968"/>
          </a:xfrm>
        </p:spPr>
        <p:txBody>
          <a:bodyPr/>
          <a:lstStyle/>
          <a:p>
            <a:r>
              <a:rPr lang="en-US" sz="2800" dirty="0"/>
              <a:t>F3.1.1 -Straw Poll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</a:p>
          <a:p>
            <a:r>
              <a:rPr lang="en-US" dirty="0"/>
              <a:t>Yes  -</a:t>
            </a:r>
          </a:p>
          <a:p>
            <a:r>
              <a:rPr lang="en-US" dirty="0"/>
              <a:t>No – </a:t>
            </a:r>
          </a:p>
          <a:p>
            <a:r>
              <a:rPr lang="en-US" dirty="0"/>
              <a:t>Like the Social –  </a:t>
            </a:r>
          </a:p>
          <a:p>
            <a:r>
              <a:rPr lang="en-US" dirty="0"/>
              <a:t>Disliked the Social –  </a:t>
            </a:r>
          </a:p>
          <a:p>
            <a:r>
              <a:rPr lang="en-US" dirty="0"/>
              <a:t>Did not go to Social –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26" y="1631406"/>
            <a:ext cx="9289031" cy="4844008"/>
          </a:xfrm>
        </p:spPr>
        <p:txBody>
          <a:bodyPr/>
          <a:lstStyle/>
          <a:p>
            <a:r>
              <a:rPr lang="en-US" sz="3200" dirty="0"/>
              <a:t>Future 802 Wireless Interims:</a:t>
            </a:r>
          </a:p>
          <a:p>
            <a:pPr lvl="1"/>
            <a:r>
              <a:rPr lang="en-US" sz="2800" dirty="0"/>
              <a:t>Jan 2018 Hotel Irvine, </a:t>
            </a:r>
            <a:r>
              <a:rPr lang="en-GB" sz="2800" dirty="0"/>
              <a:t>Irvine, CA, USA</a:t>
            </a:r>
            <a:endParaRPr lang="en-US" sz="2800" dirty="0"/>
          </a:p>
          <a:p>
            <a:pPr lvl="1"/>
            <a:r>
              <a:rPr lang="en-US" sz="2800" dirty="0"/>
              <a:t>May 2018 Marriott Warsaw, Poland</a:t>
            </a:r>
          </a:p>
          <a:p>
            <a:pPr lvl="1"/>
            <a:r>
              <a:rPr lang="en-US" sz="2800" dirty="0"/>
              <a:t>Sept 2018  </a:t>
            </a:r>
            <a:r>
              <a:rPr lang="en-GB" sz="2800" dirty="0"/>
              <a:t>Hilton Waikoloa Village, Kona, HI, USA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9536" y="1412776"/>
            <a:ext cx="8424936" cy="4683224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Agenda Items for 1</a:t>
            </a:r>
            <a:r>
              <a:rPr lang="en-GB" sz="2000" baseline="30000" dirty="0"/>
              <a:t>st</a:t>
            </a:r>
            <a:r>
              <a:rPr lang="en-GB" sz="2000" dirty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M3.3	II	Other WG meeting 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M3.4	II	Meeting room locations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M3.5	II	Next meeting 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M3.6	II	Meeting 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M3.7	II	Recording 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M3.8	II	File 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M3.9	II	Breakfast, breaks, Social 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Friday:</a:t>
            </a:r>
          </a:p>
          <a:p>
            <a:pPr lvl="1">
              <a:buFontTx/>
              <a:buNone/>
            </a:pPr>
            <a:r>
              <a:rPr lang="en-US" dirty="0"/>
              <a:t>F3.1.1  II      Straw Poll of membership regarding this meeting location </a:t>
            </a:r>
          </a:p>
          <a:p>
            <a:pPr lvl="1">
              <a:buFontTx/>
              <a:buNone/>
            </a:pPr>
            <a:r>
              <a:rPr lang="en-US" dirty="0"/>
              <a:t>F3.1.2  DT	Future 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589203" cy="273050"/>
          </a:xfrm>
        </p:spPr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457201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556792"/>
            <a:ext cx="10460567" cy="4844008"/>
          </a:xfrm>
        </p:spPr>
        <p:txBody>
          <a:bodyPr>
            <a:normAutofit/>
          </a:bodyPr>
          <a:lstStyle/>
          <a:p>
            <a:r>
              <a:rPr lang="en-US" sz="2800" dirty="0"/>
              <a:t>Future 802 Plenary Sessions:</a:t>
            </a:r>
          </a:p>
          <a:p>
            <a:pPr lvl="1"/>
            <a:r>
              <a:rPr lang="en-US" sz="2400" b="1" dirty="0"/>
              <a:t>Nov 5-10 2017       Caribe Hotel and Convention Center – Orlando, FL</a:t>
            </a:r>
          </a:p>
          <a:p>
            <a:pPr lvl="1"/>
            <a:endParaRPr lang="en-US" sz="1800" b="1" dirty="0"/>
          </a:p>
          <a:p>
            <a:pPr lvl="1"/>
            <a:r>
              <a:rPr lang="en-GB" sz="2400" dirty="0"/>
              <a:t>March 4-9, 2018 Hyatt Regency O'Hare, Rosemont, Illinois, USA</a:t>
            </a:r>
          </a:p>
          <a:p>
            <a:pPr lvl="1"/>
            <a:r>
              <a:rPr lang="en-GB" sz="2400" dirty="0"/>
              <a:t>July 8-13, 2018 Manchester Grand Hyatt, San Diego, CA, USA</a:t>
            </a:r>
          </a:p>
          <a:p>
            <a:pPr lvl="1"/>
            <a:r>
              <a:rPr lang="en-GB" sz="2400" dirty="0"/>
              <a:t>November 11-16, 2018  Marriott Marquis Queen's Park, Bangkok, Thailand</a:t>
            </a:r>
            <a:endParaRPr lang="en-US" sz="2400" dirty="0"/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March 10-15, 2019 Hyatt Regency Vancouver and Fairmont Hotel Vancouver, Vancouver, Canada</a:t>
            </a:r>
          </a:p>
          <a:p>
            <a:pPr lvl="1"/>
            <a:r>
              <a:rPr lang="en-GB" sz="2400" dirty="0"/>
              <a:t>July 14-19,2019  Austria Congress Centre, Vienna, Austria</a:t>
            </a:r>
          </a:p>
          <a:p>
            <a:pPr lvl="1"/>
            <a:r>
              <a:rPr lang="en-GB" sz="2400" dirty="0"/>
              <a:t>November 10-15, 2019 Hilton Waikoloa Village, Kona, HI, USA</a:t>
            </a:r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1177190" y="2204864"/>
            <a:ext cx="9937104" cy="4128816"/>
          </a:xfrm>
          <a:ln/>
        </p:spPr>
        <p:txBody>
          <a:bodyPr/>
          <a:lstStyle/>
          <a:p>
            <a:r>
              <a:rPr lang="en-US" dirty="0"/>
              <a:t>Plenary Meeting Status File: EC-16/66r1</a:t>
            </a:r>
          </a:p>
          <a:p>
            <a:r>
              <a:rPr lang="en-US" dirty="0">
                <a:hlinkClick r:id="rId3"/>
              </a:rPr>
              <a:t>https://mentor.ieee.org/802-ec/dcn/16/ec-16-0066-00-00EC-802-plenary-future-venue-contract-status.xlsx</a:t>
            </a:r>
            <a:endParaRPr lang="en-US" dirty="0">
              <a:hlinkClick r:id="rId4"/>
            </a:endParaRPr>
          </a:p>
          <a:p>
            <a:endParaRPr lang="en-US" dirty="0">
              <a:hlinkClick r:id="rId4"/>
            </a:endParaRPr>
          </a:p>
          <a:p>
            <a:r>
              <a:rPr lang="en-US" dirty="0"/>
              <a:t>802 Executive Secretary Report: EC-17/0122r0</a:t>
            </a:r>
            <a:endParaRPr lang="en-US" dirty="0">
              <a:hlinkClick r:id="rId4"/>
            </a:endParaRPr>
          </a:p>
          <a:p>
            <a:r>
              <a:rPr lang="en-US" dirty="0">
                <a:hlinkClick r:id="rId5"/>
              </a:rPr>
              <a:t>https://mentor.ieee.org/802-ec/dcn/17/ec-17-0122-00-00EC-executive-secretary-agenda-items-july-2017-plenary.pptx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38349" y="357166"/>
            <a:ext cx="2374889" cy="273050"/>
          </a:xfrm>
        </p:spPr>
        <p:txBody>
          <a:bodyPr/>
          <a:lstStyle/>
          <a:p>
            <a:r>
              <a:rPr lang="en-US"/>
              <a:t>Sept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739074" y="6475414"/>
            <a:ext cx="232726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0" y="2819401"/>
            <a:ext cx="7772400" cy="1362075"/>
          </a:xfrm>
        </p:spPr>
        <p:txBody>
          <a:bodyPr/>
          <a:lstStyle/>
          <a:p>
            <a:r>
              <a:rPr lang="en-US" sz="3200" dirty="0"/>
              <a:t>Monday– </a:t>
            </a:r>
            <a:br>
              <a:rPr lang="en-US" sz="3200" dirty="0"/>
            </a:br>
            <a:r>
              <a:rPr lang="en-US" sz="3200" dirty="0"/>
              <a:t>802.11 Opening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0" y="1219201"/>
            <a:ext cx="7772400" cy="1500187"/>
          </a:xfrm>
        </p:spPr>
        <p:txBody>
          <a:bodyPr/>
          <a:lstStyle/>
          <a:p>
            <a:r>
              <a:rPr lang="en-US" dirty="0"/>
              <a:t>802.11 First Vice Chair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4" y="332602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4" y="725488"/>
            <a:ext cx="7770813" cy="1065213"/>
          </a:xfrm>
        </p:spPr>
        <p:txBody>
          <a:bodyPr/>
          <a:lstStyle/>
          <a:p>
            <a:r>
              <a:rPr lang="en-GB" dirty="0"/>
              <a:t>M3.3	 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913" y="1412777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3"/>
              </a:rPr>
              <a:t>802.11</a:t>
            </a:r>
            <a:r>
              <a:rPr lang="en-US" dirty="0"/>
              <a:t>   </a:t>
            </a:r>
            <a:r>
              <a:rPr lang="en-US" dirty="0">
                <a:hlinkClick r:id="rId4"/>
              </a:rPr>
              <a:t>802.15</a:t>
            </a:r>
            <a:r>
              <a:rPr lang="en-US" dirty="0"/>
              <a:t>   </a:t>
            </a:r>
            <a:r>
              <a:rPr lang="en-US" dirty="0">
                <a:hlinkClick r:id="rId5"/>
              </a:rPr>
              <a:t>802.16</a:t>
            </a:r>
            <a:r>
              <a:rPr lang="en-US" dirty="0"/>
              <a:t>   </a:t>
            </a:r>
            <a:r>
              <a:rPr lang="en-US" dirty="0">
                <a:hlinkClick r:id="rId6"/>
              </a:rPr>
              <a:t>802.18</a:t>
            </a:r>
            <a:r>
              <a:rPr lang="en-US" dirty="0"/>
              <a:t>   </a:t>
            </a:r>
            <a:r>
              <a:rPr lang="en-US" dirty="0">
                <a:hlinkClick r:id="rId7"/>
              </a:rPr>
              <a:t>802.19</a:t>
            </a:r>
            <a:r>
              <a:rPr lang="en-US" dirty="0"/>
              <a:t>   </a:t>
            </a:r>
            <a:r>
              <a:rPr lang="en-US" dirty="0">
                <a:hlinkClick r:id="rId8"/>
              </a:rPr>
              <a:t>802.21</a:t>
            </a:r>
            <a:r>
              <a:rPr lang="en-US" dirty="0"/>
              <a:t>   </a:t>
            </a:r>
            <a:r>
              <a:rPr lang="en-US" dirty="0">
                <a:hlinkClick r:id="rId9"/>
              </a:rPr>
              <a:t>802.24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>
                <a:hlinkClick r:id="rId10"/>
              </a:rPr>
              <a:t>Treasurer Report</a:t>
            </a:r>
            <a:r>
              <a:rPr lang="en-US" dirty="0"/>
              <a:t>: 11-17/1265r0</a:t>
            </a:r>
          </a:p>
          <a:p>
            <a:endParaRPr lang="en-US" dirty="0">
              <a:hlinkClick r:id="" action="ppaction://noaction"/>
            </a:endParaRPr>
          </a:p>
          <a:p>
            <a:r>
              <a:rPr lang="en-US" dirty="0">
                <a:hlinkClick r:id="" action="ppaction://noaction"/>
              </a:rPr>
              <a:t>Patent policy</a:t>
            </a:r>
            <a:r>
              <a:rPr lang="en-US" dirty="0"/>
              <a:t> (in IEEE-SA bylaws), </a:t>
            </a:r>
            <a:r>
              <a:rPr lang="en-US" dirty="0">
                <a:hlinkClick r:id="rId11"/>
              </a:rPr>
              <a:t>patent policy</a:t>
            </a:r>
            <a:r>
              <a:rPr lang="en-US" dirty="0"/>
              <a:t> (slide set), and </a:t>
            </a:r>
            <a:r>
              <a:rPr lang="en-US" dirty="0">
                <a:hlinkClick r:id="rId12"/>
              </a:rPr>
              <a:t>antitrust guidelines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11187"/>
          </a:xfrm>
        </p:spPr>
        <p:txBody>
          <a:bodyPr/>
          <a:lstStyle/>
          <a:p>
            <a:r>
              <a:rPr lang="en-GB" dirty="0"/>
              <a:t>M3.4 Meeting Room Locations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Date Placeholder 3"/>
          <p:cNvSpPr>
            <a:spLocks noGrp="1"/>
          </p:cNvSpPr>
          <p:nvPr>
            <p:ph type="dt" idx="10"/>
          </p:nvPr>
        </p:nvSpPr>
        <p:spPr>
          <a:noFill/>
        </p:spPr>
        <p:txBody>
          <a:bodyPr/>
          <a:lstStyle/>
          <a:p>
            <a:r>
              <a:rPr lang="en-US"/>
              <a:t>Sept 2017</a:t>
            </a:r>
            <a:endParaRPr lang="en-US" dirty="0"/>
          </a:p>
        </p:txBody>
      </p:sp>
      <p:sp>
        <p:nvSpPr>
          <p:cNvPr id="10244" name="Footer Placeholder 4"/>
          <p:cNvSpPr>
            <a:spLocks noGrp="1"/>
          </p:cNvSpPr>
          <p:nvPr>
            <p:ph type="ftr" idx="11"/>
          </p:nvPr>
        </p:nvSpPr>
        <p:spPr>
          <a:noFill/>
        </p:spPr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B5C58B0-409B-414D-AB6F-19EB0C17CA5C}" type="slidenum">
              <a:rPr lang="en-US"/>
              <a:pPr/>
              <a:t>5</a:t>
            </a:fld>
            <a:endParaRPr lang="en-US"/>
          </a:p>
        </p:txBody>
      </p:sp>
      <p:pic>
        <p:nvPicPr>
          <p:cNvPr id="10246" name="Picture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9789" y="1524000"/>
            <a:ext cx="79724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0" name="Rounded Rectangle 9"/>
          <p:cNvSpPr>
            <a:spLocks noChangeArrowheads="1"/>
          </p:cNvSpPr>
          <p:nvPr/>
        </p:nvSpPr>
        <p:spPr bwMode="auto">
          <a:xfrm>
            <a:off x="6553200" y="4138613"/>
            <a:ext cx="636588" cy="381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0251" name="Rounded Rectangle 10"/>
          <p:cNvSpPr>
            <a:spLocks noChangeArrowheads="1"/>
          </p:cNvSpPr>
          <p:nvPr/>
        </p:nvSpPr>
        <p:spPr bwMode="auto">
          <a:xfrm>
            <a:off x="2495600" y="2643354"/>
            <a:ext cx="792088" cy="385595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0252" name="Rounded Rectangle 11"/>
          <p:cNvSpPr>
            <a:spLocks noChangeArrowheads="1"/>
          </p:cNvSpPr>
          <p:nvPr/>
        </p:nvSpPr>
        <p:spPr bwMode="auto">
          <a:xfrm>
            <a:off x="6546850" y="3028950"/>
            <a:ext cx="636588" cy="381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8" name="Rounded Rectangle 10"/>
          <p:cNvSpPr>
            <a:spLocks noChangeArrowheads="1"/>
          </p:cNvSpPr>
          <p:nvPr/>
        </p:nvSpPr>
        <p:spPr bwMode="auto">
          <a:xfrm>
            <a:off x="7848600" y="2874963"/>
            <a:ext cx="1219200" cy="1143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5" name="Rounded Rectangle 11"/>
          <p:cNvSpPr>
            <a:spLocks noChangeArrowheads="1"/>
          </p:cNvSpPr>
          <p:nvPr/>
        </p:nvSpPr>
        <p:spPr bwMode="auto">
          <a:xfrm>
            <a:off x="7661472" y="4124757"/>
            <a:ext cx="522759" cy="5334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24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Online Calendar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r>
              <a:rPr lang="en-GB" dirty="0"/>
              <a:t> Go to : </a:t>
            </a:r>
            <a:r>
              <a:rPr lang="en-GB" dirty="0">
                <a:hlinkClick r:id="rId2"/>
              </a:rPr>
              <a:t>http://schedule.802world.com</a:t>
            </a:r>
            <a:endParaRPr lang="en-GB" dirty="0"/>
          </a:p>
          <a:p>
            <a:r>
              <a:rPr lang="en-GB" dirty="0"/>
              <a:t>Select Calendar Integration:</a:t>
            </a:r>
          </a:p>
          <a:p>
            <a:r>
              <a:rPr lang="en-GB" dirty="0">
                <a:hlinkClick r:id="rId3"/>
              </a:rPr>
              <a:t>http://schedule.802world.com/ics/directory</a:t>
            </a:r>
            <a:endParaRPr lang="en-GB" dirty="0"/>
          </a:p>
          <a:p>
            <a:r>
              <a:rPr lang="en-US" dirty="0"/>
              <a:t>This application exports meetings in .</a:t>
            </a:r>
            <a:r>
              <a:rPr lang="en-US" dirty="0" err="1"/>
              <a:t>ics</a:t>
            </a:r>
            <a:r>
              <a:rPr lang="en-US" dirty="0"/>
              <a:t> format, which can be subscribed to from your favorite calendar application. 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hlinkClick r:id="rId4"/>
              </a:rPr>
              <a:t>http://schedule.802world.com/ics/show?group=11</a:t>
            </a:r>
            <a:r>
              <a:rPr lang="en-US" dirty="0"/>
              <a:t> </a:t>
            </a:r>
            <a:endParaRPr lang="en-GB" dirty="0"/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Note: the schedule on this calendar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M3.5 Next meeting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419" y="1628252"/>
            <a:ext cx="9433048" cy="4824536"/>
          </a:xfrm>
        </p:spPr>
        <p:txBody>
          <a:bodyPr/>
          <a:lstStyle/>
          <a:p>
            <a:r>
              <a:rPr lang="en-GB" sz="3200" dirty="0"/>
              <a:t>802 Plenary: 5-10 </a:t>
            </a:r>
            <a:r>
              <a:rPr lang="en-US" sz="3200" dirty="0"/>
              <a:t>November 2017 – </a:t>
            </a:r>
          </a:p>
          <a:p>
            <a:r>
              <a:rPr lang="en-US" sz="3200" dirty="0"/>
              <a:t>	</a:t>
            </a:r>
            <a:r>
              <a:rPr lang="en-GB" sz="3200" dirty="0"/>
              <a:t>Caribe Hotel and Convention </a:t>
            </a:r>
            <a:r>
              <a:rPr lang="en-US" sz="3200" dirty="0"/>
              <a:t>Center</a:t>
            </a:r>
            <a:r>
              <a:rPr lang="en-GB" sz="3200" dirty="0"/>
              <a:t>, </a:t>
            </a:r>
            <a:r>
              <a:rPr lang="en-US" sz="3200" dirty="0"/>
              <a:t>Orlando, Florida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802 Wireless Interim: 14-19 January 2018</a:t>
            </a:r>
          </a:p>
          <a:p>
            <a:r>
              <a:rPr lang="en-US" sz="3200" dirty="0"/>
              <a:t>	</a:t>
            </a:r>
            <a:r>
              <a:rPr lang="en-GB" sz="3200" dirty="0"/>
              <a:t>Hotel Irvine, Irvine, CA, USA</a:t>
            </a:r>
          </a:p>
          <a:p>
            <a:endParaRPr lang="en-GB" sz="3200" dirty="0"/>
          </a:p>
          <a:p>
            <a:endParaRPr lang="en-US" sz="3200" dirty="0"/>
          </a:p>
          <a:p>
            <a:endParaRPr lang="en-US" sz="3200" dirty="0"/>
          </a:p>
          <a:p>
            <a:br>
              <a:rPr lang="en-GB" sz="3200" dirty="0"/>
            </a:br>
            <a:endParaRPr lang="en-GB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M3.6	II	Meeting registration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1" y="1434353"/>
            <a:ext cx="6195391" cy="4392487"/>
          </a:xfrm>
        </p:spPr>
        <p:txBody>
          <a:bodyPr/>
          <a:lstStyle/>
          <a:p>
            <a:r>
              <a:rPr lang="en-US" dirty="0"/>
              <a:t>Primary Working Group	  </a:t>
            </a:r>
          </a:p>
          <a:p>
            <a:r>
              <a:rPr lang="en-US" dirty="0"/>
              <a:t>Total Registration: 	273	 100%			</a:t>
            </a:r>
          </a:p>
          <a:p>
            <a:r>
              <a:rPr lang="en-US" dirty="0"/>
              <a:t>    802.11				217	   79%			</a:t>
            </a:r>
          </a:p>
          <a:p>
            <a:r>
              <a:rPr lang="en-US" dirty="0"/>
              <a:t>    802.15				  40	   15%			</a:t>
            </a:r>
          </a:p>
          <a:p>
            <a:r>
              <a:rPr lang="en-US" dirty="0"/>
              <a:t>    802.16				    1		0%			</a:t>
            </a:r>
          </a:p>
          <a:p>
            <a:r>
              <a:rPr lang="en-US" dirty="0"/>
              <a:t>    802.18				    3		1%			</a:t>
            </a:r>
          </a:p>
          <a:p>
            <a:r>
              <a:rPr lang="en-US" dirty="0"/>
              <a:t>    802.19				    6		2%			</a:t>
            </a:r>
          </a:p>
          <a:p>
            <a:r>
              <a:rPr lang="en-US" dirty="0"/>
              <a:t>    802.21				    6		2%			</a:t>
            </a:r>
          </a:p>
          <a:p>
            <a:r>
              <a:rPr lang="en-US" dirty="0"/>
              <a:t>    802.22				Not meeting this week</a:t>
            </a:r>
          </a:p>
          <a:p>
            <a:r>
              <a:rPr lang="en-US" dirty="0"/>
              <a:t>    802.24				    0		0%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429001" y="5981850"/>
            <a:ext cx="3565593" cy="33855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As of 9 Sept 2017</a:t>
            </a:r>
          </a:p>
        </p:txBody>
      </p:sp>
    </p:spTree>
    <p:extLst>
      <p:ext uri="{BB962C8B-B14F-4D97-AF65-F5344CB8AC3E}">
        <p14:creationId xmlns:p14="http://schemas.microsoft.com/office/powerpoint/2010/main" val="4230595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54595</TotalTime>
  <Words>1096</Words>
  <Application>Microsoft Office PowerPoint</Application>
  <PresentationFormat>Widescreen</PresentationFormat>
  <Paragraphs>267</Paragraphs>
  <Slides>21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 Unicode MS</vt:lpstr>
      <vt:lpstr>MS Gothic</vt:lpstr>
      <vt:lpstr>Arial</vt:lpstr>
      <vt:lpstr>Times New Roman</vt:lpstr>
      <vt:lpstr>802-11 Theme</vt:lpstr>
      <vt:lpstr>Document</vt:lpstr>
      <vt:lpstr>1st Vice Chair Report - Sept 2017 - Waikoloa</vt:lpstr>
      <vt:lpstr>Abstract</vt:lpstr>
      <vt:lpstr>Monday–  802.11 Opening Plenary</vt:lpstr>
      <vt:lpstr>M3.3  Other WG meeting plans </vt:lpstr>
      <vt:lpstr>M3.4 Meeting Room Locations</vt:lpstr>
      <vt:lpstr>Online Calendar Schedule</vt:lpstr>
      <vt:lpstr>M3.5 Next meeting reminder</vt:lpstr>
      <vt:lpstr>M3.6 II Meeting registration </vt:lpstr>
      <vt:lpstr>M3.7 Recording attendance</vt:lpstr>
      <vt:lpstr>M3.8 Local File Document Server information</vt:lpstr>
      <vt:lpstr>Network Assistance</vt:lpstr>
      <vt:lpstr>M3.10 FOOD &amp; BEVERAGE</vt:lpstr>
      <vt:lpstr>M3.9  II  Social Event</vt:lpstr>
      <vt:lpstr>802.11 Mid-Week Plenary</vt:lpstr>
      <vt:lpstr>2.5 II Announcements</vt:lpstr>
      <vt:lpstr>W5.1 Room Change Requests</vt:lpstr>
      <vt:lpstr>802.11 WG Closing Plenary</vt:lpstr>
      <vt:lpstr>F3.1.1 -Straw Poll regarding this meeting location</vt:lpstr>
      <vt:lpstr>F3.1.2: Future Venue Insight</vt:lpstr>
      <vt:lpstr>F3.1.2: Future Venue Insight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Sept 2017 - Waikoloa</dc:title>
  <dc:subject>Sept 2017</dc:subject>
  <dc:creator>Jon Rosdahl</dc:creator>
  <dc:description>Jon Rosdahl (Qualcomm)</dc:description>
  <cp:lastModifiedBy>Jon Rosdahl</cp:lastModifiedBy>
  <cp:revision>205</cp:revision>
  <cp:lastPrinted>1601-01-01T00:00:00Z</cp:lastPrinted>
  <dcterms:created xsi:type="dcterms:W3CDTF">2014-04-14T10:59:07Z</dcterms:created>
  <dcterms:modified xsi:type="dcterms:W3CDTF">2017-09-11T19:07:25Z</dcterms:modified>
  <cp:category>Report</cp:category>
</cp:coreProperties>
</file>