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75" r:id="rId4"/>
    <p:sldId id="296" r:id="rId5"/>
    <p:sldId id="310" r:id="rId6"/>
    <p:sldId id="311" r:id="rId7"/>
    <p:sldId id="269" r:id="rId8"/>
    <p:sldId id="277" r:id="rId9"/>
    <p:sldId id="308" r:id="rId10"/>
    <p:sldId id="304" r:id="rId11"/>
    <p:sldId id="303" r:id="rId12"/>
    <p:sldId id="291" r:id="rId13"/>
  </p:sldIdLst>
  <p:sldSz cx="12192000" cy="6858000"/>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789" autoAdjust="0"/>
    <p:restoredTop sz="85399" autoAdjust="0"/>
  </p:normalViewPr>
  <p:slideViewPr>
    <p:cSldViewPr>
      <p:cViewPr varScale="1">
        <p:scale>
          <a:sx n="59" d="100"/>
          <a:sy n="59" d="100"/>
        </p:scale>
        <p:origin x="84" y="102"/>
      </p:cViewPr>
      <p:guideLst>
        <p:guide orient="horz" pos="2160"/>
        <p:guide pos="384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doc.: IEEE 802.11-171265r1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Sept 2017</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a:t>Ben Rolfe (BCA); Jon Rosdahl (Qualcomm)</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doc.: IEEE 802.11-171265r1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a:t>Sept 2017</a:t>
            </a:r>
            <a:endParaRPr lang="en-US" dirty="0"/>
          </a:p>
        </p:txBody>
      </p:sp>
      <p:sp>
        <p:nvSpPr>
          <p:cNvPr id="9221"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a:t>Ben Rolfe (BCA); Jon Rosdahl (Qualcomm)</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802.11-171265r1</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 2017</a:t>
            </a:r>
            <a:endParaRPr lang="en-US" dirty="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US">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11</a:t>
            </a:fld>
            <a:endParaRPr lang="en-US"/>
          </a:p>
        </p:txBody>
      </p:sp>
    </p:spTree>
    <p:extLst>
      <p:ext uri="{BB962C8B-B14F-4D97-AF65-F5344CB8AC3E}">
        <p14:creationId xmlns:p14="http://schemas.microsoft.com/office/powerpoint/2010/main" val="16503729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12</a:t>
            </a:fld>
            <a:endParaRPr lang="en-US"/>
          </a:p>
        </p:txBody>
      </p:sp>
    </p:spTree>
    <p:extLst>
      <p:ext uri="{BB962C8B-B14F-4D97-AF65-F5344CB8AC3E}">
        <p14:creationId xmlns:p14="http://schemas.microsoft.com/office/powerpoint/2010/main" val="20025634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doc.: IEEE 802.11-171265r1</a:t>
            </a:r>
          </a:p>
        </p:txBody>
      </p:sp>
      <p:sp>
        <p:nvSpPr>
          <p:cNvPr id="11267" name="Rectangle 3"/>
          <p:cNvSpPr>
            <a:spLocks noGrp="1" noChangeArrowheads="1"/>
          </p:cNvSpPr>
          <p:nvPr>
            <p:ph type="dt" sz="quarter"/>
          </p:nvPr>
        </p:nvSpPr>
        <p:spPr>
          <a:noFill/>
        </p:spPr>
        <p:txBody>
          <a:bodyPr/>
          <a:lstStyle/>
          <a:p>
            <a:r>
              <a:rPr lang="en-US">
                <a:latin typeface="Times New Roman" pitchFamily="18" charset="0"/>
                <a:ea typeface="Arial Unicode MS" pitchFamily="34" charset="-128"/>
                <a:cs typeface="Arial Unicode MS" pitchFamily="34" charset="-128"/>
              </a:rPr>
              <a:t>Sept 2017</a:t>
            </a:r>
            <a:endParaRPr lang="en-US" dirty="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Ben Rolfe (BCA); 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3</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Meeting has </a:t>
            </a:r>
            <a:r>
              <a:rPr lang="en-US" dirty="0">
                <a:effectLst/>
              </a:rPr>
              <a:t>$2k for the Audit</a:t>
            </a:r>
            <a:r>
              <a:rPr lang="en-US" baseline="0" dirty="0">
                <a:effectLst/>
              </a:rPr>
              <a:t> still pending</a:t>
            </a:r>
          </a:p>
          <a:p>
            <a:r>
              <a:rPr lang="en-US" baseline="0" dirty="0">
                <a:effectLst/>
              </a:rPr>
              <a:t>2017 May Meeting has $2k for Audit still pending.</a:t>
            </a:r>
          </a:p>
          <a:p>
            <a:endParaRPr lang="en-US" baseline="0" dirty="0">
              <a:effectLst/>
            </a:endParaRPr>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5</a:t>
            </a:fld>
            <a:endParaRPr lang="en-US"/>
          </a:p>
        </p:txBody>
      </p:sp>
    </p:spTree>
    <p:extLst>
      <p:ext uri="{BB962C8B-B14F-4D97-AF65-F5344CB8AC3E}">
        <p14:creationId xmlns:p14="http://schemas.microsoft.com/office/powerpoint/2010/main" val="3116347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we budget </a:t>
            </a:r>
            <a:r>
              <a:rPr lang="en-US" dirty="0" err="1"/>
              <a:t>conservately</a:t>
            </a:r>
            <a:r>
              <a:rPr lang="en-US" dirty="0"/>
              <a:t>. The</a:t>
            </a:r>
            <a:r>
              <a:rPr lang="en-US" baseline="0" dirty="0"/>
              <a:t> intent is to keep the meeting fees lower, by budgeting a net zero over all the interims over 2-3 years. </a:t>
            </a:r>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6</a:t>
            </a:fld>
            <a:endParaRPr lang="en-US"/>
          </a:p>
        </p:txBody>
      </p:sp>
    </p:spTree>
    <p:extLst>
      <p:ext uri="{BB962C8B-B14F-4D97-AF65-F5344CB8AC3E}">
        <p14:creationId xmlns:p14="http://schemas.microsoft.com/office/powerpoint/2010/main" val="20094456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a:latin typeface="Times New Roman" pitchFamily="18" charset="0"/>
              </a:rPr>
              <a:t>Historical Attendance: </a:t>
            </a:r>
          </a:p>
          <a:p>
            <a:pPr defTabSz="933450"/>
            <a:r>
              <a:rPr lang="en-US" dirty="0">
                <a:latin typeface="Times New Roman" pitchFamily="18" charset="0"/>
              </a:rPr>
              <a:t>      Number attending the meeting (Initial Budget, final budget )</a:t>
            </a:r>
          </a:p>
          <a:p>
            <a:pPr defTabSz="933450"/>
            <a:r>
              <a:rPr lang="en-US" dirty="0">
                <a:latin typeface="Times New Roman" pitchFamily="18" charset="0"/>
              </a:rPr>
              <a:t>      The numbers in red are a negative (loss), and the black are a positive</a:t>
            </a:r>
          </a:p>
          <a:p>
            <a:pPr defTabSz="933450"/>
            <a:endParaRPr lang="en-US" dirty="0">
              <a:latin typeface="Times New Roman" pitchFamily="18" charset="0"/>
            </a:endParaRPr>
          </a:p>
          <a:p>
            <a:pPr defTabSz="933450"/>
            <a:r>
              <a:rPr lang="en-US" dirty="0">
                <a:latin typeface="Times New Roman" pitchFamily="18" charset="0"/>
              </a:rPr>
              <a:t>2004-January (Vancouver) and 2007 January (London)</a:t>
            </a:r>
            <a:r>
              <a:rPr lang="en-US" baseline="0" dirty="0">
                <a:latin typeface="Times New Roman" pitchFamily="18" charset="0"/>
              </a:rPr>
              <a:t> </a:t>
            </a:r>
            <a:r>
              <a:rPr lang="en-US" dirty="0">
                <a:latin typeface="Times New Roman" pitchFamily="18" charset="0"/>
              </a:rPr>
              <a:t>Interims were hosted</a:t>
            </a:r>
            <a:r>
              <a:rPr lang="en-US" baseline="0" dirty="0">
                <a:latin typeface="Times New Roman" pitchFamily="18" charset="0"/>
              </a:rPr>
              <a:t> by IEEE 802 </a:t>
            </a:r>
          </a:p>
          <a:p>
            <a:pPr lvl="1" defTabSz="933450"/>
            <a:r>
              <a:rPr lang="en-US" baseline="0" dirty="0">
                <a:latin typeface="Times New Roman" pitchFamily="18" charset="0"/>
              </a:rPr>
              <a:t>– The IEEE 802 LMSC Treasury was used for accounting.</a:t>
            </a:r>
          </a:p>
          <a:p>
            <a:pPr defTabSz="933450"/>
            <a:endParaRPr lang="en-US" dirty="0">
              <a:latin typeface="Times New Roman" pitchFamily="18" charset="0"/>
            </a:endParaRPr>
          </a:p>
          <a:p>
            <a:pPr defTabSz="933450"/>
            <a:r>
              <a:rPr lang="en-US" dirty="0">
                <a:latin typeface="Times New Roman" pitchFamily="18" charset="0"/>
              </a:rPr>
              <a:t>The Beijing and Okinawa meetings had a sponsor, and so were run on a net zero basis.</a:t>
            </a:r>
          </a:p>
          <a:p>
            <a:pPr defTabSz="933450"/>
            <a:r>
              <a:rPr lang="en-US" dirty="0">
                <a:latin typeface="Times New Roman" pitchFamily="18" charset="0"/>
              </a:rPr>
              <a:t>The Nanjing meeting had a sponsor,</a:t>
            </a:r>
            <a:r>
              <a:rPr lang="en-US" baseline="0" dirty="0">
                <a:latin typeface="Times New Roman" pitchFamily="18" charset="0"/>
              </a:rPr>
              <a:t> but we failed to include a site visit charge when settling with the Sponsor.  </a:t>
            </a:r>
          </a:p>
          <a:p>
            <a:pPr defTabSz="933450"/>
            <a:r>
              <a:rPr lang="en-US" baseline="0" dirty="0">
                <a:latin typeface="Times New Roman" pitchFamily="18" charset="0"/>
              </a:rPr>
              <a:t>     The Nanjing loss includes the site visit and a wire transfer finance charge.</a:t>
            </a:r>
            <a:endParaRPr lang="en-US" dirty="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385763" y="701675"/>
            <a:ext cx="6164262"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a:latin typeface="+mn-lt"/>
              </a:rPr>
              <a:t>Historical Attendance: </a:t>
            </a:r>
          </a:p>
          <a:p>
            <a:pPr defTabSz="933450"/>
            <a:r>
              <a:rPr lang="en-US" sz="1200" b="0" dirty="0">
                <a:latin typeface="+mn-lt"/>
              </a:rPr>
              <a:t>Number attending the meeting (Initial Budget, Final budget )</a:t>
            </a:r>
          </a:p>
          <a:p>
            <a:pPr defTabSz="933450"/>
            <a:r>
              <a:rPr lang="en-US" sz="1200" b="0" dirty="0">
                <a:latin typeface="+mn-lt"/>
              </a:rPr>
              <a:t>The numbers in red are a negative (deficit), and the black are a positive (surplus)</a:t>
            </a:r>
          </a:p>
          <a:p>
            <a:pPr defTabSz="933450"/>
            <a:r>
              <a:rPr lang="en-US" sz="1200" b="0" i="1" dirty="0">
                <a:latin typeface="+mn-lt"/>
              </a:rPr>
              <a:t>Italic numbers are projected</a:t>
            </a:r>
            <a:r>
              <a:rPr lang="en-US" sz="1200" b="0" i="1" baseline="0" dirty="0">
                <a:latin typeface="+mn-lt"/>
              </a:rPr>
              <a:t> budgets</a:t>
            </a:r>
            <a:endParaRPr lang="en-US" sz="1200" b="0" i="1" dirty="0">
              <a:latin typeface="+mn-lt"/>
            </a:endParaRPr>
          </a:p>
          <a:p>
            <a:pPr defTabSz="933450"/>
            <a:endParaRPr lang="en-US" sz="1200" b="0" dirty="0">
              <a:latin typeface="+mn-lt"/>
            </a:endParaRPr>
          </a:p>
          <a:p>
            <a:pPr defTabSz="933450"/>
            <a:r>
              <a:rPr lang="en-US" sz="1200" b="0" dirty="0">
                <a:latin typeface="+mn-lt"/>
              </a:rPr>
              <a:t>2015 January  - Atlanta</a:t>
            </a:r>
            <a:r>
              <a:rPr lang="en-US" sz="1200" b="0" baseline="0" dirty="0">
                <a:latin typeface="+mn-lt"/>
              </a:rPr>
              <a:t> – 802 Hosted Interim – All 802 Groups attended except .16 and .22 </a:t>
            </a:r>
          </a:p>
          <a:p>
            <a:pPr lvl="1" defTabSz="933450"/>
            <a:r>
              <a:rPr lang="en-US" sz="1200" b="0" baseline="0" dirty="0">
                <a:latin typeface="+mn-lt"/>
              </a:rPr>
              <a:t>– Net Zero to 802.11.15 Treasury. </a:t>
            </a:r>
          </a:p>
          <a:p>
            <a:pPr lvl="1" defTabSz="933450"/>
            <a:r>
              <a:rPr lang="en-US" sz="1200" b="0" baseline="0" dirty="0">
                <a:latin typeface="+mn-lt"/>
              </a:rPr>
              <a:t>– Surplus Paid to IEEE 802 = $</a:t>
            </a:r>
            <a:r>
              <a:rPr lang="en-US" dirty="0"/>
              <a:t>114.696.00</a:t>
            </a:r>
            <a:r>
              <a:rPr lang="en-US" baseline="0" dirty="0"/>
              <a:t> </a:t>
            </a:r>
          </a:p>
          <a:p>
            <a:pPr lvl="1" defTabSz="933450"/>
            <a:r>
              <a:rPr lang="en-US" baseline="0" dirty="0"/>
              <a:t>– Surplus of $0.60 left in Wireless account.</a:t>
            </a:r>
          </a:p>
          <a:p>
            <a:pPr lvl="0" defTabSz="933450"/>
            <a:endParaRPr lang="en-US" sz="1200" b="0" baseline="0" dirty="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a:solidFill>
                  <a:srgbClr val="000000"/>
                </a:solidFill>
                <a:latin typeface="Times New Roman" pitchFamily="16" charset="0"/>
                <a:ea typeface="+mn-ea"/>
                <a:cs typeface="+mn-cs"/>
              </a:rPr>
              <a:t>2016 January  - Atlanta</a:t>
            </a:r>
            <a:r>
              <a:rPr lang="en-US" sz="1200" b="0" kern="1200" baseline="0" dirty="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a:solidFill>
                  <a:srgbClr val="000000"/>
                </a:solidFill>
                <a:latin typeface="Times New Roman" pitchFamily="16" charset="0"/>
                <a:ea typeface="+mn-ea"/>
                <a:cs typeface="+mn-cs"/>
              </a:rPr>
              <a:t>	- Surplus paid to IEEE 802 = $</a:t>
            </a:r>
            <a:r>
              <a:rPr lang="en-US" dirty="0">
                <a:effectLst/>
              </a:rPr>
              <a:t>27,014.06 </a:t>
            </a:r>
            <a:endParaRPr lang="en-US" sz="1200" b="0" kern="1200" baseline="0" dirty="0">
              <a:solidFill>
                <a:srgbClr val="000000"/>
              </a:solidFill>
              <a:latin typeface="Times New Roman" pitchFamily="16" charset="0"/>
              <a:ea typeface="+mn-ea"/>
              <a:cs typeface="+mn-cs"/>
            </a:endParaRPr>
          </a:p>
          <a:p>
            <a:pPr lvl="0" defTabSz="933450"/>
            <a:endParaRPr lang="en-US" sz="1200" b="0" dirty="0">
              <a:latin typeface="+mn-lt"/>
            </a:endParaRPr>
          </a:p>
          <a:p>
            <a:pPr lvl="0" defTabSz="933450"/>
            <a:r>
              <a:rPr lang="en-US" sz="1200" b="0" dirty="0">
                <a:latin typeface="+mn-lt"/>
              </a:rPr>
              <a:t>January 2017  - Atlanta Buckhead –</a:t>
            </a:r>
          </a:p>
          <a:p>
            <a:pPr lvl="2" defTabSz="933450"/>
            <a:r>
              <a:rPr lang="en-US" sz="1200" b="0" dirty="0">
                <a:latin typeface="+mn-lt"/>
              </a:rPr>
              <a:t>- there was</a:t>
            </a:r>
            <a:r>
              <a:rPr lang="en-US" sz="1200" b="0" baseline="0" dirty="0">
                <a:latin typeface="+mn-lt"/>
              </a:rPr>
              <a:t> </a:t>
            </a:r>
            <a:r>
              <a:rPr lang="en-US" sz="1200" b="0" dirty="0">
                <a:latin typeface="+mn-lt"/>
              </a:rPr>
              <a:t>a significant</a:t>
            </a:r>
            <a:r>
              <a:rPr lang="en-US" sz="1200" b="0" baseline="0" dirty="0">
                <a:latin typeface="+mn-lt"/>
              </a:rPr>
              <a:t> penalty( $69,810) that was paid for changing from the Hyatt Regency to the Grand Hyatt which is not part of the budget, but does show on the Income Report.</a:t>
            </a:r>
            <a:endParaRPr lang="en-US" sz="1200" b="0" dirty="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t>2017 January Interim session - Miscellaneous Income</a:t>
            </a:r>
            <a:r>
              <a:rPr lang="en-US" baseline="0" dirty="0"/>
              <a:t> is the penalty that the Hyatt Regency Atlanta paid for cancelling the meeting.</a:t>
            </a:r>
          </a:p>
          <a:p>
            <a:r>
              <a:rPr lang="en-US" baseline="0" dirty="0"/>
              <a:t>The meeting was relocated to the Grand Hyatt Atlanta in Buckhead.</a:t>
            </a:r>
            <a:endParaRPr lang="en-US" dirty="0"/>
          </a:p>
        </p:txBody>
      </p:sp>
      <p:sp>
        <p:nvSpPr>
          <p:cNvPr id="4" name="Header Placeholder 3"/>
          <p:cNvSpPr>
            <a:spLocks noGrp="1"/>
          </p:cNvSpPr>
          <p:nvPr>
            <p:ph type="hdr" idx="10"/>
          </p:nvPr>
        </p:nvSpPr>
        <p:spPr/>
        <p:txBody>
          <a:bodyPr/>
          <a:lstStyle/>
          <a:p>
            <a:pPr>
              <a:defRPr/>
            </a:pPr>
            <a:r>
              <a:rPr lang="en-US"/>
              <a:t>doc.: IEEE 802.11-171265r1</a:t>
            </a:r>
            <a:endParaRPr lang="en-US" dirty="0"/>
          </a:p>
        </p:txBody>
      </p:sp>
      <p:sp>
        <p:nvSpPr>
          <p:cNvPr id="5" name="Date Placeholder 4"/>
          <p:cNvSpPr>
            <a:spLocks noGrp="1"/>
          </p:cNvSpPr>
          <p:nvPr>
            <p:ph type="dt" idx="11"/>
          </p:nvPr>
        </p:nvSpPr>
        <p:spPr/>
        <p:txBody>
          <a:bodyPr/>
          <a:lstStyle/>
          <a:p>
            <a:pPr>
              <a:defRPr/>
            </a:pPr>
            <a:r>
              <a:rPr lang="en-US"/>
              <a:t>Sept 2017</a:t>
            </a:r>
            <a:endParaRPr lang="en-US" dirty="0"/>
          </a:p>
        </p:txBody>
      </p:sp>
      <p:sp>
        <p:nvSpPr>
          <p:cNvPr id="6" name="Footer Placeholder 5"/>
          <p:cNvSpPr>
            <a:spLocks noGrp="1"/>
          </p:cNvSpPr>
          <p:nvPr>
            <p:ph type="ftr" idx="12"/>
          </p:nvPr>
        </p:nvSpPr>
        <p:spPr/>
        <p:txBody>
          <a:bodyPr/>
          <a:lstStyle/>
          <a:p>
            <a:pPr>
              <a:defRPr/>
            </a:pPr>
            <a:r>
              <a:rPr lang="en-US"/>
              <a:t>Ben Rolfe (BCA); Jon Rosdahl (Qualcomm)</a:t>
            </a:r>
          </a:p>
        </p:txBody>
      </p:sp>
      <p:sp>
        <p:nvSpPr>
          <p:cNvPr id="7" name="Slide Number Placeholder 6"/>
          <p:cNvSpPr>
            <a:spLocks noGrp="1"/>
          </p:cNvSpPr>
          <p:nvPr>
            <p:ph type="sldNum" idx="13"/>
          </p:nvPr>
        </p:nvSpPr>
        <p:spPr/>
        <p:txBody>
          <a:bodyPr/>
          <a:lstStyle/>
          <a:p>
            <a:pPr>
              <a:defRPr/>
            </a:pPr>
            <a:r>
              <a:rPr lang="en-US"/>
              <a:t>Page </a:t>
            </a:r>
            <a:fld id="{7A478400-C302-40FF-A836-EC3AD3B263C9}" type="slidenum">
              <a:rPr lang="en-US" smtClean="0"/>
              <a:pPr>
                <a:defRPr/>
              </a:pPr>
              <a:t>9</a:t>
            </a:fld>
            <a:endParaRPr lang="en-US"/>
          </a:p>
        </p:txBody>
      </p:sp>
    </p:spTree>
    <p:extLst>
      <p:ext uri="{BB962C8B-B14F-4D97-AF65-F5344CB8AC3E}">
        <p14:creationId xmlns:p14="http://schemas.microsoft.com/office/powerpoint/2010/main" val="3816065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
        <p:nvSpPr>
          <p:cNvPr id="7" name="Rectangle 4"/>
          <p:cNvSpPr>
            <a:spLocks noGrp="1" noChangeArrowheads="1"/>
          </p:cNvSpPr>
          <p:nvPr>
            <p:ph type="ftr" idx="11"/>
          </p:nvPr>
        </p:nvSpPr>
        <p:spPr>
          <a:xfrm>
            <a:off x="7304616" y="6552143"/>
            <a:ext cx="4074584" cy="184150"/>
          </a:xfrm>
          <a:ln/>
        </p:spPr>
        <p:txBody>
          <a:bodyPr/>
          <a:lstStyle>
            <a:lvl1pPr>
              <a:defRPr/>
            </a:lvl1pPr>
          </a:lstStyle>
          <a:p>
            <a:pPr>
              <a:defRPr/>
            </a:pPr>
            <a:r>
              <a:rPr lang="en-GB"/>
              <a:t>Ben Rolfe (BCA);   Jon Rosdahl (Qualcomm)</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a:latin typeface="Times New Roman" pitchFamily="18" charset="0"/>
                <a:ea typeface="Arial Unicode MS" pitchFamily="34" charset="-128"/>
                <a:cs typeface="Arial Unicode MS" pitchFamily="34" charset="-128"/>
              </a:rPr>
              <a:t>Sept 2017</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10972800" cy="808038"/>
          </a:xfrm>
        </p:spPr>
        <p:txBody>
          <a:bodyPr/>
          <a:lstStyle>
            <a:lvl1pPr>
              <a:defRPr/>
            </a:lvl1pPr>
          </a:lstStyle>
          <a:p>
            <a:r>
              <a:rPr lang="en-US" dirty="0"/>
              <a:t>Click to edit Master title style</a:t>
            </a:r>
            <a:endParaRPr lang="en-GB"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a:t>Sept 2017</a:t>
            </a:r>
            <a:endParaRPr lang="en-GB" dirty="0"/>
          </a:p>
        </p:txBody>
      </p:sp>
      <p:sp>
        <p:nvSpPr>
          <p:cNvPr id="8" name="Footer Placeholder 7"/>
          <p:cNvSpPr>
            <a:spLocks noGrp="1"/>
          </p:cNvSpPr>
          <p:nvPr>
            <p:ph type="ftr" idx="11"/>
          </p:nvPr>
        </p:nvSpPr>
        <p:spPr>
          <a:xfrm>
            <a:off x="7524752" y="6475414"/>
            <a:ext cx="3865033" cy="180975"/>
          </a:xfrm>
        </p:spPr>
        <p:txBody>
          <a:bodyPr/>
          <a:lstStyle>
            <a:lvl1pPr>
              <a:defRPr/>
            </a:lvl1pPr>
          </a:lstStyle>
          <a:p>
            <a:pPr>
              <a:defRPr/>
            </a:pPr>
            <a:r>
              <a:rPr lang="en-GB"/>
              <a:t>Ben Rolfe (BCA);   Jon Rosdahl (Qualcomm)</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a:t>Sept 2017</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a:t>Ben Rolfe (BCA);   Jon Rosdahl (Qualcomm)</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914401" y="685801"/>
            <a:ext cx="10361084"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2051" name="Rectangle 2"/>
          <p:cNvSpPr>
            <a:spLocks noGrp="1" noChangeArrowheads="1"/>
          </p:cNvSpPr>
          <p:nvPr>
            <p:ph type="body" idx="1"/>
          </p:nvPr>
        </p:nvSpPr>
        <p:spPr bwMode="auto">
          <a:xfrm>
            <a:off x="914401" y="1981201"/>
            <a:ext cx="10361084"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8" y="333375"/>
            <a:ext cx="24997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a:t>Sept 2017</a:t>
            </a:r>
            <a:endParaRPr lang="en-GB" dirty="0"/>
          </a:p>
        </p:txBody>
      </p:sp>
      <p:sp>
        <p:nvSpPr>
          <p:cNvPr id="1028" name="Rectangle 4"/>
          <p:cNvSpPr>
            <a:spLocks noGrp="1" noChangeArrowheads="1"/>
          </p:cNvSpPr>
          <p:nvPr>
            <p:ph type="ftr"/>
          </p:nvPr>
        </p:nvSpPr>
        <p:spPr bwMode="auto">
          <a:xfrm>
            <a:off x="7304616" y="6552143"/>
            <a:ext cx="4074584"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a:t>Ben Rolfe (BCA);   Jon Rosdahl (Qualcomm)</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sz="2400">
              <a:latin typeface="Times New Roman" pitchFamily="16" charset="0"/>
              <a:ea typeface="MS Gothic" charset="-128"/>
              <a:cs typeface="+mn-cs"/>
            </a:endParaRPr>
          </a:p>
        </p:txBody>
      </p:sp>
      <p:sp>
        <p:nvSpPr>
          <p:cNvPr id="10" name="Date Placeholder 3"/>
          <p:cNvSpPr txBox="1">
            <a:spLocks/>
          </p:cNvSpPr>
          <p:nvPr/>
        </p:nvSpPr>
        <p:spPr bwMode="auto">
          <a:xfrm>
            <a:off x="4775200" y="357188"/>
            <a:ext cx="6496051"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a:solidFill>
                  <a:schemeClr val="tx1"/>
                </a:solidFill>
                <a:latin typeface="Times New Roman" pitchFamily="16" charset="0"/>
                <a:ea typeface="MS Gothic" charset="-128"/>
                <a:cs typeface="Arial Unicode MS" charset="0"/>
              </a:rPr>
              <a:t>doc.: IEEE 802.</a:t>
            </a:r>
            <a:r>
              <a:rPr lang="en-US" sz="1800" b="1" dirty="0">
                <a:solidFill>
                  <a:schemeClr val="tx1"/>
                </a:solidFill>
                <a:effectLst/>
              </a:rPr>
              <a:t>11-17-1265r1</a:t>
            </a:r>
            <a:endParaRPr lang="en-GB" sz="1800" b="1" dirty="0">
              <a:solidFill>
                <a:schemeClr val="tx1"/>
              </a:solidFill>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1"/>
          <p:cNvSpPr>
            <a:spLocks noGrp="1" noChangeArrowheads="1"/>
          </p:cNvSpPr>
          <p:nvPr>
            <p:ph type="ctrTitle"/>
          </p:nvPr>
        </p:nvSpPr>
        <p:spPr>
          <a:xfrm>
            <a:off x="914400" y="770996"/>
            <a:ext cx="10363200" cy="931334"/>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Treasurer Report Sept 2017 - Waikoloa</a:t>
            </a:r>
            <a:endParaRPr lang="en-GB" dirty="0"/>
          </a:p>
        </p:txBody>
      </p:sp>
      <p:sp>
        <p:nvSpPr>
          <p:cNvPr id="1033" name="Rectangle 2"/>
          <p:cNvSpPr>
            <a:spLocks noGrp="1" noChangeArrowheads="1"/>
          </p:cNvSpPr>
          <p:nvPr>
            <p:ph type="subTitle" idx="1"/>
          </p:nvPr>
        </p:nvSpPr>
        <p:spPr>
          <a:xfrm>
            <a:off x="1878542" y="1738844"/>
            <a:ext cx="8534400" cy="394756"/>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2017-09-11</a:t>
            </a:r>
          </a:p>
        </p:txBody>
      </p:sp>
      <p:sp>
        <p:nvSpPr>
          <p:cNvPr id="1027" name="Rectangle 3"/>
          <p:cNvSpPr>
            <a:spLocks noGrp="1" noChangeArrowheads="1"/>
          </p:cNvSpPr>
          <p:nvPr>
            <p:ph type="dt" idx="10"/>
          </p:nvPr>
        </p:nvSpPr>
        <p:spPr>
          <a:noFill/>
        </p:spPr>
        <p:txBody>
          <a:bodyPr/>
          <a:lstStyle/>
          <a:p>
            <a:pPr>
              <a:buFont typeface="Times New Roman" pitchFamily="18" charset="0"/>
              <a:buNone/>
            </a:pPr>
            <a:r>
              <a:rPr lang="en-US">
                <a:latin typeface="Times New Roman" pitchFamily="18" charset="0"/>
                <a:ea typeface="Arial Unicode MS" pitchFamily="34" charset="-128"/>
                <a:cs typeface="Arial Unicode MS" pitchFamily="34" charset="-128"/>
              </a:rPr>
              <a:t>Sept 2017</a:t>
            </a:r>
            <a:endParaRPr lang="en-GB" dirty="0">
              <a:latin typeface="Times New Roman" pitchFamily="18" charset="0"/>
              <a:ea typeface="Arial Unicode MS" pitchFamily="34" charset="-128"/>
              <a:cs typeface="Arial Unicode MS" pitchFamily="34" charset="-128"/>
            </a:endParaRP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
        <p:nvSpPr>
          <p:cNvPr id="1029" name="Rectangle 5"/>
          <p:cNvSpPr>
            <a:spLocks noGrp="1" noChangeArrowheads="1"/>
          </p:cNvSpPr>
          <p:nvPr>
            <p:ph type="sldNum" idx="12"/>
          </p:nvPr>
        </p:nvSpPr>
        <p:spPr>
          <a:noFill/>
        </p:spPr>
        <p:txBody>
          <a:bodyPr/>
          <a:lstStyle/>
          <a:p>
            <a:pPr>
              <a:buFont typeface="Times New Roman" pitchFamily="18" charset="0"/>
              <a:buNone/>
            </a:pPr>
            <a:r>
              <a:rPr lang="en-GB">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1</a:t>
            </a:fld>
            <a:endParaRPr lang="en-GB">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a:t>
            </a:fld>
            <a:endParaRPr lang="en-GB" sz="1200">
              <a:solidFill>
                <a:srgbClr val="000000"/>
              </a:solidFill>
              <a:ea typeface="Arial Unicode MS" pitchFamily="34" charset="-128"/>
              <a:cs typeface="Arial Unicode MS" pitchFamily="34" charset="-128"/>
            </a:endParaRPr>
          </a:p>
        </p:txBody>
      </p:sp>
      <p:graphicFrame>
        <p:nvGraphicFramePr>
          <p:cNvPr id="1026" name="Object 3"/>
          <p:cNvGraphicFramePr>
            <a:graphicFrameLocks noChangeAspect="1"/>
          </p:cNvGraphicFramePr>
          <p:nvPr>
            <p:extLst>
              <p:ext uri="{D42A27DB-BD31-4B8C-83A1-F6EECF244321}">
                <p14:modId xmlns:p14="http://schemas.microsoft.com/office/powerpoint/2010/main" val="1456356638"/>
              </p:ext>
            </p:extLst>
          </p:nvPr>
        </p:nvGraphicFramePr>
        <p:xfrm>
          <a:off x="2057400" y="2260599"/>
          <a:ext cx="7410450" cy="2762250"/>
        </p:xfrm>
        <a:graphic>
          <a:graphicData uri="http://schemas.openxmlformats.org/presentationml/2006/ole">
            <mc:AlternateContent xmlns:mc="http://schemas.openxmlformats.org/markup-compatibility/2006">
              <mc:Choice xmlns:v="urn:schemas-microsoft-com:vml" Requires="v">
                <p:oleObj spid="_x0000_s1294" name="Document" r:id="rId4" imgW="8253180" imgH="3081427" progId="Word.Document.8">
                  <p:embed/>
                </p:oleObj>
              </mc:Choice>
              <mc:Fallback>
                <p:oleObj name="Document" r:id="rId4" imgW="8253180" imgH="3081427" progId="Word.Document.8">
                  <p:embed/>
                  <p:pic>
                    <p:nvPicPr>
                      <p:cNvPr id="0" name="Picture 46"/>
                      <p:cNvPicPr>
                        <a:picLocks noChangeAspect="1" noChangeArrowheads="1"/>
                      </p:cNvPicPr>
                      <p:nvPr/>
                    </p:nvPicPr>
                    <p:blipFill>
                      <a:blip r:embed="rId5"/>
                      <a:srcRect/>
                      <a:stretch>
                        <a:fillRect/>
                      </a:stretch>
                    </p:blipFill>
                    <p:spPr bwMode="auto">
                      <a:xfrm>
                        <a:off x="2057400" y="2260599"/>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2057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10</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2016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4195969726"/>
              </p:ext>
            </p:extLst>
          </p:nvPr>
        </p:nvGraphicFramePr>
        <p:xfrm>
          <a:off x="1794668" y="1087615"/>
          <a:ext cx="8763002" cy="5360478"/>
        </p:xfrm>
        <a:graphic>
          <a:graphicData uri="http://schemas.openxmlformats.org/drawingml/2006/table">
            <a:tbl>
              <a:tblPr/>
              <a:tblGrid>
                <a:gridCol w="2415576">
                  <a:extLst>
                    <a:ext uri="{9D8B030D-6E8A-4147-A177-3AD203B41FA5}">
                      <a16:colId xmlns:a16="http://schemas.microsoft.com/office/drawing/2014/main" val="72951079"/>
                    </a:ext>
                  </a:extLst>
                </a:gridCol>
                <a:gridCol w="1073590">
                  <a:extLst>
                    <a:ext uri="{9D8B030D-6E8A-4147-A177-3AD203B41FA5}">
                      <a16:colId xmlns:a16="http://schemas.microsoft.com/office/drawing/2014/main" val="779621269"/>
                    </a:ext>
                  </a:extLst>
                </a:gridCol>
                <a:gridCol w="1240902">
                  <a:extLst>
                    <a:ext uri="{9D8B030D-6E8A-4147-A177-3AD203B41FA5}">
                      <a16:colId xmlns:a16="http://schemas.microsoft.com/office/drawing/2014/main" val="1774276530"/>
                    </a:ext>
                  </a:extLst>
                </a:gridCol>
                <a:gridCol w="1477929">
                  <a:extLst>
                    <a:ext uri="{9D8B030D-6E8A-4147-A177-3AD203B41FA5}">
                      <a16:colId xmlns:a16="http://schemas.microsoft.com/office/drawing/2014/main" val="2672037831"/>
                    </a:ext>
                  </a:extLst>
                </a:gridCol>
                <a:gridCol w="1477929">
                  <a:extLst>
                    <a:ext uri="{9D8B030D-6E8A-4147-A177-3AD203B41FA5}">
                      <a16:colId xmlns:a16="http://schemas.microsoft.com/office/drawing/2014/main" val="1414050561"/>
                    </a:ext>
                  </a:extLst>
                </a:gridCol>
                <a:gridCol w="1077076">
                  <a:extLst>
                    <a:ext uri="{9D8B030D-6E8A-4147-A177-3AD203B41FA5}">
                      <a16:colId xmlns:a16="http://schemas.microsoft.com/office/drawing/2014/main" val="1167857142"/>
                    </a:ext>
                  </a:extLst>
                </a:gridCol>
              </a:tblGrid>
              <a:tr h="223913">
                <a:tc rowSpan="2">
                  <a:txBody>
                    <a:bodyPr/>
                    <a:lstStyle/>
                    <a:p>
                      <a:pPr algn="l" fontAlgn="b"/>
                      <a:r>
                        <a:rPr lang="en-US" sz="1200" b="0"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2016-01</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2016-05</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2016-09</a:t>
                      </a:r>
                    </a:p>
                  </a:txBody>
                  <a:tcPr marL="8097" marR="8097" marT="8097"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2949193915"/>
                  </a:ext>
                </a:extLst>
              </a:tr>
              <a:tr h="223913">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Atlanta, GA</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Warsaw, Poland</a:t>
                      </a:r>
                    </a:p>
                  </a:txBody>
                  <a:tcPr marL="8097" marR="8097" marT="8097"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4805499"/>
                  </a:ext>
                </a:extLst>
              </a:tr>
              <a:tr h="223913">
                <a:tc>
                  <a:txBody>
                    <a:bodyPr/>
                    <a:lstStyle/>
                    <a:p>
                      <a:pPr algn="l" rtl="0" fontAlgn="b"/>
                      <a:r>
                        <a:rPr lang="en-US" sz="1200" b="1" i="0" u="none" strike="noStrike">
                          <a:solidFill>
                            <a:srgbClr val="000000"/>
                          </a:solidFill>
                          <a:effectLst/>
                          <a:latin typeface="Arial" panose="020B0604020202020204" pitchFamily="34" charset="0"/>
                        </a:rPr>
                        <a:t> </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8097" marR="8097" marT="8097" marB="0" anchor="b">
                    <a:lnL>
                      <a:noFill/>
                    </a:lnL>
                    <a:lnR>
                      <a:noFill/>
                    </a:lnR>
                    <a:lnT>
                      <a:noFill/>
                    </a:lnT>
                    <a:lnB>
                      <a:noFill/>
                    </a:lnB>
                    <a:solidFill>
                      <a:srgbClr val="D0D0D0"/>
                    </a:solidFill>
                  </a:tcPr>
                </a:tc>
                <a:extLst>
                  <a:ext uri="{0D108BD9-81ED-4DB2-BD59-A6C34878D82A}">
                    <a16:rowId xmlns:a16="http://schemas.microsoft.com/office/drawing/2014/main" val="1069424017"/>
                  </a:ext>
                </a:extLst>
              </a:tr>
              <a:tr h="223913">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3876471367"/>
                  </a:ext>
                </a:extLst>
              </a:tr>
              <a:tr h="223913">
                <a:tc>
                  <a:txBody>
                    <a:bodyPr/>
                    <a:lstStyle/>
                    <a:p>
                      <a:pPr algn="l" rtl="0" fontAlgn="b"/>
                      <a:r>
                        <a:rPr lang="en-US" sz="1200" b="1" i="0" u="none" strike="noStrike">
                          <a:solidFill>
                            <a:srgbClr val="000000"/>
                          </a:solidFill>
                          <a:effectLst/>
                          <a:latin typeface="Arial" panose="020B0604020202020204" pitchFamily="34" charset="0"/>
                        </a:rPr>
                        <a:t>Income</a:t>
                      </a:r>
                    </a:p>
                  </a:txBody>
                  <a:tcPr marL="8097" marR="8097" marT="8097"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097" marR="8097" marT="8097" marB="0" anchor="ctr">
                    <a:lnL>
                      <a:noFill/>
                    </a:lnL>
                    <a:lnR>
                      <a:noFill/>
                    </a:lnR>
                    <a:lnT>
                      <a:noFill/>
                    </a:lnT>
                    <a:lnB>
                      <a:noFill/>
                    </a:lnB>
                  </a:tcPr>
                </a:tc>
                <a:extLst>
                  <a:ext uri="{0D108BD9-81ED-4DB2-BD59-A6C34878D82A}">
                    <a16:rowId xmlns:a16="http://schemas.microsoft.com/office/drawing/2014/main" val="1590076998"/>
                  </a:ext>
                </a:extLst>
              </a:tr>
              <a:tr h="223913">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$321,625.00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$235,050.00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$264,450.00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$821,125.00 </a:t>
                      </a:r>
                    </a:p>
                  </a:txBody>
                  <a:tcPr marL="8097" marR="8097" marT="8097" marB="0" anchor="ctr">
                    <a:lnL>
                      <a:noFill/>
                    </a:lnL>
                    <a:lnR>
                      <a:noFill/>
                    </a:lnR>
                    <a:lnT>
                      <a:noFill/>
                    </a:lnT>
                    <a:lnB>
                      <a:noFill/>
                    </a:lnB>
                  </a:tcPr>
                </a:tc>
                <a:extLst>
                  <a:ext uri="{0D108BD9-81ED-4DB2-BD59-A6C34878D82A}">
                    <a16:rowId xmlns:a16="http://schemas.microsoft.com/office/drawing/2014/main" val="729846747"/>
                  </a:ext>
                </a:extLst>
              </a:tr>
              <a:tr h="223913">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$65,445.12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$33,228.32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$98,673.44 </a:t>
                      </a:r>
                    </a:p>
                  </a:txBody>
                  <a:tcPr marL="8097" marR="8097" marT="8097" marB="0" anchor="ctr">
                    <a:lnL>
                      <a:noFill/>
                    </a:lnL>
                    <a:lnR>
                      <a:noFill/>
                    </a:lnR>
                    <a:lnT>
                      <a:noFill/>
                    </a:lnT>
                    <a:lnB>
                      <a:noFill/>
                    </a:lnB>
                  </a:tcPr>
                </a:tc>
                <a:extLst>
                  <a:ext uri="{0D108BD9-81ED-4DB2-BD59-A6C34878D82A}">
                    <a16:rowId xmlns:a16="http://schemas.microsoft.com/office/drawing/2014/main" val="3830599152"/>
                  </a:ext>
                </a:extLst>
              </a:tr>
              <a:tr h="223913">
                <a:tc>
                  <a:txBody>
                    <a:bodyPr/>
                    <a:lstStyle/>
                    <a:p>
                      <a:pPr algn="l" rtl="0" fontAlgn="b"/>
                      <a:r>
                        <a:rPr lang="en-US" sz="1200" b="0" i="0" u="none" strike="noStrike">
                          <a:solidFill>
                            <a:srgbClr val="000000"/>
                          </a:solidFill>
                          <a:effectLst/>
                          <a:latin typeface="Arial" panose="020B0604020202020204" pitchFamily="34" charset="0"/>
                        </a:rPr>
                        <a:t>3.40 - IEEE CB Acct Interest</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$1,640.57 </a:t>
                      </a:r>
                    </a:p>
                  </a:txBody>
                  <a:tcPr marL="8097" marR="8097" marT="8097" marB="0" anchor="ctr">
                    <a:lnL>
                      <a:noFill/>
                    </a:lnL>
                    <a:lnR>
                      <a:noFill/>
                    </a:lnR>
                    <a:lnT>
                      <a:noFill/>
                    </a:lnT>
                    <a:lnB>
                      <a:noFill/>
                    </a:lnB>
                  </a:tcPr>
                </a:tc>
                <a:extLst>
                  <a:ext uri="{0D108BD9-81ED-4DB2-BD59-A6C34878D82A}">
                    <a16:rowId xmlns:a16="http://schemas.microsoft.com/office/drawing/2014/main" val="2769917166"/>
                  </a:ext>
                </a:extLst>
              </a:tr>
              <a:tr h="223913">
                <a:tc>
                  <a:txBody>
                    <a:bodyPr/>
                    <a:lstStyle/>
                    <a:p>
                      <a:pPr algn="l" rtl="0" fontAlgn="b"/>
                      <a:r>
                        <a:rPr lang="en-US" sz="1200" b="0" i="0" u="none" strike="noStrike">
                          <a:solidFill>
                            <a:srgbClr val="000000"/>
                          </a:solidFill>
                          <a:effectLst/>
                          <a:latin typeface="Arial" panose="020B0604020202020204" pitchFamily="34" charset="0"/>
                        </a:rPr>
                        <a:t>3.70 - Other Receipts</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983617394"/>
                  </a:ext>
                </a:extLst>
              </a:tr>
              <a:tr h="223913">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$1,640.57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$268,278.32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$264,450.00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$921,440.01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458516784"/>
                  </a:ext>
                </a:extLst>
              </a:tr>
              <a:tr h="277226">
                <a:tc>
                  <a:txBody>
                    <a:bodyPr/>
                    <a:lstStyle/>
                    <a:p>
                      <a:pPr algn="l" rtl="0" fontAlgn="b"/>
                      <a:r>
                        <a:rPr lang="en-US" sz="1200" b="1" i="0" u="none" strike="noStrike">
                          <a:solidFill>
                            <a:srgbClr val="000000"/>
                          </a:solidFill>
                          <a:effectLst/>
                          <a:latin typeface="Arial" panose="020B0604020202020204" pitchFamily="34" charset="0"/>
                        </a:rPr>
                        <a:t>Expense</a:t>
                      </a:r>
                    </a:p>
                  </a:txBody>
                  <a:tcPr marL="8097" marR="8097" marT="8097"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8097" marR="8097" marT="8097"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714633664"/>
                  </a:ext>
                </a:extLst>
              </a:tr>
              <a:tr h="381079">
                <a:tc>
                  <a:txBody>
                    <a:bodyPr/>
                    <a:lstStyle/>
                    <a:p>
                      <a:pPr algn="l" rtl="0" fontAlgn="b"/>
                      <a:r>
                        <a:rPr lang="en-US" sz="1200" b="0" i="0" u="none" strike="noStrike" dirty="0">
                          <a:solidFill>
                            <a:srgbClr val="000000"/>
                          </a:solidFill>
                          <a:effectLst/>
                          <a:latin typeface="Arial" panose="020B0604020202020204" pitchFamily="34" charset="0"/>
                        </a:rPr>
                        <a:t>4.10 - Meetings &amp; Social Events Expense</a:t>
                      </a:r>
                    </a:p>
                  </a:txBody>
                  <a:tcPr marL="8097" marR="8097" marT="8097"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$99,214.06 </a:t>
                      </a:r>
                    </a:p>
                  </a:txBody>
                  <a:tcPr marL="8097" marR="8097" marT="8097" marB="0" anchor="ctr">
                    <a:lnL>
                      <a:noFill/>
                    </a:lnL>
                    <a:lnR>
                      <a:noFill/>
                    </a:lnR>
                    <a:lnT>
                      <a:noFill/>
                    </a:lnT>
                    <a:lnB>
                      <a:noFill/>
                    </a:lnB>
                  </a:tcPr>
                </a:tc>
                <a:extLst>
                  <a:ext uri="{0D108BD9-81ED-4DB2-BD59-A6C34878D82A}">
                    <a16:rowId xmlns:a16="http://schemas.microsoft.com/office/drawing/2014/main" val="2742079485"/>
                  </a:ext>
                </a:extLst>
              </a:tr>
              <a:tr h="223913">
                <a:tc>
                  <a:txBody>
                    <a:bodyPr/>
                    <a:lstStyle/>
                    <a:p>
                      <a:pPr algn="l" rtl="0" fontAlgn="b"/>
                      <a:r>
                        <a:rPr lang="en-US" sz="1200" b="0" i="0" u="none" strike="noStrike" dirty="0">
                          <a:solidFill>
                            <a:srgbClr val="000000"/>
                          </a:solidFill>
                          <a:effectLst/>
                          <a:latin typeface="Arial" panose="020B0604020202020204" pitchFamily="34" charset="0"/>
                        </a:rPr>
                        <a:t>4.110 - Site Survey</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$416.38 </a:t>
                      </a:r>
                    </a:p>
                  </a:txBody>
                  <a:tcPr marL="8097" marR="8097" marT="8097" marB="0" anchor="ctr">
                    <a:lnL>
                      <a:noFill/>
                    </a:lnL>
                    <a:lnR>
                      <a:noFill/>
                    </a:lnR>
                    <a:lnT>
                      <a:noFill/>
                    </a:lnT>
                    <a:lnB>
                      <a:noFill/>
                    </a:lnB>
                  </a:tcPr>
                </a:tc>
                <a:extLst>
                  <a:ext uri="{0D108BD9-81ED-4DB2-BD59-A6C34878D82A}">
                    <a16:rowId xmlns:a16="http://schemas.microsoft.com/office/drawing/2014/main" val="167010166"/>
                  </a:ext>
                </a:extLst>
              </a:tr>
              <a:tr h="223913">
                <a:tc>
                  <a:txBody>
                    <a:bodyPr/>
                    <a:lstStyle/>
                    <a:p>
                      <a:pPr algn="l" rtl="0" fontAlgn="b"/>
                      <a:r>
                        <a:rPr lang="en-US" sz="1200" b="0" i="0" u="none" strike="noStrike">
                          <a:solidFill>
                            <a:srgbClr val="000000"/>
                          </a:solidFill>
                          <a:effectLst/>
                          <a:latin typeface="Arial" panose="020B0604020202020204" pitchFamily="34" charset="0"/>
                        </a:rPr>
                        <a:t>4.113 - Venue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$17,958.96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$19,850.88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$59,497.00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$97,306.84 </a:t>
                      </a:r>
                    </a:p>
                  </a:txBody>
                  <a:tcPr marL="8097" marR="8097" marT="8097" marB="0" anchor="ctr">
                    <a:lnL>
                      <a:noFill/>
                    </a:lnL>
                    <a:lnR>
                      <a:noFill/>
                    </a:lnR>
                    <a:lnT>
                      <a:noFill/>
                    </a:lnT>
                    <a:lnB>
                      <a:noFill/>
                    </a:lnB>
                  </a:tcPr>
                </a:tc>
                <a:extLst>
                  <a:ext uri="{0D108BD9-81ED-4DB2-BD59-A6C34878D82A}">
                    <a16:rowId xmlns:a16="http://schemas.microsoft.com/office/drawing/2014/main" val="281666294"/>
                  </a:ext>
                </a:extLst>
              </a:tr>
              <a:tr h="223913">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$11,601.61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$8,825.17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$18,423.00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$38,849.78 </a:t>
                      </a:r>
                    </a:p>
                  </a:txBody>
                  <a:tcPr marL="8097" marR="8097" marT="8097" marB="0" anchor="ctr">
                    <a:lnL>
                      <a:noFill/>
                    </a:lnL>
                    <a:lnR>
                      <a:noFill/>
                    </a:lnR>
                    <a:lnT>
                      <a:noFill/>
                    </a:lnT>
                    <a:lnB>
                      <a:noFill/>
                    </a:lnB>
                  </a:tcPr>
                </a:tc>
                <a:extLst>
                  <a:ext uri="{0D108BD9-81ED-4DB2-BD59-A6C34878D82A}">
                    <a16:rowId xmlns:a16="http://schemas.microsoft.com/office/drawing/2014/main" val="1013765849"/>
                  </a:ext>
                </a:extLst>
              </a:tr>
              <a:tr h="223913">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$78,555.59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$47,118.14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$43,853.00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$169,526.73 </a:t>
                      </a:r>
                    </a:p>
                  </a:txBody>
                  <a:tcPr marL="8097" marR="8097" marT="8097" marB="0" anchor="ctr">
                    <a:lnL>
                      <a:noFill/>
                    </a:lnL>
                    <a:lnR>
                      <a:noFill/>
                    </a:lnR>
                    <a:lnT>
                      <a:noFill/>
                    </a:lnT>
                    <a:lnB>
                      <a:noFill/>
                    </a:lnB>
                  </a:tcPr>
                </a:tc>
                <a:extLst>
                  <a:ext uri="{0D108BD9-81ED-4DB2-BD59-A6C34878D82A}">
                    <a16:rowId xmlns:a16="http://schemas.microsoft.com/office/drawing/2014/main" val="337497635"/>
                  </a:ext>
                </a:extLst>
              </a:tr>
              <a:tr h="223913">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$87,189.96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$101,535.76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$67,757.00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$256,482.72 </a:t>
                      </a:r>
                    </a:p>
                  </a:txBody>
                  <a:tcPr marL="8097" marR="8097" marT="8097" marB="0" anchor="ctr">
                    <a:lnL>
                      <a:noFill/>
                    </a:lnL>
                    <a:lnR>
                      <a:noFill/>
                    </a:lnR>
                    <a:lnT>
                      <a:noFill/>
                    </a:lnT>
                    <a:lnB>
                      <a:noFill/>
                    </a:lnB>
                  </a:tcPr>
                </a:tc>
                <a:extLst>
                  <a:ext uri="{0D108BD9-81ED-4DB2-BD59-A6C34878D82A}">
                    <a16:rowId xmlns:a16="http://schemas.microsoft.com/office/drawing/2014/main" val="541582414"/>
                  </a:ext>
                </a:extLst>
              </a:tr>
              <a:tr h="223913">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$78,640.89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$40,776.81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$35,806.62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$155,224.32 </a:t>
                      </a:r>
                    </a:p>
                  </a:txBody>
                  <a:tcPr marL="8097" marR="8097" marT="8097" marB="0" anchor="ctr">
                    <a:lnL>
                      <a:noFill/>
                    </a:lnL>
                    <a:lnR>
                      <a:noFill/>
                    </a:lnR>
                    <a:lnT>
                      <a:noFill/>
                    </a:lnT>
                    <a:lnB>
                      <a:noFill/>
                    </a:lnB>
                  </a:tcPr>
                </a:tc>
                <a:extLst>
                  <a:ext uri="{0D108BD9-81ED-4DB2-BD59-A6C34878D82A}">
                    <a16:rowId xmlns:a16="http://schemas.microsoft.com/office/drawing/2014/main" val="1869544507"/>
                  </a:ext>
                </a:extLst>
              </a:tr>
              <a:tr h="223913">
                <a:tc>
                  <a:txBody>
                    <a:bodyPr/>
                    <a:lstStyle/>
                    <a:p>
                      <a:pPr algn="l" rtl="0" fontAlgn="b"/>
                      <a:r>
                        <a:rPr lang="en-US" sz="1200" b="0" i="0" u="none" strike="noStrike">
                          <a:solidFill>
                            <a:srgbClr val="000000"/>
                          </a:solidFill>
                          <a:effectLst/>
                          <a:latin typeface="Arial" panose="020B0604020202020204" pitchFamily="34" charset="0"/>
                        </a:rPr>
                        <a:t>4.16 - Social</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($636.40)</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$24,090.47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$31,204.00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$54,658.07 </a:t>
                      </a:r>
                    </a:p>
                  </a:txBody>
                  <a:tcPr marL="8097" marR="8097" marT="8097" marB="0" anchor="ctr">
                    <a:lnL>
                      <a:noFill/>
                    </a:lnL>
                    <a:lnR>
                      <a:noFill/>
                    </a:lnR>
                    <a:lnT>
                      <a:noFill/>
                    </a:lnT>
                    <a:lnB>
                      <a:noFill/>
                    </a:lnB>
                  </a:tcPr>
                </a:tc>
                <a:extLst>
                  <a:ext uri="{0D108BD9-81ED-4DB2-BD59-A6C34878D82A}">
                    <a16:rowId xmlns:a16="http://schemas.microsoft.com/office/drawing/2014/main" val="2863507536"/>
                  </a:ext>
                </a:extLst>
              </a:tr>
              <a:tr h="223913">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8097" marR="8097" marT="8097"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$13.46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$5,793.01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$6,923.06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$7,803.13 </a:t>
                      </a:r>
                    </a:p>
                  </a:txBody>
                  <a:tcPr marL="8097" marR="8097" marT="8097"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$20,532.66 </a:t>
                      </a:r>
                    </a:p>
                  </a:txBody>
                  <a:tcPr marL="8097" marR="8097" marT="8097" marB="0" anchor="ctr">
                    <a:lnL>
                      <a:noFill/>
                    </a:lnL>
                    <a:lnR>
                      <a:noFill/>
                    </a:lnR>
                    <a:lnT>
                      <a:noFill/>
                    </a:lnT>
                    <a:lnB>
                      <a:noFill/>
                    </a:lnB>
                  </a:tcPr>
                </a:tc>
                <a:extLst>
                  <a:ext uri="{0D108BD9-81ED-4DB2-BD59-A6C34878D82A}">
                    <a16:rowId xmlns:a16="http://schemas.microsoft.com/office/drawing/2014/main" val="731877893"/>
                  </a:ext>
                </a:extLst>
              </a:tr>
              <a:tr h="223913">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8097" marR="8097" marT="8097"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$8,337.06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$4,905.46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$7,980.50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$21,223.02 </a:t>
                      </a:r>
                    </a:p>
                  </a:txBody>
                  <a:tcPr marL="8097" marR="8097" marT="8097"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469165115"/>
                  </a:ext>
                </a:extLst>
              </a:tr>
              <a:tr h="223913">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8097" marR="8097" marT="8097"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$13.46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$387,071.12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$254,025.75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$272,324.25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$913,434.58 </a:t>
                      </a:r>
                    </a:p>
                  </a:txBody>
                  <a:tcPr marL="8097" marR="8097" marT="8097"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007237621"/>
                  </a:ext>
                </a:extLst>
              </a:tr>
              <a:tr h="223913">
                <a:tc>
                  <a:txBody>
                    <a:bodyPr/>
                    <a:lstStyle/>
                    <a:p>
                      <a:pPr algn="l" rtl="0" fontAlgn="ctr"/>
                      <a:r>
                        <a:rPr lang="en-US" sz="1200" b="1" i="0" u="none" strike="noStrike">
                          <a:solidFill>
                            <a:srgbClr val="000000"/>
                          </a:solidFill>
                          <a:effectLst/>
                          <a:latin typeface="Arial" panose="020B0604020202020204" pitchFamily="34" charset="0"/>
                        </a:rPr>
                        <a:t>Net Ordinary Income</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$1,627.11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$14,252.57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($7,874.25)</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dirty="0">
                          <a:solidFill>
                            <a:srgbClr val="000000"/>
                          </a:solidFill>
                          <a:effectLst/>
                          <a:latin typeface="Arial" panose="020B0604020202020204" pitchFamily="34" charset="0"/>
                        </a:rPr>
                        <a:t>$8,005.43 </a:t>
                      </a:r>
                    </a:p>
                  </a:txBody>
                  <a:tcPr marL="8097" marR="8097" marT="8097"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678258603"/>
                  </a:ext>
                </a:extLst>
              </a:tr>
            </a:tbl>
          </a:graphicData>
        </a:graphic>
      </p:graphicFrame>
    </p:spTree>
    <p:extLst>
      <p:ext uri="{BB962C8B-B14F-4D97-AF65-F5344CB8AC3E}">
        <p14:creationId xmlns:p14="http://schemas.microsoft.com/office/powerpoint/2010/main" val="1702860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11</a:t>
            </a:fld>
            <a:endParaRPr lang="en-GB"/>
          </a:p>
        </p:txBody>
      </p:sp>
      <p:sp>
        <p:nvSpPr>
          <p:cNvPr id="6" name="TextBox 5"/>
          <p:cNvSpPr txBox="1"/>
          <p:nvPr/>
        </p:nvSpPr>
        <p:spPr>
          <a:xfrm>
            <a:off x="4302125" y="602685"/>
            <a:ext cx="4191000" cy="461665"/>
          </a:xfrm>
          <a:prstGeom prst="rect">
            <a:avLst/>
          </a:prstGeom>
          <a:noFill/>
        </p:spPr>
        <p:txBody>
          <a:bodyPr wrap="square" rtlCol="0">
            <a:spAutoFit/>
          </a:bodyPr>
          <a:lstStyle/>
          <a:p>
            <a:r>
              <a:rPr lang="en-US" dirty="0">
                <a:solidFill>
                  <a:schemeClr val="tx1"/>
                </a:solidFill>
              </a:rPr>
              <a:t>2015 Meeting Income Report</a:t>
            </a:r>
          </a:p>
        </p:txBody>
      </p:sp>
      <p:graphicFrame>
        <p:nvGraphicFramePr>
          <p:cNvPr id="10" name="Table 9"/>
          <p:cNvGraphicFramePr>
            <a:graphicFrameLocks noGrp="1"/>
          </p:cNvGraphicFramePr>
          <p:nvPr>
            <p:extLst>
              <p:ext uri="{D42A27DB-BD31-4B8C-83A1-F6EECF244321}">
                <p14:modId xmlns:p14="http://schemas.microsoft.com/office/powerpoint/2010/main" val="1984532564"/>
              </p:ext>
            </p:extLst>
          </p:nvPr>
        </p:nvGraphicFramePr>
        <p:xfrm>
          <a:off x="1752601" y="1064350"/>
          <a:ext cx="8915399" cy="5241214"/>
        </p:xfrm>
        <a:graphic>
          <a:graphicData uri="http://schemas.openxmlformats.org/drawingml/2006/table">
            <a:tbl>
              <a:tblPr/>
              <a:tblGrid>
                <a:gridCol w="1912377">
                  <a:extLst>
                    <a:ext uri="{9D8B030D-6E8A-4147-A177-3AD203B41FA5}">
                      <a16:colId xmlns:a16="http://schemas.microsoft.com/office/drawing/2014/main" val="1017605872"/>
                    </a:ext>
                  </a:extLst>
                </a:gridCol>
                <a:gridCol w="996877">
                  <a:extLst>
                    <a:ext uri="{9D8B030D-6E8A-4147-A177-3AD203B41FA5}">
                      <a16:colId xmlns:a16="http://schemas.microsoft.com/office/drawing/2014/main" val="3915726091"/>
                    </a:ext>
                  </a:extLst>
                </a:gridCol>
                <a:gridCol w="996877">
                  <a:extLst>
                    <a:ext uri="{9D8B030D-6E8A-4147-A177-3AD203B41FA5}">
                      <a16:colId xmlns:a16="http://schemas.microsoft.com/office/drawing/2014/main" val="2370362875"/>
                    </a:ext>
                  </a:extLst>
                </a:gridCol>
                <a:gridCol w="970668">
                  <a:extLst>
                    <a:ext uri="{9D8B030D-6E8A-4147-A177-3AD203B41FA5}">
                      <a16:colId xmlns:a16="http://schemas.microsoft.com/office/drawing/2014/main" val="1128969494"/>
                    </a:ext>
                  </a:extLst>
                </a:gridCol>
                <a:gridCol w="990600">
                  <a:extLst>
                    <a:ext uri="{9D8B030D-6E8A-4147-A177-3AD203B41FA5}">
                      <a16:colId xmlns:a16="http://schemas.microsoft.com/office/drawing/2014/main" val="2622098525"/>
                    </a:ext>
                  </a:extLst>
                </a:gridCol>
                <a:gridCol w="990600">
                  <a:extLst>
                    <a:ext uri="{9D8B030D-6E8A-4147-A177-3AD203B41FA5}">
                      <a16:colId xmlns:a16="http://schemas.microsoft.com/office/drawing/2014/main" val="3169467728"/>
                    </a:ext>
                  </a:extLst>
                </a:gridCol>
                <a:gridCol w="914400">
                  <a:extLst>
                    <a:ext uri="{9D8B030D-6E8A-4147-A177-3AD203B41FA5}">
                      <a16:colId xmlns:a16="http://schemas.microsoft.com/office/drawing/2014/main" val="501320270"/>
                    </a:ext>
                  </a:extLst>
                </a:gridCol>
                <a:gridCol w="1143000">
                  <a:extLst>
                    <a:ext uri="{9D8B030D-6E8A-4147-A177-3AD203B41FA5}">
                      <a16:colId xmlns:a16="http://schemas.microsoft.com/office/drawing/2014/main" val="4232365989"/>
                    </a:ext>
                  </a:extLst>
                </a:gridCol>
              </a:tblGrid>
              <a:tr h="197828">
                <a:tc rowSpan="2">
                  <a:txBody>
                    <a:bodyPr/>
                    <a:lstStyle/>
                    <a:p>
                      <a:pPr algn="l" fontAlgn="b"/>
                      <a:r>
                        <a:rPr lang="en-US" sz="1200" b="0"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2015-01</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2015-05</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2015-07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2015-09</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2015-11</a:t>
                      </a:r>
                    </a:p>
                  </a:txBody>
                  <a:tcPr marL="7161" marR="7161" marT="7161" marB="0" anchor="b">
                    <a:lnL>
                      <a:noFill/>
                    </a:lnL>
                    <a:lnR>
                      <a:noFill/>
                    </a:lnR>
                    <a:lnT>
                      <a:noFill/>
                    </a:lnT>
                    <a:lnB>
                      <a:noFill/>
                    </a:lnB>
                    <a:solidFill>
                      <a:srgbClr val="D0D0D0"/>
                    </a:solidFill>
                  </a:tcPr>
                </a:tc>
                <a:tc rowSpan="2">
                  <a:txBody>
                    <a:bodyPr/>
                    <a:lstStyle/>
                    <a:p>
                      <a:pPr algn="r" rtl="0" fontAlgn="b"/>
                      <a:r>
                        <a:rPr lang="en-US" sz="1200" b="1" i="0" u="none" strike="noStrike">
                          <a:solidFill>
                            <a:srgbClr val="000000"/>
                          </a:solidFill>
                          <a:effectLst/>
                          <a:latin typeface="Arial" panose="020B0604020202020204" pitchFamily="34" charset="0"/>
                        </a:rPr>
                        <a:t>Total</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3735102417"/>
                  </a:ext>
                </a:extLst>
              </a:tr>
              <a:tr h="405076">
                <a:tc vMerge="1">
                  <a:txBody>
                    <a:bodyPr/>
                    <a:lstStyle/>
                    <a:p>
                      <a:endParaRPr lang="en-US"/>
                    </a:p>
                  </a:txBody>
                  <a:tcPr/>
                </a:tc>
                <a:tc>
                  <a:txBody>
                    <a:bodyPr/>
                    <a:lstStyle/>
                    <a:p>
                      <a:pPr algn="r" rtl="0" fontAlgn="b"/>
                      <a:r>
                        <a:rPr lang="en-US" sz="1200" b="1" i="0" u="none" strike="noStrike">
                          <a:solidFill>
                            <a:srgbClr val="000000"/>
                          </a:solidFill>
                          <a:effectLst/>
                          <a:latin typeface="Arial" panose="020B0604020202020204" pitchFamily="34" charset="0"/>
                        </a:rPr>
                        <a:t>Misc.</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Atlanta, GA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Vancouver, Canada</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Waikoloa, HI</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Bangkok, Thailand</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 Dallas, TX</a:t>
                      </a:r>
                    </a:p>
                  </a:txBody>
                  <a:tcPr marL="7161" marR="7161" marT="7161" marB="0" anchor="b">
                    <a:lnL>
                      <a:noFill/>
                    </a:lnL>
                    <a:lnR>
                      <a:noFill/>
                    </a:lnR>
                    <a:lnT>
                      <a:noFill/>
                    </a:lnT>
                    <a:lnB>
                      <a:noFill/>
                    </a:lnB>
                    <a:solidFill>
                      <a:srgbClr val="D0D0D0"/>
                    </a:solidFill>
                  </a:tcPr>
                </a:tc>
                <a:tc vMerge="1">
                  <a:txBody>
                    <a:bodyPr/>
                    <a:lstStyle/>
                    <a:p>
                      <a:endParaRPr lang="en-US"/>
                    </a:p>
                  </a:txBody>
                  <a:tcPr/>
                </a:tc>
                <a:extLst>
                  <a:ext uri="{0D108BD9-81ED-4DB2-BD59-A6C34878D82A}">
                    <a16:rowId xmlns:a16="http://schemas.microsoft.com/office/drawing/2014/main" val="901568730"/>
                  </a:ext>
                </a:extLst>
              </a:tr>
              <a:tr h="197828">
                <a:tc>
                  <a:txBody>
                    <a:bodyPr/>
                    <a:lstStyle/>
                    <a:p>
                      <a:pPr algn="l" rtl="0" fontAlgn="b"/>
                      <a:r>
                        <a:rPr lang="en-US" sz="1200" b="1" i="0" u="none" strike="noStrike">
                          <a:solidFill>
                            <a:srgbClr val="000000"/>
                          </a:solidFill>
                          <a:effectLst/>
                          <a:latin typeface="Arial" panose="020B0604020202020204" pitchFamily="34" charset="0"/>
                        </a:rPr>
                        <a:t> </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tc>
                  <a:txBody>
                    <a:bodyPr/>
                    <a:lstStyle/>
                    <a:p>
                      <a:pPr algn="r" rtl="0" fontAlgn="b"/>
                      <a:r>
                        <a:rPr lang="en-US" sz="1200" b="1" i="0" u="none" strike="noStrike">
                          <a:solidFill>
                            <a:srgbClr val="000000"/>
                          </a:solidFill>
                          <a:effectLst/>
                          <a:latin typeface="Arial" panose="020B0604020202020204" pitchFamily="34" charset="0"/>
                        </a:rPr>
                        <a:t>Amount</a:t>
                      </a:r>
                    </a:p>
                  </a:txBody>
                  <a:tcPr marL="7161" marR="7161" marT="7161" marB="0" anchor="b">
                    <a:lnL>
                      <a:noFill/>
                    </a:lnL>
                    <a:lnR>
                      <a:noFill/>
                    </a:lnR>
                    <a:lnT>
                      <a:noFill/>
                    </a:lnT>
                    <a:lnB>
                      <a:noFill/>
                    </a:lnB>
                    <a:solidFill>
                      <a:srgbClr val="D0D0D0"/>
                    </a:solidFill>
                  </a:tcPr>
                </a:tc>
                <a:extLst>
                  <a:ext uri="{0D108BD9-81ED-4DB2-BD59-A6C34878D82A}">
                    <a16:rowId xmlns:a16="http://schemas.microsoft.com/office/drawing/2014/main" val="813989842"/>
                  </a:ext>
                </a:extLst>
              </a:tr>
              <a:tr h="268518">
                <a:tc>
                  <a:txBody>
                    <a:bodyPr/>
                    <a:lstStyle/>
                    <a:p>
                      <a:pPr algn="l" rtl="0" fontAlgn="ctr"/>
                      <a:r>
                        <a:rPr lang="en-US" sz="1200" b="1" i="0" u="none" strike="noStrike">
                          <a:solidFill>
                            <a:srgbClr val="000000"/>
                          </a:solidFill>
                          <a:effectLst/>
                          <a:latin typeface="Arial" panose="020B0604020202020204" pitchFamily="34" charset="0"/>
                        </a:rPr>
                        <a:t>Ordinary Income/Expense</a:t>
                      </a: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839475918"/>
                  </a:ext>
                </a:extLst>
              </a:tr>
              <a:tr h="0">
                <a:tc>
                  <a:txBody>
                    <a:bodyPr/>
                    <a:lstStyle/>
                    <a:p>
                      <a:pPr algn="l" rtl="0" fontAlgn="b"/>
                      <a:r>
                        <a:rPr lang="en-US" sz="1200" b="1" i="0" u="none" strike="noStrike">
                          <a:solidFill>
                            <a:srgbClr val="000000"/>
                          </a:solidFill>
                          <a:effectLst/>
                          <a:latin typeface="Arial" panose="020B0604020202020204" pitchFamily="34" charset="0"/>
                        </a:rPr>
                        <a:t>Income</a:t>
                      </a:r>
                    </a:p>
                  </a:txBody>
                  <a:tcPr marL="7161" marR="7161" marT="7161" marB="0" anchor="b">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7161" marR="7161" marT="7161" marB="0" anchor="ctr">
                    <a:lnL>
                      <a:noFill/>
                    </a:lnL>
                    <a:lnR>
                      <a:noFill/>
                    </a:lnR>
                    <a:lnT>
                      <a:noFill/>
                    </a:lnT>
                    <a:lnB>
                      <a:noFill/>
                    </a:lnB>
                  </a:tcPr>
                </a:tc>
                <a:extLst>
                  <a:ext uri="{0D108BD9-81ED-4DB2-BD59-A6C34878D82A}">
                    <a16:rowId xmlns:a16="http://schemas.microsoft.com/office/drawing/2014/main" val="1648052300"/>
                  </a:ext>
                </a:extLst>
              </a:tr>
              <a:tr h="371163">
                <a:tc>
                  <a:txBody>
                    <a:bodyPr/>
                    <a:lstStyle/>
                    <a:p>
                      <a:pPr algn="l" rtl="0" fontAlgn="b"/>
                      <a:r>
                        <a:rPr lang="en-US" sz="1200" b="0" i="0" u="none" strike="noStrike">
                          <a:solidFill>
                            <a:srgbClr val="000000"/>
                          </a:solidFill>
                          <a:effectLst/>
                          <a:latin typeface="Arial" panose="020B0604020202020204" pitchFamily="34" charset="0"/>
                        </a:rPr>
                        <a:t>1.30 - Received from Foundations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$7,754.00 </a:t>
                      </a:r>
                    </a:p>
                  </a:txBody>
                  <a:tcPr marL="7161" marR="7161" marT="7161" marB="0" anchor="ctr">
                    <a:lnL>
                      <a:noFill/>
                    </a:lnL>
                    <a:lnR>
                      <a:noFill/>
                    </a:lnR>
                    <a:lnT>
                      <a:noFill/>
                    </a:lnT>
                    <a:lnB>
                      <a:noFill/>
                    </a:lnB>
                  </a:tcPr>
                </a:tc>
                <a:extLst>
                  <a:ext uri="{0D108BD9-81ED-4DB2-BD59-A6C34878D82A}">
                    <a16:rowId xmlns:a16="http://schemas.microsoft.com/office/drawing/2014/main" val="3918498171"/>
                  </a:ext>
                </a:extLst>
              </a:tr>
              <a:tr h="197828">
                <a:tc>
                  <a:txBody>
                    <a:bodyPr/>
                    <a:lstStyle/>
                    <a:p>
                      <a:pPr algn="l" rtl="0" fontAlgn="b"/>
                      <a:r>
                        <a:rPr lang="en-US" sz="1200" b="0" i="0" u="none" strike="noStrike">
                          <a:solidFill>
                            <a:srgbClr val="000000"/>
                          </a:solidFill>
                          <a:effectLst/>
                          <a:latin typeface="Arial" panose="020B0604020202020204" pitchFamily="34" charset="0"/>
                        </a:rPr>
                        <a:t>2.11 - Registrations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$377,350.00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$243,250.00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$309,400.00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$930,000.00 </a:t>
                      </a:r>
                    </a:p>
                  </a:txBody>
                  <a:tcPr marL="7161" marR="7161" marT="7161" marB="0" anchor="ctr">
                    <a:lnL>
                      <a:noFill/>
                    </a:lnL>
                    <a:lnR>
                      <a:noFill/>
                    </a:lnR>
                    <a:lnT>
                      <a:noFill/>
                    </a:lnT>
                    <a:lnB>
                      <a:noFill/>
                    </a:lnB>
                  </a:tcPr>
                </a:tc>
                <a:extLst>
                  <a:ext uri="{0D108BD9-81ED-4DB2-BD59-A6C34878D82A}">
                    <a16:rowId xmlns:a16="http://schemas.microsoft.com/office/drawing/2014/main" val="1661431509"/>
                  </a:ext>
                </a:extLst>
              </a:tr>
              <a:tr h="197828">
                <a:tc>
                  <a:txBody>
                    <a:bodyPr/>
                    <a:lstStyle/>
                    <a:p>
                      <a:pPr algn="l" rtl="0" fontAlgn="b"/>
                      <a:r>
                        <a:rPr lang="en-US" sz="1200" b="0" i="0" u="none" strike="noStrike">
                          <a:solidFill>
                            <a:srgbClr val="000000"/>
                          </a:solidFill>
                          <a:effectLst/>
                          <a:latin typeface="Arial" panose="020B0604020202020204" pitchFamily="34" charset="0"/>
                        </a:rPr>
                        <a:t>2.12 - Hotel Commissions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$55,839.56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$9,095.10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$64,934.66 </a:t>
                      </a:r>
                    </a:p>
                  </a:txBody>
                  <a:tcPr marL="7161" marR="7161" marT="7161" marB="0" anchor="ctr">
                    <a:lnL>
                      <a:noFill/>
                    </a:lnL>
                    <a:lnR>
                      <a:noFill/>
                    </a:lnR>
                    <a:lnT>
                      <a:noFill/>
                    </a:lnT>
                    <a:lnB>
                      <a:noFill/>
                    </a:lnB>
                  </a:tcPr>
                </a:tc>
                <a:extLst>
                  <a:ext uri="{0D108BD9-81ED-4DB2-BD59-A6C34878D82A}">
                    <a16:rowId xmlns:a16="http://schemas.microsoft.com/office/drawing/2014/main" val="1304348876"/>
                  </a:ext>
                </a:extLst>
              </a:tr>
              <a:tr h="197828">
                <a:tc>
                  <a:txBody>
                    <a:bodyPr/>
                    <a:lstStyle/>
                    <a:p>
                      <a:pPr algn="l" rtl="0" fontAlgn="b"/>
                      <a:r>
                        <a:rPr lang="en-US" sz="1200" b="0" i="0" u="none" strike="noStrike">
                          <a:solidFill>
                            <a:srgbClr val="000000"/>
                          </a:solidFill>
                          <a:effectLst/>
                          <a:latin typeface="Arial" panose="020B0604020202020204" pitchFamily="34" charset="0"/>
                        </a:rPr>
                        <a:t>3.40 - IEEE CB Interest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a:noFill/>
                    </a:lnB>
                  </a:tcPr>
                </a:tc>
                <a:extLst>
                  <a:ext uri="{0D108BD9-81ED-4DB2-BD59-A6C34878D82A}">
                    <a16:rowId xmlns:a16="http://schemas.microsoft.com/office/drawing/2014/main" val="964073806"/>
                  </a:ext>
                </a:extLst>
              </a:tr>
              <a:tr h="215154">
                <a:tc>
                  <a:txBody>
                    <a:bodyPr/>
                    <a:lstStyle/>
                    <a:p>
                      <a:pPr algn="l" rtl="0" fontAlgn="b"/>
                      <a:r>
                        <a:rPr lang="en-US" sz="1200" b="1" i="0" u="none" strike="noStrike">
                          <a:solidFill>
                            <a:srgbClr val="000000"/>
                          </a:solidFill>
                          <a:effectLst/>
                          <a:latin typeface="Arial" panose="020B0604020202020204" pitchFamily="34" charset="0"/>
                        </a:rPr>
                        <a:t>Total - Income</a:t>
                      </a:r>
                    </a:p>
                  </a:txBody>
                  <a:tcPr marL="7161" marR="7161" marT="7161"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$974.56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$433,189.56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$252,345.10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$317,154.00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$1,003,663.22 </a:t>
                      </a:r>
                    </a:p>
                  </a:txBody>
                  <a:tcPr marL="7161" marR="7161" marT="7161" marB="0" anchor="ctr">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661473881"/>
                  </a:ext>
                </a:extLst>
              </a:tr>
              <a:tr h="228600">
                <a:tc>
                  <a:txBody>
                    <a:bodyPr/>
                    <a:lstStyle/>
                    <a:p>
                      <a:pPr algn="l" rtl="0" fontAlgn="b"/>
                      <a:r>
                        <a:rPr lang="en-US" sz="1200" b="1" i="0" u="none" strike="noStrike">
                          <a:solidFill>
                            <a:srgbClr val="000000"/>
                          </a:solidFill>
                          <a:effectLst/>
                          <a:latin typeface="Arial" panose="020B0604020202020204" pitchFamily="34" charset="0"/>
                        </a:rPr>
                        <a:t>Expense</a:t>
                      </a:r>
                    </a:p>
                  </a:txBody>
                  <a:tcPr marL="7161" marR="7161" marT="7161"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0" i="0" u="none" strike="noStrike">
                          <a:solidFill>
                            <a:srgbClr val="000000"/>
                          </a:solidFill>
                          <a:effectLst/>
                          <a:latin typeface="Arial" panose="020B0604020202020204" pitchFamily="34" charset="0"/>
                        </a:rPr>
                        <a:t>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794280508"/>
                  </a:ext>
                </a:extLst>
              </a:tr>
              <a:tr h="197828">
                <a:tc>
                  <a:txBody>
                    <a:bodyPr/>
                    <a:lstStyle/>
                    <a:p>
                      <a:pPr algn="l" rtl="0" fontAlgn="b"/>
                      <a:r>
                        <a:rPr lang="en-US" sz="1200" b="0" i="0" u="none" strike="noStrike">
                          <a:solidFill>
                            <a:srgbClr val="000000"/>
                          </a:solidFill>
                          <a:effectLst/>
                          <a:latin typeface="Arial" panose="020B0604020202020204" pitchFamily="34" charset="0"/>
                        </a:rPr>
                        <a:t>4.10 - Meetings Expense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$185,196.00 </a:t>
                      </a:r>
                    </a:p>
                  </a:txBody>
                  <a:tcPr marL="7161" marR="7161" marT="7161" marB="0" anchor="ctr">
                    <a:lnL>
                      <a:noFill/>
                    </a:lnL>
                    <a:lnR>
                      <a:noFill/>
                    </a:lnR>
                    <a:lnT>
                      <a:noFill/>
                    </a:lnT>
                    <a:lnB>
                      <a:noFill/>
                    </a:lnB>
                  </a:tcPr>
                </a:tc>
                <a:extLst>
                  <a:ext uri="{0D108BD9-81ED-4DB2-BD59-A6C34878D82A}">
                    <a16:rowId xmlns:a16="http://schemas.microsoft.com/office/drawing/2014/main" val="881691831"/>
                  </a:ext>
                </a:extLst>
              </a:tr>
              <a:tr h="197828">
                <a:tc>
                  <a:txBody>
                    <a:bodyPr/>
                    <a:lstStyle/>
                    <a:p>
                      <a:pPr algn="l" rtl="0" fontAlgn="b"/>
                      <a:r>
                        <a:rPr lang="en-US" sz="1200" b="0" i="0" u="none" strike="noStrike">
                          <a:solidFill>
                            <a:srgbClr val="000000"/>
                          </a:solidFill>
                          <a:effectLst/>
                          <a:latin typeface="Arial" panose="020B0604020202020204" pitchFamily="34" charset="0"/>
                        </a:rPr>
                        <a:t>4.110 - Site Survey</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$1,867.43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$1,209.08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$3,076.51 </a:t>
                      </a:r>
                    </a:p>
                  </a:txBody>
                  <a:tcPr marL="7161" marR="7161" marT="7161" marB="0" anchor="ctr">
                    <a:lnL>
                      <a:noFill/>
                    </a:lnL>
                    <a:lnR>
                      <a:noFill/>
                    </a:lnR>
                    <a:lnT>
                      <a:noFill/>
                    </a:lnT>
                    <a:lnB>
                      <a:noFill/>
                    </a:lnB>
                  </a:tcPr>
                </a:tc>
                <a:extLst>
                  <a:ext uri="{0D108BD9-81ED-4DB2-BD59-A6C34878D82A}">
                    <a16:rowId xmlns:a16="http://schemas.microsoft.com/office/drawing/2014/main" val="1846800265"/>
                  </a:ext>
                </a:extLst>
              </a:tr>
              <a:tr h="197828">
                <a:tc>
                  <a:txBody>
                    <a:bodyPr/>
                    <a:lstStyle/>
                    <a:p>
                      <a:pPr algn="l" rtl="0" fontAlgn="b"/>
                      <a:r>
                        <a:rPr lang="en-US" sz="1200" b="0" i="0" u="none" strike="noStrike">
                          <a:solidFill>
                            <a:srgbClr val="000000"/>
                          </a:solidFill>
                          <a:effectLst/>
                          <a:latin typeface="Arial" panose="020B0604020202020204" pitchFamily="34" charset="0"/>
                        </a:rPr>
                        <a:t>4.111 - Deposit</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extLst>
                  <a:ext uri="{0D108BD9-81ED-4DB2-BD59-A6C34878D82A}">
                    <a16:rowId xmlns:a16="http://schemas.microsoft.com/office/drawing/2014/main" val="898043236"/>
                  </a:ext>
                </a:extLst>
              </a:tr>
              <a:tr h="197828">
                <a:tc>
                  <a:txBody>
                    <a:bodyPr/>
                    <a:lstStyle/>
                    <a:p>
                      <a:pPr algn="l" rtl="0" fontAlgn="b"/>
                      <a:r>
                        <a:rPr lang="en-US" sz="1200" b="0" i="0" u="none" strike="noStrike">
                          <a:solidFill>
                            <a:srgbClr val="000000"/>
                          </a:solidFill>
                          <a:effectLst/>
                          <a:latin typeface="Arial" panose="020B0604020202020204" pitchFamily="34" charset="0"/>
                        </a:rPr>
                        <a:t>4.113 - Venue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$54,999.48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$9,389.30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$84,001.00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$148,389.78 </a:t>
                      </a:r>
                    </a:p>
                  </a:txBody>
                  <a:tcPr marL="7161" marR="7161" marT="7161" marB="0" anchor="ctr">
                    <a:lnL>
                      <a:noFill/>
                    </a:lnL>
                    <a:lnR>
                      <a:noFill/>
                    </a:lnR>
                    <a:lnT>
                      <a:noFill/>
                    </a:lnT>
                    <a:lnB>
                      <a:noFill/>
                    </a:lnB>
                  </a:tcPr>
                </a:tc>
                <a:extLst>
                  <a:ext uri="{0D108BD9-81ED-4DB2-BD59-A6C34878D82A}">
                    <a16:rowId xmlns:a16="http://schemas.microsoft.com/office/drawing/2014/main" val="2957935931"/>
                  </a:ext>
                </a:extLst>
              </a:tr>
              <a:tr h="197828">
                <a:tc>
                  <a:txBody>
                    <a:bodyPr/>
                    <a:lstStyle/>
                    <a:p>
                      <a:pPr algn="l" rtl="0" fontAlgn="b"/>
                      <a:r>
                        <a:rPr lang="en-US" sz="1200" b="0" i="0" u="none" strike="noStrike">
                          <a:solidFill>
                            <a:srgbClr val="000000"/>
                          </a:solidFill>
                          <a:effectLst/>
                          <a:latin typeface="Arial" panose="020B0604020202020204" pitchFamily="34" charset="0"/>
                        </a:rPr>
                        <a:t>4.12 - Financial Fees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$27,600.51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$17,398.04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$22,450.00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$67,448.55 </a:t>
                      </a:r>
                    </a:p>
                  </a:txBody>
                  <a:tcPr marL="7161" marR="7161" marT="7161" marB="0" anchor="ctr">
                    <a:lnL>
                      <a:noFill/>
                    </a:lnL>
                    <a:lnR>
                      <a:noFill/>
                    </a:lnR>
                    <a:lnT>
                      <a:noFill/>
                    </a:lnT>
                    <a:lnB>
                      <a:noFill/>
                    </a:lnB>
                  </a:tcPr>
                </a:tc>
                <a:extLst>
                  <a:ext uri="{0D108BD9-81ED-4DB2-BD59-A6C34878D82A}">
                    <a16:rowId xmlns:a16="http://schemas.microsoft.com/office/drawing/2014/main" val="1736870500"/>
                  </a:ext>
                </a:extLst>
              </a:tr>
              <a:tr h="197828">
                <a:tc>
                  <a:txBody>
                    <a:bodyPr/>
                    <a:lstStyle/>
                    <a:p>
                      <a:pPr algn="l" rtl="0" fontAlgn="b"/>
                      <a:r>
                        <a:rPr lang="en-US" sz="1200" b="0" i="0" u="none" strike="noStrike">
                          <a:solidFill>
                            <a:srgbClr val="000000"/>
                          </a:solidFill>
                          <a:effectLst/>
                          <a:latin typeface="Arial" panose="020B0604020202020204" pitchFamily="34" charset="0"/>
                        </a:rPr>
                        <a:t>4.13 - Meeting  Planner</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$75,058.66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$52,270.74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$48,725.00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$176,054.40 </a:t>
                      </a:r>
                    </a:p>
                  </a:txBody>
                  <a:tcPr marL="7161" marR="7161" marT="7161" marB="0" anchor="ctr">
                    <a:lnL>
                      <a:noFill/>
                    </a:lnL>
                    <a:lnR>
                      <a:noFill/>
                    </a:lnR>
                    <a:lnT>
                      <a:noFill/>
                    </a:lnT>
                    <a:lnB>
                      <a:noFill/>
                    </a:lnB>
                  </a:tcPr>
                </a:tc>
                <a:extLst>
                  <a:ext uri="{0D108BD9-81ED-4DB2-BD59-A6C34878D82A}">
                    <a16:rowId xmlns:a16="http://schemas.microsoft.com/office/drawing/2014/main" val="456977707"/>
                  </a:ext>
                </a:extLst>
              </a:tr>
              <a:tr h="197828">
                <a:tc>
                  <a:txBody>
                    <a:bodyPr/>
                    <a:lstStyle/>
                    <a:p>
                      <a:pPr algn="l" rtl="0" fontAlgn="b"/>
                      <a:r>
                        <a:rPr lang="en-US" sz="1200" b="0" i="0" u="none" strike="noStrike">
                          <a:solidFill>
                            <a:srgbClr val="000000"/>
                          </a:solidFill>
                          <a:effectLst/>
                          <a:latin typeface="Arial" panose="020B0604020202020204" pitchFamily="34" charset="0"/>
                        </a:rPr>
                        <a:t>4.14 - Food &amp; Beverage</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$81,373.75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$93,491.26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$914.99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$83,405.00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$270.29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$259,455.29 </a:t>
                      </a:r>
                    </a:p>
                  </a:txBody>
                  <a:tcPr marL="7161" marR="7161" marT="7161" marB="0" anchor="ctr">
                    <a:lnL>
                      <a:noFill/>
                    </a:lnL>
                    <a:lnR>
                      <a:noFill/>
                    </a:lnR>
                    <a:lnT>
                      <a:noFill/>
                    </a:lnT>
                    <a:lnB>
                      <a:noFill/>
                    </a:lnB>
                  </a:tcPr>
                </a:tc>
                <a:extLst>
                  <a:ext uri="{0D108BD9-81ED-4DB2-BD59-A6C34878D82A}">
                    <a16:rowId xmlns:a16="http://schemas.microsoft.com/office/drawing/2014/main" val="461134780"/>
                  </a:ext>
                </a:extLst>
              </a:tr>
              <a:tr h="197828">
                <a:tc>
                  <a:txBody>
                    <a:bodyPr/>
                    <a:lstStyle/>
                    <a:p>
                      <a:pPr algn="l" rtl="0" fontAlgn="b"/>
                      <a:r>
                        <a:rPr lang="en-US" sz="1200" b="0" i="0" u="none" strike="noStrike">
                          <a:solidFill>
                            <a:srgbClr val="000000"/>
                          </a:solidFill>
                          <a:effectLst/>
                          <a:latin typeface="Arial" panose="020B0604020202020204" pitchFamily="34" charset="0"/>
                        </a:rPr>
                        <a:t>4.15 - Network Services</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$50,873.54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$53,986.00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$104,859.54 </a:t>
                      </a:r>
                    </a:p>
                  </a:txBody>
                  <a:tcPr marL="7161" marR="7161" marT="7161" marB="0" anchor="ctr">
                    <a:lnL>
                      <a:noFill/>
                    </a:lnL>
                    <a:lnR>
                      <a:noFill/>
                    </a:lnR>
                    <a:lnT>
                      <a:noFill/>
                    </a:lnT>
                    <a:lnB>
                      <a:noFill/>
                    </a:lnB>
                  </a:tcPr>
                </a:tc>
                <a:extLst>
                  <a:ext uri="{0D108BD9-81ED-4DB2-BD59-A6C34878D82A}">
                    <a16:rowId xmlns:a16="http://schemas.microsoft.com/office/drawing/2014/main" val="294988599"/>
                  </a:ext>
                </a:extLst>
              </a:tr>
              <a:tr h="197828">
                <a:tc>
                  <a:txBody>
                    <a:bodyPr/>
                    <a:lstStyle/>
                    <a:p>
                      <a:pPr algn="l" rtl="0" fontAlgn="b"/>
                      <a:r>
                        <a:rPr lang="en-US" sz="1200" b="0" i="0" u="none" strike="noStrike">
                          <a:solidFill>
                            <a:srgbClr val="000000"/>
                          </a:solidFill>
                          <a:effectLst/>
                          <a:latin typeface="Arial" panose="020B0604020202020204" pitchFamily="34" charset="0"/>
                        </a:rPr>
                        <a:t>4.16 - Social</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$9,015.95 </a:t>
                      </a:r>
                    </a:p>
                  </a:txBody>
                  <a:tcPr marL="7161" marR="7161" marT="7161" marB="0" anchor="ctr">
                    <a:lnL>
                      <a:noFill/>
                    </a:lnL>
                    <a:lnR>
                      <a:noFill/>
                    </a:lnR>
                    <a:lnT>
                      <a:noFill/>
                    </a:lnT>
                    <a:lnB>
                      <a:noFill/>
                    </a:lnB>
                  </a:tcPr>
                </a:tc>
                <a:extLst>
                  <a:ext uri="{0D108BD9-81ED-4DB2-BD59-A6C34878D82A}">
                    <a16:rowId xmlns:a16="http://schemas.microsoft.com/office/drawing/2014/main" val="2172559918"/>
                  </a:ext>
                </a:extLst>
              </a:tr>
              <a:tr h="197828">
                <a:tc>
                  <a:txBody>
                    <a:bodyPr/>
                    <a:lstStyle/>
                    <a:p>
                      <a:pPr algn="l" rtl="0" fontAlgn="b"/>
                      <a:r>
                        <a:rPr lang="en-US" sz="1200" b="0" i="0" u="none" strike="noStrike">
                          <a:solidFill>
                            <a:srgbClr val="000000"/>
                          </a:solidFill>
                          <a:effectLst/>
                          <a:latin typeface="Arial" panose="020B0604020202020204" pitchFamily="34" charset="0"/>
                        </a:rPr>
                        <a:t>4.17 - Shipping</a:t>
                      </a:r>
                    </a:p>
                  </a:txBody>
                  <a:tcPr marL="7161" marR="7161" marT="7161"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$1,511.30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$4,418.54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$5,929.84 </a:t>
                      </a:r>
                    </a:p>
                  </a:txBody>
                  <a:tcPr marL="7161" marR="7161" marT="7161" marB="0" anchor="ctr">
                    <a:lnL>
                      <a:noFill/>
                    </a:lnL>
                    <a:lnR>
                      <a:noFill/>
                    </a:lnR>
                    <a:lnT>
                      <a:noFill/>
                    </a:lnT>
                    <a:lnB>
                      <a:noFill/>
                    </a:lnB>
                  </a:tcPr>
                </a:tc>
                <a:extLst>
                  <a:ext uri="{0D108BD9-81ED-4DB2-BD59-A6C34878D82A}">
                    <a16:rowId xmlns:a16="http://schemas.microsoft.com/office/drawing/2014/main" val="993392329"/>
                  </a:ext>
                </a:extLst>
              </a:tr>
              <a:tr h="197828">
                <a:tc>
                  <a:txBody>
                    <a:bodyPr/>
                    <a:lstStyle/>
                    <a:p>
                      <a:pPr algn="l" rtl="0" fontAlgn="b"/>
                      <a:r>
                        <a:rPr lang="en-US" sz="1200" b="0" i="0" u="none" strike="noStrike">
                          <a:solidFill>
                            <a:srgbClr val="000000"/>
                          </a:solidFill>
                          <a:effectLst/>
                          <a:latin typeface="Arial" panose="020B0604020202020204" pitchFamily="34" charset="0"/>
                        </a:rPr>
                        <a:t>4.18 - Misc Expense</a:t>
                      </a:r>
                    </a:p>
                  </a:txBody>
                  <a:tcPr marL="7161" marR="7161" marT="7161"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$7,449.26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$820.80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$2,959.02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$5,276.00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$16,505.08 </a:t>
                      </a:r>
                    </a:p>
                  </a:txBody>
                  <a:tcPr marL="7161" marR="7161" marT="7161"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3488232195"/>
                  </a:ext>
                </a:extLst>
              </a:tr>
              <a:tr h="197828">
                <a:tc>
                  <a:txBody>
                    <a:bodyPr/>
                    <a:lstStyle/>
                    <a:p>
                      <a:pPr algn="l" rtl="0" fontAlgn="b"/>
                      <a:r>
                        <a:rPr lang="en-US" sz="1200" b="1" i="0" u="none" strike="noStrike">
                          <a:solidFill>
                            <a:srgbClr val="000000"/>
                          </a:solidFill>
                          <a:effectLst/>
                          <a:latin typeface="Arial" panose="020B0604020202020204" pitchFamily="34" charset="0"/>
                        </a:rPr>
                        <a:t>Total - Expense</a:t>
                      </a:r>
                    </a:p>
                  </a:txBody>
                  <a:tcPr marL="7161" marR="7161" marT="7161"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$1,867.43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$433,188.96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$237,678.17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$3,874.01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$299,052.08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$270.29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$975,930.94 </a:t>
                      </a:r>
                    </a:p>
                  </a:txBody>
                  <a:tcPr marL="7161" marR="7161" marT="7161"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733332127"/>
                  </a:ext>
                </a:extLst>
              </a:tr>
              <a:tr h="197828">
                <a:tc>
                  <a:txBody>
                    <a:bodyPr/>
                    <a:lstStyle/>
                    <a:p>
                      <a:pPr algn="l" rtl="0" fontAlgn="ctr"/>
                      <a:r>
                        <a:rPr lang="en-US" sz="1200" b="1" i="0" u="none" strike="noStrike">
                          <a:solidFill>
                            <a:srgbClr val="000000"/>
                          </a:solidFill>
                          <a:effectLst/>
                          <a:latin typeface="Arial" panose="020B0604020202020204" pitchFamily="34" charset="0"/>
                        </a:rPr>
                        <a:t>Net  Income</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($892.87)</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$0.60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$14,666.93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($3,874.01)</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$18,101.92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($270.29)</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dirty="0">
                          <a:solidFill>
                            <a:srgbClr val="000000"/>
                          </a:solidFill>
                          <a:effectLst/>
                          <a:latin typeface="Arial" panose="020B0604020202020204" pitchFamily="34" charset="0"/>
                        </a:rPr>
                        <a:t>$27,732.28 </a:t>
                      </a:r>
                    </a:p>
                  </a:txBody>
                  <a:tcPr marL="7161" marR="7161" marT="7161"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708594734"/>
                  </a:ext>
                </a:extLst>
              </a:tr>
            </a:tbl>
          </a:graphicData>
        </a:graphic>
      </p:graphicFrame>
    </p:spTree>
    <p:extLst>
      <p:ext uri="{BB962C8B-B14F-4D97-AF65-F5344CB8AC3E}">
        <p14:creationId xmlns:p14="http://schemas.microsoft.com/office/powerpoint/2010/main" val="73224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a:t>Sept 2017</a:t>
            </a:r>
            <a:endParaRPr lang="en-GB" dirty="0"/>
          </a:p>
        </p:txBody>
      </p:sp>
      <p:sp>
        <p:nvSpPr>
          <p:cNvPr id="4" name="Slide Number Placeholder 3"/>
          <p:cNvSpPr>
            <a:spLocks noGrp="1"/>
          </p:cNvSpPr>
          <p:nvPr>
            <p:ph type="sldNum" idx="12"/>
          </p:nvPr>
        </p:nvSpPr>
        <p:spPr/>
        <p:txBody>
          <a:bodyPr/>
          <a:lstStyle/>
          <a:p>
            <a:pPr>
              <a:defRPr/>
            </a:pPr>
            <a:r>
              <a:rPr lang="en-GB"/>
              <a:t>Slide </a:t>
            </a:r>
            <a:fld id="{A6C5482A-260B-4E4B-AC84-D73403BB5CB9}" type="slidenum">
              <a:rPr lang="en-GB" smtClean="0"/>
              <a:pPr>
                <a:defRPr/>
              </a:pPr>
              <a:t>12</a:t>
            </a:fld>
            <a:endParaRPr lang="en-GB"/>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192099661"/>
              </p:ext>
            </p:extLst>
          </p:nvPr>
        </p:nvGraphicFramePr>
        <p:xfrm>
          <a:off x="2220914" y="762002"/>
          <a:ext cx="7761286" cy="5625903"/>
        </p:xfrm>
        <a:graphic>
          <a:graphicData uri="http://schemas.openxmlformats.org/drawingml/2006/table">
            <a:tbl>
              <a:tblPr/>
              <a:tblGrid>
                <a:gridCol w="2519564">
                  <a:extLst>
                    <a:ext uri="{9D8B030D-6E8A-4147-A177-3AD203B41FA5}">
                      <a16:colId xmlns:a16="http://schemas.microsoft.com/office/drawing/2014/main" val="20000"/>
                    </a:ext>
                  </a:extLst>
                </a:gridCol>
                <a:gridCol w="972464">
                  <a:extLst>
                    <a:ext uri="{9D8B030D-6E8A-4147-A177-3AD203B41FA5}">
                      <a16:colId xmlns:a16="http://schemas.microsoft.com/office/drawing/2014/main" val="20001"/>
                    </a:ext>
                  </a:extLst>
                </a:gridCol>
                <a:gridCol w="1060868">
                  <a:extLst>
                    <a:ext uri="{9D8B030D-6E8A-4147-A177-3AD203B41FA5}">
                      <a16:colId xmlns:a16="http://schemas.microsoft.com/office/drawing/2014/main" val="20002"/>
                    </a:ext>
                  </a:extLst>
                </a:gridCol>
                <a:gridCol w="1016665">
                  <a:extLst>
                    <a:ext uri="{9D8B030D-6E8A-4147-A177-3AD203B41FA5}">
                      <a16:colId xmlns:a16="http://schemas.microsoft.com/office/drawing/2014/main" val="20003"/>
                    </a:ext>
                  </a:extLst>
                </a:gridCol>
                <a:gridCol w="1164008">
                  <a:extLst>
                    <a:ext uri="{9D8B030D-6E8A-4147-A177-3AD203B41FA5}">
                      <a16:colId xmlns:a16="http://schemas.microsoft.com/office/drawing/2014/main" val="20004"/>
                    </a:ext>
                  </a:extLst>
                </a:gridCol>
                <a:gridCol w="1027717">
                  <a:extLst>
                    <a:ext uri="{9D8B030D-6E8A-4147-A177-3AD203B41FA5}">
                      <a16:colId xmlns:a16="http://schemas.microsoft.com/office/drawing/2014/main" val="20005"/>
                    </a:ext>
                  </a:extLst>
                </a:gridCol>
              </a:tblGrid>
              <a:tr h="310988">
                <a:tc gridSpan="6">
                  <a:txBody>
                    <a:bodyPr/>
                    <a:lstStyle/>
                    <a:p>
                      <a:pPr algn="ctr" fontAlgn="b"/>
                      <a:r>
                        <a:rPr lang="en-US" sz="2400" kern="1200" dirty="0">
                          <a:solidFill>
                            <a:schemeClr val="tx1"/>
                          </a:solidFill>
                          <a:latin typeface="Times New Roman" pitchFamily="18" charset="0"/>
                          <a:ea typeface="MS Gothic"/>
                          <a:cs typeface="MS Gothic"/>
                        </a:rPr>
                        <a:t>2014 Meeting Income Report</a:t>
                      </a:r>
                    </a:p>
                  </a:txBody>
                  <a:tcPr marL="8534" marR="8534" marT="8534"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686769">
                <a:tc>
                  <a:txBody>
                    <a:bodyPr/>
                    <a:lstStyle/>
                    <a:p>
                      <a:pPr algn="l" fontAlgn="b"/>
                      <a:endParaRPr lang="en-US" sz="1400" b="1" i="0" u="none" strike="noStrike" dirty="0">
                        <a:effectLst/>
                        <a:latin typeface="Arial" panose="020B0604020202020204" pitchFamily="34" charset="0"/>
                      </a:endParaRPr>
                    </a:p>
                  </a:txBody>
                  <a:tcPr marL="8534" marR="8534" marT="8534" marB="0" anchor="b">
                    <a:lnL>
                      <a:noFill/>
                    </a:lnL>
                    <a:lnR>
                      <a:noFill/>
                    </a:lnR>
                    <a:lnT>
                      <a:noFill/>
                    </a:lnT>
                    <a:lnB>
                      <a:noFill/>
                    </a:lnB>
                    <a:solidFill>
                      <a:srgbClr val="D0D0D0"/>
                    </a:solidFill>
                  </a:tcPr>
                </a:tc>
                <a:tc>
                  <a:txBody>
                    <a:bodyPr/>
                    <a:lstStyle/>
                    <a:p>
                      <a:pPr algn="ctr" rtl="0" fontAlgn="b"/>
                      <a:r>
                        <a:rPr lang="en-US" sz="1400" b="1" i="0" u="none" strike="noStrike">
                          <a:solidFill>
                            <a:srgbClr val="000000"/>
                          </a:solidFill>
                          <a:effectLst/>
                          <a:latin typeface="Arial" panose="020B0604020202020204" pitchFamily="34" charset="0"/>
                        </a:rPr>
                        <a:t>CB Interest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2014-01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Century City, CA</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2014-05 Waikoloa, HI</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2014-09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Athens, Greece</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Total</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1"/>
                  </a:ext>
                </a:extLst>
              </a:tr>
              <a:tr h="261229">
                <a:tc>
                  <a:txBody>
                    <a:bodyPr/>
                    <a:lstStyle/>
                    <a:p>
                      <a:pPr algn="l" fontAlgn="b"/>
                      <a:r>
                        <a:rPr lang="en-US" sz="1400" b="1" i="0" u="none" strike="noStrike">
                          <a:effectLst/>
                          <a:latin typeface="Arial" panose="020B0604020202020204" pitchFamily="34" charset="0"/>
                        </a:rPr>
                        <a:t> </a:t>
                      </a:r>
                    </a:p>
                  </a:txBody>
                  <a:tcPr marL="8534" marR="8534" marT="8534" marB="0" anchor="b">
                    <a:lnL>
                      <a:noFill/>
                    </a:lnL>
                    <a:lnR>
                      <a:noFill/>
                    </a:lnR>
                    <a:lnT>
                      <a:noFill/>
                    </a:lnT>
                    <a:lnB>
                      <a:noFill/>
                    </a:lnB>
                    <a:solidFill>
                      <a:srgbClr val="D0D0D0"/>
                    </a:solidFill>
                  </a:tcPr>
                </a:tc>
                <a:tc>
                  <a:txBody>
                    <a:bodyPr/>
                    <a:lstStyle/>
                    <a:p>
                      <a:pPr algn="ctr" rtl="0" fontAlgn="ctr"/>
                      <a:r>
                        <a:rPr lang="en-US" sz="1400" b="1" i="0" u="none" strike="noStrike">
                          <a:solidFill>
                            <a:srgbClr val="000000"/>
                          </a:solidFill>
                          <a:effectLst/>
                          <a:latin typeface="Arial" panose="020B0604020202020204" pitchFamily="34" charset="0"/>
                        </a:rPr>
                        <a:t>Amount</a:t>
                      </a:r>
                    </a:p>
                  </a:txBody>
                  <a:tcPr marL="8534" marR="8534" marT="8534" marB="0" anchor="ctr">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tc>
                  <a:txBody>
                    <a:bodyPr/>
                    <a:lstStyle/>
                    <a:p>
                      <a:pPr algn="r" fontAlgn="b"/>
                      <a:r>
                        <a:rPr lang="en-US" sz="1400" b="1" i="0" u="none" strike="noStrike">
                          <a:effectLst/>
                          <a:latin typeface="Arial" panose="020B0604020202020204" pitchFamily="34" charset="0"/>
                        </a:rPr>
                        <a:t>Amount</a:t>
                      </a:r>
                    </a:p>
                  </a:txBody>
                  <a:tcPr marL="8534" marR="8534" marT="8534"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248791">
                <a:tc>
                  <a:txBody>
                    <a:bodyPr/>
                    <a:lstStyle/>
                    <a:p>
                      <a:pPr algn="l" fontAlgn="ctr"/>
                      <a:r>
                        <a:rPr lang="en-US" sz="1200" b="1" i="0" u="none" strike="noStrike" dirty="0">
                          <a:solidFill>
                            <a:srgbClr val="000000"/>
                          </a:solidFill>
                          <a:effectLst/>
                          <a:latin typeface="Arial" panose="020B0604020202020204" pitchFamily="34" charset="0"/>
                        </a:rPr>
                        <a:t>Ordinary Income/Expense</a:t>
                      </a:r>
                    </a:p>
                  </a:txBody>
                  <a:tcPr marL="8534" marR="8534" marT="8534" marB="0" anchor="ctr">
                    <a:lnL>
                      <a:noFill/>
                    </a:lnL>
                    <a:lnR>
                      <a:noFill/>
                    </a:lnR>
                    <a:lnT>
                      <a:noFill/>
                    </a:lnT>
                    <a:lnB>
                      <a:noFill/>
                    </a:lnB>
                  </a:tcPr>
                </a:tc>
                <a:tc>
                  <a:txBody>
                    <a:bodyPr/>
                    <a:lstStyle/>
                    <a:p>
                      <a:pPr algn="r" fontAlgn="ctr"/>
                      <a:endParaRPr lang="en-US" sz="11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1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3"/>
                  </a:ext>
                </a:extLst>
              </a:tr>
              <a:tr h="248791">
                <a:tc>
                  <a:txBody>
                    <a:bodyPr/>
                    <a:lstStyle/>
                    <a:p>
                      <a:pPr algn="l" fontAlgn="b"/>
                      <a:r>
                        <a:rPr lang="en-US" sz="1200" b="1" i="0" u="none" strike="noStrike" dirty="0">
                          <a:solidFill>
                            <a:srgbClr val="000000"/>
                          </a:solidFill>
                          <a:effectLst/>
                          <a:latin typeface="Arial" panose="020B0604020202020204" pitchFamily="34" charset="0"/>
                        </a:rPr>
                        <a:t>Income</a:t>
                      </a:r>
                    </a:p>
                  </a:txBody>
                  <a:tcPr marL="76803"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a:noFill/>
                    </a:lnT>
                    <a:lnB>
                      <a:noFill/>
                    </a:lnB>
                  </a:tcPr>
                </a:tc>
                <a:extLst>
                  <a:ext uri="{0D108BD9-81ED-4DB2-BD59-A6C34878D82A}">
                    <a16:rowId xmlns:a16="http://schemas.microsoft.com/office/drawing/2014/main" val="10004"/>
                  </a:ext>
                </a:extLst>
              </a:tr>
              <a:tr h="236350">
                <a:tc>
                  <a:txBody>
                    <a:bodyPr/>
                    <a:lstStyle/>
                    <a:p>
                      <a:pPr algn="l" fontAlgn="b"/>
                      <a:r>
                        <a:rPr lang="en-US" sz="1200" b="0" i="0" u="none" strike="noStrike" dirty="0">
                          <a:solidFill>
                            <a:srgbClr val="000000"/>
                          </a:solidFill>
                          <a:effectLst/>
                          <a:latin typeface="Arial" panose="020B0604020202020204" pitchFamily="34" charset="0"/>
                        </a:rPr>
                        <a:t>2.11 - Registrations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$294,150.00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$257,800.00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$337,050.00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$889,000.00 </a:t>
                      </a:r>
                    </a:p>
                  </a:txBody>
                  <a:tcPr marL="8534" marR="8534" marT="8534" marB="0" anchor="ctr">
                    <a:lnL>
                      <a:noFill/>
                    </a:lnL>
                    <a:lnR>
                      <a:noFill/>
                    </a:lnR>
                    <a:lnT>
                      <a:noFill/>
                    </a:lnT>
                    <a:lnB>
                      <a:noFill/>
                    </a:lnB>
                  </a:tcPr>
                </a:tc>
                <a:extLst>
                  <a:ext uri="{0D108BD9-81ED-4DB2-BD59-A6C34878D82A}">
                    <a16:rowId xmlns:a16="http://schemas.microsoft.com/office/drawing/2014/main" val="10005"/>
                  </a:ext>
                </a:extLst>
              </a:tr>
              <a:tr h="236350">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53605" marR="8534" marT="8534" marB="0" anchor="b">
                    <a:lnL>
                      <a:noFill/>
                    </a:lnL>
                    <a:lnR>
                      <a:noFill/>
                    </a:lnR>
                    <a:lnT>
                      <a:noFill/>
                    </a:lnT>
                    <a:lnB>
                      <a:noFill/>
                    </a:lnB>
                  </a:tcPr>
                </a:tc>
                <a:tc>
                  <a:txBody>
                    <a:bodyPr/>
                    <a:lstStyle/>
                    <a:p>
                      <a:pPr algn="r" rtl="0"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$8,738.60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$7,666.92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$16,405.52 </a:t>
                      </a:r>
                    </a:p>
                  </a:txBody>
                  <a:tcPr marL="8534" marR="8534" marT="8534" marB="0" anchor="ctr">
                    <a:lnL>
                      <a:noFill/>
                    </a:lnL>
                    <a:lnR>
                      <a:noFill/>
                    </a:lnR>
                    <a:lnT>
                      <a:noFill/>
                    </a:lnT>
                    <a:lnB>
                      <a:noFill/>
                    </a:lnB>
                  </a:tcPr>
                </a:tc>
                <a:extLst>
                  <a:ext uri="{0D108BD9-81ED-4DB2-BD59-A6C34878D82A}">
                    <a16:rowId xmlns:a16="http://schemas.microsoft.com/office/drawing/2014/main" val="10006"/>
                  </a:ext>
                </a:extLst>
              </a:tr>
              <a:tr h="211015">
                <a:tc>
                  <a:txBody>
                    <a:bodyPr/>
                    <a:lstStyle/>
                    <a:p>
                      <a:pPr algn="l" fontAlgn="b"/>
                      <a:r>
                        <a:rPr lang="en-US" sz="1200" b="0" i="0" u="none" strike="noStrike" dirty="0">
                          <a:solidFill>
                            <a:srgbClr val="000000"/>
                          </a:solidFill>
                          <a:effectLst/>
                          <a:latin typeface="Arial" panose="020B0604020202020204" pitchFamily="34" charset="0"/>
                        </a:rPr>
                        <a:t>3.40 - IEEE CB Account Interest</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$898.58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dirty="0">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endParaRPr lang="en-US" sz="1200" b="0" i="0" u="none" strike="noStrike">
                        <a:solidFill>
                          <a:srgbClr val="000000"/>
                        </a:solidFill>
                        <a:effectLst/>
                        <a:latin typeface="Arial" panose="020B0604020202020204" pitchFamily="34" charset="0"/>
                      </a:endParaRP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7"/>
                  </a:ext>
                </a:extLst>
              </a:tr>
              <a:tr h="248791">
                <a:tc>
                  <a:txBody>
                    <a:bodyPr/>
                    <a:lstStyle/>
                    <a:p>
                      <a:pPr algn="l" fontAlgn="b"/>
                      <a:r>
                        <a:rPr lang="en-US" sz="1200" b="1" i="0" u="none" strike="noStrike">
                          <a:solidFill>
                            <a:srgbClr val="000000"/>
                          </a:solidFill>
                          <a:effectLst/>
                          <a:latin typeface="Arial" panose="020B0604020202020204" pitchFamily="34" charset="0"/>
                        </a:rPr>
                        <a:t>Total - Income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1" i="0" u="none" strike="noStrike">
                          <a:solidFill>
                            <a:srgbClr val="000000"/>
                          </a:solidFill>
                          <a:effectLst/>
                          <a:latin typeface="Arial" panose="020B0604020202020204" pitchFamily="34" charset="0"/>
                        </a:rPr>
                        <a:t>$898.58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$302,888.60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$265,466.92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$337,050.00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$906,304.10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248791">
                <a:tc>
                  <a:txBody>
                    <a:bodyPr/>
                    <a:lstStyle/>
                    <a:p>
                      <a:pPr algn="l" fontAlgn="b"/>
                      <a:r>
                        <a:rPr lang="en-US" sz="1200" b="1" i="0" u="none" strike="noStrike" dirty="0">
                          <a:solidFill>
                            <a:srgbClr val="000000"/>
                          </a:solidFill>
                          <a:effectLst/>
                          <a:latin typeface="Arial" panose="020B0604020202020204" pitchFamily="34" charset="0"/>
                        </a:rPr>
                        <a:t>Expense</a:t>
                      </a:r>
                    </a:p>
                  </a:txBody>
                  <a:tcPr marL="76803" marR="8534" marT="8534"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 </a:t>
                      </a:r>
                    </a:p>
                  </a:txBody>
                  <a:tcPr marL="8534" marR="8534" marT="8534"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200" b="1" i="0" u="none" strike="noStrike" dirty="0">
                        <a:solidFill>
                          <a:srgbClr val="000000"/>
                        </a:solidFill>
                        <a:effectLst/>
                        <a:latin typeface="Arial" panose="020B0604020202020204" pitchFamily="34" charset="0"/>
                      </a:endParaRP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236350">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53605" marR="8534" marT="8534" marB="0" anchor="b">
                    <a:lnL>
                      <a:noFill/>
                    </a:lnL>
                    <a:lnR>
                      <a:noFill/>
                    </a:lnR>
                    <a:lnT>
                      <a:noFill/>
                    </a:lnT>
                    <a:lnB>
                      <a:noFill/>
                    </a:lnB>
                  </a:tcPr>
                </a:tc>
                <a:tc>
                  <a:txBody>
                    <a:bodyPr/>
                    <a:lstStyle/>
                    <a:p>
                      <a:pPr algn="r" fontAlgn="ctr"/>
                      <a:endParaRPr lang="en-US" sz="1200" b="0" i="0" u="none" strike="noStrike">
                        <a:effectLst/>
                        <a:latin typeface="Arial" panose="020B0604020202020204" pitchFamily="34" charset="0"/>
                      </a:endParaRP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$2,339.14 </a:t>
                      </a:r>
                    </a:p>
                  </a:txBody>
                  <a:tcPr marL="8534" marR="8534" marT="8534" marB="0" anchor="ctr">
                    <a:lnL>
                      <a:noFill/>
                    </a:lnL>
                    <a:lnR>
                      <a:noFill/>
                    </a:lnR>
                    <a:lnT>
                      <a:noFill/>
                    </a:lnT>
                    <a:lnB>
                      <a:noFill/>
                    </a:lnB>
                  </a:tcPr>
                </a:tc>
                <a:extLst>
                  <a:ext uri="{0D108BD9-81ED-4DB2-BD59-A6C34878D82A}">
                    <a16:rowId xmlns:a16="http://schemas.microsoft.com/office/drawing/2014/main" val="10010"/>
                  </a:ext>
                </a:extLst>
              </a:tr>
              <a:tr h="236350">
                <a:tc>
                  <a:txBody>
                    <a:bodyPr/>
                    <a:lstStyle/>
                    <a:p>
                      <a:pPr algn="l" fontAlgn="b"/>
                      <a:r>
                        <a:rPr lang="en-US" sz="1200" b="0" i="0" u="none" strike="noStrike">
                          <a:solidFill>
                            <a:srgbClr val="000000"/>
                          </a:solidFill>
                          <a:effectLst/>
                          <a:latin typeface="Arial" panose="020B0604020202020204" pitchFamily="34" charset="0"/>
                        </a:rPr>
                        <a:t>4.113 - Venue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$19,200.06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$17,505.03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$74,085.00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$110,790.09 </a:t>
                      </a:r>
                    </a:p>
                  </a:txBody>
                  <a:tcPr marL="8534" marR="8534" marT="8534" marB="0" anchor="ctr">
                    <a:lnL>
                      <a:noFill/>
                    </a:lnL>
                    <a:lnR>
                      <a:noFill/>
                    </a:lnR>
                    <a:lnT>
                      <a:noFill/>
                    </a:lnT>
                    <a:lnB>
                      <a:noFill/>
                    </a:lnB>
                  </a:tcPr>
                </a:tc>
                <a:extLst>
                  <a:ext uri="{0D108BD9-81ED-4DB2-BD59-A6C34878D82A}">
                    <a16:rowId xmlns:a16="http://schemas.microsoft.com/office/drawing/2014/main" val="10011"/>
                  </a:ext>
                </a:extLst>
              </a:tr>
              <a:tr h="236350">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$19,396.46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$17,676.21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$25,215.85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$62,288.52 </a:t>
                      </a:r>
                    </a:p>
                  </a:txBody>
                  <a:tcPr marL="8534" marR="8534" marT="8534" marB="0" anchor="ctr">
                    <a:lnL>
                      <a:noFill/>
                    </a:lnL>
                    <a:lnR>
                      <a:noFill/>
                    </a:lnR>
                    <a:lnT>
                      <a:noFill/>
                    </a:lnT>
                    <a:lnB>
                      <a:noFill/>
                    </a:lnB>
                  </a:tcPr>
                </a:tc>
                <a:extLst>
                  <a:ext uri="{0D108BD9-81ED-4DB2-BD59-A6C34878D82A}">
                    <a16:rowId xmlns:a16="http://schemas.microsoft.com/office/drawing/2014/main" val="10012"/>
                  </a:ext>
                </a:extLst>
              </a:tr>
              <a:tr h="236350">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$51,061.35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$44,330.15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$50,379.00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$145,770.50 </a:t>
                      </a:r>
                    </a:p>
                  </a:txBody>
                  <a:tcPr marL="8534" marR="8534" marT="8534" marB="0" anchor="ctr">
                    <a:lnL>
                      <a:noFill/>
                    </a:lnL>
                    <a:lnR>
                      <a:noFill/>
                    </a:lnR>
                    <a:lnT>
                      <a:noFill/>
                    </a:lnT>
                    <a:lnB>
                      <a:noFill/>
                    </a:lnB>
                  </a:tcPr>
                </a:tc>
                <a:extLst>
                  <a:ext uri="{0D108BD9-81ED-4DB2-BD59-A6C34878D82A}">
                    <a16:rowId xmlns:a16="http://schemas.microsoft.com/office/drawing/2014/main" val="10013"/>
                  </a:ext>
                </a:extLst>
              </a:tr>
              <a:tr h="236350">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$129,456.46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$93,164.43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$125,851.00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$348,471.89 </a:t>
                      </a:r>
                    </a:p>
                  </a:txBody>
                  <a:tcPr marL="8534" marR="8534" marT="8534" marB="0" anchor="ctr">
                    <a:lnL>
                      <a:noFill/>
                    </a:lnL>
                    <a:lnR>
                      <a:noFill/>
                    </a:lnR>
                    <a:lnT>
                      <a:noFill/>
                    </a:lnT>
                    <a:lnB>
                      <a:noFill/>
                    </a:lnB>
                  </a:tcPr>
                </a:tc>
                <a:extLst>
                  <a:ext uri="{0D108BD9-81ED-4DB2-BD59-A6C34878D82A}">
                    <a16:rowId xmlns:a16="http://schemas.microsoft.com/office/drawing/2014/main" val="10014"/>
                  </a:ext>
                </a:extLst>
              </a:tr>
              <a:tr h="236350">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$47,590.07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$43,254.69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$45,592.42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$136,437.18 </a:t>
                      </a:r>
                    </a:p>
                  </a:txBody>
                  <a:tcPr marL="8534" marR="8534" marT="8534" marB="0" anchor="ctr">
                    <a:lnL>
                      <a:noFill/>
                    </a:lnL>
                    <a:lnR>
                      <a:noFill/>
                    </a:lnR>
                    <a:lnT>
                      <a:noFill/>
                    </a:lnT>
                    <a:lnB>
                      <a:noFill/>
                    </a:lnB>
                  </a:tcPr>
                </a:tc>
                <a:extLst>
                  <a:ext uri="{0D108BD9-81ED-4DB2-BD59-A6C34878D82A}">
                    <a16:rowId xmlns:a16="http://schemas.microsoft.com/office/drawing/2014/main" val="10015"/>
                  </a:ext>
                </a:extLst>
              </a:tr>
              <a:tr h="236350">
                <a:tc>
                  <a:txBody>
                    <a:bodyPr/>
                    <a:lstStyle/>
                    <a:p>
                      <a:pPr algn="l" fontAlgn="b"/>
                      <a:r>
                        <a:rPr lang="en-US" sz="1200" b="0" i="0" u="none" strike="noStrike">
                          <a:solidFill>
                            <a:srgbClr val="000000"/>
                          </a:solidFill>
                          <a:effectLst/>
                          <a:latin typeface="Arial" panose="020B0604020202020204" pitchFamily="34" charset="0"/>
                        </a:rPr>
                        <a:t>4.16 - Social</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$33,673.00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$21,411.32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$55,084.32 </a:t>
                      </a:r>
                    </a:p>
                  </a:txBody>
                  <a:tcPr marL="8534" marR="8534" marT="8534" marB="0" anchor="ctr">
                    <a:lnL>
                      <a:noFill/>
                    </a:lnL>
                    <a:lnR>
                      <a:noFill/>
                    </a:lnR>
                    <a:lnT>
                      <a:noFill/>
                    </a:lnT>
                    <a:lnB>
                      <a:noFill/>
                    </a:lnB>
                  </a:tcPr>
                </a:tc>
                <a:extLst>
                  <a:ext uri="{0D108BD9-81ED-4DB2-BD59-A6C34878D82A}">
                    <a16:rowId xmlns:a16="http://schemas.microsoft.com/office/drawing/2014/main" val="10016"/>
                  </a:ext>
                </a:extLst>
              </a:tr>
              <a:tr h="236350">
                <a:tc>
                  <a:txBody>
                    <a:bodyPr/>
                    <a:lstStyle/>
                    <a:p>
                      <a:pPr algn="l" fontAlgn="b"/>
                      <a:r>
                        <a:rPr lang="en-US" sz="1200" b="0" i="0" u="none" strike="noStrike">
                          <a:solidFill>
                            <a:srgbClr val="000000"/>
                          </a:solidFill>
                          <a:effectLst/>
                          <a:latin typeface="Arial" panose="020B0604020202020204" pitchFamily="34" charset="0"/>
                        </a:rPr>
                        <a:t>4.17 - Shipping</a:t>
                      </a:r>
                    </a:p>
                  </a:txBody>
                  <a:tcPr marL="153605" marR="8534" marT="8534" marB="0" anchor="b">
                    <a:lnL>
                      <a:noFill/>
                    </a:lnL>
                    <a:lnR>
                      <a:noFill/>
                    </a:lnR>
                    <a:lnT>
                      <a:noFill/>
                    </a:lnT>
                    <a:lnB>
                      <a:noFill/>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$3,576.33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$10,678.59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$9,547.23 </a:t>
                      </a:r>
                    </a:p>
                  </a:txBody>
                  <a:tcPr marL="8534" marR="8534" marT="8534" marB="0" anchor="ctr">
                    <a:lnL>
                      <a:noFill/>
                    </a:lnL>
                    <a:lnR>
                      <a:noFill/>
                    </a:lnR>
                    <a:lnT>
                      <a:noFill/>
                    </a:lnT>
                    <a:lnB>
                      <a:noFill/>
                    </a:lnB>
                  </a:tcPr>
                </a:tc>
                <a:tc>
                  <a:txBody>
                    <a:bodyPr/>
                    <a:lstStyle/>
                    <a:p>
                      <a:pPr algn="r" fontAlgn="ctr"/>
                      <a:r>
                        <a:rPr lang="en-US" sz="1200" b="0" i="0" u="none" strike="noStrike" dirty="0">
                          <a:solidFill>
                            <a:srgbClr val="000000"/>
                          </a:solidFill>
                          <a:effectLst/>
                          <a:latin typeface="Arial" panose="020B0604020202020204" pitchFamily="34" charset="0"/>
                        </a:rPr>
                        <a:t>$23,802.15 </a:t>
                      </a:r>
                    </a:p>
                  </a:txBody>
                  <a:tcPr marL="8534" marR="8534" marT="8534" marB="0" anchor="ctr">
                    <a:lnL>
                      <a:noFill/>
                    </a:lnL>
                    <a:lnR>
                      <a:noFill/>
                    </a:lnR>
                    <a:lnT>
                      <a:noFill/>
                    </a:lnT>
                    <a:lnB>
                      <a:noFill/>
                    </a:lnB>
                  </a:tcPr>
                </a:tc>
                <a:extLst>
                  <a:ext uri="{0D108BD9-81ED-4DB2-BD59-A6C34878D82A}">
                    <a16:rowId xmlns:a16="http://schemas.microsoft.com/office/drawing/2014/main" val="10017"/>
                  </a:ext>
                </a:extLst>
              </a:tr>
              <a:tr h="236350">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53605" marR="8534" marT="8534"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$1,016.92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$1,158.30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$5,280.50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dirty="0">
                          <a:solidFill>
                            <a:srgbClr val="000000"/>
                          </a:solidFill>
                          <a:effectLst/>
                          <a:latin typeface="Arial" panose="020B0604020202020204" pitchFamily="34" charset="0"/>
                        </a:rPr>
                        <a:t>$7,455.72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18"/>
                  </a:ext>
                </a:extLst>
              </a:tr>
              <a:tr h="248791">
                <a:tc>
                  <a:txBody>
                    <a:bodyPr/>
                    <a:lstStyle/>
                    <a:p>
                      <a:pPr algn="l" fontAlgn="b"/>
                      <a:r>
                        <a:rPr lang="en-US" sz="1200" b="1" i="0" u="none" strike="noStrike">
                          <a:solidFill>
                            <a:srgbClr val="000000"/>
                          </a:solidFill>
                          <a:effectLst/>
                          <a:latin typeface="Arial" panose="020B0604020202020204" pitchFamily="34" charset="0"/>
                        </a:rPr>
                        <a:t>Total - Expense</a:t>
                      </a:r>
                    </a:p>
                  </a:txBody>
                  <a:tcPr marL="76803" marR="8534" marT="8534"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200" b="0" i="0" u="none" strike="noStrike">
                          <a:solidFill>
                            <a:srgbClr val="000000"/>
                          </a:solidFill>
                          <a:effectLst/>
                          <a:latin typeface="Arial" panose="020B0604020202020204" pitchFamily="34" charset="0"/>
                        </a:rPr>
                        <a:t>$0.00 </a:t>
                      </a:r>
                    </a:p>
                  </a:txBody>
                  <a:tcPr marL="8534" marR="8534" marT="8534"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$304,970.65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$251,517.86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$335,951.00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dirty="0">
                          <a:solidFill>
                            <a:srgbClr val="000000"/>
                          </a:solidFill>
                          <a:effectLst/>
                          <a:latin typeface="Arial" panose="020B0604020202020204" pitchFamily="34" charset="0"/>
                        </a:rPr>
                        <a:t>$892,439.51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9"/>
                  </a:ext>
                </a:extLst>
              </a:tr>
              <a:tr h="248791">
                <a:tc>
                  <a:txBody>
                    <a:bodyPr/>
                    <a:lstStyle/>
                    <a:p>
                      <a:pPr algn="l" fontAlgn="ctr"/>
                      <a:r>
                        <a:rPr lang="en-US" sz="1200" b="1" i="0" u="none" strike="noStrike">
                          <a:solidFill>
                            <a:srgbClr val="000000"/>
                          </a:solidFill>
                          <a:effectLst/>
                          <a:latin typeface="Arial" panose="020B0604020202020204" pitchFamily="34" charset="0"/>
                        </a:rPr>
                        <a:t>Net Income</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200" b="1" i="0" u="none" strike="noStrike">
                          <a:solidFill>
                            <a:srgbClr val="000000"/>
                          </a:solidFill>
                          <a:effectLst/>
                          <a:latin typeface="Arial" panose="020B0604020202020204" pitchFamily="34" charset="0"/>
                        </a:rPr>
                        <a:t>$0.00 </a:t>
                      </a:r>
                    </a:p>
                  </a:txBody>
                  <a:tcPr marL="8534" marR="8534" marT="8534"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($2,082.05)</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$13,949.06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$1,099.00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$13,864.59 </a:t>
                      </a:r>
                    </a:p>
                  </a:txBody>
                  <a:tcPr marL="8534" marR="8534" marT="8534"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20"/>
                  </a:ext>
                </a:extLst>
              </a:tr>
            </a:tbl>
          </a:graphicData>
        </a:graphic>
      </p:graphicFrame>
    </p:spTree>
    <p:extLst>
      <p:ext uri="{BB962C8B-B14F-4D97-AF65-F5344CB8AC3E}">
        <p14:creationId xmlns:p14="http://schemas.microsoft.com/office/powerpoint/2010/main" val="4157822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a:t>Abstract</a:t>
            </a:r>
          </a:p>
        </p:txBody>
      </p:sp>
      <p:sp>
        <p:nvSpPr>
          <p:cNvPr id="4105" name="Rectangle 2"/>
          <p:cNvSpPr>
            <a:spLocks noGrp="1" noChangeArrowheads="1"/>
          </p:cNvSpPr>
          <p:nvPr>
            <p:ph idx="1"/>
          </p:nvPr>
        </p:nvSpPr>
        <p:spPr/>
        <p:txBody>
          <a:bodyPr/>
          <a:lstStyle/>
          <a:p>
            <a:r>
              <a:rPr lang="en-GB" dirty="0"/>
              <a:t>September 2017 Treasurer report for the Joint 802.11/.15 Wireless funds</a:t>
            </a:r>
          </a:p>
          <a:p>
            <a:endParaRPr lang="en-GB" dirty="0"/>
          </a:p>
          <a:p>
            <a:r>
              <a:rPr lang="en-GB" dirty="0"/>
              <a:t>Also reported in 802.15 doc: </a:t>
            </a:r>
            <a:r>
              <a:rPr lang="en-US" dirty="0"/>
              <a:t>15-17/0502r1</a:t>
            </a:r>
          </a:p>
          <a:p>
            <a:r>
              <a:rPr lang="en-US" dirty="0"/>
              <a:t>    </a:t>
            </a:r>
            <a:endParaRPr lang="en-GB" dirty="0"/>
          </a:p>
          <a:p>
            <a:endParaRPr lang="en-GB" dirty="0"/>
          </a:p>
        </p:txBody>
      </p:sp>
      <p:sp>
        <p:nvSpPr>
          <p:cNvPr id="4098" name="Rectangle 3"/>
          <p:cNvSpPr>
            <a:spLocks noGrp="1" noChangeArrowheads="1"/>
          </p:cNvSpPr>
          <p:nvPr>
            <p:ph type="dt" idx="10"/>
          </p:nvPr>
        </p:nvSpPr>
        <p:spPr/>
        <p:txBody>
          <a:bodyPr/>
          <a:lstStyle/>
          <a:p>
            <a:r>
              <a:rPr lang="en-US"/>
              <a:t>Sept 2017</a:t>
            </a:r>
            <a:endParaRPr lang="en-GB" dirty="0"/>
          </a:p>
        </p:txBody>
      </p:sp>
      <p:sp>
        <p:nvSpPr>
          <p:cNvPr id="4100" name="Rectangle 5"/>
          <p:cNvSpPr>
            <a:spLocks noGrp="1" noChangeArrowheads="1"/>
          </p:cNvSpPr>
          <p:nvPr>
            <p:ph type="sldNum" idx="12"/>
          </p:nvPr>
        </p:nvSpPr>
        <p:spPr/>
        <p:txBody>
          <a:bodyPr/>
          <a:lstStyle/>
          <a:p>
            <a:r>
              <a:rPr lang="en-GB"/>
              <a:t>Slide </a:t>
            </a:r>
            <a:fld id="{182CB204-8F88-4025-B305-BD26943A6CBF}" type="slidenum">
              <a:rPr lang="en-GB" smtClean="0"/>
              <a:pPr/>
              <a:t>2</a:t>
            </a:fld>
            <a:endParaRPr lang="en-GB"/>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4103" name="Slide Number Placeholder 5"/>
          <p:cNvSpPr txBox="1">
            <a:spLocks noGrp="1"/>
          </p:cNvSpPr>
          <p:nvPr/>
        </p:nvSpPr>
        <p:spPr bwMode="auto">
          <a:xfrm>
            <a:off x="5868989" y="6475414"/>
            <a:ext cx="528637" cy="363537"/>
          </a:xfrm>
          <a:prstGeom prst="rect">
            <a:avLst/>
          </a:prstGeom>
          <a:noFill/>
          <a:ln w="9525">
            <a:noFill/>
            <a:round/>
            <a:headEnd/>
            <a:tailEnd/>
          </a:ln>
        </p:spPr>
        <p:txBody>
          <a:bodyPr lIns="0" tIns="0" rIns="0" bIns="0"/>
          <a:lstStyle/>
          <a:p>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a:t>Sept 2017</a:t>
            </a:r>
            <a:endParaRPr lang="en-US" dirty="0"/>
          </a:p>
        </p:txBody>
      </p:sp>
      <p:sp>
        <p:nvSpPr>
          <p:cNvPr id="6" name="Slide Number Placeholder 5"/>
          <p:cNvSpPr>
            <a:spLocks noGrp="1"/>
          </p:cNvSpPr>
          <p:nvPr>
            <p:ph type="sldNum" idx="12"/>
          </p:nvPr>
        </p:nvSpPr>
        <p:spPr/>
        <p:txBody>
          <a:bodyPr/>
          <a:lstStyle/>
          <a:p>
            <a:pPr>
              <a:defRPr/>
            </a:pPr>
            <a:r>
              <a:rPr lang="en-GB"/>
              <a:t>Slide </a:t>
            </a:r>
            <a:fld id="{7B89D2F3-3A0B-4B22-AD26-703531DFDA8E}" type="slidenum">
              <a:rPr lang="en-GB" smtClean="0"/>
              <a:pPr>
                <a:defRPr/>
              </a:pPr>
              <a:t>3</a:t>
            </a:fld>
            <a:endParaRPr lang="en-GB"/>
          </a:p>
        </p:txBody>
      </p:sp>
      <p:sp>
        <p:nvSpPr>
          <p:cNvPr id="9" name="Rectangle 3"/>
          <p:cNvSpPr>
            <a:spLocks noChangeArrowheads="1"/>
          </p:cNvSpPr>
          <p:nvPr/>
        </p:nvSpPr>
        <p:spPr bwMode="auto">
          <a:xfrm>
            <a:off x="929218" y="1020763"/>
            <a:ext cx="10460566" cy="5509200"/>
          </a:xfrm>
          <a:prstGeom prst="rect">
            <a:avLst/>
          </a:prstGeom>
          <a:noFill/>
          <a:ln w="12700">
            <a:noFill/>
            <a:miter lim="800000"/>
            <a:headEnd type="none" w="sm" len="sm"/>
            <a:tailEnd type="none" w="sm" len="sm"/>
          </a:ln>
          <a:effectLst/>
        </p:spPr>
        <p:txBody>
          <a:bodyPr wrap="square">
            <a:spAutoFit/>
          </a:bodyPr>
          <a:lstStyle/>
          <a:p>
            <a:pPr algn="ctr"/>
            <a:r>
              <a:rPr lang="en-US" altLang="ko-KR" sz="20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800" b="1" dirty="0">
              <a:solidFill>
                <a:schemeClr val="tx1"/>
              </a:solidFill>
              <a:ea typeface="굴림" pitchFamily="50" charset="-127"/>
            </a:endParaRPr>
          </a:p>
          <a:p>
            <a:r>
              <a:rPr lang="en-US" altLang="ko-KR" sz="1800" dirty="0">
                <a:solidFill>
                  <a:schemeClr val="tx1"/>
                </a:solidFill>
                <a:ea typeface="굴림" pitchFamily="50" charset="-127"/>
              </a:rPr>
              <a:t>Document number: </a:t>
            </a:r>
            <a:r>
              <a:rPr lang="en-US" altLang="ko-KR" sz="1800" b="1" dirty="0">
                <a:solidFill>
                  <a:schemeClr val="tx1"/>
                </a:solidFill>
                <a:ea typeface="굴림" pitchFamily="50" charset="-127"/>
              </a:rPr>
              <a:t>15-17/0502r1</a:t>
            </a:r>
          </a:p>
          <a:p>
            <a:r>
              <a:rPr lang="en-US" altLang="ko-KR" sz="1800" b="1" dirty="0">
                <a:solidFill>
                  <a:schemeClr val="tx1"/>
                </a:solidFill>
                <a:ea typeface="굴림" pitchFamily="50" charset="-127"/>
              </a:rPr>
              <a:t>Submission Title:</a:t>
            </a:r>
            <a:r>
              <a:rPr lang="en-US" altLang="ko-KR" sz="1800" dirty="0">
                <a:solidFill>
                  <a:schemeClr val="tx1"/>
                </a:solidFill>
                <a:ea typeface="굴림" pitchFamily="50" charset="-127"/>
              </a:rPr>
              <a:t>   </a:t>
            </a:r>
            <a:r>
              <a:rPr lang="en-US" sz="1800" dirty="0">
                <a:solidFill>
                  <a:schemeClr val="tx1"/>
                </a:solidFill>
              </a:rPr>
              <a:t>Treasurer Report Sept 2017 - Waikoloa</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Date Submitted: 10 Sept 2017</a:t>
            </a:r>
            <a:endParaRPr lang="en-US" altLang="ko-KR" sz="1800" dirty="0">
              <a:solidFill>
                <a:schemeClr val="tx1"/>
              </a:solidFill>
              <a:ea typeface="굴림" pitchFamily="50" charset="-127"/>
            </a:endParaRPr>
          </a:p>
          <a:p>
            <a:r>
              <a:rPr lang="en-US" altLang="ko-KR" sz="1800" b="1" dirty="0">
                <a:solidFill>
                  <a:schemeClr val="tx1"/>
                </a:solidFill>
                <a:ea typeface="굴림" pitchFamily="50" charset="-127"/>
              </a:rPr>
              <a:t>Source:</a:t>
            </a:r>
            <a:r>
              <a:rPr lang="en-US" altLang="ko-KR" sz="1800" dirty="0">
                <a:solidFill>
                  <a:schemeClr val="tx1"/>
                </a:solidFill>
                <a:ea typeface="굴림" pitchFamily="50" charset="-127"/>
              </a:rPr>
              <a:t>  Benjamin A. Rolfe (BCA), Jon Rosdahl (Qualcomm)</a:t>
            </a:r>
          </a:p>
          <a:p>
            <a:r>
              <a:rPr lang="en-US" altLang="ko-KR" sz="1800" dirty="0">
                <a:solidFill>
                  <a:schemeClr val="tx1"/>
                </a:solidFill>
                <a:ea typeface="굴림" pitchFamily="50" charset="-127"/>
              </a:rPr>
              <a:t>Company: Blind Creek Associates, Qualcomm Technologies, Inc.</a:t>
            </a:r>
          </a:p>
          <a:p>
            <a:r>
              <a:rPr lang="en-US" altLang="ko-KR" sz="1800" dirty="0">
                <a:solidFill>
                  <a:schemeClr val="tx1"/>
                </a:solidFill>
                <a:ea typeface="굴림" pitchFamily="50" charset="-127"/>
              </a:rPr>
              <a:t>Address: PO Box 798 Los Gatos CA 95031</a:t>
            </a:r>
          </a:p>
          <a:p>
            <a:r>
              <a:rPr lang="en-US" altLang="ko-KR" sz="1800" dirty="0">
                <a:solidFill>
                  <a:schemeClr val="tx1"/>
                </a:solidFill>
                <a:ea typeface="굴림" pitchFamily="50" charset="-127"/>
              </a:rPr>
              <a:t>Voice: +1 408 332 0725, E-Mail: </a:t>
            </a:r>
            <a:r>
              <a:rPr lang="en-US" altLang="ko-KR" sz="1800" dirty="0" err="1">
                <a:solidFill>
                  <a:schemeClr val="tx1"/>
                </a:solidFill>
                <a:ea typeface="굴림" pitchFamily="50" charset="-127"/>
              </a:rPr>
              <a:t>ben</a:t>
            </a:r>
            <a:r>
              <a:rPr lang="en-US" altLang="ko-KR" sz="1800" dirty="0">
                <a:solidFill>
                  <a:schemeClr val="tx1"/>
                </a:solidFill>
                <a:ea typeface="굴림" pitchFamily="50" charset="-127"/>
              </a:rPr>
              <a:t> @ blindcreek.com	</a:t>
            </a:r>
          </a:p>
          <a:p>
            <a:pPr>
              <a:spcBef>
                <a:spcPts val="600"/>
              </a:spcBef>
              <a:spcAft>
                <a:spcPts val="600"/>
              </a:spcAft>
            </a:pPr>
            <a:r>
              <a:rPr lang="en-US" altLang="ko-KR" sz="1800" b="1" dirty="0">
                <a:solidFill>
                  <a:schemeClr val="tx1"/>
                </a:solidFill>
                <a:ea typeface="굴림" pitchFamily="50" charset="-127"/>
              </a:rPr>
              <a:t>Re:</a:t>
            </a:r>
            <a:r>
              <a:rPr lang="en-US" altLang="ko-KR" sz="1800" dirty="0">
                <a:solidFill>
                  <a:schemeClr val="tx1"/>
                </a:solidFill>
                <a:ea typeface="굴림" pitchFamily="50" charset="-127"/>
              </a:rPr>
              <a:t> Joint 802.15/802.11 Treasury </a:t>
            </a:r>
            <a:endParaRPr lang="en-US" altLang="ko-KR" sz="2800" dirty="0">
              <a:solidFill>
                <a:schemeClr val="tx1"/>
              </a:solidFill>
              <a:ea typeface="굴림" pitchFamily="50" charset="-127"/>
            </a:endParaRPr>
          </a:p>
          <a:p>
            <a:pPr>
              <a:spcBef>
                <a:spcPts val="0"/>
              </a:spcBef>
              <a:spcAft>
                <a:spcPts val="0"/>
              </a:spcAft>
            </a:pPr>
            <a:r>
              <a:rPr lang="en-US" altLang="ko-KR" sz="1800" b="1" dirty="0">
                <a:solidFill>
                  <a:schemeClr val="tx1"/>
                </a:solidFill>
                <a:ea typeface="굴림" pitchFamily="50" charset="-127"/>
              </a:rPr>
              <a:t>Abstract:</a:t>
            </a:r>
            <a:r>
              <a:rPr lang="en-US" altLang="ko-KR" sz="1800" dirty="0">
                <a:solidFill>
                  <a:schemeClr val="tx1"/>
                </a:solidFill>
                <a:ea typeface="굴림" pitchFamily="50" charset="-127"/>
              </a:rPr>
              <a:t>	Treasurer report for the Joint 802.11/.15 Wireless funds.  </a:t>
            </a:r>
          </a:p>
          <a:p>
            <a:pPr>
              <a:spcBef>
                <a:spcPts val="0"/>
              </a:spcBef>
              <a:spcAft>
                <a:spcPts val="0"/>
              </a:spcAft>
            </a:pPr>
            <a:r>
              <a:rPr lang="en-US" sz="1800" dirty="0">
                <a:solidFill>
                  <a:schemeClr val="tx1"/>
                </a:solidFill>
              </a:rPr>
              <a:t>		 See Also document # </a:t>
            </a:r>
            <a:r>
              <a:rPr lang="en-US" sz="1800" dirty="0">
                <a:solidFill>
                  <a:srgbClr val="000000"/>
                </a:solidFill>
                <a:latin typeface="Times New Roman" pitchFamily="16" charset="0"/>
                <a:ea typeface="MS Gothic" charset="-128"/>
                <a:cs typeface="Arial Unicode MS" charset="0"/>
              </a:rPr>
              <a:t>11-17/1265</a:t>
            </a:r>
            <a:endParaRPr lang="en-US" altLang="ko-KR" sz="1800" dirty="0">
              <a:solidFill>
                <a:schemeClr val="tx1"/>
              </a:solidFill>
              <a:ea typeface="굴림" pitchFamily="50" charset="-127"/>
            </a:endParaRPr>
          </a:p>
          <a:p>
            <a:pPr>
              <a:spcBef>
                <a:spcPts val="600"/>
              </a:spcBef>
              <a:spcAft>
                <a:spcPts val="600"/>
              </a:spcAft>
            </a:pPr>
            <a:r>
              <a:rPr lang="en-US" altLang="ko-KR" sz="1800" b="1" dirty="0">
                <a:solidFill>
                  <a:schemeClr val="tx1"/>
                </a:solidFill>
                <a:ea typeface="굴림" pitchFamily="50" charset="-127"/>
              </a:rPr>
              <a:t>Purpose:</a:t>
            </a:r>
            <a:r>
              <a:rPr lang="en-US" altLang="ko-KR" sz="1800" dirty="0">
                <a:solidFill>
                  <a:schemeClr val="tx1"/>
                </a:solidFill>
                <a:ea typeface="굴림" pitchFamily="50" charset="-127"/>
              </a:rPr>
              <a:t>	Report to the WG</a:t>
            </a:r>
          </a:p>
          <a:p>
            <a:r>
              <a:rPr lang="en-US" altLang="ko-KR" sz="1800" b="1" dirty="0">
                <a:solidFill>
                  <a:schemeClr val="tx1"/>
                </a:solidFill>
                <a:ea typeface="굴림" pitchFamily="50" charset="-127"/>
              </a:rPr>
              <a:t>Notice:</a:t>
            </a:r>
            <a:r>
              <a:rPr lang="en-US" altLang="ko-KR" sz="18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800" b="1" dirty="0">
                <a:solidFill>
                  <a:schemeClr val="tx1"/>
                </a:solidFill>
                <a:ea typeface="굴림" pitchFamily="50" charset="-127"/>
              </a:rPr>
              <a:t>Release:</a:t>
            </a:r>
            <a:r>
              <a:rPr lang="en-US" altLang="ko-KR" sz="1800" dirty="0">
                <a:solidFill>
                  <a:schemeClr val="tx1"/>
                </a:solidFill>
                <a:ea typeface="굴림" pitchFamily="50" charset="-127"/>
              </a:rPr>
              <a:t>	The contributor acknowledges and accepts that this contribution becomes the property of IEEE and may be made publicly available by P802.15.	</a:t>
            </a:r>
          </a:p>
        </p:txBody>
      </p:sp>
      <p:sp>
        <p:nvSpPr>
          <p:cNvPr id="2" name="Footer Placeholder 1"/>
          <p:cNvSpPr>
            <a:spLocks noGrp="1"/>
          </p:cNvSpPr>
          <p:nvPr>
            <p:ph type="ftr" idx="11"/>
          </p:nvPr>
        </p:nvSpPr>
        <p:spPr/>
        <p:txBody>
          <a:bodyPr/>
          <a:lstStyle/>
          <a:p>
            <a:pPr>
              <a:defRPr/>
            </a:pPr>
            <a:r>
              <a:rPr lang="en-GB"/>
              <a:t>Ben Rolfe (BCA);   Jon Rosdahl (Qualcomm)</a:t>
            </a:r>
            <a:endParaRPr lang="en-GB" dirty="0"/>
          </a:p>
        </p:txBody>
      </p:sp>
    </p:spTree>
    <p:extLst>
      <p:ext uri="{BB962C8B-B14F-4D97-AF65-F5344CB8AC3E}">
        <p14:creationId xmlns:p14="http://schemas.microsoft.com/office/powerpoint/2010/main" val="395023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5" name="Footer Placeholder 4"/>
          <p:cNvSpPr>
            <a:spLocks noGrp="1"/>
          </p:cNvSpPr>
          <p:nvPr>
            <p:ph type="ftr" idx="11"/>
          </p:nvPr>
        </p:nvSpPr>
        <p:spPr/>
        <p:txBody>
          <a:bodyPr/>
          <a:lstStyle/>
          <a:p>
            <a:r>
              <a:rPr lang="en-GB"/>
              <a:t>Ben Rolfe (BCA);   Jon Rosdahl (Qualcomm)</a:t>
            </a:r>
            <a:endParaRPr lang="en-GB" dirty="0"/>
          </a:p>
        </p:txBody>
      </p:sp>
      <p:sp>
        <p:nvSpPr>
          <p:cNvPr id="3" name="Slide Number Placeholder 2"/>
          <p:cNvSpPr>
            <a:spLocks noGrp="1"/>
          </p:cNvSpPr>
          <p:nvPr>
            <p:ph type="sldNum" idx="12"/>
          </p:nvPr>
        </p:nvSpPr>
        <p:spPr/>
        <p:txBody>
          <a:bodyPr/>
          <a:lstStyle/>
          <a:p>
            <a:r>
              <a:rPr lang="en-GB"/>
              <a:t>Slide </a:t>
            </a:r>
            <a:fld id="{189D7BFD-E160-402F-BBC8-B5B701941DD4}" type="slidenum">
              <a:rPr lang="en-GB" smtClean="0"/>
              <a:pPr/>
              <a:t>4</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3072156789"/>
              </p:ext>
            </p:extLst>
          </p:nvPr>
        </p:nvGraphicFramePr>
        <p:xfrm>
          <a:off x="2608263" y="762000"/>
          <a:ext cx="7074958" cy="5489574"/>
        </p:xfrm>
        <a:graphic>
          <a:graphicData uri="http://schemas.openxmlformats.org/drawingml/2006/table">
            <a:tbl>
              <a:tblPr/>
              <a:tblGrid>
                <a:gridCol w="4724400">
                  <a:extLst>
                    <a:ext uri="{9D8B030D-6E8A-4147-A177-3AD203B41FA5}">
                      <a16:colId xmlns:a16="http://schemas.microsoft.com/office/drawing/2014/main" val="20000"/>
                    </a:ext>
                  </a:extLst>
                </a:gridCol>
                <a:gridCol w="2350558">
                  <a:extLst>
                    <a:ext uri="{9D8B030D-6E8A-4147-A177-3AD203B41FA5}">
                      <a16:colId xmlns:a16="http://schemas.microsoft.com/office/drawing/2014/main" val="20001"/>
                    </a:ext>
                  </a:extLst>
                </a:gridCol>
              </a:tblGrid>
              <a:tr h="443476">
                <a:tc gridSpan="2">
                  <a:txBody>
                    <a:bodyPr/>
                    <a:lstStyle/>
                    <a:p>
                      <a:pPr algn="ctr" fontAlgn="b"/>
                      <a:r>
                        <a:rPr lang="en-US" sz="2800" b="1" i="0" u="none" strike="noStrike" dirty="0">
                          <a:effectLst/>
                          <a:latin typeface="Arial" panose="020B0604020202020204" pitchFamily="34" charset="0"/>
                        </a:rPr>
                        <a:t>Reconciled Balance Sheet</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0"/>
                  </a:ext>
                </a:extLst>
              </a:tr>
              <a:tr h="443476">
                <a:tc gridSpan="2">
                  <a:txBody>
                    <a:bodyPr/>
                    <a:lstStyle/>
                    <a:p>
                      <a:pPr algn="ctr" fontAlgn="b"/>
                      <a:r>
                        <a:rPr lang="en-US" sz="2800" b="1" i="0" u="none" strike="noStrike" baseline="0" dirty="0">
                          <a:effectLst/>
                          <a:latin typeface="Arial" panose="020B0604020202020204" pitchFamily="34" charset="0"/>
                        </a:rPr>
                        <a:t>31 August 2017</a:t>
                      </a:r>
                      <a:endParaRPr lang="en-US" sz="2800" b="1" i="0" u="none" strike="noStrike" dirty="0">
                        <a:effectLst/>
                        <a:latin typeface="Arial" panose="020B0604020202020204" pitchFamily="34" charset="0"/>
                      </a:endParaRP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333883">
                <a:tc>
                  <a:txBody>
                    <a:bodyPr/>
                    <a:lstStyle/>
                    <a:p>
                      <a:pPr algn="l" fontAlgn="b"/>
                      <a:endParaRPr lang="en-US" sz="20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ctr" fontAlgn="b"/>
                      <a:r>
                        <a:rPr lang="en-US" sz="20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10002"/>
                  </a:ext>
                </a:extLst>
              </a:tr>
              <a:tr h="333883">
                <a:tc>
                  <a:txBody>
                    <a:bodyPr/>
                    <a:lstStyle/>
                    <a:p>
                      <a:pPr algn="l" fontAlgn="ctr"/>
                      <a:r>
                        <a:rPr lang="en-US" sz="2000" b="1" i="0" u="none" strike="noStrike">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3"/>
                  </a:ext>
                </a:extLst>
              </a:tr>
              <a:tr h="319535">
                <a:tc>
                  <a:txBody>
                    <a:bodyPr/>
                    <a:lstStyle/>
                    <a:p>
                      <a:pPr algn="l" fontAlgn="b"/>
                      <a:r>
                        <a:rPr lang="en-US" sz="2000" b="1" i="0" u="none" strike="noStrike">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4"/>
                  </a:ext>
                </a:extLst>
              </a:tr>
              <a:tr h="319535">
                <a:tc>
                  <a:txBody>
                    <a:bodyPr/>
                    <a:lstStyle/>
                    <a:p>
                      <a:pPr algn="l" fontAlgn="b"/>
                      <a:r>
                        <a:rPr lang="en-US" sz="2000" b="1" i="0" u="none" strike="noStrike" dirty="0">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2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5"/>
                  </a:ext>
                </a:extLst>
              </a:tr>
              <a:tr h="319535">
                <a:tc>
                  <a:txBody>
                    <a:bodyPr/>
                    <a:lstStyle/>
                    <a:p>
                      <a:pPr algn="l" fontAlgn="b"/>
                      <a:r>
                        <a:rPr lang="en-US" sz="1800" b="0" i="0" u="none" strike="noStrike" dirty="0">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702,065.34</a:t>
                      </a:r>
                      <a:r>
                        <a:rPr lang="en-US" sz="2000" b="0" i="0" u="none" strike="noStrike" kern="1200" dirty="0">
                          <a:solidFill>
                            <a:schemeClr val="tx1"/>
                          </a:solidFill>
                          <a:effectLst/>
                          <a:latin typeface="Arial" panose="020B0604020202020204" pitchFamily="34" charset="0"/>
                          <a:ea typeface="+mn-ea"/>
                          <a:cs typeface="+mn-cs"/>
                        </a:rPr>
                        <a:t> </a:t>
                      </a:r>
                    </a:p>
                  </a:txBody>
                  <a:tcPr marL="9525" marR="9525" marT="9525" marB="0" anchor="b">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10006"/>
                  </a:ext>
                </a:extLst>
              </a:tr>
              <a:tr h="333883">
                <a:tc>
                  <a:txBody>
                    <a:bodyPr/>
                    <a:lstStyle/>
                    <a:p>
                      <a:pPr algn="l" fontAlgn="b"/>
                      <a:r>
                        <a:rPr lang="en-US" sz="2000" b="1" i="0" u="none" strike="noStrike">
                          <a:solidFill>
                            <a:srgbClr val="000000"/>
                          </a:solidFill>
                          <a:effectLst/>
                          <a:latin typeface="Arial" panose="020B0604020202020204" pitchFamily="34" charset="0"/>
                        </a:rPr>
                        <a:t>Total Bank</a:t>
                      </a:r>
                    </a:p>
                  </a:txBody>
                  <a:tcPr marL="171450"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702,065.34</a:t>
                      </a:r>
                      <a:r>
                        <a:rPr lang="en-US" sz="2000" b="0" i="0" u="none" strike="noStrike" kern="1200" dirty="0">
                          <a:solidFill>
                            <a:schemeClr val="tx1"/>
                          </a:solidFill>
                          <a:effectLst/>
                          <a:latin typeface="Arial" panose="020B0604020202020204" pitchFamily="34" charset="0"/>
                          <a:ea typeface="+mn-ea"/>
                          <a:cs typeface="+mn-cs"/>
                        </a:rPr>
                        <a:t> </a:t>
                      </a:r>
                      <a:r>
                        <a:rPr lang="en-US" sz="2000" b="0" i="0" u="none" strike="noStrike" dirty="0">
                          <a:effectLst/>
                          <a:latin typeface="Arial" panose="020B0604020202020204" pitchFamily="34" charset="0"/>
                        </a:rPr>
                        <a:t> </a:t>
                      </a:r>
                    </a:p>
                  </a:txBody>
                  <a:tcPr marL="95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7"/>
                  </a:ext>
                </a:extLst>
              </a:tr>
              <a:tr h="333883">
                <a:tc>
                  <a:txBody>
                    <a:bodyPr/>
                    <a:lstStyle/>
                    <a:p>
                      <a:pPr algn="l" fontAlgn="b"/>
                      <a:r>
                        <a:rPr lang="en-US" sz="2000" b="1" i="0" u="none" strike="noStrike">
                          <a:solidFill>
                            <a:srgbClr val="000000"/>
                          </a:solidFill>
                          <a:effectLst/>
                          <a:latin typeface="Arial" panose="020B0604020202020204" pitchFamily="34" charset="0"/>
                        </a:rPr>
                        <a:t>Total Current Assets</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dirty="0">
                          <a:effectLst/>
                          <a:latin typeface="Arial" panose="020B0604020202020204" pitchFamily="34" charset="0"/>
                        </a:rPr>
                        <a:t> $       702,065.34</a:t>
                      </a:r>
                      <a:endParaRPr lang="en-US" sz="2000" b="0" i="0" u="none" strike="noStrike" kern="1200" dirty="0">
                        <a:solidFill>
                          <a:schemeClr val="tx1"/>
                        </a:solidFill>
                        <a:effectLst/>
                        <a:latin typeface="Arial" panose="020B0604020202020204" pitchFamily="34" charset="0"/>
                        <a:ea typeface="+mn-ea"/>
                        <a:cs typeface="+mn-cs"/>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08"/>
                  </a:ext>
                </a:extLst>
              </a:tr>
              <a:tr h="333883">
                <a:tc>
                  <a:txBody>
                    <a:bodyPr/>
                    <a:lstStyle/>
                    <a:p>
                      <a:pPr algn="l" fontAlgn="ctr"/>
                      <a:endParaRPr lang="en-US" sz="20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09"/>
                  </a:ext>
                </a:extLst>
              </a:tr>
              <a:tr h="333883">
                <a:tc>
                  <a:txBody>
                    <a:bodyPr/>
                    <a:lstStyle/>
                    <a:p>
                      <a:pPr algn="l" fontAlgn="ctr"/>
                      <a:r>
                        <a:rPr lang="en-US" sz="2000" b="1" i="0" u="none" strike="noStrike">
                          <a:solidFill>
                            <a:srgbClr val="000000"/>
                          </a:solidFill>
                          <a:effectLst/>
                          <a:latin typeface="Arial" panose="020B0604020202020204" pitchFamily="34" charset="0"/>
                        </a:rPr>
                        <a:t>LIABILITIES &amp; EQUITY</a:t>
                      </a:r>
                    </a:p>
                  </a:txBody>
                  <a:tcPr marL="9525" marR="9525" marT="9525" marB="0" anchor="ctr">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0"/>
                  </a:ext>
                </a:extLst>
              </a:tr>
              <a:tr h="333883">
                <a:tc>
                  <a:txBody>
                    <a:bodyPr/>
                    <a:lstStyle/>
                    <a:p>
                      <a:pPr algn="l" fontAlgn="b"/>
                      <a:r>
                        <a:rPr lang="en-US" sz="2000" b="1" i="0" u="none" strike="noStrike">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l" fontAlgn="b"/>
                      <a:endParaRPr lang="en-US" sz="2000" b="0" i="0" u="none" strike="noStrike" dirty="0">
                        <a:effectLst/>
                        <a:latin typeface="Arial" panose="020B0604020202020204" pitchFamily="34" charset="0"/>
                      </a:endParaRPr>
                    </a:p>
                  </a:txBody>
                  <a:tcPr marL="9525" marR="9525" marT="9525" marB="0" anchor="b">
                    <a:lnL>
                      <a:noFill/>
                    </a:lnL>
                    <a:lnR>
                      <a:noFill/>
                    </a:lnR>
                    <a:lnT>
                      <a:noFill/>
                    </a:lnT>
                    <a:lnB>
                      <a:noFill/>
                    </a:lnB>
                  </a:tcPr>
                </a:tc>
                <a:extLst>
                  <a:ext uri="{0D108BD9-81ED-4DB2-BD59-A6C34878D82A}">
                    <a16:rowId xmlns:a16="http://schemas.microsoft.com/office/drawing/2014/main" val="10011"/>
                  </a:ext>
                </a:extLst>
              </a:tr>
              <a:tr h="319535">
                <a:tc>
                  <a:txBody>
                    <a:bodyPr/>
                    <a:lstStyle/>
                    <a:p>
                      <a:pPr algn="l" fontAlgn="b"/>
                      <a:r>
                        <a:rPr lang="en-US" sz="2000" b="0" i="0" u="none" strike="noStrike">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l" fontAlgn="b"/>
                      <a:r>
                        <a:rPr lang="en-US" sz="2000" b="0" i="0" u="none" strike="noStrike" dirty="0">
                          <a:effectLst/>
                          <a:latin typeface="Arial" panose="020B0604020202020204" pitchFamily="34" charset="0"/>
                        </a:rPr>
                        <a:t> $       </a:t>
                      </a:r>
                      <a:r>
                        <a:rPr lang="en-US" sz="2000" b="0" i="0" u="none" strike="noStrike" kern="1200" dirty="0">
                          <a:solidFill>
                            <a:schemeClr val="tx1"/>
                          </a:solidFill>
                          <a:effectLst/>
                          <a:latin typeface="Arial" panose="020B0604020202020204" pitchFamily="34" charset="0"/>
                          <a:ea typeface="+mn-ea"/>
                          <a:cs typeface="+mn-cs"/>
                        </a:rPr>
                        <a:t>565,697.77</a:t>
                      </a:r>
                    </a:p>
                  </a:txBody>
                  <a:tcPr marL="9525" marR="9525" marT="9525" marB="0" anchor="b">
                    <a:lnL>
                      <a:noFill/>
                    </a:lnL>
                    <a:lnR>
                      <a:noFill/>
                    </a:lnR>
                    <a:lnT>
                      <a:noFill/>
                    </a:lnT>
                    <a:lnB>
                      <a:noFill/>
                    </a:lnB>
                  </a:tcPr>
                </a:tc>
                <a:extLst>
                  <a:ext uri="{0D108BD9-81ED-4DB2-BD59-A6C34878D82A}">
                    <a16:rowId xmlns:a16="http://schemas.microsoft.com/office/drawing/2014/main" val="10012"/>
                  </a:ext>
                </a:extLst>
              </a:tr>
              <a:tr h="319535">
                <a:tc>
                  <a:txBody>
                    <a:bodyPr/>
                    <a:lstStyle/>
                    <a:p>
                      <a:pPr algn="l" fontAlgn="b"/>
                      <a:r>
                        <a:rPr lang="en-US" sz="2000" b="0" i="0" u="none" strike="noStrike">
                          <a:solidFill>
                            <a:srgbClr val="000000"/>
                          </a:solidFill>
                          <a:effectLst/>
                          <a:latin typeface="Arial" panose="020B0604020202020204" pitchFamily="34" charset="0"/>
                        </a:rPr>
                        <a:t>Net Income</a:t>
                      </a:r>
                    </a:p>
                  </a:txBody>
                  <a:tcPr marL="171450"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136,367.57</a:t>
                      </a:r>
                    </a:p>
                  </a:txBody>
                  <a:tcPr marL="9525" marR="9525" marT="9525" marB="0" anchor="b">
                    <a:lnL>
                      <a:noFill/>
                    </a:lnL>
                    <a:lnR>
                      <a:noFill/>
                    </a:lnR>
                    <a:lnT>
                      <a:noFill/>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3"/>
                  </a:ext>
                </a:extLst>
              </a:tr>
              <a:tr h="333883">
                <a:tc>
                  <a:txBody>
                    <a:bodyPr/>
                    <a:lstStyle/>
                    <a:p>
                      <a:pPr algn="l" fontAlgn="b"/>
                      <a:r>
                        <a:rPr lang="en-US" sz="2000" b="1" i="0" u="none" strike="noStrike">
                          <a:solidFill>
                            <a:srgbClr val="000000"/>
                          </a:solidFill>
                          <a:effectLst/>
                          <a:latin typeface="Arial" panose="020B0604020202020204" pitchFamily="34" charset="0"/>
                        </a:rPr>
                        <a:t>Total Equity</a:t>
                      </a:r>
                    </a:p>
                  </a:txBody>
                  <a:tcPr marL="857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a:t>
                      </a:r>
                      <a:r>
                        <a:rPr lang="en-US" sz="2000" b="0" i="0" u="none" strike="noStrike" dirty="0">
                          <a:effectLst/>
                          <a:latin typeface="Arial" panose="020B0604020202020204" pitchFamily="34" charset="0"/>
                        </a:rPr>
                        <a:t>702,065.34</a:t>
                      </a:r>
                      <a:endParaRPr lang="en-US" sz="2000" b="0" i="0" u="none" strike="noStrike" kern="1200" dirty="0">
                        <a:solidFill>
                          <a:schemeClr val="tx1"/>
                        </a:solidFill>
                        <a:effectLst/>
                        <a:latin typeface="Arial" panose="020B0604020202020204" pitchFamily="34" charset="0"/>
                        <a:ea typeface="+mn-ea"/>
                        <a:cs typeface="+mn-cs"/>
                      </a:endParaRPr>
                    </a:p>
                  </a:txBody>
                  <a:tcPr marL="9525" marR="9525" marT="9525" marB="0" anchor="b">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10014"/>
                  </a:ext>
                </a:extLst>
              </a:tr>
              <a:tr h="333883">
                <a:tc>
                  <a:txBody>
                    <a:bodyPr/>
                    <a:lstStyle/>
                    <a:p>
                      <a:pPr algn="l" fontAlgn="ctr"/>
                      <a:r>
                        <a:rPr lang="en-US" sz="2000" b="1" i="0" u="none" strike="noStrike">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l" fontAlgn="b"/>
                      <a:r>
                        <a:rPr lang="en-US" sz="2000" b="0" i="0" u="none" strike="noStrike" kern="1200" dirty="0">
                          <a:solidFill>
                            <a:schemeClr val="tx1"/>
                          </a:solidFill>
                          <a:effectLst/>
                          <a:latin typeface="Arial" panose="020B0604020202020204" pitchFamily="34" charset="0"/>
                          <a:ea typeface="+mn-ea"/>
                          <a:cs typeface="+mn-cs"/>
                        </a:rPr>
                        <a:t> $       </a:t>
                      </a:r>
                      <a:r>
                        <a:rPr lang="en-US" sz="2000" b="0" i="0" u="none" strike="noStrike" dirty="0">
                          <a:effectLst/>
                          <a:latin typeface="Arial" panose="020B0604020202020204" pitchFamily="34" charset="0"/>
                        </a:rPr>
                        <a:t>702,065.34</a:t>
                      </a:r>
                      <a:r>
                        <a:rPr lang="en-US" sz="2000" b="0" i="0" u="none" strike="noStrike" kern="1200" dirty="0">
                          <a:solidFill>
                            <a:schemeClr val="tx1"/>
                          </a:solidFill>
                          <a:effectLst/>
                          <a:latin typeface="Arial" panose="020B0604020202020204" pitchFamily="34" charset="0"/>
                          <a:ea typeface="+mn-ea"/>
                          <a:cs typeface="+mn-cs"/>
                        </a:rPr>
                        <a:t> </a:t>
                      </a:r>
                    </a:p>
                  </a:txBody>
                  <a:tcPr marL="9525" marR="9525" marT="9525" marB="0" anchor="b">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10015"/>
                  </a:ext>
                </a:extLst>
              </a:tr>
            </a:tbl>
          </a:graphicData>
        </a:graphic>
      </p:graphicFrame>
    </p:spTree>
    <p:extLst>
      <p:ext uri="{BB962C8B-B14F-4D97-AF65-F5344CB8AC3E}">
        <p14:creationId xmlns:p14="http://schemas.microsoft.com/office/powerpoint/2010/main" val="252181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09599"/>
          </a:xfrm>
        </p:spPr>
        <p:txBody>
          <a:bodyPr/>
          <a:lstStyle/>
          <a:p>
            <a:r>
              <a:rPr lang="en-US" dirty="0"/>
              <a:t>Daejeon, May 2017 Budget Estimate</a:t>
            </a:r>
          </a:p>
        </p:txBody>
      </p:sp>
      <p:graphicFrame>
        <p:nvGraphicFramePr>
          <p:cNvPr id="12" name="Content Placeholder 11"/>
          <p:cNvGraphicFramePr>
            <a:graphicFrameLocks noGrp="1"/>
          </p:cNvGraphicFramePr>
          <p:nvPr>
            <p:ph idx="1"/>
            <p:extLst>
              <p:ext uri="{D42A27DB-BD31-4B8C-83A1-F6EECF244321}">
                <p14:modId xmlns:p14="http://schemas.microsoft.com/office/powerpoint/2010/main" val="1007569932"/>
              </p:ext>
            </p:extLst>
          </p:nvPr>
        </p:nvGraphicFramePr>
        <p:xfrm>
          <a:off x="2342622" y="1254156"/>
          <a:ext cx="7504642" cy="5180017"/>
        </p:xfrm>
        <a:graphic>
          <a:graphicData uri="http://schemas.openxmlformats.org/drawingml/2006/table">
            <a:tbl>
              <a:tblPr/>
              <a:tblGrid>
                <a:gridCol w="393047">
                  <a:extLst>
                    <a:ext uri="{9D8B030D-6E8A-4147-A177-3AD203B41FA5}">
                      <a16:colId xmlns:a16="http://schemas.microsoft.com/office/drawing/2014/main" val="2092661194"/>
                    </a:ext>
                  </a:extLst>
                </a:gridCol>
                <a:gridCol w="2639741">
                  <a:extLst>
                    <a:ext uri="{9D8B030D-6E8A-4147-A177-3AD203B41FA5}">
                      <a16:colId xmlns:a16="http://schemas.microsoft.com/office/drawing/2014/main" val="2201440993"/>
                    </a:ext>
                  </a:extLst>
                </a:gridCol>
                <a:gridCol w="1391339">
                  <a:extLst>
                    <a:ext uri="{9D8B030D-6E8A-4147-A177-3AD203B41FA5}">
                      <a16:colId xmlns:a16="http://schemas.microsoft.com/office/drawing/2014/main" val="2275058893"/>
                    </a:ext>
                  </a:extLst>
                </a:gridCol>
                <a:gridCol w="1421776">
                  <a:extLst>
                    <a:ext uri="{9D8B030D-6E8A-4147-A177-3AD203B41FA5}">
                      <a16:colId xmlns:a16="http://schemas.microsoft.com/office/drawing/2014/main" val="748058976"/>
                    </a:ext>
                  </a:extLst>
                </a:gridCol>
                <a:gridCol w="1658739">
                  <a:extLst>
                    <a:ext uri="{9D8B030D-6E8A-4147-A177-3AD203B41FA5}">
                      <a16:colId xmlns:a16="http://schemas.microsoft.com/office/drawing/2014/main" val="3547560047"/>
                    </a:ext>
                  </a:extLst>
                </a:gridCol>
              </a:tblGrid>
              <a:tr h="468218">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Draft </a:t>
                      </a:r>
                      <a:br>
                        <a:rPr lang="en-US" sz="1400" b="1" i="0" u="none" strike="noStrike" dirty="0">
                          <a:solidFill>
                            <a:srgbClr val="000000"/>
                          </a:solidFill>
                          <a:effectLst/>
                          <a:latin typeface="Tahoma" panose="020B0604030504040204" pitchFamily="34" charset="0"/>
                        </a:rPr>
                      </a:br>
                      <a:r>
                        <a:rPr lang="en-US" sz="1400" b="1" i="0" u="none" strike="noStrike" dirty="0">
                          <a:solidFill>
                            <a:srgbClr val="000000"/>
                          </a:solidFill>
                          <a:effectLst/>
                          <a:latin typeface="Tahoma" panose="020B0604030504040204" pitchFamily="34" charset="0"/>
                        </a:rPr>
                        <a:t>Budget</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Draft </a:t>
                      </a:r>
                      <a:br>
                        <a:rPr lang="en-US" sz="1400" b="1" i="0" u="none" strike="noStrike">
                          <a:solidFill>
                            <a:srgbClr val="000000"/>
                          </a:solidFill>
                          <a:effectLst/>
                          <a:latin typeface="Tahoma" panose="020B0604030504040204" pitchFamily="34" charset="0"/>
                        </a:rPr>
                      </a:br>
                      <a:r>
                        <a:rPr lang="en-US" sz="1400" b="1" i="0" u="none" strike="noStrike">
                          <a:solidFill>
                            <a:srgbClr val="000000"/>
                          </a:solidFill>
                          <a:effectLst/>
                          <a:latin typeface="Tahoma" panose="020B0604030504040204" pitchFamily="34" charset="0"/>
                        </a:rPr>
                        <a:t>Budget </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Actual</a:t>
                      </a:r>
                    </a:p>
                  </a:txBody>
                  <a:tcPr marL="7660" marR="7660" marT="7660" marB="0" anchor="ctr">
                    <a:lnL>
                      <a:noFill/>
                    </a:lnL>
                    <a:lnR>
                      <a:noFill/>
                    </a:lnR>
                    <a:lnT>
                      <a:noFill/>
                    </a:lnT>
                    <a:lnB>
                      <a:noFill/>
                    </a:lnB>
                  </a:tcPr>
                </a:tc>
                <a:extLst>
                  <a:ext uri="{0D108BD9-81ED-4DB2-BD59-A6C34878D82A}">
                    <a16:rowId xmlns:a16="http://schemas.microsoft.com/office/drawing/2014/main" val="1751927982"/>
                  </a:ext>
                </a:extLst>
              </a:tr>
              <a:tr h="240955">
                <a:tc gridSpan="2">
                  <a:txBody>
                    <a:bodyPr/>
                    <a:lstStyle/>
                    <a:p>
                      <a:pPr algn="l" rtl="0" fontAlgn="b"/>
                      <a:r>
                        <a:rPr lang="en-US" sz="1400" b="1" i="0" u="none" strike="noStrike">
                          <a:solidFill>
                            <a:srgbClr val="000000"/>
                          </a:solidFill>
                          <a:effectLst/>
                          <a:latin typeface="Tahoma" panose="020B0604030504040204" pitchFamily="34" charset="0"/>
                        </a:rPr>
                        <a:t>INCOME</a:t>
                      </a:r>
                    </a:p>
                  </a:txBody>
                  <a:tcPr marL="7660" marR="7660" marT="7660" marB="0" anchor="b">
                    <a:lnL>
                      <a:noFill/>
                    </a:lnL>
                    <a:lnR>
                      <a:noFill/>
                    </a:lnR>
                    <a:lnT>
                      <a:noFill/>
                    </a:lnT>
                    <a:lnB>
                      <a:noFill/>
                    </a:lnB>
                  </a:tcPr>
                </a:tc>
                <a:tc hMerge="1">
                  <a:txBody>
                    <a:bodyPr/>
                    <a:lstStyle/>
                    <a:p>
                      <a:endParaRPr lang="en-US"/>
                    </a:p>
                  </a:txBody>
                  <a:tcPr/>
                </a:tc>
                <a:tc>
                  <a:txBody>
                    <a:bodyPr/>
                    <a:lstStyle/>
                    <a:p>
                      <a:pPr algn="ctr" rtl="0" fontAlgn="b"/>
                      <a:r>
                        <a:rPr lang="en-US" sz="1400" b="1" i="0" u="none" strike="noStrike">
                          <a:solidFill>
                            <a:srgbClr val="000000"/>
                          </a:solidFill>
                          <a:effectLst/>
                          <a:latin typeface="Tahoma" panose="020B0604030504040204" pitchFamily="34" charset="0"/>
                        </a:rPr>
                        <a:t>13-Jan</a:t>
                      </a:r>
                    </a:p>
                  </a:txBody>
                  <a:tcPr marL="7660" marR="7660" marT="7660" marB="0" anchor="b">
                    <a:lnL>
                      <a:noFill/>
                    </a:lnL>
                    <a:lnR>
                      <a:noFill/>
                    </a:lnR>
                    <a:lnT>
                      <a:noFill/>
                    </a:lnT>
                    <a:lnB>
                      <a:noFill/>
                    </a:lnB>
                  </a:tcPr>
                </a:tc>
                <a:tc>
                  <a:txBody>
                    <a:bodyPr/>
                    <a:lstStyle/>
                    <a:p>
                      <a:pPr algn="ctr" rtl="0" fontAlgn="b"/>
                      <a:r>
                        <a:rPr lang="en-US" sz="1400" b="1" i="0" u="none" strike="noStrike">
                          <a:solidFill>
                            <a:srgbClr val="000000"/>
                          </a:solidFill>
                          <a:effectLst/>
                          <a:latin typeface="Tahoma" panose="020B0604030504040204" pitchFamily="34" charset="0"/>
                        </a:rPr>
                        <a:t>5-Apr</a:t>
                      </a:r>
                    </a:p>
                  </a:txBody>
                  <a:tcPr marL="7660" marR="7660" marT="7660" marB="0" anchor="b">
                    <a:lnL>
                      <a:noFill/>
                    </a:lnL>
                    <a:lnR>
                      <a:noFill/>
                    </a:lnR>
                    <a:lnT>
                      <a:noFill/>
                    </a:lnT>
                    <a:lnB>
                      <a:noFill/>
                    </a:lnB>
                  </a:tcPr>
                </a:tc>
                <a:tc>
                  <a:txBody>
                    <a:bodyPr/>
                    <a:lstStyle/>
                    <a:p>
                      <a:pPr algn="ctr" rtl="0" fontAlgn="b"/>
                      <a:r>
                        <a:rPr lang="en-US" sz="1400" b="1" i="0" u="none" strike="noStrike" dirty="0">
                          <a:solidFill>
                            <a:srgbClr val="000000"/>
                          </a:solidFill>
                          <a:effectLst/>
                          <a:latin typeface="Tahoma" panose="020B0604030504040204" pitchFamily="34" charset="0"/>
                        </a:rPr>
                        <a:t>25-May</a:t>
                      </a:r>
                    </a:p>
                  </a:txBody>
                  <a:tcPr marL="7660" marR="7660" marT="7660" marB="0" anchor="ctr">
                    <a:lnL>
                      <a:noFill/>
                    </a:lnL>
                    <a:lnR>
                      <a:noFill/>
                    </a:lnR>
                    <a:lnT>
                      <a:noFill/>
                    </a:lnT>
                    <a:lnB>
                      <a:noFill/>
                    </a:lnB>
                  </a:tcPr>
                </a:tc>
                <a:extLst>
                  <a:ext uri="{0D108BD9-81ED-4DB2-BD59-A6C34878D82A}">
                    <a16:rowId xmlns:a16="http://schemas.microsoft.com/office/drawing/2014/main" val="4123703530"/>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2.11 Registrations</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$269,000.00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$154,700.00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$200,600.00 </a:t>
                      </a:r>
                    </a:p>
                  </a:txBody>
                  <a:tcPr marL="7660" marR="7660" marT="7660" marB="0" anchor="b">
                    <a:lnL>
                      <a:noFill/>
                    </a:lnL>
                    <a:lnR>
                      <a:noFill/>
                    </a:lnR>
                    <a:lnT>
                      <a:noFill/>
                    </a:lnT>
                    <a:lnB>
                      <a:noFill/>
                    </a:lnB>
                  </a:tcPr>
                </a:tc>
                <a:extLst>
                  <a:ext uri="{0D108BD9-81ED-4DB2-BD59-A6C34878D82A}">
                    <a16:rowId xmlns:a16="http://schemas.microsoft.com/office/drawing/2014/main" val="28072430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ETRI sponsorship</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$30,000.00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$30,500.00 </a:t>
                      </a:r>
                    </a:p>
                  </a:txBody>
                  <a:tcPr marL="7660" marR="7660" marT="7660" marB="0" anchor="b">
                    <a:lnL>
                      <a:noFill/>
                    </a:lnL>
                    <a:lnR>
                      <a:noFill/>
                    </a:lnR>
                    <a:lnT>
                      <a:noFill/>
                    </a:lnT>
                    <a:lnB>
                      <a:noFill/>
                    </a:lnB>
                  </a:tcPr>
                </a:tc>
                <a:extLst>
                  <a:ext uri="{0D108BD9-81ED-4DB2-BD59-A6C34878D82A}">
                    <a16:rowId xmlns:a16="http://schemas.microsoft.com/office/drawing/2014/main" val="44681860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Income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$299,000.00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$184,700.00 </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$231,100.00 </a:t>
                      </a:r>
                    </a:p>
                  </a:txBody>
                  <a:tcPr marL="7660" marR="7660" marT="7660" marB="0" anchor="b">
                    <a:lnL>
                      <a:noFill/>
                    </a:lnL>
                    <a:lnR>
                      <a:noFill/>
                    </a:lnR>
                    <a:lnT>
                      <a:noFill/>
                    </a:lnT>
                    <a:lnB>
                      <a:noFill/>
                    </a:lnB>
                  </a:tcPr>
                </a:tc>
                <a:extLst>
                  <a:ext uri="{0D108BD9-81ED-4DB2-BD59-A6C34878D82A}">
                    <a16:rowId xmlns:a16="http://schemas.microsoft.com/office/drawing/2014/main" val="2778581706"/>
                  </a:ext>
                </a:extLst>
              </a:tr>
              <a:tr h="224889">
                <a:tc gridSpan="2">
                  <a:txBody>
                    <a:bodyPr/>
                    <a:lstStyle/>
                    <a:p>
                      <a:pPr algn="l" rtl="0" fontAlgn="b"/>
                      <a:r>
                        <a:rPr lang="en-US" sz="1400" b="1" i="0" u="none" strike="noStrike">
                          <a:solidFill>
                            <a:srgbClr val="000000"/>
                          </a:solidFill>
                          <a:effectLst/>
                          <a:latin typeface="Tahoma" panose="020B0604030504040204" pitchFamily="34" charset="0"/>
                        </a:rPr>
                        <a:t>EXPENSE</a:t>
                      </a:r>
                    </a:p>
                  </a:txBody>
                  <a:tcPr marL="7660" marR="7660" marT="7660" marB="0" anchor="b">
                    <a:lnL>
                      <a:noFill/>
                    </a:lnL>
                    <a:lnR>
                      <a:noFill/>
                    </a:lnR>
                    <a:lnT>
                      <a:noFill/>
                    </a:lnT>
                    <a:lnB>
                      <a:noFill/>
                    </a:lnB>
                  </a:tcPr>
                </a:tc>
                <a:tc hMerge="1">
                  <a:txBody>
                    <a:bodyPr/>
                    <a:lstStyle/>
                    <a:p>
                      <a:endParaRPr lang="en-US"/>
                    </a:p>
                  </a:txBody>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r" fontAlgn="b"/>
                      <a:endParaRPr lang="en-US" sz="1400" b="0" i="0" u="none" strike="noStrike" dirty="0">
                        <a:effectLst/>
                        <a:latin typeface="Arial" panose="020B0604020202020204" pitchFamily="34" charset="0"/>
                      </a:endParaRPr>
                    </a:p>
                  </a:txBody>
                  <a:tcPr marL="7660" marR="7660" marT="7660" marB="0" anchor="b">
                    <a:lnL>
                      <a:noFill/>
                    </a:lnL>
                    <a:lnR>
                      <a:noFill/>
                    </a:lnR>
                    <a:lnT>
                      <a:noFill/>
                    </a:lnT>
                    <a:lnB>
                      <a:noFill/>
                    </a:lnB>
                  </a:tcPr>
                </a:tc>
                <a:extLst>
                  <a:ext uri="{0D108BD9-81ED-4DB2-BD59-A6C34878D82A}">
                    <a16:rowId xmlns:a16="http://schemas.microsoft.com/office/drawing/2014/main" val="2986691069"/>
                  </a:ext>
                </a:extLst>
              </a:tr>
              <a:tr h="22488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4.113 - Venue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48,400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$44,703.85 </a:t>
                      </a:r>
                    </a:p>
                  </a:txBody>
                  <a:tcPr marL="7660" marR="7660" marT="7660" marB="0" anchor="b">
                    <a:lnL>
                      <a:noFill/>
                    </a:lnL>
                    <a:lnR>
                      <a:noFill/>
                    </a:lnR>
                    <a:lnT>
                      <a:noFill/>
                    </a:lnT>
                    <a:lnB>
                      <a:noFill/>
                    </a:lnB>
                  </a:tcPr>
                </a:tc>
                <a:extLst>
                  <a:ext uri="{0D108BD9-81ED-4DB2-BD59-A6C34878D82A}">
                    <a16:rowId xmlns:a16="http://schemas.microsoft.com/office/drawing/2014/main" val="4083051482"/>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4.12 - Financial Fees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15,188</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$14,969.00 </a:t>
                      </a:r>
                    </a:p>
                  </a:txBody>
                  <a:tcPr marL="7660" marR="7660" marT="7660" marB="0" anchor="b">
                    <a:lnL>
                      <a:noFill/>
                    </a:lnL>
                    <a:lnR>
                      <a:noFill/>
                    </a:lnR>
                    <a:lnT>
                      <a:noFill/>
                    </a:lnT>
                    <a:lnB>
                      <a:noFill/>
                    </a:lnB>
                  </a:tcPr>
                </a:tc>
                <a:extLst>
                  <a:ext uri="{0D108BD9-81ED-4DB2-BD59-A6C34878D82A}">
                    <a16:rowId xmlns:a16="http://schemas.microsoft.com/office/drawing/2014/main" val="48215107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4.13 - Meeting Planner</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56,900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45,900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$45,255.00 </a:t>
                      </a:r>
                    </a:p>
                  </a:txBody>
                  <a:tcPr marL="7660" marR="7660" marT="7660" marB="0" anchor="b">
                    <a:lnL>
                      <a:noFill/>
                    </a:lnL>
                    <a:lnR>
                      <a:noFill/>
                    </a:lnR>
                    <a:lnT>
                      <a:noFill/>
                    </a:lnT>
                    <a:lnB>
                      <a:noFill/>
                    </a:lnB>
                  </a:tcPr>
                </a:tc>
                <a:extLst>
                  <a:ext uri="{0D108BD9-81ED-4DB2-BD59-A6C34878D82A}">
                    <a16:rowId xmlns:a16="http://schemas.microsoft.com/office/drawing/2014/main" val="2117419014"/>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4.14 - Food &amp; Beverage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59,800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37,456</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$42,940.00 </a:t>
                      </a:r>
                    </a:p>
                  </a:txBody>
                  <a:tcPr marL="7660" marR="7660" marT="7660" marB="0" anchor="b">
                    <a:lnL>
                      <a:noFill/>
                    </a:lnL>
                    <a:lnR>
                      <a:noFill/>
                    </a:lnR>
                    <a:lnT>
                      <a:noFill/>
                    </a:lnT>
                    <a:lnB>
                      <a:noFill/>
                    </a:lnB>
                  </a:tcPr>
                </a:tc>
                <a:extLst>
                  <a:ext uri="{0D108BD9-81ED-4DB2-BD59-A6C34878D82A}">
                    <a16:rowId xmlns:a16="http://schemas.microsoft.com/office/drawing/2014/main" val="419263188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4.15 - Network Services</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37,300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$30,613.05 </a:t>
                      </a:r>
                    </a:p>
                  </a:txBody>
                  <a:tcPr marL="7660" marR="7660" marT="7660" marB="0" anchor="b">
                    <a:lnL>
                      <a:noFill/>
                    </a:lnL>
                    <a:lnR>
                      <a:noFill/>
                    </a:lnR>
                    <a:lnT>
                      <a:noFill/>
                    </a:lnT>
                    <a:lnB>
                      <a:noFill/>
                    </a:lnB>
                  </a:tcPr>
                </a:tc>
                <a:extLst>
                  <a:ext uri="{0D108BD9-81ED-4DB2-BD59-A6C34878D82A}">
                    <a16:rowId xmlns:a16="http://schemas.microsoft.com/office/drawing/2014/main" val="24142946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4.16 - Social</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27,000 </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          16,742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$17,550.00 </a:t>
                      </a:r>
                    </a:p>
                  </a:txBody>
                  <a:tcPr marL="7660" marR="7660" marT="7660" marB="0" anchor="b">
                    <a:lnL>
                      <a:noFill/>
                    </a:lnL>
                    <a:lnR>
                      <a:noFill/>
                    </a:lnR>
                    <a:lnT>
                      <a:noFill/>
                    </a:lnT>
                    <a:lnB>
                      <a:noFill/>
                    </a:lnB>
                  </a:tcPr>
                </a:tc>
                <a:extLst>
                  <a:ext uri="{0D108BD9-81ED-4DB2-BD59-A6C34878D82A}">
                    <a16:rowId xmlns:a16="http://schemas.microsoft.com/office/drawing/2014/main" val="330490322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4.17 - Shipping</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10,000</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$10,000.00 </a:t>
                      </a:r>
                    </a:p>
                  </a:txBody>
                  <a:tcPr marL="7660" marR="7660" marT="7660" marB="0" anchor="b">
                    <a:lnL>
                      <a:noFill/>
                    </a:lnL>
                    <a:lnR>
                      <a:noFill/>
                    </a:lnR>
                    <a:lnT>
                      <a:noFill/>
                    </a:lnT>
                    <a:lnB>
                      <a:noFill/>
                    </a:lnB>
                  </a:tcPr>
                </a:tc>
                <a:extLst>
                  <a:ext uri="{0D108BD9-81ED-4DB2-BD59-A6C34878D82A}">
                    <a16:rowId xmlns:a16="http://schemas.microsoft.com/office/drawing/2014/main" val="748475046"/>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dirty="0">
                          <a:solidFill>
                            <a:srgbClr val="000000"/>
                          </a:solidFill>
                          <a:effectLst/>
                          <a:latin typeface="Tahoma" panose="020B0604030504040204" pitchFamily="34" charset="0"/>
                        </a:rPr>
                        <a:t>4.18 </a:t>
                      </a:r>
                      <a:r>
                        <a:rPr lang="en-US" sz="1400" b="0" i="0" u="none" strike="noStrike" dirty="0" err="1">
                          <a:solidFill>
                            <a:srgbClr val="000000"/>
                          </a:solidFill>
                          <a:effectLst/>
                          <a:latin typeface="Tahoma" panose="020B0604030504040204" pitchFamily="34" charset="0"/>
                        </a:rPr>
                        <a:t>Misc</a:t>
                      </a:r>
                      <a:r>
                        <a:rPr lang="en-US" sz="1400" b="0" i="0" u="none" strike="noStrike" dirty="0">
                          <a:solidFill>
                            <a:srgbClr val="000000"/>
                          </a:solidFill>
                          <a:effectLst/>
                          <a:latin typeface="Tahoma" panose="020B0604030504040204" pitchFamily="34" charset="0"/>
                        </a:rPr>
                        <a:t> Expense</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13,750</a:t>
                      </a:r>
                    </a:p>
                  </a:txBody>
                  <a:tcPr marL="7660" marR="7660" marT="7660" marB="0" anchor="b">
                    <a:lnL>
                      <a:noFill/>
                    </a:lnL>
                    <a:lnR>
                      <a:noFill/>
                    </a:lnR>
                    <a:lnT>
                      <a:noFill/>
                    </a:lnT>
                    <a:lnB>
                      <a:noFill/>
                    </a:lnB>
                  </a:tcPr>
                </a:tc>
                <a:tc>
                  <a:txBody>
                    <a:bodyPr/>
                    <a:lstStyle/>
                    <a:p>
                      <a:pPr algn="r" rtl="0" fontAlgn="b"/>
                      <a:r>
                        <a:rPr lang="en-US" sz="1400" b="0" i="0" u="none" strike="noStrike">
                          <a:solidFill>
                            <a:srgbClr val="000000"/>
                          </a:solidFill>
                          <a:effectLst/>
                          <a:latin typeface="Tahoma" panose="020B0604030504040204" pitchFamily="34" charset="0"/>
                        </a:rPr>
                        <a:t>7,553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$7,402.50 </a:t>
                      </a:r>
                    </a:p>
                  </a:txBody>
                  <a:tcPr marL="7660" marR="7660" marT="7660" marB="0" anchor="b">
                    <a:lnL>
                      <a:noFill/>
                    </a:lnL>
                    <a:lnR>
                      <a:noFill/>
                    </a:lnR>
                    <a:lnT>
                      <a:noFill/>
                    </a:lnT>
                    <a:lnB>
                      <a:noFill/>
                    </a:lnB>
                  </a:tcPr>
                </a:tc>
                <a:extLst>
                  <a:ext uri="{0D108BD9-81ED-4DB2-BD59-A6C34878D82A}">
                    <a16:rowId xmlns:a16="http://schemas.microsoft.com/office/drawing/2014/main" val="2357574927"/>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1" i="0" u="none" strike="noStrike">
                          <a:solidFill>
                            <a:srgbClr val="000000"/>
                          </a:solidFill>
                          <a:effectLst/>
                          <a:latin typeface="Tahoma" panose="020B0604030504040204" pitchFamily="34" charset="0"/>
                        </a:rPr>
                        <a:t>Total - Expense</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$272,950.00</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$218,539.23</a:t>
                      </a:r>
                    </a:p>
                  </a:txBody>
                  <a:tcPr marL="7660" marR="7660" marT="7660" marB="0" anchor="b">
                    <a:lnL>
                      <a:noFill/>
                    </a:lnL>
                    <a:lnR>
                      <a:noFill/>
                    </a:lnR>
                    <a:lnT>
                      <a:noFill/>
                    </a:lnT>
                    <a:lnB>
                      <a:noFill/>
                    </a:lnB>
                  </a:tcPr>
                </a:tc>
                <a:tc>
                  <a:txBody>
                    <a:bodyPr/>
                    <a:lstStyle/>
                    <a:p>
                      <a:pPr algn="r" rtl="0" fontAlgn="b"/>
                      <a:r>
                        <a:rPr lang="en-US" sz="1400" b="1" i="0" u="none" strike="noStrike" dirty="0">
                          <a:solidFill>
                            <a:srgbClr val="000000"/>
                          </a:solidFill>
                          <a:effectLst/>
                          <a:latin typeface="Tahoma" panose="020B0604030504040204" pitchFamily="34" charset="0"/>
                        </a:rPr>
                        <a:t>$213,433.40 </a:t>
                      </a:r>
                    </a:p>
                  </a:txBody>
                  <a:tcPr marL="7660" marR="7660" marT="7660" marB="0" anchor="b">
                    <a:lnL>
                      <a:noFill/>
                    </a:lnL>
                    <a:lnR>
                      <a:noFill/>
                    </a:lnR>
                    <a:lnT>
                      <a:noFill/>
                    </a:lnT>
                    <a:lnB>
                      <a:noFill/>
                    </a:lnB>
                  </a:tcPr>
                </a:tc>
                <a:extLst>
                  <a:ext uri="{0D108BD9-81ED-4DB2-BD59-A6C34878D82A}">
                    <a16:rowId xmlns:a16="http://schemas.microsoft.com/office/drawing/2014/main" val="4022779299"/>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Net Ordinary Income</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$26,050.00 </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C00000"/>
                          </a:solidFill>
                          <a:effectLst/>
                          <a:latin typeface="Tahoma" panose="020B0604030504040204" pitchFamily="34" charset="0"/>
                        </a:rPr>
                        <a:t>($33,839.23)</a:t>
                      </a:r>
                    </a:p>
                  </a:txBody>
                  <a:tcPr marL="7660" marR="7660" marT="7660" marB="0" anchor="b">
                    <a:lnL>
                      <a:noFill/>
                    </a:lnL>
                    <a:lnR>
                      <a:noFill/>
                    </a:lnR>
                    <a:lnT>
                      <a:noFill/>
                    </a:lnT>
                    <a:lnB>
                      <a:noFill/>
                    </a:lnB>
                  </a:tcPr>
                </a:tc>
                <a:tc>
                  <a:txBody>
                    <a:bodyPr/>
                    <a:lstStyle/>
                    <a:p>
                      <a:pPr algn="r" rtl="0" fontAlgn="b"/>
                      <a:r>
                        <a:rPr lang="en-US" sz="1400" b="0" i="0" u="none" strike="noStrike" dirty="0">
                          <a:solidFill>
                            <a:srgbClr val="000000"/>
                          </a:solidFill>
                          <a:effectLst/>
                          <a:latin typeface="Tahoma" panose="020B0604030504040204" pitchFamily="34" charset="0"/>
                        </a:rPr>
                        <a:t>$17,666.60 </a:t>
                      </a:r>
                    </a:p>
                  </a:txBody>
                  <a:tcPr marL="7660" marR="7660" marT="7660" marB="0" anchor="b">
                    <a:lnL>
                      <a:noFill/>
                    </a:lnL>
                    <a:lnR>
                      <a:noFill/>
                    </a:lnR>
                    <a:lnT>
                      <a:noFill/>
                    </a:lnT>
                    <a:lnB>
                      <a:noFill/>
                    </a:lnB>
                  </a:tcPr>
                </a:tc>
                <a:extLst>
                  <a:ext uri="{0D108BD9-81ED-4DB2-BD59-A6C34878D82A}">
                    <a16:rowId xmlns:a16="http://schemas.microsoft.com/office/drawing/2014/main" val="3979247271"/>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Total Attendees</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300</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186</a:t>
                      </a:r>
                    </a:p>
                  </a:txBody>
                  <a:tcPr marL="7660" marR="7660" marT="7660" marB="0" anchor="b">
                    <a:lnL>
                      <a:noFill/>
                    </a:lnL>
                    <a:lnR>
                      <a:noFill/>
                    </a:lnR>
                    <a:lnT>
                      <a:noFill/>
                    </a:lnT>
                    <a:lnB>
                      <a:noFill/>
                    </a:lnB>
                  </a:tcPr>
                </a:tc>
                <a:tc>
                  <a:txBody>
                    <a:bodyPr/>
                    <a:lstStyle/>
                    <a:p>
                      <a:pPr algn="ctr" rtl="0" fontAlgn="b"/>
                      <a:r>
                        <a:rPr lang="en-US" sz="1400" b="0" i="0" u="none" strike="noStrike">
                          <a:solidFill>
                            <a:srgbClr val="000000"/>
                          </a:solidFill>
                          <a:effectLst/>
                          <a:latin typeface="Tahoma" panose="020B0604030504040204" pitchFamily="34" charset="0"/>
                        </a:rPr>
                        <a:t>215</a:t>
                      </a:r>
                    </a:p>
                  </a:txBody>
                  <a:tcPr marL="7660" marR="7660" marT="7660" marB="0" anchor="b">
                    <a:lnL>
                      <a:noFill/>
                    </a:lnL>
                    <a:lnR>
                      <a:noFill/>
                    </a:lnR>
                    <a:lnT>
                      <a:noFill/>
                    </a:lnT>
                    <a:lnB>
                      <a:noFill/>
                    </a:lnB>
                  </a:tcPr>
                </a:tc>
                <a:extLst>
                  <a:ext uri="{0D108BD9-81ED-4DB2-BD59-A6C34878D82A}">
                    <a16:rowId xmlns:a16="http://schemas.microsoft.com/office/drawing/2014/main" val="2345419878"/>
                  </a:ext>
                </a:extLst>
              </a:tr>
              <a:tr h="287219">
                <a:tc>
                  <a:txBody>
                    <a:bodyPr/>
                    <a:lstStyle/>
                    <a:p>
                      <a:pPr algn="l" fontAlgn="b"/>
                      <a:endParaRPr lang="en-US" sz="1400" b="0" i="0" u="none" strike="noStrike">
                        <a:effectLst/>
                        <a:latin typeface="Arial" panose="020B0604020202020204" pitchFamily="34" charset="0"/>
                      </a:endParaRPr>
                    </a:p>
                  </a:txBody>
                  <a:tcPr marL="7660" marR="7660" marT="7660" marB="0" anchor="b">
                    <a:lnL>
                      <a:noFill/>
                    </a:lnL>
                    <a:lnR>
                      <a:noFill/>
                    </a:lnR>
                    <a:lnT>
                      <a:noFill/>
                    </a:lnT>
                    <a:lnB>
                      <a:noFill/>
                    </a:lnB>
                  </a:tcPr>
                </a:tc>
                <a:tc>
                  <a:txBody>
                    <a:bodyPr/>
                    <a:lstStyle/>
                    <a:p>
                      <a:pPr algn="l" rtl="0" fontAlgn="b"/>
                      <a:r>
                        <a:rPr lang="en-US" sz="1400" b="0" i="0" u="none" strike="noStrike">
                          <a:solidFill>
                            <a:srgbClr val="000000"/>
                          </a:solidFill>
                          <a:effectLst/>
                          <a:latin typeface="Tahoma" panose="020B0604030504040204" pitchFamily="34" charset="0"/>
                        </a:rPr>
                        <a:t>Cost per attendee</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$909.83</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$1,174.94</a:t>
                      </a:r>
                    </a:p>
                  </a:txBody>
                  <a:tcPr marL="7660" marR="7660" marT="7660" marB="0" anchor="b">
                    <a:lnL>
                      <a:noFill/>
                    </a:lnL>
                    <a:lnR>
                      <a:noFill/>
                    </a:lnR>
                    <a:lnT>
                      <a:noFill/>
                    </a:lnT>
                    <a:lnB>
                      <a:noFill/>
                    </a:lnB>
                  </a:tcPr>
                </a:tc>
                <a:tc>
                  <a:txBody>
                    <a:bodyPr/>
                    <a:lstStyle/>
                    <a:p>
                      <a:pPr algn="ctr" rtl="0" fontAlgn="b"/>
                      <a:r>
                        <a:rPr lang="en-US" sz="1400" b="0" i="0" u="none" strike="noStrike" dirty="0">
                          <a:solidFill>
                            <a:srgbClr val="000000"/>
                          </a:solidFill>
                          <a:effectLst/>
                          <a:latin typeface="Tahoma" panose="020B0604030504040204" pitchFamily="34" charset="0"/>
                        </a:rPr>
                        <a:t>$992.71 </a:t>
                      </a:r>
                    </a:p>
                  </a:txBody>
                  <a:tcPr marL="7660" marR="7660" marT="7660" marB="0" anchor="b">
                    <a:lnL>
                      <a:noFill/>
                    </a:lnL>
                    <a:lnR>
                      <a:noFill/>
                    </a:lnR>
                    <a:lnT>
                      <a:noFill/>
                    </a:lnT>
                    <a:lnB>
                      <a:noFill/>
                    </a:lnB>
                  </a:tcPr>
                </a:tc>
                <a:extLst>
                  <a:ext uri="{0D108BD9-81ED-4DB2-BD59-A6C34878D82A}">
                    <a16:rowId xmlns:a16="http://schemas.microsoft.com/office/drawing/2014/main" val="3041194150"/>
                  </a:ext>
                </a:extLst>
              </a:tr>
            </a:tbl>
          </a:graphicData>
        </a:graphic>
      </p:graphicFrame>
      <p:sp>
        <p:nvSpPr>
          <p:cNvPr id="4" name="Date Placeholder 3"/>
          <p:cNvSpPr>
            <a:spLocks noGrp="1"/>
          </p:cNvSpPr>
          <p:nvPr>
            <p:ph type="dt" idx="10"/>
          </p:nvPr>
        </p:nvSpPr>
        <p:spPr/>
        <p:txBody>
          <a:bodyPr/>
          <a:lstStyle/>
          <a:p>
            <a:r>
              <a:rPr lang="en-US"/>
              <a:t>Sept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5</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6902231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33399"/>
          </a:xfrm>
        </p:spPr>
        <p:txBody>
          <a:bodyPr/>
          <a:lstStyle/>
          <a:p>
            <a:r>
              <a:rPr lang="en-US" dirty="0"/>
              <a:t>Waikoloa,  Sept. 2017 Budget Report</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31808884"/>
              </p:ext>
            </p:extLst>
          </p:nvPr>
        </p:nvGraphicFramePr>
        <p:xfrm>
          <a:off x="3306763" y="1333765"/>
          <a:ext cx="5677956" cy="5103813"/>
        </p:xfrm>
        <a:graphic>
          <a:graphicData uri="http://schemas.openxmlformats.org/drawingml/2006/table">
            <a:tbl>
              <a:tblPr>
                <a:tableStyleId>{5C22544A-7EE6-4342-B048-85BDC9FD1C3A}</a:tableStyleId>
              </a:tblPr>
              <a:tblGrid>
                <a:gridCol w="353116">
                  <a:extLst>
                    <a:ext uri="{9D8B030D-6E8A-4147-A177-3AD203B41FA5}">
                      <a16:colId xmlns:a16="http://schemas.microsoft.com/office/drawing/2014/main" val="1492724085"/>
                    </a:ext>
                  </a:extLst>
                </a:gridCol>
                <a:gridCol w="2407014">
                  <a:extLst>
                    <a:ext uri="{9D8B030D-6E8A-4147-A177-3AD203B41FA5}">
                      <a16:colId xmlns:a16="http://schemas.microsoft.com/office/drawing/2014/main" val="2146102883"/>
                    </a:ext>
                  </a:extLst>
                </a:gridCol>
                <a:gridCol w="63431">
                  <a:extLst>
                    <a:ext uri="{9D8B030D-6E8A-4147-A177-3AD203B41FA5}">
                      <a16:colId xmlns:a16="http://schemas.microsoft.com/office/drawing/2014/main" val="3842858102"/>
                    </a:ext>
                  </a:extLst>
                </a:gridCol>
                <a:gridCol w="1337276">
                  <a:extLst>
                    <a:ext uri="{9D8B030D-6E8A-4147-A177-3AD203B41FA5}">
                      <a16:colId xmlns:a16="http://schemas.microsoft.com/office/drawing/2014/main" val="2558456303"/>
                    </a:ext>
                  </a:extLst>
                </a:gridCol>
                <a:gridCol w="228600">
                  <a:extLst>
                    <a:ext uri="{9D8B030D-6E8A-4147-A177-3AD203B41FA5}">
                      <a16:colId xmlns:a16="http://schemas.microsoft.com/office/drawing/2014/main" val="1907650667"/>
                    </a:ext>
                  </a:extLst>
                </a:gridCol>
                <a:gridCol w="1288519">
                  <a:extLst>
                    <a:ext uri="{9D8B030D-6E8A-4147-A177-3AD203B41FA5}">
                      <a16:colId xmlns:a16="http://schemas.microsoft.com/office/drawing/2014/main" val="3120063342"/>
                    </a:ext>
                  </a:extLst>
                </a:gridCol>
              </a:tblGrid>
              <a:tr h="296582">
                <a:tc gridSpan="2">
                  <a:txBody>
                    <a:bodyPr/>
                    <a:lstStyle/>
                    <a:p>
                      <a:pPr algn="l" fontAlgn="b"/>
                      <a:endParaRPr lang="en-US" sz="1000" b="0" i="0" u="none" strike="noStrike" dirty="0">
                        <a:effectLst/>
                        <a:latin typeface="+mn-lt"/>
                      </a:endParaRPr>
                    </a:p>
                  </a:txBody>
                  <a:tcPr marL="7944" marR="7944" marT="7944" marB="0" anchor="b">
                    <a:solidFill>
                      <a:schemeClr val="bg1"/>
                    </a:solidFill>
                  </a:tcPr>
                </a:tc>
                <a:tc hMerge="1">
                  <a:txBody>
                    <a:bodyPr/>
                    <a:lstStyle/>
                    <a:p>
                      <a:pPr algn="l" fontAlgn="b"/>
                      <a:endParaRPr lang="en-US" sz="1800" b="0" i="0" u="none" strike="noStrike" dirty="0">
                        <a:effectLst/>
                        <a:latin typeface="+mn-lt"/>
                      </a:endParaRPr>
                    </a:p>
                  </a:txBody>
                  <a:tcPr marL="7944" marR="7944" marT="7944" marB="0" anchor="b"/>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ctr" rtl="0" fontAlgn="ctr"/>
                      <a:r>
                        <a:rPr lang="en-US" sz="1600" u="none" strike="noStrike" dirty="0">
                          <a:effectLst/>
                          <a:latin typeface="+mn-lt"/>
                        </a:rPr>
                        <a:t>14 Jun</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ctr" rtl="0" fontAlgn="ctr"/>
                      <a:r>
                        <a:rPr lang="en-US" sz="1600" b="0" i="0" u="none" strike="noStrike" dirty="0">
                          <a:solidFill>
                            <a:srgbClr val="000000"/>
                          </a:solidFill>
                          <a:effectLst/>
                          <a:latin typeface="+mn-lt"/>
                        </a:rPr>
                        <a:t>1 Sept</a:t>
                      </a:r>
                    </a:p>
                  </a:txBody>
                  <a:tcPr marL="7944" marR="7944" marT="7944" marB="0" anchor="ctr">
                    <a:solidFill>
                      <a:schemeClr val="bg1"/>
                    </a:solidFill>
                  </a:tcPr>
                </a:tc>
                <a:extLst>
                  <a:ext uri="{0D108BD9-81ED-4DB2-BD59-A6C34878D82A}">
                    <a16:rowId xmlns:a16="http://schemas.microsoft.com/office/drawing/2014/main" val="3175659972"/>
                  </a:ext>
                </a:extLst>
              </a:tr>
              <a:tr h="507478">
                <a:tc gridSpan="3">
                  <a:txBody>
                    <a:bodyPr/>
                    <a:lstStyle/>
                    <a:p>
                      <a:pPr algn="l" rtl="0" fontAlgn="b"/>
                      <a:r>
                        <a:rPr lang="en-US" sz="1600" u="none" strike="noStrike" dirty="0">
                          <a:effectLst/>
                          <a:latin typeface="+mn-lt"/>
                        </a:rPr>
                        <a:t>Income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r" rtl="0" fontAlgn="ctr"/>
                      <a:r>
                        <a:rPr lang="en-US" sz="1600" u="none" strike="noStrike" dirty="0">
                          <a:effectLst/>
                          <a:latin typeface="+mn-lt"/>
                        </a:rPr>
                        <a:t>Draft Budget</a:t>
                      </a: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endParaRPr lang="en-US" sz="1600" b="0" i="0" u="none" strike="noStrike" dirty="0">
                        <a:solidFill>
                          <a:srgbClr val="000000"/>
                        </a:solidFill>
                        <a:effectLst/>
                        <a:latin typeface="+mn-lt"/>
                      </a:endParaRPr>
                    </a:p>
                  </a:txBody>
                  <a:tcPr marL="7944" marR="7944" marT="7944" marB="0" anchor="ctr">
                    <a:solidFill>
                      <a:schemeClr val="bg1"/>
                    </a:solidFill>
                  </a:tcPr>
                </a:tc>
                <a:tc>
                  <a:txBody>
                    <a:bodyPr/>
                    <a:lstStyle/>
                    <a:p>
                      <a:pPr algn="r" rtl="0" fontAlgn="ctr"/>
                      <a:r>
                        <a:rPr lang="en-US" sz="1600" b="0" i="0" u="none" strike="noStrike" dirty="0">
                          <a:solidFill>
                            <a:srgbClr val="000000"/>
                          </a:solidFill>
                          <a:effectLst/>
                          <a:latin typeface="+mn-lt"/>
                        </a:rPr>
                        <a:t>Draft Budget</a:t>
                      </a:r>
                    </a:p>
                  </a:txBody>
                  <a:tcPr marL="7944" marR="7944" marT="7944" marB="0" anchor="ctr">
                    <a:solidFill>
                      <a:schemeClr val="bg1"/>
                    </a:solidFill>
                  </a:tcPr>
                </a:tc>
                <a:extLst>
                  <a:ext uri="{0D108BD9-81ED-4DB2-BD59-A6C34878D82A}">
                    <a16:rowId xmlns:a16="http://schemas.microsoft.com/office/drawing/2014/main" val="2054154362"/>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2.11 - Registrations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$222,000.00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$182,800</a:t>
                      </a:r>
                    </a:p>
                  </a:txBody>
                  <a:tcPr marL="7944" marR="7944" marT="7944" marB="0" anchor="b">
                    <a:solidFill>
                      <a:schemeClr val="bg1"/>
                    </a:solidFill>
                  </a:tcPr>
                </a:tc>
                <a:extLst>
                  <a:ext uri="{0D108BD9-81ED-4DB2-BD59-A6C34878D82A}">
                    <a16:rowId xmlns:a16="http://schemas.microsoft.com/office/drawing/2014/main" val="137205572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2.12 - Hotel Commissions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 $   4,500.00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extLst>
                  <a:ext uri="{0D108BD9-81ED-4DB2-BD59-A6C34878D82A}">
                    <a16:rowId xmlns:a16="http://schemas.microsoft.com/office/drawing/2014/main" val="287091966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Total - Income</a:t>
                      </a:r>
                      <a:endParaRPr lang="en-US" sz="1600" b="1"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$226,500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$187,300</a:t>
                      </a:r>
                    </a:p>
                  </a:txBody>
                  <a:tcPr marL="7944" marR="7944" marT="7944" marB="0" anchor="b">
                    <a:solidFill>
                      <a:schemeClr val="bg1"/>
                    </a:solidFill>
                  </a:tcPr>
                </a:tc>
                <a:extLst>
                  <a:ext uri="{0D108BD9-81ED-4DB2-BD59-A6C34878D82A}">
                    <a16:rowId xmlns:a16="http://schemas.microsoft.com/office/drawing/2014/main" val="2701567438"/>
                  </a:ext>
                </a:extLst>
              </a:tr>
              <a:tr h="331413">
                <a:tc gridSpan="3">
                  <a:txBody>
                    <a:bodyPr/>
                    <a:lstStyle/>
                    <a:p>
                      <a:pPr algn="l" rtl="0" fontAlgn="b"/>
                      <a:r>
                        <a:rPr lang="en-US" sz="1600" u="none" strike="noStrike" dirty="0">
                          <a:effectLst/>
                          <a:latin typeface="+mn-lt"/>
                        </a:rPr>
                        <a:t>Expense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hMerge="1">
                  <a:txBody>
                    <a:bodyPr/>
                    <a:lstStyle/>
                    <a:p>
                      <a:endParaRPr lang="en-US"/>
                    </a:p>
                  </a:txBody>
                  <a:tcPr/>
                </a:tc>
                <a:tc>
                  <a:txBody>
                    <a:bodyPr/>
                    <a:lstStyle/>
                    <a:p>
                      <a:pPr algn="l" fontAlgn="b"/>
                      <a:r>
                        <a:rPr lang="en-US" sz="1800" u="none" strike="noStrike" dirty="0">
                          <a:effectLst/>
                          <a:latin typeface="+mn-lt"/>
                        </a:rPr>
                        <a:t> </a:t>
                      </a:r>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tc>
                  <a:txBody>
                    <a:bodyPr/>
                    <a:lstStyle/>
                    <a:p>
                      <a:pPr algn="l" fontAlgn="b"/>
                      <a:endParaRPr lang="en-US" sz="1800" b="0" i="0" u="none" strike="noStrike" dirty="0">
                        <a:effectLst/>
                        <a:latin typeface="+mn-lt"/>
                      </a:endParaRPr>
                    </a:p>
                  </a:txBody>
                  <a:tcPr marL="7944" marR="7944" marT="7944" marB="0" anchor="b">
                    <a:solidFill>
                      <a:schemeClr val="bg1"/>
                    </a:solidFill>
                  </a:tcPr>
                </a:tc>
                <a:extLst>
                  <a:ext uri="{0D108BD9-81ED-4DB2-BD59-A6C34878D82A}">
                    <a16:rowId xmlns:a16="http://schemas.microsoft.com/office/drawing/2014/main" val="2851776733"/>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4.113 - Venue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$19,500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$23,460</a:t>
                      </a:r>
                    </a:p>
                  </a:txBody>
                  <a:tcPr marL="7944" marR="7944" marT="7944" marB="0" anchor="b">
                    <a:solidFill>
                      <a:schemeClr val="bg1"/>
                    </a:solidFill>
                  </a:tcPr>
                </a:tc>
                <a:extLst>
                  <a:ext uri="{0D108BD9-81ED-4DB2-BD59-A6C34878D82A}">
                    <a16:rowId xmlns:a16="http://schemas.microsoft.com/office/drawing/2014/main" val="1879674691"/>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4.12 - Financial Fees</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$11,100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$4,570</a:t>
                      </a:r>
                    </a:p>
                  </a:txBody>
                  <a:tcPr marL="7944" marR="7944" marT="7944" marB="0" anchor="b">
                    <a:solidFill>
                      <a:schemeClr val="bg1"/>
                    </a:solidFill>
                  </a:tcPr>
                </a:tc>
                <a:extLst>
                  <a:ext uri="{0D108BD9-81ED-4DB2-BD59-A6C34878D82A}">
                    <a16:rowId xmlns:a16="http://schemas.microsoft.com/office/drawing/2014/main" val="2500910061"/>
                  </a:ext>
                </a:extLst>
              </a:tr>
              <a:tr h="264556">
                <a:tc>
                  <a:txBody>
                    <a:bodyPr/>
                    <a:lstStyle/>
                    <a:p>
                      <a:pPr algn="l" fontAlgn="b"/>
                      <a:endParaRPr lang="en-US" sz="1000" b="0"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4.13 – Meeting Planner</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$44,500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$40,110</a:t>
                      </a:r>
                    </a:p>
                  </a:txBody>
                  <a:tcPr marL="7944" marR="7944" marT="7944" marB="0" anchor="b">
                    <a:solidFill>
                      <a:schemeClr val="bg1"/>
                    </a:solidFill>
                  </a:tcPr>
                </a:tc>
                <a:extLst>
                  <a:ext uri="{0D108BD9-81ED-4DB2-BD59-A6C34878D82A}">
                    <a16:rowId xmlns:a16="http://schemas.microsoft.com/office/drawing/2014/main" val="1150951533"/>
                  </a:ext>
                </a:extLst>
              </a:tr>
              <a:tr h="264556">
                <a:tc>
                  <a:txBody>
                    <a:bodyPr/>
                    <a:lstStyle/>
                    <a:p>
                      <a:pPr algn="l" fontAlgn="b"/>
                      <a:endParaRPr lang="en-US" sz="1000" b="1"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dirty="0">
                          <a:effectLst/>
                          <a:latin typeface="+mn-lt"/>
                        </a:rPr>
                        <a:t>4.14 - Food &amp; Beverage</a:t>
                      </a:r>
                      <a:endParaRPr lang="en-US" sz="1600" b="0" i="0" u="none" strike="noStrike" dirty="0">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$95,000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$93,000</a:t>
                      </a:r>
                    </a:p>
                  </a:txBody>
                  <a:tcPr marL="7944" marR="7944" marT="7944" marB="0" anchor="b">
                    <a:solidFill>
                      <a:schemeClr val="bg1"/>
                    </a:solidFill>
                  </a:tcPr>
                </a:tc>
                <a:extLst>
                  <a:ext uri="{0D108BD9-81ED-4DB2-BD59-A6C34878D82A}">
                    <a16:rowId xmlns:a16="http://schemas.microsoft.com/office/drawing/2014/main" val="2865418888"/>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4.15 - Network Services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$39,600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$34,700</a:t>
                      </a:r>
                    </a:p>
                  </a:txBody>
                  <a:tcPr marL="7944" marR="7944" marT="7944" marB="0" anchor="b">
                    <a:solidFill>
                      <a:schemeClr val="bg1"/>
                    </a:solidFill>
                  </a:tcPr>
                </a:tc>
                <a:extLst>
                  <a:ext uri="{0D108BD9-81ED-4DB2-BD59-A6C34878D82A}">
                    <a16:rowId xmlns:a16="http://schemas.microsoft.com/office/drawing/2014/main" val="2417885425"/>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4.16 - Social</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$21,500</a:t>
                      </a:r>
                    </a:p>
                  </a:txBody>
                  <a:tcPr marL="7944" marR="7944" marT="7944" marB="0" anchor="b">
                    <a:solidFill>
                      <a:schemeClr val="bg1"/>
                    </a:solidFill>
                  </a:tcPr>
                </a:tc>
                <a:extLst>
                  <a:ext uri="{0D108BD9-81ED-4DB2-BD59-A6C34878D82A}">
                    <a16:rowId xmlns:a16="http://schemas.microsoft.com/office/drawing/2014/main" val="1923486152"/>
                  </a:ext>
                </a:extLst>
              </a:tr>
              <a:tr h="264556">
                <a:tc>
                  <a:txBody>
                    <a:bodyPr/>
                    <a:lstStyle/>
                    <a:p>
                      <a:pPr algn="l" fontAlgn="b"/>
                      <a:endParaRPr lang="en-US" sz="1000" b="1" i="0" u="sng"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4.17 - Shipping</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$10,000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$4,500</a:t>
                      </a:r>
                    </a:p>
                  </a:txBody>
                  <a:tcPr marL="7944" marR="7944" marT="7944" marB="0" anchor="b">
                    <a:solidFill>
                      <a:schemeClr val="bg1"/>
                    </a:solidFill>
                  </a:tcPr>
                </a:tc>
                <a:extLst>
                  <a:ext uri="{0D108BD9-81ED-4DB2-BD59-A6C34878D82A}">
                    <a16:rowId xmlns:a16="http://schemas.microsoft.com/office/drawing/2014/main" val="891500556"/>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4.18 - Misc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$4,550 </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0" i="0" u="none" strike="noStrike" dirty="0">
                          <a:solidFill>
                            <a:srgbClr val="000000"/>
                          </a:solidFill>
                          <a:effectLst/>
                          <a:latin typeface="+mn-lt"/>
                        </a:rPr>
                        <a:t>$3,400</a:t>
                      </a:r>
                    </a:p>
                  </a:txBody>
                  <a:tcPr marL="7944" marR="7944" marT="7944" marB="0" anchor="b">
                    <a:solidFill>
                      <a:schemeClr val="bg1"/>
                    </a:solidFill>
                  </a:tcPr>
                </a:tc>
                <a:extLst>
                  <a:ext uri="{0D108BD9-81ED-4DB2-BD59-A6C34878D82A}">
                    <a16:rowId xmlns:a16="http://schemas.microsoft.com/office/drawing/2014/main" val="3219182295"/>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 Expense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effectLst/>
                          <a:latin typeface="+mn-lt"/>
                        </a:rPr>
                        <a:t>$244,250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000000"/>
                          </a:solidFill>
                          <a:effectLst/>
                          <a:latin typeface="+mn-lt"/>
                        </a:rPr>
                        <a:t>$225,240</a:t>
                      </a:r>
                    </a:p>
                  </a:txBody>
                  <a:tcPr marL="7944" marR="7944" marT="7944" marB="0" anchor="b">
                    <a:solidFill>
                      <a:schemeClr val="bg1"/>
                    </a:solidFill>
                  </a:tcPr>
                </a:tc>
                <a:extLst>
                  <a:ext uri="{0D108BD9-81ED-4DB2-BD59-A6C34878D82A}">
                    <a16:rowId xmlns:a16="http://schemas.microsoft.com/office/drawing/2014/main" val="1887880850"/>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Net Ordinary Income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r" rtl="0" fontAlgn="b"/>
                      <a:r>
                        <a:rPr lang="en-US" sz="1600" u="none" strike="noStrike" dirty="0">
                          <a:solidFill>
                            <a:srgbClr val="C00000"/>
                          </a:solidFill>
                          <a:effectLst/>
                          <a:latin typeface="+mn-lt"/>
                        </a:rPr>
                        <a:t>($17,750)</a:t>
                      </a:r>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endParaRPr lang="en-US" sz="1600" b="1" i="0" u="none" strike="noStrike" dirty="0">
                        <a:solidFill>
                          <a:srgbClr val="C00000"/>
                        </a:solidFill>
                        <a:effectLst/>
                        <a:latin typeface="+mn-lt"/>
                      </a:endParaRPr>
                    </a:p>
                  </a:txBody>
                  <a:tcPr marL="7944" marR="7944" marT="7944" marB="0" anchor="b">
                    <a:solidFill>
                      <a:schemeClr val="bg1"/>
                    </a:solidFill>
                  </a:tcPr>
                </a:tc>
                <a:tc>
                  <a:txBody>
                    <a:bodyPr/>
                    <a:lstStyle/>
                    <a:p>
                      <a:pPr algn="r" rtl="0" fontAlgn="b"/>
                      <a:r>
                        <a:rPr lang="en-US" sz="1600" b="1" i="0" u="none" strike="noStrike" dirty="0">
                          <a:solidFill>
                            <a:srgbClr val="C00000"/>
                          </a:solidFill>
                          <a:effectLst/>
                          <a:latin typeface="+mn-lt"/>
                        </a:rPr>
                        <a:t>($37,940)</a:t>
                      </a:r>
                    </a:p>
                  </a:txBody>
                  <a:tcPr marL="7944" marR="7944" marT="7944" marB="0" anchor="b">
                    <a:solidFill>
                      <a:schemeClr val="bg1"/>
                    </a:solidFill>
                  </a:tcPr>
                </a:tc>
                <a:extLst>
                  <a:ext uri="{0D108BD9-81ED-4DB2-BD59-A6C34878D82A}">
                    <a16:rowId xmlns:a16="http://schemas.microsoft.com/office/drawing/2014/main" val="2937632602"/>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Total Attendees</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l" rtl="0" fontAlgn="b"/>
                      <a:r>
                        <a:rPr lang="en-US" sz="1600" u="none" strike="noStrike" dirty="0">
                          <a:effectLst/>
                          <a:latin typeface="+mn-lt"/>
                        </a:rPr>
                        <a:t>   300</a:t>
                      </a:r>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endParaRPr lang="en-US" sz="1600" b="0" i="0" u="none" strike="noStrike" dirty="0">
                        <a:solidFill>
                          <a:srgbClr val="000000"/>
                        </a:solidFill>
                        <a:effectLst/>
                        <a:latin typeface="+mn-lt"/>
                      </a:endParaRPr>
                    </a:p>
                  </a:txBody>
                  <a:tcPr marL="7944" marR="7944" marT="7944" marB="0" anchor="b">
                    <a:solidFill>
                      <a:schemeClr val="bg1"/>
                    </a:solidFill>
                  </a:tcPr>
                </a:tc>
                <a:tc>
                  <a:txBody>
                    <a:bodyPr/>
                    <a:lstStyle/>
                    <a:p>
                      <a:pPr algn="l" rtl="0" fontAlgn="b"/>
                      <a:r>
                        <a:rPr lang="en-US" sz="1600" b="0" i="0" u="none" strike="noStrike" dirty="0">
                          <a:solidFill>
                            <a:srgbClr val="000000"/>
                          </a:solidFill>
                          <a:effectLst/>
                          <a:latin typeface="+mn-lt"/>
                        </a:rPr>
                        <a:t>    270</a:t>
                      </a:r>
                    </a:p>
                  </a:txBody>
                  <a:tcPr marL="7944" marR="7944" marT="7944" marB="0" anchor="b">
                    <a:solidFill>
                      <a:schemeClr val="bg1"/>
                    </a:solidFill>
                  </a:tcPr>
                </a:tc>
                <a:extLst>
                  <a:ext uri="{0D108BD9-81ED-4DB2-BD59-A6C34878D82A}">
                    <a16:rowId xmlns:a16="http://schemas.microsoft.com/office/drawing/2014/main" val="1399707554"/>
                  </a:ext>
                </a:extLst>
              </a:tr>
              <a:tr h="264556">
                <a:tc>
                  <a:txBody>
                    <a:bodyPr/>
                    <a:lstStyle/>
                    <a:p>
                      <a:pPr algn="l" fontAlgn="b"/>
                      <a:endParaRPr lang="en-US" sz="1000" b="0" i="0" u="none" strike="noStrike">
                        <a:effectLst/>
                        <a:latin typeface="+mn-lt"/>
                      </a:endParaRPr>
                    </a:p>
                  </a:txBody>
                  <a:tcPr marL="7944" marR="7944" marT="7944" marB="0" anchor="b">
                    <a:solidFill>
                      <a:schemeClr val="bg1"/>
                    </a:solidFill>
                  </a:tcPr>
                </a:tc>
                <a:tc gridSpan="2">
                  <a:txBody>
                    <a:bodyPr/>
                    <a:lstStyle/>
                    <a:p>
                      <a:pPr algn="l" rtl="0" fontAlgn="b"/>
                      <a:r>
                        <a:rPr lang="en-US" sz="1600" u="none" strike="noStrike">
                          <a:effectLst/>
                          <a:latin typeface="+mn-lt"/>
                        </a:rPr>
                        <a:t>Cost per attendee</a:t>
                      </a:r>
                      <a:endParaRPr lang="en-US" sz="1600" b="0" i="0" u="none" strike="noStrike">
                        <a:solidFill>
                          <a:srgbClr val="000000"/>
                        </a:solidFill>
                        <a:effectLst/>
                        <a:latin typeface="+mn-lt"/>
                      </a:endParaRPr>
                    </a:p>
                  </a:txBody>
                  <a:tcPr marL="7944" marR="7944" marT="7944" marB="0" anchor="b">
                    <a:solidFill>
                      <a:schemeClr val="bg1"/>
                    </a:solidFill>
                  </a:tcPr>
                </a:tc>
                <a:tc hMerge="1">
                  <a:txBody>
                    <a:bodyPr/>
                    <a:lstStyle/>
                    <a:p>
                      <a:endParaRPr lang="en-US"/>
                    </a:p>
                  </a:txBody>
                  <a:tcPr/>
                </a:tc>
                <a:tc>
                  <a:txBody>
                    <a:bodyPr/>
                    <a:lstStyle/>
                    <a:p>
                      <a:pPr algn="ctr" rtl="0" fontAlgn="b"/>
                      <a:r>
                        <a:rPr lang="en-US" sz="1600" u="none" strike="noStrike" dirty="0">
                          <a:effectLst/>
                          <a:latin typeface="+mn-lt"/>
                        </a:rPr>
                        <a:t>$814.17 </a:t>
                      </a:r>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endParaRPr lang="en-US" sz="1600" b="1" i="0" u="none" strike="noStrike" dirty="0">
                        <a:solidFill>
                          <a:srgbClr val="000000"/>
                        </a:solidFill>
                        <a:effectLst/>
                        <a:latin typeface="+mn-lt"/>
                      </a:endParaRPr>
                    </a:p>
                  </a:txBody>
                  <a:tcPr marL="7944" marR="7944" marT="7944" marB="0" anchor="b">
                    <a:solidFill>
                      <a:schemeClr val="bg1"/>
                    </a:solidFill>
                  </a:tcPr>
                </a:tc>
                <a:tc>
                  <a:txBody>
                    <a:bodyPr/>
                    <a:lstStyle/>
                    <a:p>
                      <a:pPr algn="ctr" rtl="0" fontAlgn="b"/>
                      <a:r>
                        <a:rPr lang="en-US" sz="1600" b="1" i="0" u="none" strike="noStrike" dirty="0">
                          <a:solidFill>
                            <a:srgbClr val="000000"/>
                          </a:solidFill>
                          <a:effectLst/>
                          <a:latin typeface="+mn-lt"/>
                        </a:rPr>
                        <a:t>$834.22</a:t>
                      </a:r>
                    </a:p>
                  </a:txBody>
                  <a:tcPr marL="7944" marR="7944" marT="7944" marB="0" anchor="b">
                    <a:solidFill>
                      <a:schemeClr val="bg1"/>
                    </a:solidFill>
                  </a:tcPr>
                </a:tc>
                <a:extLst>
                  <a:ext uri="{0D108BD9-81ED-4DB2-BD59-A6C34878D82A}">
                    <a16:rowId xmlns:a16="http://schemas.microsoft.com/office/drawing/2014/main" val="3452251464"/>
                  </a:ext>
                </a:extLst>
              </a:tr>
            </a:tbl>
          </a:graphicData>
        </a:graphic>
      </p:graphicFrame>
      <p:sp>
        <p:nvSpPr>
          <p:cNvPr id="4" name="Date Placeholder 3"/>
          <p:cNvSpPr>
            <a:spLocks noGrp="1"/>
          </p:cNvSpPr>
          <p:nvPr>
            <p:ph type="dt" idx="10"/>
          </p:nvPr>
        </p:nvSpPr>
        <p:spPr/>
        <p:txBody>
          <a:bodyPr/>
          <a:lstStyle/>
          <a:p>
            <a:r>
              <a:rPr lang="en-US"/>
              <a:t>Sept 2017</a:t>
            </a:r>
            <a:endParaRPr lang="en-GB" dirty="0"/>
          </a:p>
        </p:txBody>
      </p:sp>
      <p:sp>
        <p:nvSpPr>
          <p:cNvPr id="6" name="Slide Number Placeholder 5"/>
          <p:cNvSpPr>
            <a:spLocks noGrp="1"/>
          </p:cNvSpPr>
          <p:nvPr>
            <p:ph type="sldNum" idx="12"/>
          </p:nvPr>
        </p:nvSpPr>
        <p:spPr/>
        <p:txBody>
          <a:bodyPr/>
          <a:lstStyle/>
          <a:p>
            <a:r>
              <a:rPr lang="en-GB"/>
              <a:t>Slide </a:t>
            </a:r>
            <a:fld id="{E6969283-78ED-4F71-B854-48055E18A2DC}" type="slidenum">
              <a:rPr lang="en-GB" smtClean="0"/>
              <a:pPr/>
              <a:t>6</a:t>
            </a:fld>
            <a:endParaRPr lang="en-GB"/>
          </a:p>
        </p:txBody>
      </p:sp>
      <p:sp>
        <p:nvSpPr>
          <p:cNvPr id="5" name="Footer Placeholder 4"/>
          <p:cNvSpPr>
            <a:spLocks noGrp="1"/>
          </p:cNvSpPr>
          <p:nvPr>
            <p:ph type="ftr" idx="11"/>
          </p:nvPr>
        </p:nvSpPr>
        <p:spPr/>
        <p:txBody>
          <a:bodyPr/>
          <a:lstStyle/>
          <a:p>
            <a:r>
              <a:rPr lang="en-GB"/>
              <a:t>Ben Rolfe (BCA);   Jon Rosdahl (Qualcomm)</a:t>
            </a:r>
            <a:endParaRPr lang="en-GB" dirty="0"/>
          </a:p>
        </p:txBody>
      </p:sp>
    </p:spTree>
    <p:extLst>
      <p:ext uri="{BB962C8B-B14F-4D97-AF65-F5344CB8AC3E}">
        <p14:creationId xmlns:p14="http://schemas.microsoft.com/office/powerpoint/2010/main" val="29612664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 2017</a:t>
            </a:r>
            <a:endParaRPr lang="en-GB" dirty="0"/>
          </a:p>
        </p:txBody>
      </p:sp>
      <p:sp>
        <p:nvSpPr>
          <p:cNvPr id="2" name="Footer Placeholder 1"/>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7</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981200" y="1124480"/>
            <a:ext cx="3352800" cy="5334000"/>
          </a:xfrm>
        </p:spPr>
        <p:txBody>
          <a:bodyPr vert="horz" wrap="square" lIns="92075" tIns="46038" rIns="92075" bIns="46038" numCol="1" anchor="t" anchorCtr="0" compatLnSpc="1">
            <a:prstTxWarp prst="textNoShape">
              <a:avLst/>
            </a:prstTxWarp>
            <a:spAutoFit/>
          </a:bodyPr>
          <a:lstStyle/>
          <a:p>
            <a:pPr marL="227013" indent="-227013" defTabSz="914400" eaLnBrk="1" hangingPunct="1">
              <a:lnSpc>
                <a:spcPct val="90000"/>
              </a:lnSpc>
              <a:tabLst>
                <a:tab pos="7372350" algn="r"/>
              </a:tabLst>
            </a:pPr>
            <a:r>
              <a:rPr lang="en-US" sz="1200" dirty="0"/>
              <a:t>2003</a:t>
            </a:r>
          </a:p>
          <a:p>
            <a:pPr marL="454025" lvl="1" indent="-112713" defTabSz="914400" eaLnBrk="1" hangingPunct="1">
              <a:lnSpc>
                <a:spcPct val="90000"/>
              </a:lnSpc>
              <a:tabLst>
                <a:tab pos="7372350" algn="r"/>
              </a:tabLst>
            </a:pPr>
            <a:r>
              <a:rPr lang="en-US" sz="1200" dirty="0"/>
              <a:t> 420 - Ft. Lauderdale ($47,287 - $42,118)</a:t>
            </a:r>
          </a:p>
          <a:p>
            <a:pPr marL="454025" lvl="1" indent="-112713" defTabSz="914400" eaLnBrk="1" hangingPunct="1">
              <a:lnSpc>
                <a:spcPct val="90000"/>
              </a:lnSpc>
              <a:tabLst>
                <a:tab pos="7372350" algn="r"/>
              </a:tabLst>
            </a:pPr>
            <a:r>
              <a:rPr lang="en-US" sz="1200" dirty="0"/>
              <a:t> 561 - DFW ($72,916 - $78,354)</a:t>
            </a:r>
          </a:p>
          <a:p>
            <a:pPr marL="454025" lvl="1" indent="-112713" defTabSz="914400" eaLnBrk="1" hangingPunct="1">
              <a:lnSpc>
                <a:spcPct val="90000"/>
              </a:lnSpc>
              <a:tabLst>
                <a:tab pos="7372350" algn="r"/>
              </a:tabLst>
            </a:pPr>
            <a:r>
              <a:rPr lang="en-US" sz="1200" dirty="0"/>
              <a:t> 491 - Singapore ($22,077 - </a:t>
            </a:r>
            <a:r>
              <a:rPr lang="en-US" sz="1200" dirty="0">
                <a:solidFill>
                  <a:srgbClr val="FF0000"/>
                </a:solidFill>
              </a:rPr>
              <a:t>$32,319</a:t>
            </a:r>
            <a:r>
              <a:rPr lang="en-US" sz="1200" dirty="0"/>
              <a:t>)</a:t>
            </a:r>
          </a:p>
          <a:p>
            <a:pPr marL="227013" indent="-227013" defTabSz="914400" eaLnBrk="1" hangingPunct="1">
              <a:lnSpc>
                <a:spcPct val="90000"/>
              </a:lnSpc>
              <a:tabLst>
                <a:tab pos="7372350" algn="r"/>
              </a:tabLst>
            </a:pPr>
            <a:r>
              <a:rPr lang="en-US" sz="1200" dirty="0"/>
              <a:t>2004</a:t>
            </a:r>
          </a:p>
          <a:p>
            <a:pPr marL="454025" lvl="1" indent="-112713" defTabSz="914400" eaLnBrk="1" hangingPunct="1">
              <a:lnSpc>
                <a:spcPct val="90000"/>
              </a:lnSpc>
              <a:tabLst>
                <a:tab pos="7372350" algn="r"/>
              </a:tabLst>
            </a:pPr>
            <a:r>
              <a:rPr lang="en-US" sz="1200" dirty="0"/>
              <a:t> 650 - Garden Grove ( $13, 250 - $82,735)</a:t>
            </a:r>
          </a:p>
          <a:p>
            <a:pPr marL="454025" lvl="1" indent="-112713" defTabSz="914400" eaLnBrk="1" hangingPunct="1">
              <a:lnSpc>
                <a:spcPct val="90000"/>
              </a:lnSpc>
              <a:tabLst>
                <a:tab pos="7372350" algn="r"/>
              </a:tabLst>
            </a:pPr>
            <a:r>
              <a:rPr lang="en-US" sz="1200" dirty="0"/>
              <a:t> 714 - Berlin (</a:t>
            </a:r>
            <a:r>
              <a:rPr lang="en-US" sz="1200" dirty="0">
                <a:solidFill>
                  <a:srgbClr val="FF0000"/>
                </a:solidFill>
              </a:rPr>
              <a:t>$25, 914</a:t>
            </a:r>
            <a:r>
              <a:rPr lang="en-US" sz="1200" dirty="0"/>
              <a:t> - $41,257)</a:t>
            </a:r>
          </a:p>
          <a:p>
            <a:pPr marL="227013" indent="-227013" defTabSz="914400" eaLnBrk="1" hangingPunct="1">
              <a:lnSpc>
                <a:spcPct val="90000"/>
              </a:lnSpc>
              <a:tabLst>
                <a:tab pos="7372350" algn="r"/>
              </a:tabLst>
            </a:pPr>
            <a:r>
              <a:rPr lang="en-US" sz="1200" dirty="0"/>
              <a:t>2005</a:t>
            </a:r>
          </a:p>
          <a:p>
            <a:pPr marL="454025" lvl="1" indent="-112713" defTabSz="914400" eaLnBrk="1" hangingPunct="1">
              <a:lnSpc>
                <a:spcPct val="90000"/>
              </a:lnSpc>
              <a:tabLst>
                <a:tab pos="7372350" algn="r"/>
              </a:tabLst>
            </a:pPr>
            <a:r>
              <a:rPr lang="en-US" sz="1200" dirty="0"/>
              <a:t> 802 - Monterey ($11,858 - $63,183)</a:t>
            </a:r>
          </a:p>
          <a:p>
            <a:pPr marL="454025" lvl="1" indent="-112713" defTabSz="914400" eaLnBrk="1" hangingPunct="1">
              <a:lnSpc>
                <a:spcPct val="90000"/>
              </a:lnSpc>
              <a:tabLst>
                <a:tab pos="7372350" algn="r"/>
              </a:tabLst>
            </a:pPr>
            <a:r>
              <a:rPr lang="en-US" sz="1200" dirty="0"/>
              <a:t> 523 - Cairns (Australia) (</a:t>
            </a:r>
            <a:r>
              <a:rPr lang="en-US" sz="1200" dirty="0">
                <a:solidFill>
                  <a:srgbClr val="FF0000"/>
                </a:solidFill>
              </a:rPr>
              <a:t>$60,750 - $51,375</a:t>
            </a:r>
            <a:r>
              <a:rPr lang="en-US" sz="1200" dirty="0"/>
              <a:t>)</a:t>
            </a:r>
          </a:p>
          <a:p>
            <a:pPr marL="454025" lvl="1" indent="-112713" defTabSz="914400" eaLnBrk="1" hangingPunct="1">
              <a:lnSpc>
                <a:spcPct val="90000"/>
              </a:lnSpc>
              <a:tabLst>
                <a:tab pos="7372350" algn="r"/>
              </a:tabLst>
            </a:pPr>
            <a:r>
              <a:rPr lang="en-US" sz="1200" dirty="0"/>
              <a:t> 759 - Garden Grove ($87,772 - $94,114)</a:t>
            </a:r>
          </a:p>
          <a:p>
            <a:pPr marL="227013" indent="-227013" defTabSz="914400" eaLnBrk="1" hangingPunct="1">
              <a:lnSpc>
                <a:spcPct val="90000"/>
              </a:lnSpc>
              <a:tabLst>
                <a:tab pos="7372350" algn="r"/>
              </a:tabLst>
            </a:pPr>
            <a:r>
              <a:rPr lang="en-US" sz="1200" dirty="0"/>
              <a:t>2006</a:t>
            </a:r>
          </a:p>
          <a:p>
            <a:pPr marL="454025" lvl="1" indent="-112713" defTabSz="914400" eaLnBrk="1" hangingPunct="1">
              <a:lnSpc>
                <a:spcPct val="90000"/>
              </a:lnSpc>
              <a:tabLst>
                <a:tab pos="7372350" algn="r"/>
              </a:tabLst>
            </a:pPr>
            <a:r>
              <a:rPr lang="en-US" sz="1200" dirty="0"/>
              <a:t> 740 - Hawaii ($32,272)</a:t>
            </a:r>
          </a:p>
          <a:p>
            <a:pPr marL="454025" lvl="1" indent="-112713" defTabSz="914400" eaLnBrk="1" hangingPunct="1">
              <a:lnSpc>
                <a:spcPct val="90000"/>
              </a:lnSpc>
              <a:tabLst>
                <a:tab pos="7372350" algn="r"/>
              </a:tabLst>
            </a:pPr>
            <a:r>
              <a:rPr lang="en-US" sz="1200" dirty="0"/>
              <a:t> 564 - Jacksonville ($55,163)</a:t>
            </a:r>
          </a:p>
          <a:p>
            <a:pPr marL="454025" lvl="1" indent="-112713" defTabSz="914400" eaLnBrk="1" hangingPunct="1">
              <a:lnSpc>
                <a:spcPct val="90000"/>
              </a:lnSpc>
              <a:tabLst>
                <a:tab pos="7372350" algn="r"/>
              </a:tabLst>
            </a:pPr>
            <a:r>
              <a:rPr lang="en-US" sz="1200" dirty="0"/>
              <a:t> 350 - Melbourne (</a:t>
            </a:r>
            <a:r>
              <a:rPr lang="en-US" sz="1200" dirty="0">
                <a:solidFill>
                  <a:srgbClr val="FF0000"/>
                </a:solidFill>
              </a:rPr>
              <a:t>$38,855 - $23,184</a:t>
            </a:r>
            <a:r>
              <a:rPr lang="en-US" sz="1200" dirty="0"/>
              <a:t>)</a:t>
            </a:r>
          </a:p>
          <a:p>
            <a:pPr marL="227013" indent="-227013" defTabSz="914400" eaLnBrk="1" hangingPunct="1">
              <a:lnSpc>
                <a:spcPct val="90000"/>
              </a:lnSpc>
              <a:tabLst>
                <a:tab pos="7372350" algn="r"/>
              </a:tabLst>
            </a:pPr>
            <a:r>
              <a:rPr lang="en-US" sz="1200" dirty="0"/>
              <a:t>2007</a:t>
            </a:r>
          </a:p>
          <a:p>
            <a:pPr marL="454025" lvl="1" indent="-112713" defTabSz="914400" eaLnBrk="1" hangingPunct="1">
              <a:lnSpc>
                <a:spcPct val="90000"/>
              </a:lnSpc>
              <a:tabLst>
                <a:tab pos="7372350" algn="r"/>
              </a:tabLst>
            </a:pPr>
            <a:r>
              <a:rPr lang="en-US" sz="1200" dirty="0"/>
              <a:t> 478 - Montreal (</a:t>
            </a:r>
            <a:r>
              <a:rPr lang="en-US" sz="1200" dirty="0">
                <a:solidFill>
                  <a:srgbClr val="FF0000"/>
                </a:solidFill>
              </a:rPr>
              <a:t>$750 </a:t>
            </a:r>
            <a:r>
              <a:rPr lang="en-US" sz="1200" dirty="0"/>
              <a:t>- $17,425)</a:t>
            </a:r>
          </a:p>
          <a:p>
            <a:pPr marL="454025" lvl="1" indent="-112713" defTabSz="914400" eaLnBrk="1" hangingPunct="1">
              <a:lnSpc>
                <a:spcPct val="90000"/>
              </a:lnSpc>
              <a:tabLst>
                <a:tab pos="7372350" algn="r"/>
              </a:tabLst>
            </a:pPr>
            <a:r>
              <a:rPr lang="en-US" sz="1200" dirty="0"/>
              <a:t> 439 - Hawaii (</a:t>
            </a:r>
            <a:r>
              <a:rPr lang="en-US" sz="1200" dirty="0">
                <a:solidFill>
                  <a:srgbClr val="FF0000"/>
                </a:solidFill>
              </a:rPr>
              <a:t>$28,200</a:t>
            </a:r>
            <a:r>
              <a:rPr lang="en-US" sz="1200" dirty="0"/>
              <a:t> - $17,720)</a:t>
            </a:r>
          </a:p>
          <a:p>
            <a:pPr marL="227013" indent="-227013" defTabSz="914400" eaLnBrk="1" hangingPunct="1">
              <a:lnSpc>
                <a:spcPct val="90000"/>
              </a:lnSpc>
              <a:tabLst>
                <a:tab pos="7372350" algn="r"/>
              </a:tabLst>
            </a:pPr>
            <a:r>
              <a:rPr lang="en-US" sz="1200" dirty="0"/>
              <a:t>2008</a:t>
            </a:r>
          </a:p>
          <a:p>
            <a:pPr marL="454025" lvl="1" indent="-112713" defTabSz="914400" eaLnBrk="1" hangingPunct="1">
              <a:lnSpc>
                <a:spcPct val="90000"/>
              </a:lnSpc>
              <a:tabLst>
                <a:tab pos="7372350" algn="r"/>
              </a:tabLst>
            </a:pPr>
            <a:r>
              <a:rPr lang="en-US" sz="1200" dirty="0"/>
              <a:t>361 - Taipei (</a:t>
            </a:r>
            <a:r>
              <a:rPr lang="en-US" sz="1200" dirty="0">
                <a:solidFill>
                  <a:srgbClr val="FF0000"/>
                </a:solidFill>
              </a:rPr>
              <a:t>$126,352 - $24,636</a:t>
            </a:r>
            <a:r>
              <a:rPr lang="en-US" sz="1200" dirty="0"/>
              <a:t>)</a:t>
            </a:r>
          </a:p>
          <a:p>
            <a:pPr marL="454025" lvl="1" indent="-112713" defTabSz="914400" eaLnBrk="1" hangingPunct="1">
              <a:lnSpc>
                <a:spcPct val="90000"/>
              </a:lnSpc>
              <a:tabLst>
                <a:tab pos="7372350" algn="r"/>
              </a:tabLst>
            </a:pPr>
            <a:r>
              <a:rPr lang="en-US" sz="1200" dirty="0"/>
              <a:t>402 - Jacksonville ($1,850 - $39,459)</a:t>
            </a:r>
          </a:p>
          <a:p>
            <a:pPr marL="454025" lvl="1" indent="-112713" defTabSz="914400" eaLnBrk="1" hangingPunct="1">
              <a:lnSpc>
                <a:spcPct val="90000"/>
              </a:lnSpc>
              <a:tabLst>
                <a:tab pos="7372350" algn="r"/>
              </a:tabLst>
            </a:pPr>
            <a:r>
              <a:rPr lang="en-US" sz="1200" dirty="0"/>
              <a:t>379 – Hawaii (</a:t>
            </a:r>
            <a:r>
              <a:rPr lang="en-US" sz="1200" dirty="0">
                <a:solidFill>
                  <a:srgbClr val="FF0000"/>
                </a:solidFill>
              </a:rPr>
              <a:t>$13,343 </a:t>
            </a:r>
            <a:r>
              <a:rPr lang="en-US" sz="1200" dirty="0"/>
              <a:t>-</a:t>
            </a:r>
            <a:r>
              <a:rPr lang="en-US" sz="1200" dirty="0">
                <a:solidFill>
                  <a:srgbClr val="FF0000"/>
                </a:solidFill>
              </a:rPr>
              <a:t> </a:t>
            </a:r>
            <a:r>
              <a:rPr lang="en-US" sz="1200" dirty="0"/>
              <a:t>$8,557)</a:t>
            </a:r>
          </a:p>
        </p:txBody>
      </p:sp>
      <p:sp>
        <p:nvSpPr>
          <p:cNvPr id="8200" name="Rectangle 4"/>
          <p:cNvSpPr>
            <a:spLocks noGrp="1" noChangeArrowheads="1"/>
          </p:cNvSpPr>
          <p:nvPr>
            <p:ph type="body" sz="half" idx="4294967295"/>
          </p:nvPr>
        </p:nvSpPr>
        <p:spPr>
          <a:xfrm>
            <a:off x="6564313" y="992187"/>
            <a:ext cx="3810000" cy="5408613"/>
          </a:xfrm>
        </p:spPr>
        <p:txBody>
          <a:bodyPr vert="horz" wrap="square" lIns="92075" tIns="46038" rIns="92075" bIns="46038" numCol="1" anchor="t" anchorCtr="0" compatLnSpc="1">
            <a:prstTxWarp prst="textNoShape">
              <a:avLst/>
            </a:prstTxWarp>
          </a:bodyPr>
          <a:lstStyle/>
          <a:p>
            <a:pPr marL="182880" indent="-227013" defTabSz="914400" eaLnBrk="1" hangingPunct="1">
              <a:spcBef>
                <a:spcPts val="0"/>
              </a:spcBef>
              <a:tabLst>
                <a:tab pos="7372350" algn="r"/>
              </a:tabLst>
            </a:pPr>
            <a:r>
              <a:rPr lang="en-US" sz="1200" dirty="0"/>
              <a:t>2009</a:t>
            </a:r>
          </a:p>
          <a:p>
            <a:pPr marL="582930" lvl="2" indent="-174625" defTabSz="914400" eaLnBrk="1" hangingPunct="1">
              <a:spcBef>
                <a:spcPts val="0"/>
              </a:spcBef>
              <a:tabLst>
                <a:tab pos="7372350" algn="r"/>
              </a:tabLst>
            </a:pPr>
            <a:r>
              <a:rPr lang="en-US" sz="1200" dirty="0"/>
              <a:t>355 – LA ($4,724 - $9,835)</a:t>
            </a:r>
          </a:p>
          <a:p>
            <a:pPr marL="582930" lvl="2" indent="-174625" defTabSz="914400" eaLnBrk="1" hangingPunct="1">
              <a:spcBef>
                <a:spcPts val="0"/>
              </a:spcBef>
              <a:tabLst>
                <a:tab pos="7372350" algn="r"/>
              </a:tabLst>
            </a:pPr>
            <a:r>
              <a:rPr lang="en-US" sz="1200" dirty="0"/>
              <a:t>344 – Montreal ($8,676 - $29,948)</a:t>
            </a:r>
          </a:p>
          <a:p>
            <a:pPr marL="582930" lvl="2" indent="-174625" defTabSz="914400" eaLnBrk="1" hangingPunct="1">
              <a:spcBef>
                <a:spcPts val="0"/>
              </a:spcBef>
              <a:tabLst>
                <a:tab pos="7372350" algn="r"/>
              </a:tabLst>
            </a:pPr>
            <a:r>
              <a:rPr lang="en-US" sz="1200" dirty="0"/>
              <a:t>500 – Hawaii ($16,793 - $17,330)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2010</a:t>
            </a:r>
          </a:p>
          <a:p>
            <a:pPr marL="582930" lvl="2" indent="-174625" defTabSz="914400" eaLnBrk="1" hangingPunct="1">
              <a:spcBef>
                <a:spcPts val="0"/>
              </a:spcBef>
              <a:tabLst>
                <a:tab pos="7372350" algn="r"/>
              </a:tabLst>
            </a:pPr>
            <a:r>
              <a:rPr lang="en-US" sz="1200" dirty="0"/>
              <a:t>428 – LA ($9,000 - $33,841)</a:t>
            </a:r>
          </a:p>
          <a:p>
            <a:pPr marL="582930" lvl="2" indent="-174625" defTabSz="914400" eaLnBrk="1" hangingPunct="1">
              <a:spcBef>
                <a:spcPts val="0"/>
              </a:spcBef>
              <a:tabLst>
                <a:tab pos="7372350" algn="r"/>
              </a:tabLst>
            </a:pPr>
            <a:r>
              <a:rPr lang="en-US" sz="1200" dirty="0"/>
              <a:t>426 - Beijing ($0)</a:t>
            </a:r>
          </a:p>
          <a:p>
            <a:pPr marL="582930" lvl="2" indent="-174625" defTabSz="914400" eaLnBrk="1" hangingPunct="1">
              <a:spcBef>
                <a:spcPts val="0"/>
              </a:spcBef>
              <a:tabLst>
                <a:tab pos="7372350" algn="r"/>
              </a:tabLst>
            </a:pPr>
            <a:r>
              <a:rPr lang="en-US" sz="1200" dirty="0"/>
              <a:t>384 – Hawaii ($1,161- $316)</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2011</a:t>
            </a:r>
          </a:p>
          <a:p>
            <a:pPr marL="582930" lvl="2" indent="-174625" defTabSz="914400" eaLnBrk="1" hangingPunct="1">
              <a:spcBef>
                <a:spcPts val="0"/>
              </a:spcBef>
              <a:tabLst>
                <a:tab pos="7372350" algn="r"/>
              </a:tabLst>
            </a:pPr>
            <a:r>
              <a:rPr lang="en-US" sz="1200" dirty="0"/>
              <a:t>410 – LA ($13,378 - $29,080)</a:t>
            </a:r>
          </a:p>
          <a:p>
            <a:pPr marL="582930" lvl="2" indent="-174625" defTabSz="914400" eaLnBrk="1" hangingPunct="1">
              <a:spcBef>
                <a:spcPts val="0"/>
              </a:spcBef>
              <a:tabLst>
                <a:tab pos="7372350" algn="r"/>
              </a:tabLst>
            </a:pPr>
            <a:r>
              <a:rPr lang="en-US" sz="1200" dirty="0"/>
              <a:t>351 – Indian Wells (</a:t>
            </a:r>
            <a:r>
              <a:rPr lang="en-US" sz="1200" dirty="0">
                <a:solidFill>
                  <a:srgbClr val="FF0000"/>
                </a:solidFill>
              </a:rPr>
              <a:t>$9,128 </a:t>
            </a:r>
            <a:r>
              <a:rPr lang="en-US" sz="1200" dirty="0"/>
              <a:t>– $20,536)</a:t>
            </a:r>
          </a:p>
          <a:p>
            <a:pPr marL="582930" lvl="2" indent="-174625" defTabSz="914400" eaLnBrk="1" hangingPunct="1">
              <a:spcBef>
                <a:spcPts val="0"/>
              </a:spcBef>
              <a:tabLst>
                <a:tab pos="7372350" algn="r"/>
              </a:tabLst>
            </a:pPr>
            <a:r>
              <a:rPr lang="en-US" sz="1200" dirty="0"/>
              <a:t>313 – Okinawa (</a:t>
            </a:r>
            <a:r>
              <a:rPr lang="en-US" sz="1200" dirty="0">
                <a:solidFill>
                  <a:srgbClr val="FF0000"/>
                </a:solidFill>
              </a:rPr>
              <a:t>$22,669 </a:t>
            </a:r>
            <a:r>
              <a:rPr lang="en-US" sz="1200" dirty="0"/>
              <a:t>– $0)</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2012</a:t>
            </a:r>
          </a:p>
          <a:p>
            <a:pPr marL="582930" lvl="2" indent="-174625" defTabSz="914400" eaLnBrk="1" hangingPunct="1">
              <a:spcBef>
                <a:spcPts val="0"/>
              </a:spcBef>
              <a:tabLst>
                <a:tab pos="7372350" algn="r"/>
              </a:tabLst>
            </a:pPr>
            <a:r>
              <a:rPr lang="en-US" sz="1200" dirty="0"/>
              <a:t>359 – Jacksonville ($16,398 - $30,931.52)</a:t>
            </a:r>
          </a:p>
          <a:p>
            <a:pPr marL="582930" lvl="2" indent="-174625" defTabSz="914400" eaLnBrk="1" hangingPunct="1">
              <a:spcBef>
                <a:spcPts val="0"/>
              </a:spcBef>
              <a:tabLst>
                <a:tab pos="7372350" algn="r"/>
              </a:tabLst>
            </a:pPr>
            <a:r>
              <a:rPr lang="en-US" sz="1200" dirty="0"/>
              <a:t>335 – Atlanta (</a:t>
            </a:r>
            <a:r>
              <a:rPr lang="en-US" sz="1200" dirty="0">
                <a:solidFill>
                  <a:srgbClr val="FF0000"/>
                </a:solidFill>
              </a:rPr>
              <a:t>$680 </a:t>
            </a:r>
            <a:r>
              <a:rPr lang="en-US" sz="1200" dirty="0"/>
              <a:t>- </a:t>
            </a:r>
            <a:r>
              <a:rPr lang="en-US" sz="1200" dirty="0">
                <a:solidFill>
                  <a:srgbClr val="FF0000"/>
                </a:solidFill>
              </a:rPr>
              <a:t> $100.35</a:t>
            </a:r>
            <a:r>
              <a:rPr lang="en-US" sz="1200" dirty="0"/>
              <a:t>)</a:t>
            </a:r>
          </a:p>
          <a:p>
            <a:pPr marL="582930" lvl="2" indent="-174625" defTabSz="914400" eaLnBrk="1" hangingPunct="1">
              <a:spcBef>
                <a:spcPts val="0"/>
              </a:spcBef>
              <a:tabLst>
                <a:tab pos="7372350" algn="r"/>
              </a:tabLst>
            </a:pPr>
            <a:r>
              <a:rPr lang="en-US" sz="1200" dirty="0"/>
              <a:t>314 – Indian Wells (</a:t>
            </a:r>
            <a:r>
              <a:rPr lang="en-US" sz="1200" dirty="0">
                <a:solidFill>
                  <a:srgbClr val="FF0000"/>
                </a:solidFill>
              </a:rPr>
              <a:t>$7,665 </a:t>
            </a:r>
            <a:r>
              <a:rPr lang="en-US" sz="1200" dirty="0"/>
              <a:t>-  $ 15,480) </a:t>
            </a:r>
          </a:p>
          <a:p>
            <a:pPr marL="582930" lvl="2" indent="-174625" defTabSz="914400" eaLnBrk="1" hangingPunct="1">
              <a:spcBef>
                <a:spcPts val="0"/>
              </a:spcBef>
              <a:tabLst>
                <a:tab pos="7372350" algn="r"/>
              </a:tabLst>
            </a:pPr>
            <a:endParaRPr lang="en-US" sz="1000" dirty="0"/>
          </a:p>
          <a:p>
            <a:pPr marL="182880" indent="-174625" defTabSz="914400" eaLnBrk="1" hangingPunct="1">
              <a:spcBef>
                <a:spcPts val="0"/>
              </a:spcBef>
              <a:tabLst>
                <a:tab pos="7372350" algn="r"/>
              </a:tabLst>
            </a:pPr>
            <a:r>
              <a:rPr lang="en-US" sz="1200" dirty="0"/>
              <a:t>2013</a:t>
            </a:r>
          </a:p>
          <a:p>
            <a:pPr marL="582930" lvl="2" indent="-174625" defTabSz="914400" eaLnBrk="1" hangingPunct="1">
              <a:spcBef>
                <a:spcPts val="0"/>
              </a:spcBef>
              <a:tabLst>
                <a:tab pos="7372350" algn="r"/>
              </a:tabLst>
            </a:pPr>
            <a:r>
              <a:rPr lang="en-US" sz="1200" dirty="0"/>
              <a:t>356 – Vancouver (</a:t>
            </a:r>
            <a:r>
              <a:rPr lang="en-US" sz="1200" dirty="0">
                <a:solidFill>
                  <a:srgbClr val="FF0000"/>
                </a:solidFill>
              </a:rPr>
              <a:t>$15,259  </a:t>
            </a:r>
            <a:r>
              <a:rPr lang="en-US" sz="1200" dirty="0"/>
              <a:t>- </a:t>
            </a:r>
            <a:r>
              <a:rPr lang="en-US" sz="1200" dirty="0">
                <a:solidFill>
                  <a:srgbClr val="FF0000"/>
                </a:solidFill>
              </a:rPr>
              <a:t>$ 5,855</a:t>
            </a:r>
            <a:r>
              <a:rPr lang="en-US" sz="1200" dirty="0"/>
              <a:t>)</a:t>
            </a:r>
          </a:p>
          <a:p>
            <a:pPr marL="582930" lvl="2" indent="-174625" defTabSz="914400" eaLnBrk="1" hangingPunct="1">
              <a:spcBef>
                <a:spcPts val="0"/>
              </a:spcBef>
              <a:tabLst>
                <a:tab pos="7372350" algn="r"/>
              </a:tabLst>
            </a:pPr>
            <a:r>
              <a:rPr lang="en-US" sz="1200" dirty="0"/>
              <a:t>337 – Hawaii      (</a:t>
            </a:r>
            <a:r>
              <a:rPr lang="en-US" sz="1200" dirty="0">
                <a:solidFill>
                  <a:srgbClr val="FF0000"/>
                </a:solidFill>
              </a:rPr>
              <a:t>$10,533 </a:t>
            </a:r>
            <a:r>
              <a:rPr lang="en-US" sz="1200" dirty="0"/>
              <a:t>- </a:t>
            </a:r>
            <a:r>
              <a:rPr lang="en-US" sz="1200" dirty="0">
                <a:solidFill>
                  <a:srgbClr val="FF0000"/>
                </a:solidFill>
              </a:rPr>
              <a:t>$12,227</a:t>
            </a:r>
            <a:r>
              <a:rPr lang="en-US" sz="1200" dirty="0"/>
              <a:t>)</a:t>
            </a:r>
          </a:p>
          <a:p>
            <a:pPr marL="582930" lvl="2" indent="-174625" defTabSz="914400" eaLnBrk="1" hangingPunct="1">
              <a:spcBef>
                <a:spcPts val="0"/>
              </a:spcBef>
              <a:tabLst>
                <a:tab pos="7372350" algn="r"/>
              </a:tabLst>
            </a:pPr>
            <a:r>
              <a:rPr lang="en-US" sz="1200" dirty="0"/>
              <a:t>279 – Nanjing     ($0- </a:t>
            </a:r>
            <a:r>
              <a:rPr lang="en-US" sz="1200" dirty="0">
                <a:solidFill>
                  <a:srgbClr val="FF0000"/>
                </a:solidFill>
              </a:rPr>
              <a:t>$7,475</a:t>
            </a:r>
            <a:r>
              <a:rPr lang="en-US" sz="1200" dirty="0"/>
              <a:t>) </a:t>
            </a:r>
          </a:p>
          <a:p>
            <a:pPr marL="582930" lvl="2" indent="-174625" defTabSz="914400" eaLnBrk="1" hangingPunct="1">
              <a:spcBef>
                <a:spcPts val="0"/>
              </a:spcBef>
              <a:tabLst>
                <a:tab pos="7372350" algn="r"/>
              </a:tabLst>
            </a:pPr>
            <a:endParaRPr lang="en-US" sz="1000" dirty="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p>
          <a:p>
            <a:pPr marL="515938" lvl="1" indent="-174625" defTabSz="914400" eaLnBrk="1" hangingPunct="1">
              <a:lnSpc>
                <a:spcPct val="90000"/>
              </a:lnSpc>
              <a:tabLst>
                <a:tab pos="7372350" algn="r"/>
              </a:tabLst>
            </a:pPr>
            <a:endParaRPr lang="en-US" sz="14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8196" name="Rectangle 5"/>
          <p:cNvSpPr>
            <a:spLocks noGrp="1" noChangeArrowheads="1"/>
          </p:cNvSpPr>
          <p:nvPr>
            <p:ph type="sldNum" sz="quarter" idx="12"/>
          </p:nvPr>
        </p:nvSpPr>
        <p:spPr/>
        <p:txBody>
          <a:bodyPr/>
          <a:lstStyle/>
          <a:p>
            <a:r>
              <a:rPr lang="en-GB"/>
              <a:t>Slide </a:t>
            </a:r>
            <a:fld id="{3838B4BB-A4D0-4480-9F10-787314E25A66}" type="slidenum">
              <a:rPr lang="en-GB" smtClean="0"/>
              <a:pPr/>
              <a:t>8</a:t>
            </a:fld>
            <a:endParaRPr lang="en-GB"/>
          </a:p>
        </p:txBody>
      </p:sp>
      <p:sp>
        <p:nvSpPr>
          <p:cNvPr id="8198" name="Rectangle 2"/>
          <p:cNvSpPr>
            <a:spLocks noGrp="1" noChangeArrowheads="1"/>
          </p:cNvSpPr>
          <p:nvPr>
            <p:ph type="title" idx="4294967295"/>
          </p:nvPr>
        </p:nvSpPr>
        <p:spPr>
          <a:xfrm>
            <a:off x="0" y="533400"/>
            <a:ext cx="7772400" cy="533400"/>
          </a:xfrm>
        </p:spPr>
        <p:txBody>
          <a:bodyPr vert="horz" wrap="square" lIns="92075" tIns="46038" rIns="92075" bIns="46038" numCol="1" anchor="ctr" anchorCtr="0" compatLnSpc="1">
            <a:prstTxWarp prst="textNoShape">
              <a:avLst/>
            </a:prstTxWarp>
          </a:bodyPr>
          <a:lstStyle/>
          <a:p>
            <a:pPr eaLnBrk="1" hangingPunct="1"/>
            <a:r>
              <a:rPr lang="en-US"/>
              <a:t>Historical Attendance</a:t>
            </a:r>
          </a:p>
        </p:txBody>
      </p:sp>
      <p:sp>
        <p:nvSpPr>
          <p:cNvPr id="8199" name="Rectangle 3"/>
          <p:cNvSpPr>
            <a:spLocks noGrp="1" noChangeArrowheads="1"/>
          </p:cNvSpPr>
          <p:nvPr>
            <p:ph type="body" sz="half" idx="4294967295"/>
          </p:nvPr>
        </p:nvSpPr>
        <p:spPr>
          <a:xfrm>
            <a:off x="1460500" y="1249892"/>
            <a:ext cx="4241800" cy="4475163"/>
          </a:xfrm>
        </p:spPr>
        <p:txBody>
          <a:bodyPr vert="horz" wrap="square" lIns="92075" tIns="46038" rIns="92075" bIns="46038" numCol="1" anchor="t" anchorCtr="0" compatLnSpc="1">
            <a:prstTxWarp prst="textNoShape">
              <a:avLst/>
            </a:prstTxWarp>
            <a:spAutoFit/>
          </a:bodyPr>
          <a:lstStyle/>
          <a:p>
            <a:pPr marL="53975" indent="-112713" defTabSz="914400" eaLnBrk="1" hangingPunct="1">
              <a:lnSpc>
                <a:spcPct val="90000"/>
              </a:lnSpc>
              <a:tabLst>
                <a:tab pos="7372350" algn="r"/>
              </a:tabLst>
            </a:pPr>
            <a:r>
              <a:rPr lang="en-US" sz="1800" dirty="0"/>
              <a:t>2015</a:t>
            </a:r>
          </a:p>
          <a:p>
            <a:pPr marL="454025" lvl="1" indent="-112713" defTabSz="914400" eaLnBrk="1" hangingPunct="1">
              <a:lnSpc>
                <a:spcPct val="90000"/>
              </a:lnSpc>
              <a:tabLst>
                <a:tab pos="7372350" algn="r"/>
              </a:tabLst>
            </a:pPr>
            <a:r>
              <a:rPr lang="en-US" sz="1400" dirty="0"/>
              <a:t>665 – Atlanta ($</a:t>
            </a:r>
            <a:r>
              <a:rPr lang="en-US" sz="1400" b="1" dirty="0">
                <a:solidFill>
                  <a:schemeClr val="tx1"/>
                </a:solidFill>
                <a:ea typeface="MS PGothic" pitchFamily="34" charset="-128"/>
              </a:rPr>
              <a:t>190,625 - 0</a:t>
            </a:r>
            <a:r>
              <a:rPr lang="en-US" sz="1400" dirty="0"/>
              <a:t>)</a:t>
            </a:r>
            <a:r>
              <a:rPr lang="en-US" sz="1400" baseline="30000" dirty="0"/>
              <a:t>1</a:t>
            </a:r>
          </a:p>
          <a:p>
            <a:pPr marL="454025" lvl="1" indent="-112713" defTabSz="914400" eaLnBrk="1" hangingPunct="1">
              <a:lnSpc>
                <a:spcPct val="90000"/>
              </a:lnSpc>
              <a:tabLst>
                <a:tab pos="7372350" algn="r"/>
              </a:tabLst>
            </a:pPr>
            <a:r>
              <a:rPr lang="en-US" sz="1400" dirty="0"/>
              <a:t>357 – Vancouver ($6,323 - $14,667)</a:t>
            </a:r>
          </a:p>
          <a:p>
            <a:pPr marL="454025" lvl="1" indent="-112713" defTabSz="914400" eaLnBrk="1" hangingPunct="1">
              <a:lnSpc>
                <a:spcPct val="90000"/>
              </a:lnSpc>
              <a:tabLst>
                <a:tab pos="7372350" algn="r"/>
              </a:tabLst>
            </a:pPr>
            <a:r>
              <a:rPr lang="en-US" sz="1400" dirty="0"/>
              <a:t>329 – Bangkok (</a:t>
            </a:r>
            <a:r>
              <a:rPr lang="en-US" sz="1400" dirty="0">
                <a:solidFill>
                  <a:srgbClr val="C00000"/>
                </a:solidFill>
              </a:rPr>
              <a:t>$3,147  </a:t>
            </a:r>
            <a:r>
              <a:rPr lang="en-US" sz="1400" dirty="0"/>
              <a:t>- </a:t>
            </a:r>
            <a:r>
              <a:rPr lang="en-US" sz="1400" dirty="0">
                <a:solidFill>
                  <a:schemeClr val="tx1"/>
                </a:solidFill>
              </a:rPr>
              <a:t>$18,102</a:t>
            </a:r>
            <a:r>
              <a:rPr lang="en-US" sz="1400" dirty="0"/>
              <a:t>)</a:t>
            </a:r>
          </a:p>
          <a:p>
            <a:pPr marL="53975" indent="-112713" defTabSz="914400" eaLnBrk="1" hangingPunct="1">
              <a:lnSpc>
                <a:spcPct val="90000"/>
              </a:lnSpc>
              <a:tabLst>
                <a:tab pos="7372350" algn="r"/>
              </a:tabLst>
            </a:pPr>
            <a:r>
              <a:rPr lang="en-US" sz="1800" dirty="0"/>
              <a:t>2016</a:t>
            </a:r>
          </a:p>
          <a:p>
            <a:pPr marL="454025" lvl="1" indent="-112713" defTabSz="914400" eaLnBrk="1" hangingPunct="1">
              <a:lnSpc>
                <a:spcPct val="90000"/>
              </a:lnSpc>
              <a:tabLst>
                <a:tab pos="7372350" algn="r"/>
              </a:tabLst>
            </a:pPr>
            <a:r>
              <a:rPr lang="en-US" sz="1400" dirty="0"/>
              <a:t>698 – Atlanta </a:t>
            </a:r>
            <a:r>
              <a:rPr lang="en-US" sz="1400" dirty="0">
                <a:solidFill>
                  <a:srgbClr val="C00000"/>
                </a:solidFill>
              </a:rPr>
              <a:t>($33,625  </a:t>
            </a:r>
            <a:r>
              <a:rPr lang="en-US" sz="1400" dirty="0"/>
              <a:t>- 0)</a:t>
            </a:r>
            <a:r>
              <a:rPr lang="en-US" sz="1400" baseline="30000" dirty="0"/>
              <a:t>1</a:t>
            </a:r>
          </a:p>
          <a:p>
            <a:pPr marL="454025" lvl="1" indent="-112713" defTabSz="914400" eaLnBrk="1" hangingPunct="1">
              <a:lnSpc>
                <a:spcPct val="90000"/>
              </a:lnSpc>
              <a:tabLst>
                <a:tab pos="7372350" algn="r"/>
              </a:tabLst>
            </a:pPr>
            <a:r>
              <a:rPr lang="en-US" sz="1400" dirty="0"/>
              <a:t>324 – Waikoloa (</a:t>
            </a:r>
            <a:r>
              <a:rPr lang="en-US" sz="1400" dirty="0">
                <a:solidFill>
                  <a:srgbClr val="C00000"/>
                </a:solidFill>
              </a:rPr>
              <a:t>$22,740 </a:t>
            </a:r>
            <a:r>
              <a:rPr lang="en-US" sz="1400" dirty="0"/>
              <a:t>- $</a:t>
            </a:r>
            <a:r>
              <a:rPr lang="en-US" sz="1400" dirty="0">
                <a:solidFill>
                  <a:schemeClr val="tx1"/>
                </a:solidFill>
              </a:rPr>
              <a:t>13,887</a:t>
            </a:r>
            <a:r>
              <a:rPr lang="en-US" sz="1400" dirty="0"/>
              <a:t>)</a:t>
            </a:r>
          </a:p>
          <a:p>
            <a:pPr marL="454025" lvl="1" indent="-112713" defTabSz="914400" eaLnBrk="1" hangingPunct="1">
              <a:lnSpc>
                <a:spcPct val="90000"/>
              </a:lnSpc>
              <a:tabLst>
                <a:tab pos="7372350" algn="r"/>
              </a:tabLst>
            </a:pPr>
            <a:r>
              <a:rPr lang="en-US" sz="1400" dirty="0"/>
              <a:t>267 – Warsaw ($1,025 - </a:t>
            </a:r>
            <a:r>
              <a:rPr lang="en-US" sz="1400" dirty="0">
                <a:solidFill>
                  <a:srgbClr val="C00000"/>
                </a:solidFill>
              </a:rPr>
              <a:t>$7,868</a:t>
            </a:r>
            <a:r>
              <a:rPr lang="en-US" sz="1400" dirty="0"/>
              <a:t>)</a:t>
            </a:r>
          </a:p>
          <a:p>
            <a:pPr marL="53975" indent="-112713" defTabSz="914400" eaLnBrk="1" hangingPunct="1">
              <a:lnSpc>
                <a:spcPct val="90000"/>
              </a:lnSpc>
              <a:tabLst>
                <a:tab pos="7372350" algn="r"/>
              </a:tabLst>
            </a:pPr>
            <a:r>
              <a:rPr lang="en-US" dirty="0"/>
              <a:t>2017</a:t>
            </a:r>
          </a:p>
          <a:p>
            <a:pPr marL="454025" lvl="1" indent="-112713" defTabSz="914400" eaLnBrk="1" hangingPunct="1">
              <a:lnSpc>
                <a:spcPct val="90000"/>
              </a:lnSpc>
              <a:tabLst>
                <a:tab pos="7372350" algn="r"/>
              </a:tabLst>
            </a:pPr>
            <a:r>
              <a:rPr lang="en-US" sz="1400" dirty="0"/>
              <a:t>317 – Atlanta (</a:t>
            </a:r>
            <a:r>
              <a:rPr lang="en-US" sz="1400" b="1" dirty="0">
                <a:solidFill>
                  <a:srgbClr val="C00000"/>
                </a:solidFill>
                <a:latin typeface="Tahoma" panose="020B0604030504040204" pitchFamily="34" charset="0"/>
                <a:ea typeface="Tahoma" panose="020B0604030504040204" pitchFamily="34" charset="0"/>
                <a:cs typeface="Tahoma" panose="020B0604030504040204" pitchFamily="34" charset="0"/>
              </a:rPr>
              <a:t>$8,268 </a:t>
            </a:r>
            <a:r>
              <a:rPr lang="en-US" sz="1400" dirty="0">
                <a:solidFill>
                  <a:schemeClr val="tx1"/>
                </a:solidFill>
              </a:rPr>
              <a:t>- </a:t>
            </a:r>
            <a:r>
              <a:rPr lang="en-US" sz="1400" b="1" kern="1200" dirty="0">
                <a:solidFill>
                  <a:srgbClr val="C00000"/>
                </a:solidFill>
                <a:latin typeface="Tahoma" panose="020B0604030504040204" pitchFamily="34" charset="0"/>
                <a:ea typeface="Tahoma" panose="020B0604030504040204" pitchFamily="34" charset="0"/>
                <a:cs typeface="Tahoma" panose="020B0604030504040204" pitchFamily="34" charset="0"/>
              </a:rPr>
              <a:t>$733.50</a:t>
            </a:r>
            <a:r>
              <a:rPr lang="en-US" sz="1400" dirty="0">
                <a:solidFill>
                  <a:schemeClr val="tx1"/>
                </a:solidFill>
              </a:rPr>
              <a:t>)</a:t>
            </a:r>
            <a:r>
              <a:rPr lang="en-US" sz="1400" baseline="30000" dirty="0">
                <a:solidFill>
                  <a:schemeClr val="tx1"/>
                </a:solidFill>
              </a:rPr>
              <a:t>2</a:t>
            </a:r>
          </a:p>
          <a:p>
            <a:pPr marL="454025" lvl="1" indent="-112713" defTabSz="914400" eaLnBrk="1" hangingPunct="1">
              <a:lnSpc>
                <a:spcPct val="90000"/>
              </a:lnSpc>
              <a:tabLst>
                <a:tab pos="7372350" algn="r"/>
              </a:tabLst>
            </a:pPr>
            <a:r>
              <a:rPr lang="en-US" sz="1600" dirty="0">
                <a:solidFill>
                  <a:schemeClr val="tx1"/>
                </a:solidFill>
              </a:rPr>
              <a:t>215 – </a:t>
            </a:r>
            <a:r>
              <a:rPr lang="en-US" sz="1600" dirty="0" err="1">
                <a:solidFill>
                  <a:schemeClr val="tx1"/>
                </a:solidFill>
              </a:rPr>
              <a:t>Deajeon</a:t>
            </a:r>
            <a:r>
              <a:rPr lang="en-US" sz="1600" dirty="0">
                <a:solidFill>
                  <a:schemeClr val="tx1"/>
                </a:solidFill>
              </a:rPr>
              <a:t> ($</a:t>
            </a:r>
            <a:r>
              <a:rPr lang="en-US" sz="1600" dirty="0">
                <a:latin typeface="Tahoma" panose="020B0604030504040204" pitchFamily="34" charset="0"/>
              </a:rPr>
              <a:t>26,050.00, $5,322)</a:t>
            </a:r>
          </a:p>
          <a:p>
            <a:pPr marL="454025" lvl="1" indent="-112713" defTabSz="914400" eaLnBrk="1" hangingPunct="1">
              <a:lnSpc>
                <a:spcPct val="90000"/>
              </a:lnSpc>
              <a:tabLst>
                <a:tab pos="7372350" algn="r"/>
              </a:tabLst>
            </a:pPr>
            <a:r>
              <a:rPr lang="en-US" sz="1600" i="1" dirty="0">
                <a:solidFill>
                  <a:schemeClr val="tx1"/>
                </a:solidFill>
              </a:rPr>
              <a:t>273 - Waikoloa (</a:t>
            </a:r>
            <a:r>
              <a:rPr lang="en-US" sz="1600" b="1" i="1" dirty="0">
                <a:solidFill>
                  <a:srgbClr val="C00000"/>
                </a:solidFill>
              </a:rPr>
              <a:t>$17,750 </a:t>
            </a:r>
            <a:r>
              <a:rPr lang="en-US" sz="1600" i="1" dirty="0">
                <a:solidFill>
                  <a:srgbClr val="FF0000"/>
                </a:solidFill>
              </a:rPr>
              <a:t>, </a:t>
            </a:r>
            <a:r>
              <a:rPr lang="en-US" sz="1600" b="1" dirty="0">
                <a:solidFill>
                  <a:srgbClr val="C00000"/>
                </a:solidFill>
              </a:rPr>
              <a:t>$37,940</a:t>
            </a:r>
            <a:r>
              <a:rPr lang="en-US" sz="1600" i="1" dirty="0">
                <a:solidFill>
                  <a:schemeClr val="tx1"/>
                </a:solidFill>
              </a:rPr>
              <a:t>)</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a:t> </a:t>
            </a:r>
          </a:p>
          <a:p>
            <a:pPr marL="454025" lvl="1" indent="-112713" defTabSz="914400" eaLnBrk="1" hangingPunct="1">
              <a:lnSpc>
                <a:spcPct val="90000"/>
              </a:lnSpc>
              <a:tabLst>
                <a:tab pos="7372350" algn="r"/>
              </a:tabLst>
            </a:pPr>
            <a:endParaRPr lang="en-US" sz="1200" dirty="0"/>
          </a:p>
        </p:txBody>
      </p:sp>
      <p:sp>
        <p:nvSpPr>
          <p:cNvPr id="8197" name="Slide Number Placeholder 5"/>
          <p:cNvSpPr txBox="1">
            <a:spLocks noGrp="1"/>
          </p:cNvSpPr>
          <p:nvPr/>
        </p:nvSpPr>
        <p:spPr bwMode="auto">
          <a:xfrm>
            <a:off x="5917696" y="6475413"/>
            <a:ext cx="432811" cy="184666"/>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201" name="Rectangle 5"/>
          <p:cNvSpPr>
            <a:spLocks noChangeArrowheads="1"/>
          </p:cNvSpPr>
          <p:nvPr/>
        </p:nvSpPr>
        <p:spPr bwMode="auto">
          <a:xfrm>
            <a:off x="10374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1676400" y="5643123"/>
            <a:ext cx="3810000" cy="830997"/>
          </a:xfrm>
          <a:prstGeom prst="rect">
            <a:avLst/>
          </a:prstGeom>
          <a:noFill/>
        </p:spPr>
        <p:txBody>
          <a:bodyPr wrap="square" rtlCol="0">
            <a:spAutoFit/>
          </a:bodyPr>
          <a:lstStyle/>
          <a:p>
            <a:r>
              <a:rPr lang="en-US" sz="1600" baseline="30000" dirty="0">
                <a:solidFill>
                  <a:schemeClr val="tx1"/>
                </a:solidFill>
              </a:rPr>
              <a:t>1</a:t>
            </a:r>
            <a:r>
              <a:rPr lang="en-US" sz="1600" dirty="0">
                <a:solidFill>
                  <a:schemeClr val="tx1"/>
                </a:solidFill>
              </a:rPr>
              <a:t>802 Hosted Interim</a:t>
            </a:r>
          </a:p>
          <a:p>
            <a:r>
              <a:rPr lang="en-US" sz="1600" baseline="30000" dirty="0">
                <a:solidFill>
                  <a:schemeClr val="tx1"/>
                </a:solidFill>
              </a:rPr>
              <a:t>2</a:t>
            </a:r>
            <a:r>
              <a:rPr lang="en-US" sz="1600" dirty="0">
                <a:solidFill>
                  <a:schemeClr val="tx1"/>
                </a:solidFill>
              </a:rPr>
              <a:t>Does not include penalty paid by HRA</a:t>
            </a:r>
          </a:p>
          <a:p>
            <a:endParaRPr lang="en-US" sz="1600" dirty="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a:t>Sept 2017</a:t>
            </a:r>
            <a:endParaRPr lang="en-GB" dirty="0"/>
          </a:p>
        </p:txBody>
      </p:sp>
      <p:sp>
        <p:nvSpPr>
          <p:cNvPr id="3" name="Footer Placeholder 2"/>
          <p:cNvSpPr>
            <a:spLocks noGrp="1"/>
          </p:cNvSpPr>
          <p:nvPr>
            <p:ph type="ftr" idx="11"/>
          </p:nvPr>
        </p:nvSpPr>
        <p:spPr/>
        <p:txBody>
          <a:bodyPr/>
          <a:lstStyle/>
          <a:p>
            <a:r>
              <a:rPr lang="en-GB"/>
              <a:t>Ben Rolfe (BCA);   Jon Rosdahl (Qualcomm)</a:t>
            </a:r>
            <a:endParaRPr lang="en-GB" dirty="0"/>
          </a:p>
        </p:txBody>
      </p:sp>
      <p:sp>
        <p:nvSpPr>
          <p:cNvPr id="4" name="Slide Number Placeholder 3"/>
          <p:cNvSpPr>
            <a:spLocks noGrp="1"/>
          </p:cNvSpPr>
          <p:nvPr>
            <p:ph type="sldNum" idx="12"/>
          </p:nvPr>
        </p:nvSpPr>
        <p:spPr/>
        <p:txBody>
          <a:bodyPr/>
          <a:lstStyle/>
          <a:p>
            <a:r>
              <a:rPr lang="en-GB"/>
              <a:t>Slide </a:t>
            </a:r>
            <a:fld id="{189D7BFD-E160-402F-BBC8-B5B701941DD4}" type="slidenum">
              <a:rPr lang="en-GB" smtClean="0"/>
              <a:pPr/>
              <a:t>9</a:t>
            </a:fld>
            <a:endParaRPr lang="en-GB"/>
          </a:p>
        </p:txBody>
      </p:sp>
      <p:sp>
        <p:nvSpPr>
          <p:cNvPr id="5" name="TextBox 4"/>
          <p:cNvSpPr txBox="1"/>
          <p:nvPr/>
        </p:nvSpPr>
        <p:spPr>
          <a:xfrm>
            <a:off x="2286000" y="602685"/>
            <a:ext cx="7780338" cy="461665"/>
          </a:xfrm>
          <a:prstGeom prst="rect">
            <a:avLst/>
          </a:prstGeom>
          <a:noFill/>
        </p:spPr>
        <p:txBody>
          <a:bodyPr wrap="square" rtlCol="0">
            <a:spAutoFit/>
          </a:bodyPr>
          <a:lstStyle/>
          <a:p>
            <a:pPr algn="ctr"/>
            <a:r>
              <a:rPr lang="en-US" dirty="0">
                <a:solidFill>
                  <a:schemeClr val="tx1"/>
                </a:solidFill>
              </a:rPr>
              <a:t>2017 Meeting Income Report</a:t>
            </a:r>
          </a:p>
        </p:txBody>
      </p:sp>
      <p:graphicFrame>
        <p:nvGraphicFramePr>
          <p:cNvPr id="7" name="Table 6"/>
          <p:cNvGraphicFramePr>
            <a:graphicFrameLocks noGrp="1"/>
          </p:cNvGraphicFramePr>
          <p:nvPr>
            <p:extLst>
              <p:ext uri="{D42A27DB-BD31-4B8C-83A1-F6EECF244321}">
                <p14:modId xmlns:p14="http://schemas.microsoft.com/office/powerpoint/2010/main" val="3628402045"/>
              </p:ext>
            </p:extLst>
          </p:nvPr>
        </p:nvGraphicFramePr>
        <p:xfrm>
          <a:off x="1524001" y="1064350"/>
          <a:ext cx="9601199" cy="5306254"/>
        </p:xfrm>
        <a:graphic>
          <a:graphicData uri="http://schemas.openxmlformats.org/drawingml/2006/table">
            <a:tbl>
              <a:tblPr/>
              <a:tblGrid>
                <a:gridCol w="2786816">
                  <a:extLst>
                    <a:ext uri="{9D8B030D-6E8A-4147-A177-3AD203B41FA5}">
                      <a16:colId xmlns:a16="http://schemas.microsoft.com/office/drawing/2014/main" val="454849526"/>
                    </a:ext>
                  </a:extLst>
                </a:gridCol>
                <a:gridCol w="1190183">
                  <a:extLst>
                    <a:ext uri="{9D8B030D-6E8A-4147-A177-3AD203B41FA5}">
                      <a16:colId xmlns:a16="http://schemas.microsoft.com/office/drawing/2014/main" val="1558759641"/>
                    </a:ext>
                  </a:extLst>
                </a:gridCol>
                <a:gridCol w="1400216">
                  <a:extLst>
                    <a:ext uri="{9D8B030D-6E8A-4147-A177-3AD203B41FA5}">
                      <a16:colId xmlns:a16="http://schemas.microsoft.com/office/drawing/2014/main" val="1319955080"/>
                    </a:ext>
                  </a:extLst>
                </a:gridCol>
                <a:gridCol w="1330205">
                  <a:extLst>
                    <a:ext uri="{9D8B030D-6E8A-4147-A177-3AD203B41FA5}">
                      <a16:colId xmlns:a16="http://schemas.microsoft.com/office/drawing/2014/main" val="1979063618"/>
                    </a:ext>
                  </a:extLst>
                </a:gridCol>
                <a:gridCol w="1400216">
                  <a:extLst>
                    <a:ext uri="{9D8B030D-6E8A-4147-A177-3AD203B41FA5}">
                      <a16:colId xmlns:a16="http://schemas.microsoft.com/office/drawing/2014/main" val="3173699880"/>
                    </a:ext>
                  </a:extLst>
                </a:gridCol>
                <a:gridCol w="1493563">
                  <a:extLst>
                    <a:ext uri="{9D8B030D-6E8A-4147-A177-3AD203B41FA5}">
                      <a16:colId xmlns:a16="http://schemas.microsoft.com/office/drawing/2014/main" val="2224560510"/>
                    </a:ext>
                  </a:extLst>
                </a:gridCol>
              </a:tblGrid>
              <a:tr h="484969">
                <a:tc>
                  <a:txBody>
                    <a:bodyPr/>
                    <a:lstStyle/>
                    <a:p>
                      <a:pPr algn="l" fontAlgn="b"/>
                      <a:r>
                        <a:rPr lang="en-US" sz="14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2017 </a:t>
                      </a:r>
                      <a:r>
                        <a:rPr lang="en-US" sz="1400" b="1" i="0" u="none" strike="noStrike" dirty="0" err="1">
                          <a:effectLst/>
                          <a:latin typeface="Arial" panose="020B0604020202020204" pitchFamily="34" charset="0"/>
                        </a:rPr>
                        <a:t>Misc</a:t>
                      </a:r>
                      <a:endParaRPr lang="en-US" sz="1400" b="1" i="0" u="none" strike="noStrike" dirty="0">
                        <a:effectLst/>
                        <a:latin typeface="Arial" panose="020B0604020202020204" pitchFamily="34" charset="0"/>
                      </a:endParaRP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2017-01 </a:t>
                      </a:r>
                      <a:br>
                        <a:rPr lang="en-US" sz="1400" b="1" i="0" u="none" strike="noStrike" dirty="0">
                          <a:effectLst/>
                          <a:latin typeface="Arial" panose="020B0604020202020204" pitchFamily="34" charset="0"/>
                        </a:rPr>
                      </a:br>
                      <a:r>
                        <a:rPr lang="en-US" sz="1400" b="1" i="0" u="none" strike="noStrike" dirty="0">
                          <a:effectLst/>
                          <a:latin typeface="Arial" panose="020B0604020202020204" pitchFamily="34" charset="0"/>
                        </a:rPr>
                        <a:t>Atlanta, GA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2017-05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Daejeon, Korea</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2017-09 </a:t>
                      </a:r>
                      <a:br>
                        <a:rPr lang="en-US" sz="1400" b="1" i="0" u="none" strike="noStrike">
                          <a:effectLst/>
                          <a:latin typeface="Arial" panose="020B0604020202020204" pitchFamily="34" charset="0"/>
                        </a:rPr>
                      </a:br>
                      <a:r>
                        <a:rPr lang="en-US" sz="1400" b="1" i="0" u="none" strike="noStrike">
                          <a:effectLst/>
                          <a:latin typeface="Arial" panose="020B0604020202020204" pitchFamily="34" charset="0"/>
                        </a:rPr>
                        <a:t>Waikoloa, HI</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3045824805"/>
                  </a:ext>
                </a:extLst>
              </a:tr>
              <a:tr h="229585">
                <a:tc>
                  <a:txBody>
                    <a:bodyPr/>
                    <a:lstStyle/>
                    <a:p>
                      <a:pPr algn="l" fontAlgn="b"/>
                      <a:r>
                        <a:rPr lang="en-US" sz="1400" b="1" i="0" u="none" strike="noStrike" dirty="0">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dirty="0">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ctr" fontAlgn="b"/>
                      <a:r>
                        <a:rPr lang="en-US" sz="14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extLst>
                  <a:ext uri="{0D108BD9-81ED-4DB2-BD59-A6C34878D82A}">
                    <a16:rowId xmlns:a16="http://schemas.microsoft.com/office/drawing/2014/main" val="713308340"/>
                  </a:ext>
                </a:extLst>
              </a:tr>
              <a:tr h="229585">
                <a:tc>
                  <a:txBody>
                    <a:bodyPr/>
                    <a:lstStyle/>
                    <a:p>
                      <a:pPr algn="l" fontAlgn="ctr"/>
                      <a:r>
                        <a:rPr lang="en-US" sz="1400" b="1" i="0" u="none" strike="noStrike" dirty="0">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66094984"/>
                  </a:ext>
                </a:extLst>
              </a:tr>
              <a:tr h="229585">
                <a:tc>
                  <a:txBody>
                    <a:bodyPr/>
                    <a:lstStyle/>
                    <a:p>
                      <a:pPr algn="l" fontAlgn="b"/>
                      <a:r>
                        <a:rPr lang="en-US" sz="1400" b="1" i="0" u="none" strike="noStrike" dirty="0">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4053493507"/>
                  </a:ext>
                </a:extLst>
              </a:tr>
              <a:tr h="229585">
                <a:tc>
                  <a:txBody>
                    <a:bodyPr/>
                    <a:lstStyle/>
                    <a:p>
                      <a:pPr algn="l" fontAlgn="b"/>
                      <a:r>
                        <a:rPr lang="en-US" sz="1400" b="0" i="0" u="none" strike="noStrike" dirty="0">
                          <a:solidFill>
                            <a:srgbClr val="000000"/>
                          </a:solidFill>
                          <a:effectLst/>
                          <a:latin typeface="Arial" panose="020B0604020202020204" pitchFamily="34" charset="0"/>
                        </a:rPr>
                        <a:t>1.20 - Received from Corps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$30,500.00 </a:t>
                      </a:r>
                    </a:p>
                  </a:txBody>
                  <a:tcPr marL="9525" marR="9525" marT="9525" marB="0" anchor="ctr">
                    <a:lnL>
                      <a:noFill/>
                    </a:lnL>
                    <a:lnR>
                      <a:noFill/>
                    </a:lnR>
                    <a:lnT>
                      <a:noFill/>
                    </a:lnT>
                    <a:lnB>
                      <a:noFill/>
                    </a:lnB>
                  </a:tcPr>
                </a:tc>
                <a:extLst>
                  <a:ext uri="{0D108BD9-81ED-4DB2-BD59-A6C34878D82A}">
                    <a16:rowId xmlns:a16="http://schemas.microsoft.com/office/drawing/2014/main" val="690400076"/>
                  </a:ext>
                </a:extLst>
              </a:tr>
              <a:tr h="229585">
                <a:tc>
                  <a:txBody>
                    <a:bodyPr/>
                    <a:lstStyle/>
                    <a:p>
                      <a:pPr algn="l" fontAlgn="b"/>
                      <a:r>
                        <a:rPr lang="en-US" sz="1400" b="0" i="0" u="none" strike="noStrike" dirty="0">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$215,501.00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$200,600.00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$182,850.00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$598,951.00 </a:t>
                      </a:r>
                    </a:p>
                  </a:txBody>
                  <a:tcPr marL="9525" marR="9525" marT="9525" marB="0" anchor="ctr">
                    <a:lnL>
                      <a:noFill/>
                    </a:lnL>
                    <a:lnR>
                      <a:noFill/>
                    </a:lnR>
                    <a:lnT>
                      <a:noFill/>
                    </a:lnT>
                    <a:lnB>
                      <a:noFill/>
                    </a:lnB>
                  </a:tcPr>
                </a:tc>
                <a:extLst>
                  <a:ext uri="{0D108BD9-81ED-4DB2-BD59-A6C34878D82A}">
                    <a16:rowId xmlns:a16="http://schemas.microsoft.com/office/drawing/2014/main" val="3312584630"/>
                  </a:ext>
                </a:extLst>
              </a:tr>
              <a:tr h="229585">
                <a:tc>
                  <a:txBody>
                    <a:bodyPr/>
                    <a:lstStyle/>
                    <a:p>
                      <a:pPr algn="l" fontAlgn="b"/>
                      <a:r>
                        <a:rPr lang="en-US" sz="1400" b="0" i="0" u="none" strike="noStrike" dirty="0">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$24,462.74 </a:t>
                      </a:r>
                    </a:p>
                  </a:txBody>
                  <a:tcPr marL="9525" marR="9525" marT="9525" marB="0" anchor="ctr">
                    <a:lnL>
                      <a:noFill/>
                    </a:lnL>
                    <a:lnR>
                      <a:noFill/>
                    </a:lnR>
                    <a:lnT>
                      <a:noFill/>
                    </a:lnT>
                    <a:lnB>
                      <a:noFill/>
                    </a:lnB>
                  </a:tcPr>
                </a:tc>
                <a:extLst>
                  <a:ext uri="{0D108BD9-81ED-4DB2-BD59-A6C34878D82A}">
                    <a16:rowId xmlns:a16="http://schemas.microsoft.com/office/drawing/2014/main" val="1412842377"/>
                  </a:ext>
                </a:extLst>
              </a:tr>
              <a:tr h="229585">
                <a:tc>
                  <a:txBody>
                    <a:bodyPr/>
                    <a:lstStyle/>
                    <a:p>
                      <a:pPr algn="l" fontAlgn="b"/>
                      <a:r>
                        <a:rPr lang="en-US" sz="1400" b="0" i="0" u="none" strike="noStrike" dirty="0">
                          <a:solidFill>
                            <a:srgbClr val="000000"/>
                          </a:solidFill>
                          <a:effectLst/>
                          <a:latin typeface="Arial" panose="020B0604020202020204" pitchFamily="34" charset="0"/>
                        </a:rPr>
                        <a:t>3.40 - IEEE CB Acct Interest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$1,454.64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$1,454.64 </a:t>
                      </a:r>
                    </a:p>
                  </a:txBody>
                  <a:tcPr marL="9525" marR="9525" marT="9525" marB="0" anchor="ctr">
                    <a:lnL>
                      <a:noFill/>
                    </a:lnL>
                    <a:lnR>
                      <a:noFill/>
                    </a:lnR>
                    <a:lnT>
                      <a:noFill/>
                    </a:lnT>
                    <a:lnB>
                      <a:noFill/>
                    </a:lnB>
                  </a:tcPr>
                </a:tc>
                <a:extLst>
                  <a:ext uri="{0D108BD9-81ED-4DB2-BD59-A6C34878D82A}">
                    <a16:rowId xmlns:a16="http://schemas.microsoft.com/office/drawing/2014/main" val="3220908119"/>
                  </a:ext>
                </a:extLst>
              </a:tr>
              <a:tr h="229585">
                <a:tc>
                  <a:txBody>
                    <a:bodyPr/>
                    <a:lstStyle/>
                    <a:p>
                      <a:pPr algn="l" fontAlgn="b"/>
                      <a:r>
                        <a:rPr lang="en-US" sz="1400" b="0" i="0" u="none" strike="noStrike" dirty="0">
                          <a:solidFill>
                            <a:srgbClr val="000000"/>
                          </a:solidFill>
                          <a:effectLst/>
                          <a:latin typeface="Arial" panose="020B0604020202020204" pitchFamily="34" charset="0"/>
                        </a:rPr>
                        <a:t>3.96 - Misc. Income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$69,810.00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099173736"/>
                  </a:ext>
                </a:extLst>
              </a:tr>
              <a:tr h="229585">
                <a:tc>
                  <a:txBody>
                    <a:bodyPr/>
                    <a:lstStyle/>
                    <a:p>
                      <a:pPr algn="l" fontAlgn="b"/>
                      <a:r>
                        <a:rPr lang="en-US" sz="1400" b="1" i="0" u="none" strike="noStrike" dirty="0">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$1,454.64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$309,773.74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$231,100.00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$182,850.00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$725,178.38 </a:t>
                      </a:r>
                    </a:p>
                  </a:txBody>
                  <a:tcPr marL="9525" marR="9525" marT="9525" marB="0" anchor="ctr">
                    <a:lnL>
                      <a:noFill/>
                    </a:lnL>
                    <a:lnR>
                      <a:noFill/>
                    </a:lnR>
                    <a:lnT w="6350" cap="flat" cmpd="sng" algn="ctr">
                      <a:solidFill>
                        <a:srgbClr val="C0C0C0"/>
                      </a:solidFill>
                      <a:prstDash val="dot"/>
                      <a:round/>
                      <a:headEnd type="none" w="med" len="med"/>
                      <a:tailEnd type="none" w="med" len="med"/>
                    </a:lnT>
                    <a:lnB>
                      <a:noFill/>
                    </a:lnB>
                  </a:tcPr>
                </a:tc>
                <a:extLst>
                  <a:ext uri="{0D108BD9-81ED-4DB2-BD59-A6C34878D82A}">
                    <a16:rowId xmlns:a16="http://schemas.microsoft.com/office/drawing/2014/main" val="1066055025"/>
                  </a:ext>
                </a:extLst>
              </a:tr>
              <a:tr h="229585">
                <a:tc>
                  <a:txBody>
                    <a:bodyPr/>
                    <a:lstStyle/>
                    <a:p>
                      <a:pPr algn="l" fontAlgn="b"/>
                      <a:r>
                        <a:rPr lang="en-US" sz="1400" b="1" i="0" u="none" strike="noStrike" dirty="0">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4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3899607377"/>
                  </a:ext>
                </a:extLst>
              </a:tr>
              <a:tr h="229585">
                <a:tc>
                  <a:txBody>
                    <a:bodyPr/>
                    <a:lstStyle/>
                    <a:p>
                      <a:pPr algn="l" fontAlgn="b"/>
                      <a:r>
                        <a:rPr lang="en-US" sz="1400" b="0" i="0" u="none" strike="noStrike" dirty="0">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extLst>
                  <a:ext uri="{0D108BD9-81ED-4DB2-BD59-A6C34878D82A}">
                    <a16:rowId xmlns:a16="http://schemas.microsoft.com/office/drawing/2014/main" val="4203774274"/>
                  </a:ext>
                </a:extLst>
              </a:tr>
              <a:tr h="229585">
                <a:tc>
                  <a:txBody>
                    <a:bodyPr/>
                    <a:lstStyle/>
                    <a:p>
                      <a:pPr algn="l" fontAlgn="b"/>
                      <a:r>
                        <a:rPr lang="en-US" sz="1400" b="0" i="0" u="none" strike="noStrike" dirty="0">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$9,630.90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$44,703.85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$54,334.75 </a:t>
                      </a:r>
                    </a:p>
                  </a:txBody>
                  <a:tcPr marL="9525" marR="9525" marT="9525" marB="0" anchor="ctr">
                    <a:lnL>
                      <a:noFill/>
                    </a:lnL>
                    <a:lnR>
                      <a:noFill/>
                    </a:lnR>
                    <a:lnT>
                      <a:noFill/>
                    </a:lnT>
                    <a:lnB>
                      <a:noFill/>
                    </a:lnB>
                  </a:tcPr>
                </a:tc>
                <a:extLst>
                  <a:ext uri="{0D108BD9-81ED-4DB2-BD59-A6C34878D82A}">
                    <a16:rowId xmlns:a16="http://schemas.microsoft.com/office/drawing/2014/main" val="742068216"/>
                  </a:ext>
                </a:extLst>
              </a:tr>
              <a:tr h="229585">
                <a:tc>
                  <a:txBody>
                    <a:bodyPr/>
                    <a:lstStyle/>
                    <a:p>
                      <a:pPr algn="l" fontAlgn="b"/>
                      <a:r>
                        <a:rPr lang="en-US" sz="1400" b="0" i="0" u="none" strike="noStrike" dirty="0">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$6,763.20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$14,969.00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$5,724.37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$27,456.57 </a:t>
                      </a:r>
                    </a:p>
                  </a:txBody>
                  <a:tcPr marL="9525" marR="9525" marT="9525" marB="0" anchor="ctr">
                    <a:lnL>
                      <a:noFill/>
                    </a:lnL>
                    <a:lnR>
                      <a:noFill/>
                    </a:lnR>
                    <a:lnT>
                      <a:noFill/>
                    </a:lnT>
                    <a:lnB>
                      <a:noFill/>
                    </a:lnB>
                  </a:tcPr>
                </a:tc>
                <a:extLst>
                  <a:ext uri="{0D108BD9-81ED-4DB2-BD59-A6C34878D82A}">
                    <a16:rowId xmlns:a16="http://schemas.microsoft.com/office/drawing/2014/main" val="1338423760"/>
                  </a:ext>
                </a:extLst>
              </a:tr>
              <a:tr h="229585">
                <a:tc>
                  <a:txBody>
                    <a:bodyPr/>
                    <a:lstStyle/>
                    <a:p>
                      <a:pPr algn="l" fontAlgn="b"/>
                      <a:r>
                        <a:rPr lang="en-US" sz="1400" b="0" i="0" u="none" strike="noStrike" dirty="0">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$45,710.87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$45,255.00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$110,965.87 </a:t>
                      </a:r>
                    </a:p>
                  </a:txBody>
                  <a:tcPr marL="9525" marR="9525" marT="9525" marB="0" anchor="ctr">
                    <a:lnL>
                      <a:noFill/>
                    </a:lnL>
                    <a:lnR>
                      <a:noFill/>
                    </a:lnR>
                    <a:lnT>
                      <a:noFill/>
                    </a:lnT>
                    <a:lnB>
                      <a:noFill/>
                    </a:lnB>
                  </a:tcPr>
                </a:tc>
                <a:extLst>
                  <a:ext uri="{0D108BD9-81ED-4DB2-BD59-A6C34878D82A}">
                    <a16:rowId xmlns:a16="http://schemas.microsoft.com/office/drawing/2014/main" val="391232654"/>
                  </a:ext>
                </a:extLst>
              </a:tr>
              <a:tr h="229585">
                <a:tc>
                  <a:txBody>
                    <a:bodyPr/>
                    <a:lstStyle/>
                    <a:p>
                      <a:pPr algn="l" fontAlgn="b"/>
                      <a:r>
                        <a:rPr lang="en-US" sz="1400" b="0" i="0" u="none" strike="noStrike" dirty="0">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$114,318.15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$42,940.00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$157,258.15 </a:t>
                      </a:r>
                    </a:p>
                  </a:txBody>
                  <a:tcPr marL="9525" marR="9525" marT="9525" marB="0" anchor="ctr">
                    <a:lnL>
                      <a:noFill/>
                    </a:lnL>
                    <a:lnR>
                      <a:noFill/>
                    </a:lnR>
                    <a:lnT>
                      <a:noFill/>
                    </a:lnT>
                    <a:lnB>
                      <a:noFill/>
                    </a:lnB>
                  </a:tcPr>
                </a:tc>
                <a:extLst>
                  <a:ext uri="{0D108BD9-81ED-4DB2-BD59-A6C34878D82A}">
                    <a16:rowId xmlns:a16="http://schemas.microsoft.com/office/drawing/2014/main" val="3825558729"/>
                  </a:ext>
                </a:extLst>
              </a:tr>
              <a:tr h="229585">
                <a:tc>
                  <a:txBody>
                    <a:bodyPr/>
                    <a:lstStyle/>
                    <a:p>
                      <a:pPr algn="l" fontAlgn="b"/>
                      <a:r>
                        <a:rPr lang="en-US" sz="1400" b="0" i="0" u="none" strike="noStrike" dirty="0">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$38,925.72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$30,613.05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$69,538.77 </a:t>
                      </a:r>
                    </a:p>
                  </a:txBody>
                  <a:tcPr marL="9525" marR="9525" marT="9525" marB="0" anchor="ctr">
                    <a:lnL>
                      <a:noFill/>
                    </a:lnL>
                    <a:lnR>
                      <a:noFill/>
                    </a:lnR>
                    <a:lnT>
                      <a:noFill/>
                    </a:lnT>
                    <a:lnB>
                      <a:noFill/>
                    </a:lnB>
                  </a:tcPr>
                </a:tc>
                <a:extLst>
                  <a:ext uri="{0D108BD9-81ED-4DB2-BD59-A6C34878D82A}">
                    <a16:rowId xmlns:a16="http://schemas.microsoft.com/office/drawing/2014/main" val="2102527908"/>
                  </a:ext>
                </a:extLst>
              </a:tr>
              <a:tr h="229585">
                <a:tc>
                  <a:txBody>
                    <a:bodyPr/>
                    <a:lstStyle/>
                    <a:p>
                      <a:pPr algn="l" fontAlgn="b"/>
                      <a:r>
                        <a:rPr lang="en-US" sz="1400" b="0" i="0" u="none" strike="noStrike" dirty="0">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$22,415.00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$17,550.00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$39,965.00 </a:t>
                      </a:r>
                    </a:p>
                  </a:txBody>
                  <a:tcPr marL="9525" marR="9525" marT="9525" marB="0" anchor="ctr">
                    <a:lnL>
                      <a:noFill/>
                    </a:lnL>
                    <a:lnR>
                      <a:noFill/>
                    </a:lnR>
                    <a:lnT>
                      <a:noFill/>
                    </a:lnT>
                    <a:lnB>
                      <a:noFill/>
                    </a:lnB>
                  </a:tcPr>
                </a:tc>
                <a:extLst>
                  <a:ext uri="{0D108BD9-81ED-4DB2-BD59-A6C34878D82A}">
                    <a16:rowId xmlns:a16="http://schemas.microsoft.com/office/drawing/2014/main" val="3762840873"/>
                  </a:ext>
                </a:extLst>
              </a:tr>
              <a:tr h="229585">
                <a:tc>
                  <a:txBody>
                    <a:bodyPr/>
                    <a:lstStyle/>
                    <a:p>
                      <a:pPr algn="l" fontAlgn="b"/>
                      <a:r>
                        <a:rPr lang="en-US" sz="1400" b="0" i="0" u="none" strike="noStrike" dirty="0">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$89.86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$3,159.50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$10,000.00 </a:t>
                      </a:r>
                    </a:p>
                  </a:txBody>
                  <a:tcPr marL="9525" marR="9525" marT="9525" marB="0" anchor="ctr">
                    <a:lnL>
                      <a:noFill/>
                    </a:lnL>
                    <a:lnR>
                      <a:noFill/>
                    </a:lnR>
                    <a:lnT>
                      <a:noFill/>
                    </a:lnT>
                    <a:lnB>
                      <a:noFill/>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400" b="0" i="0" u="none" strike="noStrike" dirty="0">
                          <a:solidFill>
                            <a:srgbClr val="000000"/>
                          </a:solidFill>
                          <a:effectLst/>
                          <a:latin typeface="Arial" panose="020B0604020202020204" pitchFamily="34" charset="0"/>
                        </a:rPr>
                        <a:t>$13,249.36 </a:t>
                      </a:r>
                    </a:p>
                  </a:txBody>
                  <a:tcPr marL="9525" marR="9525" marT="9525" marB="0" anchor="ctr">
                    <a:lnL>
                      <a:noFill/>
                    </a:lnL>
                    <a:lnR>
                      <a:noFill/>
                    </a:lnR>
                    <a:lnT>
                      <a:noFill/>
                    </a:lnT>
                    <a:lnB>
                      <a:noFill/>
                    </a:lnB>
                  </a:tcPr>
                </a:tc>
                <a:extLst>
                  <a:ext uri="{0D108BD9-81ED-4DB2-BD59-A6C34878D82A}">
                    <a16:rowId xmlns:a16="http://schemas.microsoft.com/office/drawing/2014/main" val="2834303668"/>
                  </a:ext>
                </a:extLst>
              </a:tr>
              <a:tr h="229585">
                <a:tc>
                  <a:txBody>
                    <a:bodyPr/>
                    <a:lstStyle/>
                    <a:p>
                      <a:pPr algn="l" fontAlgn="b"/>
                      <a:r>
                        <a:rPr lang="en-US" sz="1400" b="0" i="0" u="none" strike="noStrike" dirty="0">
                          <a:solidFill>
                            <a:srgbClr val="000000"/>
                          </a:solidFill>
                          <a:effectLst/>
                          <a:latin typeface="Arial" panose="020B0604020202020204" pitchFamily="34" charset="0"/>
                        </a:rPr>
                        <a:t>4.18 - </a:t>
                      </a:r>
                      <a:r>
                        <a:rPr lang="en-US" sz="1400" b="0" i="0" u="none" strike="noStrike" dirty="0" err="1">
                          <a:solidFill>
                            <a:srgbClr val="000000"/>
                          </a:solidFill>
                          <a:effectLst/>
                          <a:latin typeface="Arial" panose="020B0604020202020204" pitchFamily="34" charset="0"/>
                        </a:rPr>
                        <a:t>Misc</a:t>
                      </a:r>
                      <a:r>
                        <a:rPr lang="en-US" sz="1400" b="0" i="0" u="none" strike="noStrike" dirty="0">
                          <a:solidFill>
                            <a:srgbClr val="000000"/>
                          </a:solidFill>
                          <a:effectLst/>
                          <a:latin typeface="Arial" panose="020B0604020202020204" pitchFamily="34" charset="0"/>
                        </a:rPr>
                        <a:t>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$1,060.00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$7,402.50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400" b="0" i="0" u="none" strike="noStrike" dirty="0">
                          <a:solidFill>
                            <a:srgbClr val="000000"/>
                          </a:solidFill>
                          <a:effectLst/>
                          <a:latin typeface="Arial" panose="020B0604020202020204" pitchFamily="34" charset="0"/>
                        </a:rPr>
                        <a:t>$8,462.50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extLst>
                  <a:ext uri="{0D108BD9-81ED-4DB2-BD59-A6C34878D82A}">
                    <a16:rowId xmlns:a16="http://schemas.microsoft.com/office/drawing/2014/main" val="2292409202"/>
                  </a:ext>
                </a:extLst>
              </a:tr>
              <a:tr h="229585">
                <a:tc>
                  <a:txBody>
                    <a:bodyPr/>
                    <a:lstStyle/>
                    <a:p>
                      <a:pPr algn="l" fontAlgn="b"/>
                      <a:r>
                        <a:rPr lang="en-US" sz="1400" b="1" i="0" u="none" strike="noStrike" dirty="0">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$89.86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$241,983.34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$213,433.40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a:solidFill>
                            <a:srgbClr val="000000"/>
                          </a:solidFill>
                          <a:effectLst/>
                          <a:latin typeface="Arial" panose="020B0604020202020204" pitchFamily="34" charset="0"/>
                        </a:rPr>
                        <a:t>$45,724.37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400" b="1" i="0" u="none" strike="noStrike" dirty="0">
                          <a:solidFill>
                            <a:srgbClr val="000000"/>
                          </a:solidFill>
                          <a:effectLst/>
                          <a:latin typeface="Arial" panose="020B0604020202020204" pitchFamily="34" charset="0"/>
                        </a:rPr>
                        <a:t>$501,230.97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extLst>
                  <a:ext uri="{0D108BD9-81ED-4DB2-BD59-A6C34878D82A}">
                    <a16:rowId xmlns:a16="http://schemas.microsoft.com/office/drawing/2014/main" val="2446487788"/>
                  </a:ext>
                </a:extLst>
              </a:tr>
              <a:tr h="229585">
                <a:tc>
                  <a:txBody>
                    <a:bodyPr/>
                    <a:lstStyle/>
                    <a:p>
                      <a:pPr algn="l" fontAlgn="ctr"/>
                      <a:r>
                        <a:rPr lang="en-US" sz="1400" b="1" i="0" u="none" strike="noStrike" dirty="0">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$1,364.78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$67,790.40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$17,666.60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a:solidFill>
                            <a:srgbClr val="000000"/>
                          </a:solidFill>
                          <a:effectLst/>
                          <a:latin typeface="Arial" panose="020B0604020202020204" pitchFamily="34" charset="0"/>
                        </a:rPr>
                        <a:t>$137,125.63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400" b="1" i="0" u="none" strike="noStrike" dirty="0">
                          <a:solidFill>
                            <a:srgbClr val="000000"/>
                          </a:solidFill>
                          <a:effectLst/>
                          <a:latin typeface="Arial" panose="020B0604020202020204" pitchFamily="34" charset="0"/>
                        </a:rPr>
                        <a:t>$223,947.41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extLst>
                  <a:ext uri="{0D108BD9-81ED-4DB2-BD59-A6C34878D82A}">
                    <a16:rowId xmlns:a16="http://schemas.microsoft.com/office/drawing/2014/main" val="2996035279"/>
                  </a:ext>
                </a:extLst>
              </a:tr>
            </a:tbl>
          </a:graphicData>
        </a:graphic>
      </p:graphicFrame>
    </p:spTree>
    <p:extLst>
      <p:ext uri="{BB962C8B-B14F-4D97-AF65-F5344CB8AC3E}">
        <p14:creationId xmlns:p14="http://schemas.microsoft.com/office/powerpoint/2010/main" val="1588707324"/>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86029</TotalTime>
  <Words>2629</Words>
  <Application>Microsoft Office PowerPoint</Application>
  <PresentationFormat>Widescreen</PresentationFormat>
  <Paragraphs>870</Paragraphs>
  <Slides>12</Slides>
  <Notes>11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2" baseType="lpstr">
      <vt:lpstr>Arial Unicode MS</vt:lpstr>
      <vt:lpstr>굴림</vt:lpstr>
      <vt:lpstr>MS Gothic</vt:lpstr>
      <vt:lpstr>MS PGothic</vt:lpstr>
      <vt:lpstr>Arial</vt:lpstr>
      <vt:lpstr>Calibri</vt:lpstr>
      <vt:lpstr>Tahoma</vt:lpstr>
      <vt:lpstr>Times New Roman</vt:lpstr>
      <vt:lpstr>802-11-Submission</vt:lpstr>
      <vt:lpstr>Document</vt:lpstr>
      <vt:lpstr>Treasurer Report Sept 2017 - Waikoloa</vt:lpstr>
      <vt:lpstr>Abstract</vt:lpstr>
      <vt:lpstr>PowerPoint Presentation</vt:lpstr>
      <vt:lpstr>PowerPoint Presentation</vt:lpstr>
      <vt:lpstr>Daejeon, May 2017 Budget Estimate</vt:lpstr>
      <vt:lpstr>Waikoloa,  Sept. 2017 Budget Report</vt:lpstr>
      <vt:lpstr>Historical Attendance</vt:lpstr>
      <vt:lpstr>Historical Attendance</vt:lpstr>
      <vt:lpstr>PowerPoint Presentation</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Sept 2017 - Waikoloa</dc:title>
  <dc:creator>Jon Rosdahl</dc:creator>
  <cp:keywords>Sept 2017</cp:keywords>
  <dc:description>Ben Rolfe (BCA); Jon Rosdahl (Qualcomm)</dc:description>
  <cp:lastModifiedBy>Jon Rosdahl</cp:lastModifiedBy>
  <cp:revision>416</cp:revision>
  <cp:lastPrinted>1601-01-01T00:00:00Z</cp:lastPrinted>
  <dcterms:created xsi:type="dcterms:W3CDTF">2012-05-13T15:07:35Z</dcterms:created>
  <dcterms:modified xsi:type="dcterms:W3CDTF">2017-09-11T02:34:01Z</dcterms:modified>
</cp:coreProperties>
</file>