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5" r:id="rId4"/>
    <p:sldId id="296" r:id="rId5"/>
    <p:sldId id="310" r:id="rId6"/>
    <p:sldId id="311" r:id="rId7"/>
    <p:sldId id="269" r:id="rId8"/>
    <p:sldId id="277" r:id="rId9"/>
    <p:sldId id="308" r:id="rId10"/>
    <p:sldId id="304" r:id="rId11"/>
    <p:sldId id="303" r:id="rId12"/>
    <p:sldId id="291" r:id="rId13"/>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9" autoAdjust="0"/>
    <p:restoredTop sz="85399" autoAdjust="0"/>
  </p:normalViewPr>
  <p:slideViewPr>
    <p:cSldViewPr>
      <p:cViewPr varScale="1">
        <p:scale>
          <a:sx n="62" d="100"/>
          <a:sy n="62" d="100"/>
        </p:scale>
        <p:origin x="78" y="228"/>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802.11-171265r0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Sept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802.11-171265r0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Sept 2017</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802.11-171265r0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802.11-171265r0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Sept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Meeting has </a:t>
            </a:r>
            <a:r>
              <a:rPr lang="en-US" dirty="0">
                <a:effectLst/>
              </a:rPr>
              <a:t>$2k for the Audit</a:t>
            </a:r>
            <a:r>
              <a:rPr lang="en-US" baseline="0" dirty="0">
                <a:effectLst/>
              </a:rPr>
              <a:t> still pending</a:t>
            </a:r>
          </a:p>
          <a:p>
            <a:r>
              <a:rPr lang="en-US" baseline="0" dirty="0">
                <a:effectLst/>
              </a:rPr>
              <a:t>2017 May Meeting has $2k for Audit still pending.</a:t>
            </a:r>
          </a:p>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2009445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Sept 2017</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Sept 2017</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11-17-1265r0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Sept 2017 - Waikoloa</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2017-09-10</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 2017</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289"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4195969726"/>
              </p:ext>
            </p:extLst>
          </p:nvPr>
        </p:nvGraphicFramePr>
        <p:xfrm>
          <a:off x="1794668" y="1087615"/>
          <a:ext cx="8763002" cy="5360478"/>
        </p:xfrm>
        <a:graphic>
          <a:graphicData uri="http://schemas.openxmlformats.org/drawingml/2006/table">
            <a:tbl>
              <a:tblPr/>
              <a:tblGrid>
                <a:gridCol w="2415576">
                  <a:extLst>
                    <a:ext uri="{9D8B030D-6E8A-4147-A177-3AD203B41FA5}">
                      <a16:colId xmlns:a16="http://schemas.microsoft.com/office/drawing/2014/main" val="72951079"/>
                    </a:ext>
                  </a:extLst>
                </a:gridCol>
                <a:gridCol w="1073590">
                  <a:extLst>
                    <a:ext uri="{9D8B030D-6E8A-4147-A177-3AD203B41FA5}">
                      <a16:colId xmlns:a16="http://schemas.microsoft.com/office/drawing/2014/main" val="779621269"/>
                    </a:ext>
                  </a:extLst>
                </a:gridCol>
                <a:gridCol w="1240902">
                  <a:extLst>
                    <a:ext uri="{9D8B030D-6E8A-4147-A177-3AD203B41FA5}">
                      <a16:colId xmlns:a16="http://schemas.microsoft.com/office/drawing/2014/main" val="1774276530"/>
                    </a:ext>
                  </a:extLst>
                </a:gridCol>
                <a:gridCol w="1477929">
                  <a:extLst>
                    <a:ext uri="{9D8B030D-6E8A-4147-A177-3AD203B41FA5}">
                      <a16:colId xmlns:a16="http://schemas.microsoft.com/office/drawing/2014/main" val="2672037831"/>
                    </a:ext>
                  </a:extLst>
                </a:gridCol>
                <a:gridCol w="1477929">
                  <a:extLst>
                    <a:ext uri="{9D8B030D-6E8A-4147-A177-3AD203B41FA5}">
                      <a16:colId xmlns:a16="http://schemas.microsoft.com/office/drawing/2014/main" val="1414050561"/>
                    </a:ext>
                  </a:extLst>
                </a:gridCol>
                <a:gridCol w="1077076">
                  <a:extLst>
                    <a:ext uri="{9D8B030D-6E8A-4147-A177-3AD203B41FA5}">
                      <a16:colId xmlns:a16="http://schemas.microsoft.com/office/drawing/2014/main" val="1167857142"/>
                    </a:ext>
                  </a:extLst>
                </a:gridCol>
              </a:tblGrid>
              <a:tr h="223913">
                <a:tc rowSpan="2">
                  <a:txBody>
                    <a:bodyPr/>
                    <a:lstStyle/>
                    <a:p>
                      <a:pPr algn="l" fontAlgn="b"/>
                      <a:r>
                        <a:rPr lang="en-US" sz="1200" b="0"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2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2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200" b="1" i="0" u="none" strike="noStrike">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2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2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84532564"/>
              </p:ext>
            </p:extLst>
          </p:nvPr>
        </p:nvGraphicFramePr>
        <p:xfrm>
          <a:off x="1752601" y="1064350"/>
          <a:ext cx="8915399" cy="5241214"/>
        </p:xfrm>
        <a:graphic>
          <a:graphicData uri="http://schemas.openxmlformats.org/drawingml/2006/table">
            <a:tbl>
              <a:tblPr/>
              <a:tblGrid>
                <a:gridCol w="1912377">
                  <a:extLst>
                    <a:ext uri="{9D8B030D-6E8A-4147-A177-3AD203B41FA5}">
                      <a16:colId xmlns:a16="http://schemas.microsoft.com/office/drawing/2014/main" val="1017605872"/>
                    </a:ext>
                  </a:extLst>
                </a:gridCol>
                <a:gridCol w="996877">
                  <a:extLst>
                    <a:ext uri="{9D8B030D-6E8A-4147-A177-3AD203B41FA5}">
                      <a16:colId xmlns:a16="http://schemas.microsoft.com/office/drawing/2014/main" val="3915726091"/>
                    </a:ext>
                  </a:extLst>
                </a:gridCol>
                <a:gridCol w="996877">
                  <a:extLst>
                    <a:ext uri="{9D8B030D-6E8A-4147-A177-3AD203B41FA5}">
                      <a16:colId xmlns:a16="http://schemas.microsoft.com/office/drawing/2014/main" val="2370362875"/>
                    </a:ext>
                  </a:extLst>
                </a:gridCol>
                <a:gridCol w="970668">
                  <a:extLst>
                    <a:ext uri="{9D8B030D-6E8A-4147-A177-3AD203B41FA5}">
                      <a16:colId xmlns:a16="http://schemas.microsoft.com/office/drawing/2014/main" val="1128969494"/>
                    </a:ext>
                  </a:extLst>
                </a:gridCol>
                <a:gridCol w="990600">
                  <a:extLst>
                    <a:ext uri="{9D8B030D-6E8A-4147-A177-3AD203B41FA5}">
                      <a16:colId xmlns:a16="http://schemas.microsoft.com/office/drawing/2014/main" val="2622098525"/>
                    </a:ext>
                  </a:extLst>
                </a:gridCol>
                <a:gridCol w="990600">
                  <a:extLst>
                    <a:ext uri="{9D8B030D-6E8A-4147-A177-3AD203B41FA5}">
                      <a16:colId xmlns:a16="http://schemas.microsoft.com/office/drawing/2014/main" val="3169467728"/>
                    </a:ext>
                  </a:extLst>
                </a:gridCol>
                <a:gridCol w="914400">
                  <a:extLst>
                    <a:ext uri="{9D8B030D-6E8A-4147-A177-3AD203B41FA5}">
                      <a16:colId xmlns:a16="http://schemas.microsoft.com/office/drawing/2014/main" val="501320270"/>
                    </a:ext>
                  </a:extLst>
                </a:gridCol>
                <a:gridCol w="1143000">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Sept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2220914" y="762002"/>
          <a:ext cx="7761286" cy="5625903"/>
        </p:xfrm>
        <a:graphic>
          <a:graphicData uri="http://schemas.openxmlformats.org/drawingml/2006/table">
            <a:tbl>
              <a:tblPr/>
              <a:tblGrid>
                <a:gridCol w="2519564">
                  <a:extLst>
                    <a:ext uri="{9D8B030D-6E8A-4147-A177-3AD203B41FA5}">
                      <a16:colId xmlns:a16="http://schemas.microsoft.com/office/drawing/2014/main" val="20000"/>
                    </a:ext>
                  </a:extLst>
                </a:gridCol>
                <a:gridCol w="972464">
                  <a:extLst>
                    <a:ext uri="{9D8B030D-6E8A-4147-A177-3AD203B41FA5}">
                      <a16:colId xmlns:a16="http://schemas.microsoft.com/office/drawing/2014/main" val="20001"/>
                    </a:ext>
                  </a:extLst>
                </a:gridCol>
                <a:gridCol w="1060868">
                  <a:extLst>
                    <a:ext uri="{9D8B030D-6E8A-4147-A177-3AD203B41FA5}">
                      <a16:colId xmlns:a16="http://schemas.microsoft.com/office/drawing/2014/main" val="20002"/>
                    </a:ext>
                  </a:extLst>
                </a:gridCol>
                <a:gridCol w="1016665">
                  <a:extLst>
                    <a:ext uri="{9D8B030D-6E8A-4147-A177-3AD203B41FA5}">
                      <a16:colId xmlns:a16="http://schemas.microsoft.com/office/drawing/2014/main" val="20003"/>
                    </a:ext>
                  </a:extLst>
                </a:gridCol>
                <a:gridCol w="1164008">
                  <a:extLst>
                    <a:ext uri="{9D8B030D-6E8A-4147-A177-3AD203B41FA5}">
                      <a16:colId xmlns:a16="http://schemas.microsoft.com/office/drawing/2014/main" val="20004"/>
                    </a:ext>
                  </a:extLst>
                </a:gridCol>
                <a:gridCol w="1027717">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September 2017 Treasurer report for the Joint 802.11/.15 Wireless funds</a:t>
            </a:r>
          </a:p>
          <a:p>
            <a:endParaRPr lang="en-GB" dirty="0"/>
          </a:p>
          <a:p>
            <a:r>
              <a:rPr lang="en-GB" dirty="0"/>
              <a:t>Also reported in 802.15 doc: </a:t>
            </a:r>
            <a:r>
              <a:rPr lang="en-US" dirty="0"/>
              <a:t>15-17/0502r0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Sept 2017</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Sept 2017</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15-17/0502r0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Sept 2017 - Waikoloa</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10 Sept 2017</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11-17/1265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072156789"/>
              </p:ext>
            </p:extLst>
          </p:nvPr>
        </p:nvGraphicFramePr>
        <p:xfrm>
          <a:off x="2608263" y="762000"/>
          <a:ext cx="7074958" cy="5489574"/>
        </p:xfrm>
        <a:graphic>
          <a:graphicData uri="http://schemas.openxmlformats.org/drawingml/2006/table">
            <a:tbl>
              <a:tblPr/>
              <a:tblGrid>
                <a:gridCol w="4724400">
                  <a:extLst>
                    <a:ext uri="{9D8B030D-6E8A-4147-A177-3AD203B41FA5}">
                      <a16:colId xmlns:a16="http://schemas.microsoft.com/office/drawing/2014/main" val="20000"/>
                    </a:ext>
                  </a:extLst>
                </a:gridCol>
                <a:gridCol w="2350558">
                  <a:extLst>
                    <a:ext uri="{9D8B030D-6E8A-4147-A177-3AD203B41FA5}">
                      <a16:colId xmlns:a16="http://schemas.microsoft.com/office/drawing/2014/main" val="20001"/>
                    </a:ext>
                  </a:extLst>
                </a:gridCol>
              </a:tblGrid>
              <a:tr h="443476">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443476">
                <a:tc gridSpan="2">
                  <a:txBody>
                    <a:bodyPr/>
                    <a:lstStyle/>
                    <a:p>
                      <a:pPr algn="ctr" fontAlgn="b"/>
                      <a:r>
                        <a:rPr lang="en-US" sz="2800" b="1" i="0" u="none" strike="noStrike" baseline="0" dirty="0">
                          <a:effectLst/>
                          <a:latin typeface="Arial" panose="020B0604020202020204" pitchFamily="34" charset="0"/>
                        </a:rPr>
                        <a:t>31 August 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333883">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333883">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19535">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319535">
                <a:tc>
                  <a:txBody>
                    <a:bodyPr/>
                    <a:lstStyle/>
                    <a:p>
                      <a:pPr algn="l" fontAlgn="b"/>
                      <a:r>
                        <a:rPr lang="en-US" sz="2000" b="1" i="0" u="none" strike="noStrike" dirty="0">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319535">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702,065.34</a:t>
                      </a:r>
                      <a:r>
                        <a:rPr lang="en-US" sz="2000" b="0" i="0" u="none" strike="noStrike" kern="1200" dirty="0">
                          <a:solidFill>
                            <a:schemeClr val="tx1"/>
                          </a:solidFill>
                          <a:effectLst/>
                          <a:latin typeface="Arial" panose="020B0604020202020204" pitchFamily="34" charset="0"/>
                          <a:ea typeface="+mn-ea"/>
                          <a:cs typeface="+mn-cs"/>
                        </a:rPr>
                        <a:t>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6"/>
                  </a:ext>
                </a:extLst>
              </a:tr>
              <a:tr h="333883">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a:effectLst/>
                          <a:latin typeface="Arial" panose="020B0604020202020204" pitchFamily="34" charset="0"/>
                        </a:rPr>
                        <a:t>702,065.34</a:t>
                      </a:r>
                      <a:r>
                        <a:rPr lang="en-US" sz="2000" b="0" i="0" u="none" strike="noStrike" kern="1200" dirty="0">
                          <a:solidFill>
                            <a:schemeClr val="tx1"/>
                          </a:solidFill>
                          <a:effectLst/>
                          <a:latin typeface="Arial" panose="020B0604020202020204" pitchFamily="34" charset="0"/>
                          <a:ea typeface="+mn-ea"/>
                          <a:cs typeface="+mn-cs"/>
                        </a:rPr>
                        <a:t> </a:t>
                      </a:r>
                      <a:r>
                        <a:rPr lang="en-US" sz="2000" b="0" i="0" u="none" strike="noStrike" dirty="0">
                          <a:effectLst/>
                          <a:latin typeface="Arial" panose="020B0604020202020204" pitchFamily="34" charset="0"/>
                        </a:rPr>
                        <a:t>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7"/>
                  </a:ext>
                </a:extLst>
              </a:tr>
              <a:tr h="333883">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a:effectLst/>
                          <a:latin typeface="Arial" panose="020B0604020202020204" pitchFamily="34" charset="0"/>
                        </a:rPr>
                        <a:t>702,065.34</a:t>
                      </a:r>
                      <a:endParaRPr lang="en-US" sz="2000" b="0" i="0" u="none" strike="noStrike" kern="1200" dirty="0">
                        <a:solidFill>
                          <a:schemeClr val="tx1"/>
                        </a:solidFill>
                        <a:effectLst/>
                        <a:latin typeface="Arial" panose="020B0604020202020204" pitchFamily="34" charset="0"/>
                        <a:ea typeface="+mn-ea"/>
                        <a:cs typeface="+mn-cs"/>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333883">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333883">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333883">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319535">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565,697.77</a:t>
                      </a: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r h="319535">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136,367.57</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3"/>
                  </a:ext>
                </a:extLst>
              </a:tr>
              <a:tr h="333883">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a:t>
                      </a:r>
                      <a:r>
                        <a:rPr lang="en-US" sz="2000" b="0" i="0" u="none" strike="noStrike" dirty="0">
                          <a:effectLst/>
                          <a:latin typeface="Arial" panose="020B0604020202020204" pitchFamily="34" charset="0"/>
                        </a:rPr>
                        <a:t>702,065.34</a:t>
                      </a:r>
                      <a:endParaRPr lang="en-US" sz="2000" b="0" i="0" u="none" strike="noStrike" kern="1200" dirty="0">
                        <a:solidFill>
                          <a:schemeClr val="tx1"/>
                        </a:solidFill>
                        <a:effectLst/>
                        <a:latin typeface="Arial" panose="020B0604020202020204" pitchFamily="34" charset="0"/>
                        <a:ea typeface="+mn-ea"/>
                        <a:cs typeface="+mn-cs"/>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4"/>
                  </a:ext>
                </a:extLst>
              </a:tr>
              <a:tr h="333883">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a:t>
                      </a:r>
                      <a:r>
                        <a:rPr lang="en-US" sz="2000" b="0" i="0" u="none" strike="noStrike" dirty="0">
                          <a:effectLst/>
                          <a:latin typeface="Arial" panose="020B0604020202020204" pitchFamily="34" charset="0"/>
                        </a:rPr>
                        <a:t>702,065.34</a:t>
                      </a:r>
                      <a:r>
                        <a:rPr lang="en-US" sz="2000" b="0" i="0" u="none" strike="noStrike" kern="1200" dirty="0">
                          <a:solidFill>
                            <a:schemeClr val="tx1"/>
                          </a:solidFill>
                          <a:effectLst/>
                          <a:latin typeface="Arial" panose="020B0604020202020204" pitchFamily="34" charset="0"/>
                          <a:ea typeface="+mn-ea"/>
                          <a:cs typeface="+mn-cs"/>
                        </a:rPr>
                        <a:t>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Daejeon, May 2017 Budget Estimate</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007569932"/>
              </p:ext>
            </p:extLst>
          </p:nvPr>
        </p:nvGraphicFramePr>
        <p:xfrm>
          <a:off x="2342622" y="1254156"/>
          <a:ext cx="7504642" cy="5180017"/>
        </p:xfrm>
        <a:graphic>
          <a:graphicData uri="http://schemas.openxmlformats.org/drawingml/2006/table">
            <a:tbl>
              <a:tblPr/>
              <a:tblGrid>
                <a:gridCol w="393047">
                  <a:extLst>
                    <a:ext uri="{9D8B030D-6E8A-4147-A177-3AD203B41FA5}">
                      <a16:colId xmlns:a16="http://schemas.microsoft.com/office/drawing/2014/main" val="2092661194"/>
                    </a:ext>
                  </a:extLst>
                </a:gridCol>
                <a:gridCol w="2639741">
                  <a:extLst>
                    <a:ext uri="{9D8B030D-6E8A-4147-A177-3AD203B41FA5}">
                      <a16:colId xmlns:a16="http://schemas.microsoft.com/office/drawing/2014/main" val="2201440993"/>
                    </a:ext>
                  </a:extLst>
                </a:gridCol>
                <a:gridCol w="1391339">
                  <a:extLst>
                    <a:ext uri="{9D8B030D-6E8A-4147-A177-3AD203B41FA5}">
                      <a16:colId xmlns:a16="http://schemas.microsoft.com/office/drawing/2014/main" val="2275058893"/>
                    </a:ext>
                  </a:extLst>
                </a:gridCol>
                <a:gridCol w="1421776">
                  <a:extLst>
                    <a:ext uri="{9D8B030D-6E8A-4147-A177-3AD203B41FA5}">
                      <a16:colId xmlns:a16="http://schemas.microsoft.com/office/drawing/2014/main" val="748058976"/>
                    </a:ext>
                  </a:extLst>
                </a:gridCol>
                <a:gridCol w="1658739">
                  <a:extLst>
                    <a:ext uri="{9D8B030D-6E8A-4147-A177-3AD203B41FA5}">
                      <a16:colId xmlns:a16="http://schemas.microsoft.com/office/drawing/2014/main" val="3547560047"/>
                    </a:ext>
                  </a:extLst>
                </a:gridCol>
              </a:tblGrid>
              <a:tr h="468218">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Draft </a:t>
                      </a:r>
                      <a:br>
                        <a:rPr lang="en-US" sz="1400" b="1" i="0" u="none" strike="noStrike" dirty="0">
                          <a:solidFill>
                            <a:srgbClr val="000000"/>
                          </a:solidFill>
                          <a:effectLst/>
                          <a:latin typeface="Tahoma" panose="020B0604030504040204" pitchFamily="34" charset="0"/>
                        </a:rPr>
                      </a:br>
                      <a:r>
                        <a:rPr lang="en-US" sz="1400" b="1" i="0" u="none" strike="noStrike" dirty="0">
                          <a:solidFill>
                            <a:srgbClr val="000000"/>
                          </a:solidFill>
                          <a:effectLst/>
                          <a:latin typeface="Tahoma" panose="020B0604030504040204" pitchFamily="34" charset="0"/>
                        </a:rPr>
                        <a:t>Budget</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Draft </a:t>
                      </a:r>
                      <a:br>
                        <a:rPr lang="en-US" sz="1400" b="1" i="0" u="none" strike="noStrike">
                          <a:solidFill>
                            <a:srgbClr val="000000"/>
                          </a:solidFill>
                          <a:effectLst/>
                          <a:latin typeface="Tahoma" panose="020B0604030504040204" pitchFamily="34" charset="0"/>
                        </a:rPr>
                      </a:br>
                      <a:r>
                        <a:rPr lang="en-US" sz="1400" b="1" i="0" u="none" strike="noStrike">
                          <a:solidFill>
                            <a:srgbClr val="000000"/>
                          </a:solidFill>
                          <a:effectLst/>
                          <a:latin typeface="Tahoma" panose="020B0604030504040204" pitchFamily="34" charset="0"/>
                        </a:rPr>
                        <a:t>Budget </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Actual</a:t>
                      </a:r>
                    </a:p>
                  </a:txBody>
                  <a:tcPr marL="7660" marR="7660" marT="7660" marB="0" anchor="ctr">
                    <a:lnL>
                      <a:noFill/>
                    </a:lnL>
                    <a:lnR>
                      <a:noFill/>
                    </a:lnR>
                    <a:lnT>
                      <a:noFill/>
                    </a:lnT>
                    <a:lnB>
                      <a:noFill/>
                    </a:lnB>
                  </a:tcPr>
                </a:tc>
                <a:extLst>
                  <a:ext uri="{0D108BD9-81ED-4DB2-BD59-A6C34878D82A}">
                    <a16:rowId xmlns:a16="http://schemas.microsoft.com/office/drawing/2014/main" val="1751927982"/>
                  </a:ext>
                </a:extLst>
              </a:tr>
              <a:tr h="240955">
                <a:tc gridSpan="2">
                  <a:txBody>
                    <a:bodyPr/>
                    <a:lstStyle/>
                    <a:p>
                      <a:pPr algn="l" rtl="0" fontAlgn="b"/>
                      <a:r>
                        <a:rPr lang="en-US" sz="1400" b="1" i="0" u="none" strike="noStrike">
                          <a:solidFill>
                            <a:srgbClr val="000000"/>
                          </a:solidFill>
                          <a:effectLst/>
                          <a:latin typeface="Tahoma" panose="020B0604030504040204" pitchFamily="34" charset="0"/>
                        </a:rPr>
                        <a:t>INCOME</a:t>
                      </a:r>
                    </a:p>
                  </a:txBody>
                  <a:tcPr marL="7660" marR="7660" marT="7660" marB="0" anchor="b">
                    <a:lnL>
                      <a:noFill/>
                    </a:lnL>
                    <a:lnR>
                      <a:noFill/>
                    </a:lnR>
                    <a:lnT>
                      <a:noFill/>
                    </a:lnT>
                    <a:lnB>
                      <a:noFill/>
                    </a:lnB>
                  </a:tcPr>
                </a:tc>
                <a:tc hMerge="1">
                  <a:txBody>
                    <a:bodyPr/>
                    <a:lstStyle/>
                    <a:p>
                      <a:endParaRPr lang="en-US"/>
                    </a:p>
                  </a:txBody>
                  <a:tcPr/>
                </a:tc>
                <a:tc>
                  <a:txBody>
                    <a:bodyPr/>
                    <a:lstStyle/>
                    <a:p>
                      <a:pPr algn="ctr" rtl="0" fontAlgn="b"/>
                      <a:r>
                        <a:rPr lang="en-US" sz="1400" b="1" i="0" u="none" strike="noStrike">
                          <a:solidFill>
                            <a:srgbClr val="000000"/>
                          </a:solidFill>
                          <a:effectLst/>
                          <a:latin typeface="Tahoma" panose="020B0604030504040204" pitchFamily="34" charset="0"/>
                        </a:rPr>
                        <a:t>13-Jan</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5-Apr</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25-May</a:t>
                      </a:r>
                    </a:p>
                  </a:txBody>
                  <a:tcPr marL="7660" marR="7660" marT="7660" marB="0" anchor="ctr">
                    <a:lnL>
                      <a:noFill/>
                    </a:lnL>
                    <a:lnR>
                      <a:noFill/>
                    </a:lnR>
                    <a:lnT>
                      <a:noFill/>
                    </a:lnT>
                    <a:lnB>
                      <a:noFill/>
                    </a:lnB>
                  </a:tcPr>
                </a:tc>
                <a:extLst>
                  <a:ext uri="{0D108BD9-81ED-4DB2-BD59-A6C34878D82A}">
                    <a16:rowId xmlns:a16="http://schemas.microsoft.com/office/drawing/2014/main" val="4123703530"/>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2.11 Registrations</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$269,000.00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$154,700.00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$200,600.00 </a:t>
                      </a:r>
                    </a:p>
                  </a:txBody>
                  <a:tcPr marL="7660" marR="7660" marT="7660" marB="0" anchor="b">
                    <a:lnL>
                      <a:noFill/>
                    </a:lnL>
                    <a:lnR>
                      <a:noFill/>
                    </a:lnR>
                    <a:lnT>
                      <a:noFill/>
                    </a:lnT>
                    <a:lnB>
                      <a:noFill/>
                    </a:lnB>
                  </a:tcPr>
                </a:tc>
                <a:extLst>
                  <a:ext uri="{0D108BD9-81ED-4DB2-BD59-A6C34878D82A}">
                    <a16:rowId xmlns:a16="http://schemas.microsoft.com/office/drawing/2014/main" val="28072430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ETRI sponsorship</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$30,500.00 </a:t>
                      </a:r>
                    </a:p>
                  </a:txBody>
                  <a:tcPr marL="7660" marR="7660" marT="7660" marB="0" anchor="b">
                    <a:lnL>
                      <a:noFill/>
                    </a:lnL>
                    <a:lnR>
                      <a:noFill/>
                    </a:lnR>
                    <a:lnT>
                      <a:noFill/>
                    </a:lnT>
                    <a:lnB>
                      <a:noFill/>
                    </a:lnB>
                  </a:tcPr>
                </a:tc>
                <a:extLst>
                  <a:ext uri="{0D108BD9-81ED-4DB2-BD59-A6C34878D82A}">
                    <a16:rowId xmlns:a16="http://schemas.microsoft.com/office/drawing/2014/main" val="44681860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Income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$299,000.00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$184,700.00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$231,100.00 </a:t>
                      </a:r>
                    </a:p>
                  </a:txBody>
                  <a:tcPr marL="7660" marR="7660" marT="7660" marB="0" anchor="b">
                    <a:lnL>
                      <a:noFill/>
                    </a:lnL>
                    <a:lnR>
                      <a:noFill/>
                    </a:lnR>
                    <a:lnT>
                      <a:noFill/>
                    </a:lnT>
                    <a:lnB>
                      <a:noFill/>
                    </a:lnB>
                  </a:tcPr>
                </a:tc>
                <a:extLst>
                  <a:ext uri="{0D108BD9-81ED-4DB2-BD59-A6C34878D82A}">
                    <a16:rowId xmlns:a16="http://schemas.microsoft.com/office/drawing/2014/main" val="2778581706"/>
                  </a:ext>
                </a:extLst>
              </a:tr>
              <a:tr h="224889">
                <a:tc gridSpan="2">
                  <a:txBody>
                    <a:bodyPr/>
                    <a:lstStyle/>
                    <a:p>
                      <a:pPr algn="l" rtl="0" fontAlgn="b"/>
                      <a:r>
                        <a:rPr lang="en-US" sz="1400" b="1" i="0" u="none" strike="noStrike">
                          <a:solidFill>
                            <a:srgbClr val="000000"/>
                          </a:solidFill>
                          <a:effectLst/>
                          <a:latin typeface="Tahoma" panose="020B0604030504040204" pitchFamily="34" charset="0"/>
                        </a:rPr>
                        <a:t>EXPENSE</a:t>
                      </a:r>
                    </a:p>
                  </a:txBody>
                  <a:tcPr marL="7660" marR="7660" marT="7660" marB="0" anchor="b">
                    <a:lnL>
                      <a:noFill/>
                    </a:lnL>
                    <a:lnR>
                      <a:noFill/>
                    </a:lnR>
                    <a:lnT>
                      <a:noFill/>
                    </a:lnT>
                    <a:lnB>
                      <a:noFill/>
                    </a:lnB>
                  </a:tcPr>
                </a:tc>
                <a:tc hMerge="1">
                  <a:txBody>
                    <a:bodyPr/>
                    <a:lstStyle/>
                    <a:p>
                      <a:endParaRPr lang="en-US"/>
                    </a:p>
                  </a:txBody>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extLst>
                  <a:ext uri="{0D108BD9-81ED-4DB2-BD59-A6C34878D82A}">
                    <a16:rowId xmlns:a16="http://schemas.microsoft.com/office/drawing/2014/main" val="2986691069"/>
                  </a:ext>
                </a:extLst>
              </a:tr>
              <a:tr h="22488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4.113 - Venue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$44,703.85 </a:t>
                      </a:r>
                    </a:p>
                  </a:txBody>
                  <a:tcPr marL="7660" marR="7660" marT="7660" marB="0" anchor="b">
                    <a:lnL>
                      <a:noFill/>
                    </a:lnL>
                    <a:lnR>
                      <a:noFill/>
                    </a:lnR>
                    <a:lnT>
                      <a:noFill/>
                    </a:lnT>
                    <a:lnB>
                      <a:noFill/>
                    </a:lnB>
                  </a:tcPr>
                </a:tc>
                <a:extLst>
                  <a:ext uri="{0D108BD9-81ED-4DB2-BD59-A6C34878D82A}">
                    <a16:rowId xmlns:a16="http://schemas.microsoft.com/office/drawing/2014/main" val="4083051482"/>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4.12 - Financial Fees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15,188</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$14,969.00 </a:t>
                      </a:r>
                    </a:p>
                  </a:txBody>
                  <a:tcPr marL="7660" marR="7660" marT="7660" marB="0" anchor="b">
                    <a:lnL>
                      <a:noFill/>
                    </a:lnL>
                    <a:lnR>
                      <a:noFill/>
                    </a:lnR>
                    <a:lnT>
                      <a:noFill/>
                    </a:lnT>
                    <a:lnB>
                      <a:noFill/>
                    </a:lnB>
                  </a:tcPr>
                </a:tc>
                <a:extLst>
                  <a:ext uri="{0D108BD9-81ED-4DB2-BD59-A6C34878D82A}">
                    <a16:rowId xmlns:a16="http://schemas.microsoft.com/office/drawing/2014/main" val="48215107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4.13 - Meeting Planner</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56,900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45,900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$45,255.00 </a:t>
                      </a:r>
                    </a:p>
                  </a:txBody>
                  <a:tcPr marL="7660" marR="7660" marT="7660" marB="0" anchor="b">
                    <a:lnL>
                      <a:noFill/>
                    </a:lnL>
                    <a:lnR>
                      <a:noFill/>
                    </a:lnR>
                    <a:lnT>
                      <a:noFill/>
                    </a:lnT>
                    <a:lnB>
                      <a:noFill/>
                    </a:lnB>
                  </a:tcPr>
                </a:tc>
                <a:extLst>
                  <a:ext uri="{0D108BD9-81ED-4DB2-BD59-A6C34878D82A}">
                    <a16:rowId xmlns:a16="http://schemas.microsoft.com/office/drawing/2014/main" val="2117419014"/>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4.14 - Food &amp; Beverage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37,456</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$42,940.00 </a:t>
                      </a:r>
                    </a:p>
                  </a:txBody>
                  <a:tcPr marL="7660" marR="7660" marT="7660" marB="0" anchor="b">
                    <a:lnL>
                      <a:noFill/>
                    </a:lnL>
                    <a:lnR>
                      <a:noFill/>
                    </a:lnR>
                    <a:lnT>
                      <a:noFill/>
                    </a:lnT>
                    <a:lnB>
                      <a:noFill/>
                    </a:lnB>
                  </a:tcPr>
                </a:tc>
                <a:extLst>
                  <a:ext uri="{0D108BD9-81ED-4DB2-BD59-A6C34878D82A}">
                    <a16:rowId xmlns:a16="http://schemas.microsoft.com/office/drawing/2014/main" val="419263188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4.15 - Network Services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$30,613.05 </a:t>
                      </a:r>
                    </a:p>
                  </a:txBody>
                  <a:tcPr marL="7660" marR="7660" marT="7660" marB="0" anchor="b">
                    <a:lnL>
                      <a:noFill/>
                    </a:lnL>
                    <a:lnR>
                      <a:noFill/>
                    </a:lnR>
                    <a:lnT>
                      <a:noFill/>
                    </a:lnT>
                    <a:lnB>
                      <a:noFill/>
                    </a:lnB>
                  </a:tcPr>
                </a:tc>
                <a:extLst>
                  <a:ext uri="{0D108BD9-81ED-4DB2-BD59-A6C34878D82A}">
                    <a16:rowId xmlns:a16="http://schemas.microsoft.com/office/drawing/2014/main" val="24142946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4.16 - Social</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27,000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16,742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$17,550.00 </a:t>
                      </a:r>
                    </a:p>
                  </a:txBody>
                  <a:tcPr marL="7660" marR="7660" marT="7660" marB="0" anchor="b">
                    <a:lnL>
                      <a:noFill/>
                    </a:lnL>
                    <a:lnR>
                      <a:noFill/>
                    </a:lnR>
                    <a:lnT>
                      <a:noFill/>
                    </a:lnT>
                    <a:lnB>
                      <a:noFill/>
                    </a:lnB>
                  </a:tcPr>
                </a:tc>
                <a:extLst>
                  <a:ext uri="{0D108BD9-81ED-4DB2-BD59-A6C34878D82A}">
                    <a16:rowId xmlns:a16="http://schemas.microsoft.com/office/drawing/2014/main" val="330490322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4.17 - Shipping</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$10,000.00 </a:t>
                      </a:r>
                    </a:p>
                  </a:txBody>
                  <a:tcPr marL="7660" marR="7660" marT="7660" marB="0" anchor="b">
                    <a:lnL>
                      <a:noFill/>
                    </a:lnL>
                    <a:lnR>
                      <a:noFill/>
                    </a:lnR>
                    <a:lnT>
                      <a:noFill/>
                    </a:lnT>
                    <a:lnB>
                      <a:noFill/>
                    </a:lnB>
                  </a:tcPr>
                </a:tc>
                <a:extLst>
                  <a:ext uri="{0D108BD9-81ED-4DB2-BD59-A6C34878D82A}">
                    <a16:rowId xmlns:a16="http://schemas.microsoft.com/office/drawing/2014/main" val="74847504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dirty="0">
                          <a:solidFill>
                            <a:srgbClr val="000000"/>
                          </a:solidFill>
                          <a:effectLst/>
                          <a:latin typeface="Tahoma" panose="020B0604030504040204" pitchFamily="34" charset="0"/>
                        </a:rPr>
                        <a:t>4.18 </a:t>
                      </a:r>
                      <a:r>
                        <a:rPr lang="en-US" sz="1400" b="0" i="0" u="none" strike="noStrike" dirty="0" err="1">
                          <a:solidFill>
                            <a:srgbClr val="000000"/>
                          </a:solidFill>
                          <a:effectLst/>
                          <a:latin typeface="Tahoma" panose="020B0604030504040204" pitchFamily="34" charset="0"/>
                        </a:rPr>
                        <a:t>Misc</a:t>
                      </a:r>
                      <a:r>
                        <a:rPr lang="en-US" sz="1400" b="0" i="0" u="none" strike="noStrike" dirty="0">
                          <a:solidFill>
                            <a:srgbClr val="000000"/>
                          </a:solidFill>
                          <a:effectLst/>
                          <a:latin typeface="Tahoma" panose="020B0604030504040204" pitchFamily="34" charset="0"/>
                        </a:rPr>
                        <a:t> Expense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13,750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7,553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$7,402.50 </a:t>
                      </a:r>
                    </a:p>
                  </a:txBody>
                  <a:tcPr marL="7660" marR="7660" marT="7660" marB="0" anchor="b">
                    <a:lnL>
                      <a:noFill/>
                    </a:lnL>
                    <a:lnR>
                      <a:noFill/>
                    </a:lnR>
                    <a:lnT>
                      <a:noFill/>
                    </a:lnT>
                    <a:lnB>
                      <a:noFill/>
                    </a:lnB>
                  </a:tcPr>
                </a:tc>
                <a:extLst>
                  <a:ext uri="{0D108BD9-81ED-4DB2-BD59-A6C34878D82A}">
                    <a16:rowId xmlns:a16="http://schemas.microsoft.com/office/drawing/2014/main" val="235757492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Expense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$272,950.00</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$218,539.23</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$213,433.40 </a:t>
                      </a:r>
                    </a:p>
                  </a:txBody>
                  <a:tcPr marL="7660" marR="7660" marT="7660" marB="0" anchor="b">
                    <a:lnL>
                      <a:noFill/>
                    </a:lnL>
                    <a:lnR>
                      <a:noFill/>
                    </a:lnR>
                    <a:lnT>
                      <a:noFill/>
                    </a:lnT>
                    <a:lnB>
                      <a:noFill/>
                    </a:lnB>
                  </a:tcPr>
                </a:tc>
                <a:extLst>
                  <a:ext uri="{0D108BD9-81ED-4DB2-BD59-A6C34878D82A}">
                    <a16:rowId xmlns:a16="http://schemas.microsoft.com/office/drawing/2014/main" val="402277929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Net Ordinary Income</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$26,050.00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C00000"/>
                          </a:solidFill>
                          <a:effectLst/>
                          <a:latin typeface="Tahoma" panose="020B0604030504040204" pitchFamily="34" charset="0"/>
                        </a:rPr>
                        <a:t>($33,839.23)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$17,666.60 </a:t>
                      </a:r>
                    </a:p>
                  </a:txBody>
                  <a:tcPr marL="7660" marR="7660" marT="7660" marB="0" anchor="b">
                    <a:lnL>
                      <a:noFill/>
                    </a:lnL>
                    <a:lnR>
                      <a:noFill/>
                    </a:lnR>
                    <a:lnT>
                      <a:noFill/>
                    </a:lnT>
                    <a:lnB>
                      <a:noFill/>
                    </a:lnB>
                  </a:tcPr>
                </a:tc>
                <a:extLst>
                  <a:ext uri="{0D108BD9-81ED-4DB2-BD59-A6C34878D82A}">
                    <a16:rowId xmlns:a16="http://schemas.microsoft.com/office/drawing/2014/main" val="397924727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Total Attendees</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300</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186</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215</a:t>
                      </a:r>
                    </a:p>
                  </a:txBody>
                  <a:tcPr marL="7660" marR="7660" marT="7660" marB="0" anchor="b">
                    <a:lnL>
                      <a:noFill/>
                    </a:lnL>
                    <a:lnR>
                      <a:noFill/>
                    </a:lnR>
                    <a:lnT>
                      <a:noFill/>
                    </a:lnT>
                    <a:lnB>
                      <a:noFill/>
                    </a:lnB>
                  </a:tcPr>
                </a:tc>
                <a:extLst>
                  <a:ext uri="{0D108BD9-81ED-4DB2-BD59-A6C34878D82A}">
                    <a16:rowId xmlns:a16="http://schemas.microsoft.com/office/drawing/2014/main" val="234541987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Cost per attendee</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$909.83</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$1,174.94</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$992.71 </a:t>
                      </a:r>
                    </a:p>
                  </a:txBody>
                  <a:tcPr marL="7660" marR="7660" marT="7660" marB="0" anchor="b">
                    <a:lnL>
                      <a:noFill/>
                    </a:lnL>
                    <a:lnR>
                      <a:noFill/>
                    </a:lnR>
                    <a:lnT>
                      <a:noFill/>
                    </a:lnT>
                    <a:lnB>
                      <a:noFill/>
                    </a:lnB>
                  </a:tcPr>
                </a:tc>
                <a:extLst>
                  <a:ext uri="{0D108BD9-81ED-4DB2-BD59-A6C34878D82A}">
                    <a16:rowId xmlns:a16="http://schemas.microsoft.com/office/drawing/2014/main" val="3041194150"/>
                  </a:ext>
                </a:extLst>
              </a:tr>
            </a:tbl>
          </a:graphicData>
        </a:graphic>
      </p:graphicFrame>
      <p:sp>
        <p:nvSpPr>
          <p:cNvPr id="4" name="Date Placeholder 3"/>
          <p:cNvSpPr>
            <a:spLocks noGrp="1"/>
          </p:cNvSpPr>
          <p:nvPr>
            <p:ph type="dt" idx="10"/>
          </p:nvPr>
        </p:nvSpPr>
        <p:spPr/>
        <p:txBody>
          <a:bodyPr/>
          <a:lstStyle/>
          <a:p>
            <a:r>
              <a:rPr lang="en-US"/>
              <a:t>Sept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69022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83708064"/>
              </p:ext>
            </p:extLst>
          </p:nvPr>
        </p:nvGraphicFramePr>
        <p:xfrm>
          <a:off x="3306763" y="1333765"/>
          <a:ext cx="5677956" cy="5103813"/>
        </p:xfrm>
        <a:graphic>
          <a:graphicData uri="http://schemas.openxmlformats.org/drawingml/2006/table">
            <a:tbl>
              <a:tblPr>
                <a:tableStyleId>{5C22544A-7EE6-4342-B048-85BDC9FD1C3A}</a:tableStyleId>
              </a:tblPr>
              <a:tblGrid>
                <a:gridCol w="353116">
                  <a:extLst>
                    <a:ext uri="{9D8B030D-6E8A-4147-A177-3AD203B41FA5}">
                      <a16:colId xmlns:a16="http://schemas.microsoft.com/office/drawing/2014/main" val="1492724085"/>
                    </a:ext>
                  </a:extLst>
                </a:gridCol>
                <a:gridCol w="2407014">
                  <a:extLst>
                    <a:ext uri="{9D8B030D-6E8A-4147-A177-3AD203B41FA5}">
                      <a16:colId xmlns:a16="http://schemas.microsoft.com/office/drawing/2014/main" val="2146102883"/>
                    </a:ext>
                  </a:extLst>
                </a:gridCol>
                <a:gridCol w="63431">
                  <a:extLst>
                    <a:ext uri="{9D8B030D-6E8A-4147-A177-3AD203B41FA5}">
                      <a16:colId xmlns:a16="http://schemas.microsoft.com/office/drawing/2014/main" val="3842858102"/>
                    </a:ext>
                  </a:extLst>
                </a:gridCol>
                <a:gridCol w="1337276">
                  <a:extLst>
                    <a:ext uri="{9D8B030D-6E8A-4147-A177-3AD203B41FA5}">
                      <a16:colId xmlns:a16="http://schemas.microsoft.com/office/drawing/2014/main" val="2558456303"/>
                    </a:ext>
                  </a:extLst>
                </a:gridCol>
                <a:gridCol w="228600">
                  <a:extLst>
                    <a:ext uri="{9D8B030D-6E8A-4147-A177-3AD203B41FA5}">
                      <a16:colId xmlns:a16="http://schemas.microsoft.com/office/drawing/2014/main" val="1907650667"/>
                    </a:ext>
                  </a:extLst>
                </a:gridCol>
                <a:gridCol w="1288519">
                  <a:extLst>
                    <a:ext uri="{9D8B030D-6E8A-4147-A177-3AD203B41FA5}">
                      <a16:colId xmlns:a16="http://schemas.microsoft.com/office/drawing/2014/main" val="3120063342"/>
                    </a:ext>
                  </a:extLst>
                </a:gridCol>
              </a:tblGrid>
              <a:tr h="296582">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Sept</a:t>
                      </a:r>
                    </a:p>
                  </a:txBody>
                  <a:tcPr marL="7944" marR="7944" marT="7944" marB="0" anchor="ctr">
                    <a:solidFill>
                      <a:schemeClr val="bg1"/>
                    </a:solidFill>
                  </a:tcPr>
                </a:tc>
                <a:extLst>
                  <a:ext uri="{0D108BD9-81ED-4DB2-BD59-A6C34878D82A}">
                    <a16:rowId xmlns:a16="http://schemas.microsoft.com/office/drawing/2014/main" val="3175659972"/>
                  </a:ext>
                </a:extLst>
              </a:tr>
              <a:tr h="507478">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extLst>
                  <a:ext uri="{0D108BD9-81ED-4DB2-BD59-A6C34878D82A}">
                    <a16:rowId xmlns:a16="http://schemas.microsoft.com/office/drawing/2014/main" val="2054154362"/>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$222,000.00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$182,800</a:t>
                      </a:r>
                    </a:p>
                  </a:txBody>
                  <a:tcPr marL="7944" marR="7944" marT="7944" marB="0" anchor="b">
                    <a:solidFill>
                      <a:schemeClr val="bg1"/>
                    </a:solidFill>
                  </a:tcPr>
                </a:tc>
                <a:extLst>
                  <a:ext uri="{0D108BD9-81ED-4DB2-BD59-A6C34878D82A}">
                    <a16:rowId xmlns:a16="http://schemas.microsoft.com/office/drawing/2014/main" val="137205572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extLst>
                  <a:ext uri="{0D108BD9-81ED-4DB2-BD59-A6C34878D82A}">
                    <a16:rowId xmlns:a16="http://schemas.microsoft.com/office/drawing/2014/main" val="287091966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$187,300</a:t>
                      </a:r>
                    </a:p>
                  </a:txBody>
                  <a:tcPr marL="7944" marR="7944" marT="7944" marB="0" anchor="b">
                    <a:solidFill>
                      <a:schemeClr val="bg1"/>
                    </a:solidFill>
                  </a:tcPr>
                </a:tc>
                <a:extLst>
                  <a:ext uri="{0D108BD9-81ED-4DB2-BD59-A6C34878D82A}">
                    <a16:rowId xmlns:a16="http://schemas.microsoft.com/office/drawing/2014/main" val="2701567438"/>
                  </a:ext>
                </a:extLst>
              </a:tr>
              <a:tr h="331413">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$19,500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$23,460</a:t>
                      </a:r>
                    </a:p>
                  </a:txBody>
                  <a:tcPr marL="7944" marR="7944" marT="7944" marB="0" anchor="b">
                    <a:solidFill>
                      <a:schemeClr val="bg1"/>
                    </a:solidFill>
                  </a:tcPr>
                </a:tc>
                <a:extLst>
                  <a:ext uri="{0D108BD9-81ED-4DB2-BD59-A6C34878D82A}">
                    <a16:rowId xmlns:a16="http://schemas.microsoft.com/office/drawing/2014/main" val="1879674691"/>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$11,100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$4,570</a:t>
                      </a:r>
                    </a:p>
                  </a:txBody>
                  <a:tcPr marL="7944" marR="7944" marT="7944" marB="0" anchor="b">
                    <a:solidFill>
                      <a:schemeClr val="bg1"/>
                    </a:solidFill>
                  </a:tcPr>
                </a:tc>
                <a:extLst>
                  <a:ext uri="{0D108BD9-81ED-4DB2-BD59-A6C34878D82A}">
                    <a16:rowId xmlns:a16="http://schemas.microsoft.com/office/drawing/2014/main" val="2500910061"/>
                  </a:ext>
                </a:extLst>
              </a:tr>
              <a:tr h="264556">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$40,110</a:t>
                      </a:r>
                    </a:p>
                  </a:txBody>
                  <a:tcPr marL="7944" marR="7944" marT="7944" marB="0" anchor="b">
                    <a:solidFill>
                      <a:schemeClr val="bg1"/>
                    </a:solidFill>
                  </a:tcPr>
                </a:tc>
                <a:extLst>
                  <a:ext uri="{0D108BD9-81ED-4DB2-BD59-A6C34878D82A}">
                    <a16:rowId xmlns:a16="http://schemas.microsoft.com/office/drawing/2014/main" val="1150951533"/>
                  </a:ext>
                </a:extLst>
              </a:tr>
              <a:tr h="264556">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$93,000</a:t>
                      </a:r>
                    </a:p>
                  </a:txBody>
                  <a:tcPr marL="7944" marR="7944" marT="7944" marB="0" anchor="b">
                    <a:solidFill>
                      <a:schemeClr val="bg1"/>
                    </a:solidFill>
                  </a:tcPr>
                </a:tc>
                <a:extLst>
                  <a:ext uri="{0D108BD9-81ED-4DB2-BD59-A6C34878D82A}">
                    <a16:rowId xmlns:a16="http://schemas.microsoft.com/office/drawing/2014/main" val="2865418888"/>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$39,600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$34,700</a:t>
                      </a:r>
                    </a:p>
                  </a:txBody>
                  <a:tcPr marL="7944" marR="7944" marT="7944" marB="0" anchor="b">
                    <a:solidFill>
                      <a:schemeClr val="bg1"/>
                    </a:solidFill>
                  </a:tcPr>
                </a:tc>
                <a:extLst>
                  <a:ext uri="{0D108BD9-81ED-4DB2-BD59-A6C34878D82A}">
                    <a16:rowId xmlns:a16="http://schemas.microsoft.com/office/drawing/2014/main" val="2417885425"/>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extLst>
                  <a:ext uri="{0D108BD9-81ED-4DB2-BD59-A6C34878D82A}">
                    <a16:rowId xmlns:a16="http://schemas.microsoft.com/office/drawing/2014/main" val="1923486152"/>
                  </a:ext>
                </a:extLst>
              </a:tr>
              <a:tr h="264556">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extLst>
                  <a:ext uri="{0D108BD9-81ED-4DB2-BD59-A6C34878D82A}">
                    <a16:rowId xmlns:a16="http://schemas.microsoft.com/office/drawing/2014/main" val="891500556"/>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extLst>
                  <a:ext uri="{0D108BD9-81ED-4DB2-BD59-A6C34878D82A}">
                    <a16:rowId xmlns:a16="http://schemas.microsoft.com/office/drawing/2014/main" val="3219182295"/>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$244,250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$225,240</a:t>
                      </a:r>
                    </a:p>
                  </a:txBody>
                  <a:tcPr marL="7944" marR="7944" marT="7944" marB="0" anchor="b">
                    <a:solidFill>
                      <a:schemeClr val="bg1"/>
                    </a:solidFill>
                  </a:tcPr>
                </a:tc>
                <a:extLst>
                  <a:ext uri="{0D108BD9-81ED-4DB2-BD59-A6C34878D82A}">
                    <a16:rowId xmlns:a16="http://schemas.microsoft.com/office/drawing/2014/main" val="1887880850"/>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($37,940)</a:t>
                      </a:r>
                    </a:p>
                  </a:txBody>
                  <a:tcPr marL="7944" marR="7944" marT="7944" marB="0" anchor="b">
                    <a:solidFill>
                      <a:schemeClr val="bg1"/>
                    </a:solidFill>
                  </a:tcPr>
                </a:tc>
                <a:extLst>
                  <a:ext uri="{0D108BD9-81ED-4DB2-BD59-A6C34878D82A}">
                    <a16:rowId xmlns:a16="http://schemas.microsoft.com/office/drawing/2014/main" val="2937632602"/>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270</a:t>
                      </a:r>
                    </a:p>
                  </a:txBody>
                  <a:tcPr marL="7944" marR="7944" marT="7944" marB="0" anchor="b">
                    <a:solidFill>
                      <a:schemeClr val="bg1"/>
                    </a:solidFill>
                  </a:tcPr>
                </a:tc>
                <a:extLst>
                  <a:ext uri="{0D108BD9-81ED-4DB2-BD59-A6C34878D82A}">
                    <a16:rowId xmlns:a16="http://schemas.microsoft.com/office/drawing/2014/main" val="1399707554"/>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$834.22</a:t>
                      </a: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Sept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296126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 2017</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241800" cy="4475163"/>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600" dirty="0">
                <a:solidFill>
                  <a:schemeClr val="tx1"/>
                </a:solidFill>
              </a:rPr>
              <a:t>215 – </a:t>
            </a:r>
            <a:r>
              <a:rPr lang="en-US" sz="1600" dirty="0" err="1">
                <a:solidFill>
                  <a:schemeClr val="tx1"/>
                </a:solidFill>
              </a:rPr>
              <a:t>Deajeon</a:t>
            </a:r>
            <a:r>
              <a:rPr lang="en-US" sz="1600" dirty="0">
                <a:solidFill>
                  <a:schemeClr val="tx1"/>
                </a:solidFill>
              </a:rPr>
              <a:t> ($</a:t>
            </a:r>
            <a:r>
              <a:rPr lang="en-US" sz="1600" dirty="0">
                <a:latin typeface="Tahoma" panose="020B0604030504040204" pitchFamily="34" charset="0"/>
              </a:rPr>
              <a:t>26,050.00, $5,322)</a:t>
            </a:r>
          </a:p>
          <a:p>
            <a:pPr marL="454025" lvl="1" indent="-112713" defTabSz="914400" eaLnBrk="1" hangingPunct="1">
              <a:lnSpc>
                <a:spcPct val="90000"/>
              </a:lnSpc>
              <a:tabLst>
                <a:tab pos="7372350" algn="r"/>
              </a:tabLst>
            </a:pPr>
            <a:r>
              <a:rPr lang="en-US" sz="1600" i="1" dirty="0">
                <a:solidFill>
                  <a:schemeClr val="tx1"/>
                </a:solidFill>
              </a:rPr>
              <a:t>273 - Waikoloa (</a:t>
            </a:r>
            <a:r>
              <a:rPr lang="en-US" sz="1600" b="1" i="1" dirty="0">
                <a:solidFill>
                  <a:srgbClr val="C00000"/>
                </a:solidFill>
              </a:rPr>
              <a:t>$17,750 </a:t>
            </a:r>
            <a:r>
              <a:rPr lang="en-US" sz="1600" i="1" dirty="0">
                <a:solidFill>
                  <a:srgbClr val="FF0000"/>
                </a:solidFill>
              </a:rPr>
              <a:t>, </a:t>
            </a:r>
            <a:r>
              <a:rPr lang="en-US" sz="1600" b="1" dirty="0">
                <a:solidFill>
                  <a:srgbClr val="C00000"/>
                </a:solidFill>
              </a:rPr>
              <a:t>$37,940</a:t>
            </a:r>
            <a:r>
              <a:rPr lang="en-US" sz="1600" i="1" dirty="0">
                <a:solidFill>
                  <a:schemeClr val="tx1"/>
                </a:solidFill>
              </a:rPr>
              <a:t>)</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9</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3628402045"/>
              </p:ext>
            </p:extLst>
          </p:nvPr>
        </p:nvGraphicFramePr>
        <p:xfrm>
          <a:off x="1524001" y="1064350"/>
          <a:ext cx="9601199" cy="5306254"/>
        </p:xfrm>
        <a:graphic>
          <a:graphicData uri="http://schemas.openxmlformats.org/drawingml/2006/table">
            <a:tbl>
              <a:tblPr/>
              <a:tblGrid>
                <a:gridCol w="2786816">
                  <a:extLst>
                    <a:ext uri="{9D8B030D-6E8A-4147-A177-3AD203B41FA5}">
                      <a16:colId xmlns:a16="http://schemas.microsoft.com/office/drawing/2014/main" val="454849526"/>
                    </a:ext>
                  </a:extLst>
                </a:gridCol>
                <a:gridCol w="1190183">
                  <a:extLst>
                    <a:ext uri="{9D8B030D-6E8A-4147-A177-3AD203B41FA5}">
                      <a16:colId xmlns:a16="http://schemas.microsoft.com/office/drawing/2014/main" val="1558759641"/>
                    </a:ext>
                  </a:extLst>
                </a:gridCol>
                <a:gridCol w="1400216">
                  <a:extLst>
                    <a:ext uri="{9D8B030D-6E8A-4147-A177-3AD203B41FA5}">
                      <a16:colId xmlns:a16="http://schemas.microsoft.com/office/drawing/2014/main" val="1319955080"/>
                    </a:ext>
                  </a:extLst>
                </a:gridCol>
                <a:gridCol w="1330205">
                  <a:extLst>
                    <a:ext uri="{9D8B030D-6E8A-4147-A177-3AD203B41FA5}">
                      <a16:colId xmlns:a16="http://schemas.microsoft.com/office/drawing/2014/main" val="1979063618"/>
                    </a:ext>
                  </a:extLst>
                </a:gridCol>
                <a:gridCol w="1400216">
                  <a:extLst>
                    <a:ext uri="{9D8B030D-6E8A-4147-A177-3AD203B41FA5}">
                      <a16:colId xmlns:a16="http://schemas.microsoft.com/office/drawing/2014/main" val="3173699880"/>
                    </a:ext>
                  </a:extLst>
                </a:gridCol>
                <a:gridCol w="1493563">
                  <a:extLst>
                    <a:ext uri="{9D8B030D-6E8A-4147-A177-3AD203B41FA5}">
                      <a16:colId xmlns:a16="http://schemas.microsoft.com/office/drawing/2014/main" val="2224560510"/>
                    </a:ext>
                  </a:extLst>
                </a:gridCol>
              </a:tblGrid>
              <a:tr h="484969">
                <a:tc>
                  <a:txBody>
                    <a:bodyPr/>
                    <a:lstStyle/>
                    <a:p>
                      <a:pPr algn="l" fontAlgn="b"/>
                      <a:r>
                        <a:rPr lang="en-US" sz="14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2017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2017-01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2017-05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045824805"/>
                  </a:ext>
                </a:extLst>
              </a:tr>
              <a:tr h="229585">
                <a:tc>
                  <a:txBody>
                    <a:bodyPr/>
                    <a:lstStyle/>
                    <a:p>
                      <a:pPr algn="l" fontAlgn="b"/>
                      <a:r>
                        <a:rPr lang="en-US" sz="14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713308340"/>
                  </a:ext>
                </a:extLst>
              </a:tr>
              <a:tr h="229585">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66094984"/>
                  </a:ext>
                </a:extLst>
              </a:tr>
              <a:tr h="229585">
                <a:tc>
                  <a:txBody>
                    <a:bodyPr/>
                    <a:lstStyle/>
                    <a:p>
                      <a:pPr algn="l" fontAlgn="b"/>
                      <a:r>
                        <a:rPr lang="en-US" sz="1400" b="1" i="0" u="none" strike="noStrike" dirty="0">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053493507"/>
                  </a:ext>
                </a:extLst>
              </a:tr>
              <a:tr h="229585">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690400076"/>
                  </a:ext>
                </a:extLst>
              </a:tr>
              <a:tr h="229585">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$182,850.00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$598,951.00 </a:t>
                      </a:r>
                    </a:p>
                  </a:txBody>
                  <a:tcPr marL="9525" marR="9525" marT="9525" marB="0" anchor="ctr">
                    <a:lnL>
                      <a:noFill/>
                    </a:lnL>
                    <a:lnR>
                      <a:noFill/>
                    </a:lnR>
                    <a:lnT>
                      <a:noFill/>
                    </a:lnT>
                    <a:lnB>
                      <a:noFill/>
                    </a:lnB>
                  </a:tcPr>
                </a:tc>
                <a:extLst>
                  <a:ext uri="{0D108BD9-81ED-4DB2-BD59-A6C34878D82A}">
                    <a16:rowId xmlns:a16="http://schemas.microsoft.com/office/drawing/2014/main" val="3312584630"/>
                  </a:ext>
                </a:extLst>
              </a:tr>
              <a:tr h="229585">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extLst>
                  <a:ext uri="{0D108BD9-81ED-4DB2-BD59-A6C34878D82A}">
                    <a16:rowId xmlns:a16="http://schemas.microsoft.com/office/drawing/2014/main" val="1412842377"/>
                  </a:ext>
                </a:extLst>
              </a:tr>
              <a:tr h="229585">
                <a:tc>
                  <a:txBody>
                    <a:bodyPr/>
                    <a:lstStyle/>
                    <a:p>
                      <a:pPr algn="l" fontAlgn="b"/>
                      <a:r>
                        <a:rPr lang="en-US" sz="1400" b="0" i="0" u="none" strike="noStrike" dirty="0">
                          <a:solidFill>
                            <a:srgbClr val="000000"/>
                          </a:solidFill>
                          <a:effectLst/>
                          <a:latin typeface="Arial" panose="020B0604020202020204" pitchFamily="34" charset="0"/>
                        </a:rPr>
                        <a:t>3.40 - IEEE CB Acct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$1,454.64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$1,454.64 </a:t>
                      </a:r>
                    </a:p>
                  </a:txBody>
                  <a:tcPr marL="9525" marR="9525" marT="9525" marB="0" anchor="ctr">
                    <a:lnL>
                      <a:noFill/>
                    </a:lnL>
                    <a:lnR>
                      <a:noFill/>
                    </a:lnR>
                    <a:lnT>
                      <a:noFill/>
                    </a:lnT>
                    <a:lnB>
                      <a:noFill/>
                    </a:lnB>
                  </a:tcPr>
                </a:tc>
                <a:extLst>
                  <a:ext uri="{0D108BD9-81ED-4DB2-BD59-A6C34878D82A}">
                    <a16:rowId xmlns:a16="http://schemas.microsoft.com/office/drawing/2014/main" val="3220908119"/>
                  </a:ext>
                </a:extLst>
              </a:tr>
              <a:tr h="229585">
                <a:tc>
                  <a:txBody>
                    <a:bodyPr/>
                    <a:lstStyle/>
                    <a:p>
                      <a:pPr algn="l" fontAlgn="b"/>
                      <a:r>
                        <a:rPr lang="en-US" sz="1400" b="0" i="0" u="none" strike="noStrike" dirty="0">
                          <a:solidFill>
                            <a:srgbClr val="000000"/>
                          </a:solidFill>
                          <a:effectLst/>
                          <a:latin typeface="Arial" panose="020B0604020202020204" pitchFamily="34" charset="0"/>
                        </a:rPr>
                        <a:t>3.96 - Misc.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99173736"/>
                  </a:ext>
                </a:extLst>
              </a:tr>
              <a:tr h="229585">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$1,454.64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$182,850.00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$725,178.38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1066055025"/>
                  </a:ext>
                </a:extLst>
              </a:tr>
              <a:tr h="229585">
                <a:tc>
                  <a:txBody>
                    <a:bodyPr/>
                    <a:lstStyle/>
                    <a:p>
                      <a:pPr algn="l" fontAlgn="b"/>
                      <a:r>
                        <a:rPr lang="en-US" sz="14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899607377"/>
                  </a:ext>
                </a:extLst>
              </a:tr>
              <a:tr h="229585">
                <a:tc>
                  <a:txBody>
                    <a:bodyPr/>
                    <a:lstStyle/>
                    <a:p>
                      <a:pPr algn="l" fontAlgn="b"/>
                      <a:r>
                        <a:rPr lang="en-US" sz="1400" b="0" i="0" u="none" strike="noStrike" dirty="0">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extLst>
                  <a:ext uri="{0D108BD9-81ED-4DB2-BD59-A6C34878D82A}">
                    <a16:rowId xmlns:a16="http://schemas.microsoft.com/office/drawing/2014/main" val="4203774274"/>
                  </a:ext>
                </a:extLst>
              </a:tr>
              <a:tr h="229585">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$54,334.75 </a:t>
                      </a:r>
                    </a:p>
                  </a:txBody>
                  <a:tcPr marL="9525" marR="9525" marT="9525" marB="0" anchor="ctr">
                    <a:lnL>
                      <a:noFill/>
                    </a:lnL>
                    <a:lnR>
                      <a:noFill/>
                    </a:lnR>
                    <a:lnT>
                      <a:noFill/>
                    </a:lnT>
                    <a:lnB>
                      <a:noFill/>
                    </a:lnB>
                  </a:tcPr>
                </a:tc>
                <a:extLst>
                  <a:ext uri="{0D108BD9-81ED-4DB2-BD59-A6C34878D82A}">
                    <a16:rowId xmlns:a16="http://schemas.microsoft.com/office/drawing/2014/main" val="742068216"/>
                  </a:ext>
                </a:extLst>
              </a:tr>
              <a:tr h="229585">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$5,724.37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$27,456.57 </a:t>
                      </a:r>
                    </a:p>
                  </a:txBody>
                  <a:tcPr marL="9525" marR="9525" marT="9525" marB="0" anchor="ctr">
                    <a:lnL>
                      <a:noFill/>
                    </a:lnL>
                    <a:lnR>
                      <a:noFill/>
                    </a:lnR>
                    <a:lnT>
                      <a:noFill/>
                    </a:lnT>
                    <a:lnB>
                      <a:noFill/>
                    </a:lnB>
                  </a:tcPr>
                </a:tc>
                <a:extLst>
                  <a:ext uri="{0D108BD9-81ED-4DB2-BD59-A6C34878D82A}">
                    <a16:rowId xmlns:a16="http://schemas.microsoft.com/office/drawing/2014/main" val="1338423760"/>
                  </a:ext>
                </a:extLst>
              </a:tr>
              <a:tr h="229585">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$110,965.87 </a:t>
                      </a:r>
                    </a:p>
                  </a:txBody>
                  <a:tcPr marL="9525" marR="9525" marT="9525" marB="0" anchor="ctr">
                    <a:lnL>
                      <a:noFill/>
                    </a:lnL>
                    <a:lnR>
                      <a:noFill/>
                    </a:lnR>
                    <a:lnT>
                      <a:noFill/>
                    </a:lnT>
                    <a:lnB>
                      <a:noFill/>
                    </a:lnB>
                  </a:tcPr>
                </a:tc>
                <a:extLst>
                  <a:ext uri="{0D108BD9-81ED-4DB2-BD59-A6C34878D82A}">
                    <a16:rowId xmlns:a16="http://schemas.microsoft.com/office/drawing/2014/main" val="391232654"/>
                  </a:ext>
                </a:extLst>
              </a:tr>
              <a:tr h="229585">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$157,258.15 </a:t>
                      </a:r>
                    </a:p>
                  </a:txBody>
                  <a:tcPr marL="9525" marR="9525" marT="9525" marB="0" anchor="ctr">
                    <a:lnL>
                      <a:noFill/>
                    </a:lnL>
                    <a:lnR>
                      <a:noFill/>
                    </a:lnR>
                    <a:lnT>
                      <a:noFill/>
                    </a:lnT>
                    <a:lnB>
                      <a:noFill/>
                    </a:lnB>
                  </a:tcPr>
                </a:tc>
                <a:extLst>
                  <a:ext uri="{0D108BD9-81ED-4DB2-BD59-A6C34878D82A}">
                    <a16:rowId xmlns:a16="http://schemas.microsoft.com/office/drawing/2014/main" val="3825558729"/>
                  </a:ext>
                </a:extLst>
              </a:tr>
              <a:tr h="229585">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$69,538.77 </a:t>
                      </a:r>
                    </a:p>
                  </a:txBody>
                  <a:tcPr marL="9525" marR="9525" marT="9525" marB="0" anchor="ctr">
                    <a:lnL>
                      <a:noFill/>
                    </a:lnL>
                    <a:lnR>
                      <a:noFill/>
                    </a:lnR>
                    <a:lnT>
                      <a:noFill/>
                    </a:lnT>
                    <a:lnB>
                      <a:noFill/>
                    </a:lnB>
                  </a:tcPr>
                </a:tc>
                <a:extLst>
                  <a:ext uri="{0D108BD9-81ED-4DB2-BD59-A6C34878D82A}">
                    <a16:rowId xmlns:a16="http://schemas.microsoft.com/office/drawing/2014/main" val="2102527908"/>
                  </a:ext>
                </a:extLst>
              </a:tr>
              <a:tr h="229585">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$39,965.00 </a:t>
                      </a:r>
                    </a:p>
                  </a:txBody>
                  <a:tcPr marL="9525" marR="9525" marT="9525" marB="0" anchor="ctr">
                    <a:lnL>
                      <a:noFill/>
                    </a:lnL>
                    <a:lnR>
                      <a:noFill/>
                    </a:lnR>
                    <a:lnT>
                      <a:noFill/>
                    </a:lnT>
                    <a:lnB>
                      <a:noFill/>
                    </a:lnB>
                  </a:tcPr>
                </a:tc>
                <a:extLst>
                  <a:ext uri="{0D108BD9-81ED-4DB2-BD59-A6C34878D82A}">
                    <a16:rowId xmlns:a16="http://schemas.microsoft.com/office/drawing/2014/main" val="3762840873"/>
                  </a:ext>
                </a:extLst>
              </a:tr>
              <a:tr h="229585">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$89.86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$13,249.36 </a:t>
                      </a:r>
                    </a:p>
                  </a:txBody>
                  <a:tcPr marL="9525" marR="9525" marT="9525" marB="0" anchor="ctr">
                    <a:lnL>
                      <a:noFill/>
                    </a:lnL>
                    <a:lnR>
                      <a:noFill/>
                    </a:lnR>
                    <a:lnT>
                      <a:noFill/>
                    </a:lnT>
                    <a:lnB>
                      <a:noFill/>
                    </a:lnB>
                  </a:tcPr>
                </a:tc>
                <a:extLst>
                  <a:ext uri="{0D108BD9-81ED-4DB2-BD59-A6C34878D82A}">
                    <a16:rowId xmlns:a16="http://schemas.microsoft.com/office/drawing/2014/main" val="2834303668"/>
                  </a:ext>
                </a:extLst>
              </a:tr>
              <a:tr h="229585">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$8,462.50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292409202"/>
                  </a:ext>
                </a:extLst>
              </a:tr>
              <a:tr h="229585">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$89.86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$241,983.34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$45,724.37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$501,230.97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46487788"/>
                  </a:ext>
                </a:extLst>
              </a:tr>
              <a:tr h="229585">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$1,364.78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$137,125.63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$223,947.41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996035279"/>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85999</TotalTime>
  <Words>2629</Words>
  <Application>Microsoft Office PowerPoint</Application>
  <PresentationFormat>Widescreen</PresentationFormat>
  <Paragraphs>870</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Sept 2017 - Waikoloa</vt:lpstr>
      <vt:lpstr>Abstract</vt:lpstr>
      <vt:lpstr>PowerPoint Presentation</vt:lpstr>
      <vt:lpstr>PowerPoint Presentation</vt:lpstr>
      <vt:lpstr>Daejeon, May 2017 Budget Estimate</vt:lpstr>
      <vt:lpstr>Waikoloa,  Sept. 2017 Budget Report</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2017 Deajeon</dc:title>
  <dc:creator>Jon Rosdahl</dc:creator>
  <cp:keywords>May 2017</cp:keywords>
  <dc:description>Ben Rolfe (BCA); Jon Rosdahl (Qualcomm)</dc:description>
  <cp:lastModifiedBy>Jon Rosdahl</cp:lastModifiedBy>
  <cp:revision>413</cp:revision>
  <cp:lastPrinted>1601-01-01T00:00:00Z</cp:lastPrinted>
  <dcterms:created xsi:type="dcterms:W3CDTF">2012-05-13T15:07:35Z</dcterms:created>
  <dcterms:modified xsi:type="dcterms:W3CDTF">2017-09-10T03:05:34Z</dcterms:modified>
</cp:coreProperties>
</file>