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57" r:id="rId3"/>
    <p:sldId id="280" r:id="rId4"/>
    <p:sldId id="258" r:id="rId5"/>
    <p:sldId id="261" r:id="rId6"/>
    <p:sldId id="262" r:id="rId7"/>
    <p:sldId id="263" r:id="rId8"/>
    <p:sldId id="264" r:id="rId9"/>
    <p:sldId id="265" r:id="rId10"/>
    <p:sldId id="266" r:id="rId11"/>
    <p:sldId id="270" r:id="rId12"/>
    <p:sldId id="279" r:id="rId13"/>
    <p:sldId id="271" r:id="rId14"/>
    <p:sldId id="281" r:id="rId15"/>
    <p:sldId id="272" r:id="rId16"/>
    <p:sldId id="282" r:id="rId17"/>
    <p:sldId id="283" r:id="rId18"/>
    <p:sldId id="284" r:id="rId19"/>
    <p:sldId id="285" r:id="rId20"/>
    <p:sldId id="286" r:id="rId21"/>
    <p:sldId id="287" r:id="rId22"/>
    <p:sldId id="288" r:id="rId23"/>
    <p:sldId id="289" r:id="rId24"/>
    <p:sldId id="290" r:id="rId25"/>
    <p:sldId id="291" r:id="rId26"/>
    <p:sldId id="277"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278" r:id="rId40"/>
    <p:sldId id="30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802.11-17/1251r4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package" Target="../embeddings/Microsoft_Excel_Worksheet1.xlsx"/></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144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September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2270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2017-08-15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39837056"/>
              </p:ext>
            </p:extLst>
          </p:nvPr>
        </p:nvGraphicFramePr>
        <p:xfrm>
          <a:off x="515938" y="3113455"/>
          <a:ext cx="7942262" cy="2449145"/>
        </p:xfrm>
        <a:graphic>
          <a:graphicData uri="http://schemas.openxmlformats.org/presentationml/2006/ole">
            <mc:AlternateContent xmlns:mc="http://schemas.openxmlformats.org/markup-compatibility/2006">
              <mc:Choice xmlns:v="urn:schemas-microsoft-com:vml" Requires="v">
                <p:oleObj spid="_x0000_s3186" name="Document" r:id="rId5" imgW="8258040" imgH="2558381" progId="Word.Document.8">
                  <p:embed/>
                </p:oleObj>
              </mc:Choice>
              <mc:Fallback>
                <p:oleObj name="Document" r:id="rId5" imgW="8258040" imgH="2558381" progId="Word.Document.8">
                  <p:embed/>
                  <p:pic>
                    <p:nvPicPr>
                      <p:cNvPr id="0" name="Picture 3"/>
                      <p:cNvPicPr>
                        <a:picLocks noChangeAspect="1" noChangeArrowheads="1"/>
                      </p:cNvPicPr>
                      <p:nvPr/>
                    </p:nvPicPr>
                    <p:blipFill>
                      <a:blip r:embed="rId6"/>
                      <a:srcRect/>
                      <a:stretch>
                        <a:fillRect/>
                      </a:stretch>
                    </p:blipFill>
                    <p:spPr bwMode="auto">
                      <a:xfrm>
                        <a:off x="515938" y="3113455"/>
                        <a:ext cx="7942262" cy="244914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399"/>
            <a:ext cx="8458200" cy="5543551"/>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buFont typeface="Arial" panose="020B0604020202020204" pitchFamily="34" charset="0"/>
              <a:buChar char="•"/>
            </a:pPr>
            <a:r>
              <a:rPr lang="en-US" altLang="en-US" sz="1800" dirty="0"/>
              <a:t>Comment Resolution</a:t>
            </a:r>
          </a:p>
          <a:p>
            <a:pPr lvl="1">
              <a:buFont typeface="Arial" panose="020B0604020202020204" pitchFamily="34" charset="0"/>
              <a:buChar char="•"/>
            </a:pPr>
            <a:r>
              <a:rPr lang="en-US" altLang="en-US" sz="1800" dirty="0"/>
              <a:t>Recess</a:t>
            </a:r>
          </a:p>
          <a:p>
            <a:pPr>
              <a:buFont typeface="Arial" panose="020B0604020202020204" pitchFamily="34" charset="0"/>
              <a:buChar char="•"/>
            </a:pPr>
            <a:r>
              <a:rPr lang="en-US" altLang="en-US" sz="2000" dirty="0"/>
              <a:t>Thursday (9:00 am – </a:t>
            </a:r>
            <a:r>
              <a:rPr lang="en-US" altLang="en-US" sz="2000" dirty="0" smtClean="0"/>
              <a:t>6:00 </a:t>
            </a:r>
            <a:r>
              <a:rPr lang="en-US" altLang="en-US" sz="2000" dirty="0"/>
              <a:t>pm)</a:t>
            </a:r>
          </a:p>
          <a:p>
            <a:pPr lvl="1">
              <a:buFont typeface="Arial" panose="020B0604020202020204" pitchFamily="34" charset="0"/>
              <a:buChar char="•"/>
            </a:pPr>
            <a:r>
              <a:rPr lang="en-US" altLang="en-US" sz="1800" dirty="0"/>
              <a:t>Comment Resolution</a:t>
            </a:r>
          </a:p>
          <a:p>
            <a:pPr lvl="1">
              <a:buFont typeface="Arial" panose="020B0604020202020204" pitchFamily="34" charset="0"/>
              <a:buChar char="•"/>
            </a:pPr>
            <a:r>
              <a:rPr lang="en-US" altLang="en-US" sz="1800" dirty="0"/>
              <a:t>Recess</a:t>
            </a:r>
          </a:p>
          <a:p>
            <a:pPr>
              <a:buFont typeface="Arial" panose="020B0604020202020204" pitchFamily="34" charset="0"/>
              <a:buChar char="•"/>
            </a:pPr>
            <a:r>
              <a:rPr lang="en-US" altLang="en-US" sz="2000" dirty="0"/>
              <a:t>Friday (9:00 am – 5</a:t>
            </a:r>
            <a:r>
              <a:rPr lang="en-US" altLang="en-US" sz="2000" dirty="0" smtClean="0"/>
              <a:t>:00 </a:t>
            </a:r>
            <a:r>
              <a:rPr lang="en-US" altLang="en-US" sz="2000" dirty="0"/>
              <a:t>pm)</a:t>
            </a:r>
          </a:p>
          <a:p>
            <a:pPr lvl="1">
              <a:buFont typeface="Arial" panose="020B0604020202020204" pitchFamily="34" charset="0"/>
              <a:buChar char="•"/>
            </a:pPr>
            <a:r>
              <a:rPr lang="en-US" altLang="en-US" sz="1800" dirty="0"/>
              <a:t>Comment </a:t>
            </a:r>
            <a:r>
              <a:rPr lang="en-US" altLang="en-US" sz="1800" dirty="0" smtClean="0"/>
              <a:t>Resolution</a:t>
            </a:r>
            <a:endParaRPr lang="en-US" altLang="en-US" sz="1800" dirty="0"/>
          </a:p>
          <a:p>
            <a:pPr lvl="1">
              <a:buFont typeface="Arial" panose="020B0604020202020204" pitchFamily="34" charset="0"/>
              <a:buChar char="•"/>
            </a:pPr>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September 06, 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13</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Agenda</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dirty="0" smtClean="0"/>
              <a:t>10:00 – 12:00 </a:t>
            </a:r>
          </a:p>
          <a:p>
            <a:pPr lvl="1">
              <a:buFont typeface="Arial" panose="020B0604020202020204" pitchFamily="34" charset="0"/>
              <a:buChar char="•"/>
            </a:pPr>
            <a:r>
              <a:rPr lang="en-US" dirty="0" smtClean="0"/>
              <a:t>Call Meeting to order</a:t>
            </a:r>
          </a:p>
          <a:p>
            <a:pPr lvl="1">
              <a:buFont typeface="Arial" panose="020B0604020202020204" pitchFamily="34" charset="0"/>
              <a:buChar char="•"/>
            </a:pPr>
            <a:r>
              <a:rPr lang="en-US" dirty="0" smtClean="0"/>
              <a:t>IEEE IPR Policy and procedure</a:t>
            </a:r>
          </a:p>
          <a:p>
            <a:pPr lvl="1">
              <a:buFont typeface="Arial" panose="020B0604020202020204" pitchFamily="34" charset="0"/>
              <a:buChar char="•"/>
            </a:pPr>
            <a:r>
              <a:rPr lang="en-US" dirty="0" smtClean="0"/>
              <a:t>Announcements</a:t>
            </a:r>
          </a:p>
          <a:p>
            <a:pPr lvl="1">
              <a:buFont typeface="Arial" panose="020B0604020202020204" pitchFamily="34" charset="0"/>
              <a:buChar char="•"/>
            </a:pPr>
            <a:r>
              <a:rPr lang="en-US" dirty="0" smtClean="0"/>
              <a:t>Submissions</a:t>
            </a:r>
          </a:p>
          <a:p>
            <a:pPr lvl="1">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12:00 – 1:00 	Lunch</a:t>
            </a:r>
          </a:p>
          <a:p>
            <a:pPr>
              <a:buFont typeface="Arial" panose="020B0604020202020204" pitchFamily="34" charset="0"/>
              <a:buChar char="•"/>
            </a:pPr>
            <a:r>
              <a:rPr lang="en-US" dirty="0" smtClean="0"/>
              <a:t>1:00 – 3:00 	Comment Resolution</a:t>
            </a:r>
          </a:p>
          <a:p>
            <a:pPr>
              <a:buFont typeface="Arial" panose="020B0604020202020204" pitchFamily="34" charset="0"/>
              <a:buChar char="•"/>
            </a:pPr>
            <a:r>
              <a:rPr lang="en-US" dirty="0" smtClean="0"/>
              <a:t>3:00 – 3:15		Break</a:t>
            </a:r>
          </a:p>
          <a:p>
            <a:pPr>
              <a:buFont typeface="Arial" panose="020B0604020202020204" pitchFamily="34" charset="0"/>
              <a:buChar char="•"/>
            </a:pPr>
            <a:r>
              <a:rPr lang="en-US" dirty="0" smtClean="0"/>
              <a:t>3:15 – 6:00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3296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269707821"/>
              </p:ext>
            </p:extLst>
          </p:nvPr>
        </p:nvGraphicFramePr>
        <p:xfrm>
          <a:off x="4114800" y="3043238"/>
          <a:ext cx="3076222" cy="2595562"/>
        </p:xfrm>
        <a:graphic>
          <a:graphicData uri="http://schemas.openxmlformats.org/presentationml/2006/ole">
            <mc:AlternateContent xmlns:mc="http://schemas.openxmlformats.org/markup-compatibility/2006">
              <mc:Choice xmlns:v="urn:schemas-microsoft-com:vml" Requires="v">
                <p:oleObj spid="_x0000_s4155"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14800" y="3043238"/>
                        <a:ext cx="3076222" cy="25955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11-17/1275 (Abhishek)</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3011, 6079, 7482, 8534, 5914, 6290, 7742, 8344, 8652, 7743, 7744, 9629, 9823, 7483, 9776, 7671, 8656, 7524, 6083, 5825, 6061, 9259, 8339, 9632, 7747, 8023, 9634, 9758, 7746, 9347, 9830, 9474, 5380, 3017 7954, 9639, 7265, 8379, 9506, 7751, 5707</a:t>
            </a:r>
            <a:endParaRPr lang="en-US" dirty="0"/>
          </a:p>
          <a:p>
            <a:r>
              <a:rPr lang="en-US" dirty="0" smtClean="0"/>
              <a:t>In doc 11-17/1275r4.</a:t>
            </a:r>
          </a:p>
          <a:p>
            <a:r>
              <a:rPr lang="en-US" dirty="0" smtClean="0"/>
              <a:t>No objection</a:t>
            </a:r>
          </a:p>
          <a:p>
            <a:r>
              <a:rPr lang="en-US" dirty="0" smtClean="0"/>
              <a:t>Zhou has a point on the setting of AID, an issue that needs to be considered by the TG – not related to this submission</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74155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11-17/1278 (Abhishek)</a:t>
            </a:r>
            <a:endParaRPr lang="en-US" dirty="0"/>
          </a:p>
        </p:txBody>
      </p:sp>
      <p:sp>
        <p:nvSpPr>
          <p:cNvPr id="3" name="Content Placeholder 2"/>
          <p:cNvSpPr>
            <a:spLocks noGrp="1"/>
          </p:cNvSpPr>
          <p:nvPr>
            <p:ph idx="1"/>
          </p:nvPr>
        </p:nvSpPr>
        <p:spPr/>
        <p:txBody>
          <a:bodyPr/>
          <a:lstStyle/>
          <a:p>
            <a:r>
              <a:rPr lang="en-US" dirty="0" smtClean="0"/>
              <a:t>Do you agree to the resolution to CID 9846 in doc 11-17/1278r1?</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76684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11-17/1276 (Abhishek)</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8172, 5023, </a:t>
            </a:r>
            <a:r>
              <a:rPr lang="en-GB" dirty="0" smtClean="0">
                <a:solidFill>
                  <a:schemeClr val="tx1"/>
                </a:solidFill>
              </a:rPr>
              <a:t>3073</a:t>
            </a:r>
            <a:r>
              <a:rPr lang="en-GB" dirty="0" smtClean="0"/>
              <a:t>, </a:t>
            </a:r>
            <a:r>
              <a:rPr lang="en-GB" dirty="0"/>
              <a:t>10016, </a:t>
            </a:r>
            <a:r>
              <a:rPr lang="en-GB" dirty="0">
                <a:solidFill>
                  <a:schemeClr val="tx1"/>
                </a:solidFill>
              </a:rPr>
              <a:t>7651, 6154, 7181, 3236, </a:t>
            </a:r>
            <a:r>
              <a:rPr lang="en-GB" dirty="0" smtClean="0">
                <a:solidFill>
                  <a:schemeClr val="tx1"/>
                </a:solidFill>
              </a:rPr>
              <a:t>6000</a:t>
            </a:r>
            <a:r>
              <a:rPr lang="en-GB" dirty="0" smtClean="0"/>
              <a:t>, </a:t>
            </a:r>
            <a:r>
              <a:rPr lang="en-GB" dirty="0"/>
              <a:t>8389, 7409, 7425, 6139, 5860, </a:t>
            </a:r>
            <a:r>
              <a:rPr lang="en-GB" dirty="0">
                <a:solidFill>
                  <a:schemeClr val="tx1"/>
                </a:solidFill>
              </a:rPr>
              <a:t>6711, </a:t>
            </a:r>
            <a:r>
              <a:rPr lang="en-GB" dirty="0" smtClean="0">
                <a:solidFill>
                  <a:schemeClr val="tx1"/>
                </a:solidFill>
              </a:rPr>
              <a:t>6712</a:t>
            </a:r>
            <a:r>
              <a:rPr lang="en-GB" dirty="0" smtClean="0"/>
              <a:t>, </a:t>
            </a:r>
            <a:r>
              <a:rPr lang="en-GB" dirty="0"/>
              <a:t>6008, 5676, 7419, 9956, </a:t>
            </a:r>
            <a:r>
              <a:rPr lang="en-GB" dirty="0">
                <a:solidFill>
                  <a:schemeClr val="tx1"/>
                </a:solidFill>
              </a:rPr>
              <a:t>6038, 6108, </a:t>
            </a:r>
            <a:r>
              <a:rPr lang="en-GB" dirty="0" smtClean="0">
                <a:solidFill>
                  <a:schemeClr val="tx1"/>
                </a:solidFill>
              </a:rPr>
              <a:t>7204, </a:t>
            </a:r>
            <a:r>
              <a:rPr lang="en-GB" dirty="0" smtClean="0"/>
              <a:t>9578</a:t>
            </a:r>
            <a:r>
              <a:rPr lang="en-GB" dirty="0"/>
              <a:t>, 5740, 5738, </a:t>
            </a:r>
            <a:r>
              <a:rPr lang="en-GB" dirty="0" smtClean="0">
                <a:solidFill>
                  <a:schemeClr val="tx1"/>
                </a:solidFill>
              </a:rPr>
              <a:t>5507, </a:t>
            </a:r>
            <a:r>
              <a:rPr lang="en-GB" dirty="0" smtClean="0"/>
              <a:t>5508</a:t>
            </a:r>
            <a:r>
              <a:rPr lang="en-GB" dirty="0"/>
              <a:t>, 9740, 4787, 6039, 8288, 9741, 9957, 6043, 9742, 10295, 4788, 7422, </a:t>
            </a:r>
            <a:r>
              <a:rPr lang="en-GB" dirty="0">
                <a:solidFill>
                  <a:schemeClr val="tx1"/>
                </a:solidFill>
              </a:rPr>
              <a:t>6182, 7043, </a:t>
            </a:r>
            <a:r>
              <a:rPr lang="en-GB" dirty="0" smtClean="0">
                <a:solidFill>
                  <a:schemeClr val="tx1"/>
                </a:solidFill>
              </a:rPr>
              <a:t>5401,</a:t>
            </a:r>
            <a:r>
              <a:rPr lang="en-GB" dirty="0" smtClean="0">
                <a:solidFill>
                  <a:srgbClr val="FFC000"/>
                </a:solidFill>
              </a:rPr>
              <a:t> </a:t>
            </a:r>
            <a:r>
              <a:rPr lang="en-GB" dirty="0"/>
              <a:t>4710, 5333, 6093, 8685, 8686</a:t>
            </a:r>
            <a:endParaRPr lang="en-US" dirty="0">
              <a:solidFill>
                <a:srgbClr val="FFC000"/>
              </a:solidFill>
            </a:endParaRPr>
          </a:p>
          <a:p>
            <a:r>
              <a:rPr lang="en-US" dirty="0" smtClean="0"/>
              <a:t>In doc 11-17/1276r4?</a:t>
            </a:r>
          </a:p>
          <a:p>
            <a:r>
              <a:rPr lang="en-US" dirty="0" smtClean="0"/>
              <a:t>No objection on CIDs written in black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685006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11-17/1010 (Chao-Chun)</a:t>
            </a:r>
            <a:endParaRPr lang="en-US" dirty="0"/>
          </a:p>
        </p:txBody>
      </p:sp>
      <p:sp>
        <p:nvSpPr>
          <p:cNvPr id="3" name="Content Placeholder 2"/>
          <p:cNvSpPr>
            <a:spLocks noGrp="1"/>
          </p:cNvSpPr>
          <p:nvPr>
            <p:ph idx="1"/>
          </p:nvPr>
        </p:nvSpPr>
        <p:spPr/>
        <p:txBody>
          <a:bodyPr/>
          <a:lstStyle/>
          <a:p>
            <a:r>
              <a:rPr lang="en-US" dirty="0" smtClean="0"/>
              <a:t>Do you agree to resolutions of CIDs; </a:t>
            </a:r>
            <a:r>
              <a:rPr lang="en-GB" dirty="0"/>
              <a:t>3041, 3129, 6469, 6470, 8204, 3043, 3045, 5341, 4644, 5069, 5340, 5770, 5771, 5952, 5950, 3044, 5951, 7563, 5845, 8205, 5846, 6471, 6473, 7777, 8203, 8206, 9112 (27 CIDs</a:t>
            </a:r>
            <a:r>
              <a:rPr lang="en-GB" dirty="0" smtClean="0"/>
              <a:t>)</a:t>
            </a:r>
            <a:endParaRPr lang="en-GB" dirty="0"/>
          </a:p>
          <a:p>
            <a:r>
              <a:rPr lang="en-GB" dirty="0" smtClean="0"/>
              <a:t>In doc </a:t>
            </a:r>
            <a:r>
              <a:rPr lang="en-GB" dirty="0" smtClean="0"/>
              <a:t>11-17/1010r</a:t>
            </a:r>
            <a:r>
              <a:rPr lang="en-GB" dirty="0" smtClean="0">
                <a:solidFill>
                  <a:schemeClr val="tx1"/>
                </a:solidFill>
              </a:rPr>
              <a:t>2</a:t>
            </a:r>
            <a:endParaRPr lang="en-GB" dirty="0" smtClean="0">
              <a:solidFill>
                <a:srgbClr val="FF0000"/>
              </a:solidFill>
            </a:endParaRPr>
          </a:p>
          <a:p>
            <a:endParaRPr lang="en-GB" dirty="0" smtClean="0">
              <a:solidFill>
                <a:srgbClr val="FF0000"/>
              </a:solidFill>
            </a:endParaRPr>
          </a:p>
          <a:p>
            <a:r>
              <a:rPr lang="en-US" dirty="0" smtClean="0"/>
              <a:t>No objection to resolutions. Some Editorial changes are pending.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606845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Santa Clara</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 06-08,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August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11-17/1009 (Chao-Chun)</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CIDs:  5068, 6048 ,6804 ,6805 ,6807, 6814 ,6815 ,5230 ,6816 ,8243 ,8421 ,8422 ,8244 ,8245 ,8289 ,8622 ,9593, 5952</a:t>
            </a:r>
            <a:endParaRPr lang="en-US" dirty="0"/>
          </a:p>
          <a:p>
            <a:r>
              <a:rPr lang="en-GB" dirty="0"/>
              <a:t> (18 CIDs)</a:t>
            </a:r>
            <a:endParaRPr lang="en-US" dirty="0"/>
          </a:p>
          <a:p>
            <a:r>
              <a:rPr lang="en-GB" dirty="0"/>
              <a:t> </a:t>
            </a:r>
            <a:r>
              <a:rPr lang="en-US" dirty="0" smtClean="0"/>
              <a:t>In Doc </a:t>
            </a:r>
            <a:r>
              <a:rPr lang="en-US" dirty="0" smtClean="0"/>
              <a:t>11-17/1009r1</a:t>
            </a:r>
            <a:endParaRPr lang="en-US" dirty="0" smtClean="0"/>
          </a:p>
          <a:p>
            <a:endParaRPr lang="en-US" dirty="0" smtClean="0"/>
          </a:p>
          <a:p>
            <a:r>
              <a:rPr lang="en-US" dirty="0" smtClean="0"/>
              <a:t>No objection, Editorials are pending.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9060936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11-17/1264 (Alfred)</a:t>
            </a:r>
            <a:endParaRPr lang="en-US" dirty="0"/>
          </a:p>
        </p:txBody>
      </p:sp>
      <p:sp>
        <p:nvSpPr>
          <p:cNvPr id="3" name="Content Placeholder 2"/>
          <p:cNvSpPr>
            <a:spLocks noGrp="1"/>
          </p:cNvSpPr>
          <p:nvPr>
            <p:ph idx="1"/>
          </p:nvPr>
        </p:nvSpPr>
        <p:spPr/>
        <p:txBody>
          <a:bodyPr/>
          <a:lstStyle/>
          <a:p>
            <a:r>
              <a:rPr lang="en-US" sz="2000" dirty="0" smtClean="0"/>
              <a:t>Revisited to show changes made since last presentation.</a:t>
            </a:r>
          </a:p>
          <a:p>
            <a:pPr lvl="0"/>
            <a:r>
              <a:rPr lang="en-US" sz="2000" dirty="0" smtClean="0"/>
              <a:t>Do you agree to resolutions to CIDs; </a:t>
            </a:r>
            <a:r>
              <a:rPr lang="en-US" sz="2000" dirty="0"/>
              <a:t>3012, 3013, 3014, 3117, 3164, 3168, 3170, 3172, 3173, </a:t>
            </a:r>
            <a:r>
              <a:rPr lang="en-US" sz="2000" dirty="0" smtClean="0"/>
              <a:t>4988, 5012</a:t>
            </a:r>
            <a:r>
              <a:rPr lang="en-US" sz="2000" dirty="0"/>
              <a:t>, 5129, 5132, 5158, 5319, 5757, 5826, 5915, 5955, 5956, </a:t>
            </a:r>
            <a:r>
              <a:rPr lang="en-US" sz="2000" dirty="0" smtClean="0"/>
              <a:t>6081</a:t>
            </a:r>
            <a:r>
              <a:rPr lang="en-US" sz="2000" dirty="0"/>
              <a:t>, 6151, 6309, 6323, 6325, 6326, 6327, 7261, 7263, </a:t>
            </a:r>
            <a:r>
              <a:rPr lang="en-US" sz="2000" dirty="0" smtClean="0"/>
              <a:t>7485,7486</a:t>
            </a:r>
            <a:r>
              <a:rPr lang="en-US" sz="2000" dirty="0"/>
              <a:t>, 7488, 7748, 7749, 7750, 7913, 7956, 7958, </a:t>
            </a:r>
            <a:r>
              <a:rPr lang="en-US" sz="2000" dirty="0" smtClean="0"/>
              <a:t>8112</a:t>
            </a:r>
            <a:r>
              <a:rPr lang="en-US" sz="2000" dirty="0"/>
              <a:t>, 8189, 8253, 8254, 8650, 8653, 8654, </a:t>
            </a:r>
            <a:r>
              <a:rPr lang="en-US" sz="2000" dirty="0" smtClean="0"/>
              <a:t>86559102, 9264</a:t>
            </a:r>
            <a:r>
              <a:rPr lang="en-US" sz="2000" dirty="0"/>
              <a:t>, 9350, 9470, 9473, 9631, 9635, 9638, 9640, 9641, </a:t>
            </a:r>
            <a:r>
              <a:rPr lang="en-US" sz="2000" dirty="0" smtClean="0"/>
              <a:t>9644, 9822</a:t>
            </a:r>
            <a:r>
              <a:rPr lang="en-US" sz="2000" dirty="0"/>
              <a:t>, 9824, 9825, 9829, 9832, 9833, 9990, 9991, </a:t>
            </a:r>
            <a:r>
              <a:rPr lang="en-US" sz="2000" dirty="0" smtClean="0"/>
              <a:t>9992</a:t>
            </a:r>
            <a:r>
              <a:rPr lang="en-US" sz="2000" dirty="0"/>
              <a:t>, 9994, 10002, </a:t>
            </a:r>
            <a:r>
              <a:rPr lang="en-US" sz="2000" dirty="0" smtClean="0"/>
              <a:t>10238</a:t>
            </a:r>
          </a:p>
          <a:p>
            <a:pPr lvl="0"/>
            <a:r>
              <a:rPr lang="en-US" sz="2000" dirty="0" smtClean="0"/>
              <a:t>In doc </a:t>
            </a:r>
            <a:r>
              <a:rPr lang="en-US" sz="2000" dirty="0" smtClean="0"/>
              <a:t>11-17/1264r2</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543935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11-17/1263 (Alfred)</a:t>
            </a:r>
            <a:endParaRPr lang="en-US" dirty="0"/>
          </a:p>
        </p:txBody>
      </p:sp>
      <p:sp>
        <p:nvSpPr>
          <p:cNvPr id="3" name="Content Placeholder 2"/>
          <p:cNvSpPr>
            <a:spLocks noGrp="1"/>
          </p:cNvSpPr>
          <p:nvPr>
            <p:ph idx="1"/>
          </p:nvPr>
        </p:nvSpPr>
        <p:spPr/>
        <p:txBody>
          <a:bodyPr/>
          <a:lstStyle/>
          <a:p>
            <a:pPr lvl="0" algn="just">
              <a:spcBef>
                <a:spcPts val="0"/>
              </a:spcBef>
              <a:spcAft>
                <a:spcPts val="0"/>
              </a:spcAft>
              <a:buFont typeface="Times New Roman" panose="02020603050405020304" pitchFamily="18" charset="0"/>
              <a:buChar char="-"/>
            </a:pPr>
            <a:r>
              <a:rPr lang="en-US" dirty="0" smtClean="0"/>
              <a:t>Do you agree to resolutions to CIDs </a:t>
            </a:r>
            <a:r>
              <a:rPr lang="en-GB" dirty="0">
                <a:latin typeface="Times New Roman" panose="02020603050405020304" pitchFamily="18" charset="0"/>
                <a:ea typeface="Malgun Gothic" panose="020B0503020000020004" pitchFamily="34" charset="-127"/>
              </a:rPr>
              <a:t>4773, 5552, 5553, 5554, 5555, 5556 7382, 7774, 7870, 8355, </a:t>
            </a:r>
            <a:r>
              <a:rPr lang="en-US" dirty="0" smtClean="0">
                <a:latin typeface="Times New Roman" panose="02020603050405020304" pitchFamily="18" charset="0"/>
                <a:ea typeface="Malgun Gothic" panose="020B0503020000020004" pitchFamily="34" charset="-127"/>
              </a:rPr>
              <a:t> </a:t>
            </a:r>
            <a:r>
              <a:rPr lang="en-GB" dirty="0" smtClean="0">
                <a:latin typeface="Times New Roman" panose="02020603050405020304" pitchFamily="18" charset="0"/>
                <a:ea typeface="Malgun Gothic" panose="020B0503020000020004" pitchFamily="34" charset="-127"/>
              </a:rPr>
              <a:t>9664</a:t>
            </a:r>
            <a:r>
              <a:rPr lang="en-GB" dirty="0">
                <a:latin typeface="Times New Roman" panose="02020603050405020304" pitchFamily="18" charset="0"/>
                <a:ea typeface="Malgun Gothic" panose="020B0503020000020004" pitchFamily="34" charset="-127"/>
              </a:rPr>
              <a:t>, </a:t>
            </a:r>
            <a:r>
              <a:rPr lang="en-GB" dirty="0" smtClean="0">
                <a:latin typeface="Times New Roman" panose="02020603050405020304" pitchFamily="18" charset="0"/>
                <a:ea typeface="Malgun Gothic" panose="020B0503020000020004" pitchFamily="34" charset="-127"/>
              </a:rPr>
              <a:t>9665 in doc 11-17/1263r2?</a:t>
            </a:r>
          </a:p>
          <a:p>
            <a:pPr lvl="0" algn="just">
              <a:spcBef>
                <a:spcPts val="0"/>
              </a:spcBef>
              <a:spcAft>
                <a:spcPts val="0"/>
              </a:spcAft>
              <a:buFont typeface="Times New Roman" panose="02020603050405020304" pitchFamily="18" charset="0"/>
              <a:buChar char="-"/>
            </a:pPr>
            <a:endParaRPr lang="en-GB" dirty="0">
              <a:latin typeface="Times New Roman" panose="02020603050405020304" pitchFamily="18" charset="0"/>
              <a:ea typeface="Malgun Gothic" panose="020B0503020000020004" pitchFamily="34" charset="-127"/>
            </a:endParaRPr>
          </a:p>
          <a:p>
            <a:pPr lvl="0" algn="just">
              <a:spcBef>
                <a:spcPts val="0"/>
              </a:spcBef>
              <a:spcAft>
                <a:spcPts val="0"/>
              </a:spcAft>
              <a:buFont typeface="Times New Roman" panose="02020603050405020304" pitchFamily="18" charset="0"/>
              <a:buChar char="-"/>
            </a:pPr>
            <a:r>
              <a:rPr lang="en-GB" strike="sngStrike" dirty="0" smtClean="0">
                <a:solidFill>
                  <a:srgbClr val="FF0000"/>
                </a:solidFill>
                <a:latin typeface="Times New Roman" panose="02020603050405020304" pitchFamily="18" charset="0"/>
                <a:ea typeface="Malgun Gothic" panose="020B0503020000020004" pitchFamily="34" charset="-127"/>
              </a:rPr>
              <a:t>3178 ad 4927 are not in the list</a:t>
            </a:r>
          </a:p>
          <a:p>
            <a:pPr lvl="0" algn="just">
              <a:spcBef>
                <a:spcPts val="0"/>
              </a:spcBef>
              <a:spcAft>
                <a:spcPts val="0"/>
              </a:spcAft>
              <a:buFont typeface="Times New Roman" panose="02020603050405020304" pitchFamily="18" charset="0"/>
              <a:buChar char="-"/>
            </a:pPr>
            <a:endParaRPr lang="en-GB" dirty="0">
              <a:latin typeface="Times New Roman" panose="02020603050405020304" pitchFamily="18" charset="0"/>
              <a:ea typeface="Malgun Gothic" panose="020B0503020000020004" pitchFamily="34" charset="-127"/>
            </a:endParaRPr>
          </a:p>
          <a:p>
            <a:pPr lvl="0" algn="just">
              <a:spcBef>
                <a:spcPts val="0"/>
              </a:spcBef>
              <a:spcAft>
                <a:spcPts val="0"/>
              </a:spcAft>
              <a:buFont typeface="Times New Roman" panose="02020603050405020304" pitchFamily="18" charset="0"/>
              <a:buChar char="-"/>
            </a:pPr>
            <a:r>
              <a:rPr lang="en-GB" dirty="0" smtClean="0">
                <a:latin typeface="Times New Roman" panose="02020603050405020304" pitchFamily="18" charset="0"/>
                <a:ea typeface="Malgun Gothic" panose="020B0503020000020004" pitchFamily="34" charset="-127"/>
              </a:rPr>
              <a:t>No objection </a:t>
            </a:r>
          </a:p>
          <a:p>
            <a:pPr lvl="0" algn="just">
              <a:spcBef>
                <a:spcPts val="0"/>
              </a:spcBef>
              <a:spcAft>
                <a:spcPts val="0"/>
              </a:spcAft>
              <a:buFont typeface="Times New Roman" panose="02020603050405020304" pitchFamily="18" charset="0"/>
              <a:buChar char="-"/>
            </a:pPr>
            <a:endParaRPr lang="en-GB" dirty="0">
              <a:latin typeface="Times New Roman" panose="02020603050405020304" pitchFamily="18" charset="0"/>
              <a:ea typeface="Malgun Gothic" panose="020B0503020000020004" pitchFamily="34" charset="-127"/>
            </a:endParaRPr>
          </a:p>
          <a:p>
            <a:pPr lvl="0" algn="just">
              <a:spcBef>
                <a:spcPts val="0"/>
              </a:spcBef>
              <a:spcAft>
                <a:spcPts val="0"/>
              </a:spcAft>
              <a:buFont typeface="Times New Roman" panose="02020603050405020304" pitchFamily="18" charset="0"/>
              <a:buChar char="-"/>
            </a:pPr>
            <a:endParaRPr lang="en-US" dirty="0">
              <a:latin typeface="Times New Roman" panose="02020603050405020304" pitchFamily="18" charset="0"/>
              <a:ea typeface="Malgun Gothic" panose="020B0503020000020004" pitchFamily="34" charset="-127"/>
            </a:endParaRPr>
          </a:p>
          <a:p>
            <a:pPr marL="0" marR="0" algn="just">
              <a:spcBef>
                <a:spcPts val="0"/>
              </a:spcBef>
              <a:spcAft>
                <a:spcPts val="0"/>
              </a:spcAft>
            </a:pPr>
            <a:r>
              <a:rPr lang="en-GB" dirty="0">
                <a:latin typeface="Times New Roman" panose="02020603050405020304" pitchFamily="18" charset="0"/>
                <a:ea typeface="Malgun Gothic" panose="020B0503020000020004" pitchFamily="34" charset="-127"/>
              </a:rPr>
              <a:t> </a:t>
            </a:r>
            <a:endParaRPr lang="en-US" dirty="0">
              <a:latin typeface="Times New Roman" panose="02020603050405020304" pitchFamily="18" charset="0"/>
              <a:ea typeface="Malgun Gothic" panose="020B0503020000020004" pitchFamily="34" charset="-127"/>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9204258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11-17/1262 (Alfred)</a:t>
            </a:r>
            <a:endParaRPr lang="en-US" dirty="0"/>
          </a:p>
        </p:txBody>
      </p:sp>
      <p:sp>
        <p:nvSpPr>
          <p:cNvPr id="3" name="Content Placeholder 2"/>
          <p:cNvSpPr>
            <a:spLocks noGrp="1"/>
          </p:cNvSpPr>
          <p:nvPr>
            <p:ph idx="1"/>
          </p:nvPr>
        </p:nvSpPr>
        <p:spPr>
          <a:xfrm>
            <a:off x="685800" y="1600200"/>
            <a:ext cx="7770813" cy="4113213"/>
          </a:xfrm>
        </p:spPr>
        <p:txBody>
          <a:bodyPr/>
          <a:lstStyle/>
          <a:p>
            <a:pPr lvl="0"/>
            <a:r>
              <a:rPr lang="en-US" sz="2000" dirty="0" smtClean="0"/>
              <a:t>Do you agree to resolutions to CIDs </a:t>
            </a:r>
            <a:r>
              <a:rPr lang="en-GB" sz="2000" dirty="0"/>
              <a:t>3303, 3304, 3305, 3306, 5193, 5194, 5195, 5367, 5368, 5812, </a:t>
            </a:r>
            <a:r>
              <a:rPr lang="en-GB" sz="2000" dirty="0" smtClean="0"/>
              <a:t>6010</a:t>
            </a:r>
            <a:r>
              <a:rPr lang="en-GB" sz="2000" dirty="0"/>
              <a:t>, 6011, 6012, 6104, 6732, 6733, 7111, 7637, 7638, </a:t>
            </a:r>
            <a:r>
              <a:rPr lang="en-GB" sz="2000" dirty="0" smtClean="0"/>
              <a:t>7639</a:t>
            </a:r>
            <a:r>
              <a:rPr lang="en-US" sz="2000" dirty="0" smtClean="0"/>
              <a:t>, </a:t>
            </a:r>
            <a:r>
              <a:rPr lang="en-GB" sz="2000" dirty="0" smtClean="0"/>
              <a:t>7640</a:t>
            </a:r>
            <a:r>
              <a:rPr lang="en-GB" sz="2000" dirty="0"/>
              <a:t>, 7641, 7818, 7819, 8222, 8503, 8504, 8588, 8709, </a:t>
            </a:r>
            <a:r>
              <a:rPr lang="en-GB" sz="2000" dirty="0" smtClean="0"/>
              <a:t>8710,</a:t>
            </a:r>
            <a:r>
              <a:rPr lang="en-US" sz="2000" dirty="0"/>
              <a:t> </a:t>
            </a:r>
            <a:r>
              <a:rPr lang="en-GB" sz="2000" dirty="0" smtClean="0"/>
              <a:t>8711</a:t>
            </a:r>
            <a:r>
              <a:rPr lang="en-GB" sz="2000" dirty="0"/>
              <a:t>, 8712, 8713, 8716, 9224, 9225, 9300, 9301, </a:t>
            </a:r>
            <a:r>
              <a:rPr lang="en-GB" sz="2000" dirty="0" smtClean="0"/>
              <a:t>9302, 9304,</a:t>
            </a:r>
            <a:r>
              <a:rPr lang="en-US" sz="2000" dirty="0"/>
              <a:t> </a:t>
            </a:r>
            <a:r>
              <a:rPr lang="en-GB" sz="2000" dirty="0" smtClean="0"/>
              <a:t>9305</a:t>
            </a:r>
            <a:r>
              <a:rPr lang="en-GB" sz="2000" dirty="0"/>
              <a:t>, 9536, 9720, 9923, 9924, </a:t>
            </a:r>
            <a:r>
              <a:rPr lang="en-GB" sz="2000" dirty="0">
                <a:solidFill>
                  <a:srgbClr val="FF0000"/>
                </a:solidFill>
              </a:rPr>
              <a:t>9925,</a:t>
            </a:r>
            <a:r>
              <a:rPr lang="en-GB" sz="2000" dirty="0"/>
              <a:t> 9926, 9927, 9928, </a:t>
            </a:r>
            <a:r>
              <a:rPr lang="en-GB" sz="2000" dirty="0" smtClean="0"/>
              <a:t>9929,</a:t>
            </a:r>
            <a:r>
              <a:rPr lang="en-US" sz="2000" dirty="0"/>
              <a:t> </a:t>
            </a:r>
            <a:r>
              <a:rPr lang="en-GB" sz="2000" dirty="0" smtClean="0"/>
              <a:t>10151</a:t>
            </a:r>
            <a:r>
              <a:rPr lang="en-GB" sz="2000" dirty="0"/>
              <a:t>, 10152, 10153, 10156, 10160, 8066</a:t>
            </a:r>
            <a:endParaRPr lang="en-US" sz="2000" dirty="0"/>
          </a:p>
          <a:p>
            <a:r>
              <a:rPr lang="en-US" sz="2000" dirty="0" smtClean="0"/>
              <a:t>In doc </a:t>
            </a:r>
            <a:r>
              <a:rPr lang="en-US" sz="2000" dirty="0" smtClean="0"/>
              <a:t>11-16/1262r2?</a:t>
            </a:r>
            <a:endParaRPr lang="en-US" sz="2000" dirty="0" smtClean="0"/>
          </a:p>
          <a:p>
            <a:r>
              <a:rPr lang="en-US" sz="2000" dirty="0" smtClean="0"/>
              <a:t>7641, 8503, 8504, 9720 – add a condition according to </a:t>
            </a:r>
            <a:r>
              <a:rPr lang="en-US" sz="2000" dirty="0" err="1" smtClean="0"/>
              <a:t>Liwen’s</a:t>
            </a:r>
            <a:r>
              <a:rPr lang="en-US" sz="2000" dirty="0" smtClean="0"/>
              <a:t> comment.</a:t>
            </a:r>
            <a:endParaRPr lang="en-US" sz="2000" dirty="0"/>
          </a:p>
          <a:p>
            <a:r>
              <a:rPr lang="en-US" sz="2000" dirty="0" smtClean="0"/>
              <a:t>No objection to resolutions to CIDs in black.</a:t>
            </a:r>
          </a:p>
          <a:p>
            <a:r>
              <a:rPr lang="en-US" sz="2000" dirty="0" smtClean="0"/>
              <a:t>Robert’s comments on 20 MHz only STA handling 80 MHz NDP</a:t>
            </a:r>
          </a:p>
          <a:p>
            <a:r>
              <a:rPr lang="en-US" sz="2000" dirty="0" smtClean="0"/>
              <a:t>Will come back to this document later.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92937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11-17/1060 (</a:t>
            </a:r>
            <a:r>
              <a:rPr lang="en-US" dirty="0"/>
              <a:t>Jeongki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6053 ad 6042 in doc </a:t>
            </a:r>
            <a:r>
              <a:rPr lang="en-US" dirty="0" smtClean="0"/>
              <a:t>11-17/1060r4?</a:t>
            </a:r>
            <a:endParaRPr lang="en-US" dirty="0" smtClean="0"/>
          </a:p>
          <a:p>
            <a:endParaRPr lang="en-US" dirty="0"/>
          </a:p>
          <a:p>
            <a:r>
              <a:rPr lang="en-US" dirty="0" smtClean="0"/>
              <a:t>Wait for </a:t>
            </a:r>
            <a:r>
              <a:rPr lang="en-US" dirty="0" err="1" smtClean="0"/>
              <a:t>Chitto</a:t>
            </a:r>
            <a:endParaRPr lang="en-US" dirty="0" smtClean="0"/>
          </a:p>
          <a:p>
            <a:r>
              <a:rPr lang="en-US" dirty="0" smtClean="0"/>
              <a:t>Raja concern about the value of the No RA RU using the reserved bit</a:t>
            </a:r>
            <a:r>
              <a:rPr lang="en-US" dirty="0" smtClean="0"/>
              <a:t>.</a:t>
            </a:r>
          </a:p>
          <a:p>
            <a:r>
              <a:rPr lang="en-US" dirty="0" smtClean="0"/>
              <a:t>R4 was presented. No agreement yet.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490262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11-17/1351 (</a:t>
            </a:r>
            <a:r>
              <a:rPr lang="en-US" dirty="0"/>
              <a:t>Jeongki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6040, 7420, 7421,  </a:t>
            </a:r>
            <a:r>
              <a:rPr lang="en-US" dirty="0" smtClean="0"/>
              <a:t>7601 in doc 11-17/1351r2?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615016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September 07,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905000"/>
            <a:ext cx="7770813" cy="4113213"/>
          </a:xfrm>
        </p:spPr>
        <p:txBody>
          <a:bodyPr/>
          <a:lstStyle/>
          <a:p>
            <a:pPr>
              <a:buFont typeface="Arial" panose="020B0604020202020204" pitchFamily="34" charset="0"/>
              <a:buChar char="•"/>
            </a:pPr>
            <a:r>
              <a:rPr lang="en-US" sz="2000" dirty="0" smtClean="0"/>
              <a:t>9:00 – 10:30	</a:t>
            </a:r>
          </a:p>
          <a:p>
            <a:pPr lvl="1">
              <a:buFont typeface="Arial" panose="020B0604020202020204" pitchFamily="34" charset="0"/>
              <a:buChar char="•"/>
            </a:pPr>
            <a:r>
              <a:rPr lang="en-US" sz="1800" dirty="0" smtClean="0"/>
              <a:t>Call the meeting to order</a:t>
            </a:r>
          </a:p>
          <a:p>
            <a:pPr lvl="1">
              <a:buFont typeface="Arial" panose="020B0604020202020204" pitchFamily="34" charset="0"/>
              <a:buChar char="•"/>
            </a:pPr>
            <a:r>
              <a:rPr lang="en-US" sz="1800" dirty="0" smtClean="0"/>
              <a:t>IPR Policy and procedure reminder</a:t>
            </a:r>
          </a:p>
          <a:p>
            <a:pPr lvl="1">
              <a:buFont typeface="Arial" panose="020B0604020202020204" pitchFamily="34" charset="0"/>
              <a:buChar char="•"/>
            </a:pPr>
            <a:r>
              <a:rPr lang="en-US" sz="1800" dirty="0" smtClean="0"/>
              <a:t>Comment Resolution</a:t>
            </a:r>
          </a:p>
          <a:p>
            <a:pPr>
              <a:buFont typeface="Arial" panose="020B0604020202020204" pitchFamily="34" charset="0"/>
              <a:buChar char="•"/>
            </a:pPr>
            <a:r>
              <a:rPr lang="en-US" sz="2000" dirty="0" smtClean="0"/>
              <a:t>10:30 – 10:45	Break</a:t>
            </a:r>
          </a:p>
          <a:p>
            <a:pPr>
              <a:buFont typeface="Arial" panose="020B0604020202020204" pitchFamily="34" charset="0"/>
              <a:buChar char="•"/>
            </a:pPr>
            <a:r>
              <a:rPr lang="en-US" sz="2000" dirty="0" smtClean="0"/>
              <a:t>10:45 – 12:00</a:t>
            </a:r>
          </a:p>
          <a:p>
            <a:pPr lvl="1">
              <a:buFont typeface="Arial" panose="020B0604020202020204" pitchFamily="34" charset="0"/>
              <a:buChar char="•"/>
            </a:pPr>
            <a:r>
              <a:rPr lang="en-US" sz="1800" dirty="0" smtClean="0"/>
              <a:t>Comment Resolution</a:t>
            </a:r>
          </a:p>
          <a:p>
            <a:pPr>
              <a:buFont typeface="Arial" panose="020B0604020202020204" pitchFamily="34" charset="0"/>
              <a:buChar char="•"/>
            </a:pPr>
            <a:r>
              <a:rPr lang="en-US" sz="2000" dirty="0" smtClean="0"/>
              <a:t>12:00 – 1:00 Lunch</a:t>
            </a:r>
          </a:p>
          <a:p>
            <a:pPr>
              <a:buFont typeface="Arial" panose="020B0604020202020204" pitchFamily="34" charset="0"/>
              <a:buChar char="•"/>
            </a:pPr>
            <a:r>
              <a:rPr lang="en-US" sz="2000" dirty="0" smtClean="0"/>
              <a:t>1:00 – 3:30 Comment Resolution</a:t>
            </a:r>
          </a:p>
          <a:p>
            <a:pPr>
              <a:buFont typeface="Arial" panose="020B0604020202020204" pitchFamily="34" charset="0"/>
              <a:buChar char="•"/>
            </a:pPr>
            <a:r>
              <a:rPr lang="en-US" sz="2000" dirty="0" smtClean="0"/>
              <a:t>3:30 – 3:45 	Break</a:t>
            </a:r>
          </a:p>
          <a:p>
            <a:pPr>
              <a:buFont typeface="Arial" panose="020B0604020202020204" pitchFamily="34" charset="0"/>
              <a:buChar char="•"/>
            </a:pPr>
            <a:r>
              <a:rPr lang="en-US" sz="2000" dirty="0" smtClean="0"/>
              <a:t>3:45 – 6:00 Comment Resolution</a:t>
            </a:r>
          </a:p>
          <a:p>
            <a:pPr>
              <a:buFont typeface="Arial" panose="020B0604020202020204" pitchFamily="34" charset="0"/>
              <a:buChar char="•"/>
            </a:pPr>
            <a:r>
              <a:rPr lang="en-US" sz="2000" dirty="0" smtClean="0"/>
              <a:t>6:00 	Recess</a:t>
            </a:r>
            <a:endParaRPr lang="en-US" sz="12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11-17/1286 (Zhou)</a:t>
            </a:r>
            <a:endParaRPr lang="en-US" dirty="0"/>
          </a:p>
        </p:txBody>
      </p:sp>
      <p:sp>
        <p:nvSpPr>
          <p:cNvPr id="3" name="Content Placeholder 2"/>
          <p:cNvSpPr>
            <a:spLocks noGrp="1"/>
          </p:cNvSpPr>
          <p:nvPr>
            <p:ph idx="1"/>
          </p:nvPr>
        </p:nvSpPr>
        <p:spPr>
          <a:xfrm>
            <a:off x="839787" y="1752600"/>
            <a:ext cx="7770813" cy="4113213"/>
          </a:xfrm>
        </p:spPr>
        <p:txBody>
          <a:bodyPr/>
          <a:lstStyle/>
          <a:p>
            <a:r>
              <a:rPr lang="en-US" dirty="0" smtClean="0"/>
              <a:t>Do you agree to resolutions to CIDs; </a:t>
            </a:r>
            <a:r>
              <a:rPr lang="en-GB" dirty="0"/>
              <a:t>3223, 3224, 4797, 4798, 4799, 4801, </a:t>
            </a:r>
            <a:r>
              <a:rPr lang="en-GB" dirty="0">
                <a:solidFill>
                  <a:srgbClr val="FF0000"/>
                </a:solidFill>
              </a:rPr>
              <a:t>4802</a:t>
            </a:r>
            <a:r>
              <a:rPr lang="en-GB" dirty="0"/>
              <a:t>, </a:t>
            </a:r>
            <a:r>
              <a:rPr lang="en-GB" dirty="0">
                <a:solidFill>
                  <a:srgbClr val="FF0000"/>
                </a:solidFill>
              </a:rPr>
              <a:t>4803, </a:t>
            </a:r>
            <a:r>
              <a:rPr lang="en-GB" dirty="0">
                <a:solidFill>
                  <a:schemeClr val="tx1"/>
                </a:solidFill>
              </a:rPr>
              <a:t>4804</a:t>
            </a:r>
            <a:r>
              <a:rPr lang="en-GB" dirty="0"/>
              <a:t>, 5179, 5180, 5181, 5182, 5698, 5699, 5700, 5701, 5780, 5808, 5943, 5944, 5945, 5980, 5981, 5982, 6099, 6163, 6164, 6165, </a:t>
            </a:r>
            <a:r>
              <a:rPr lang="en-GB" dirty="0">
                <a:solidFill>
                  <a:srgbClr val="FF0000"/>
                </a:solidFill>
              </a:rPr>
              <a:t>7089</a:t>
            </a:r>
            <a:r>
              <a:rPr lang="en-GB" dirty="0"/>
              <a:t>, 7226, 7385, 7571, 7572, 7642, 7643, </a:t>
            </a:r>
            <a:r>
              <a:rPr lang="en-GB" dirty="0">
                <a:solidFill>
                  <a:srgbClr val="FF0000"/>
                </a:solidFill>
              </a:rPr>
              <a:t>7647</a:t>
            </a:r>
            <a:r>
              <a:rPr lang="en-GB" dirty="0"/>
              <a:t>, 7688, 7689, 7807, 7808, 8053, 8167, 8168, 8217, 8255, 8270, 8294, 8495, 8496, 8497, 8593, 8696, 8697, 8698, 8699, 9290, 9398, 9454, 9457, 9466, 9467, 9468, 9526, 9587, 9704, 9705, 9706, 9889, 9890, 9891, 9892, 9893, 10316</a:t>
            </a:r>
            <a:endParaRPr lang="en-US" dirty="0"/>
          </a:p>
          <a:p>
            <a:r>
              <a:rPr lang="en-US" dirty="0" smtClean="0"/>
              <a:t>In doc </a:t>
            </a:r>
            <a:r>
              <a:rPr lang="en-US" dirty="0" smtClean="0"/>
              <a:t>11-17/1286r0?</a:t>
            </a:r>
            <a:endParaRPr lang="en-US" dirty="0" smtClean="0"/>
          </a:p>
          <a:p>
            <a:r>
              <a:rPr lang="en-US" dirty="0" smtClean="0"/>
              <a:t>To be revisited with Alfred’s input.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5297121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11-17/0925 (Huizhao)</a:t>
            </a:r>
            <a:endParaRPr lang="en-US" dirty="0"/>
          </a:p>
        </p:txBody>
      </p:sp>
      <p:sp>
        <p:nvSpPr>
          <p:cNvPr id="3" name="Content Placeholder 2"/>
          <p:cNvSpPr>
            <a:spLocks noGrp="1"/>
          </p:cNvSpPr>
          <p:nvPr>
            <p:ph idx="1"/>
          </p:nvPr>
        </p:nvSpPr>
        <p:spPr/>
        <p:txBody>
          <a:bodyPr/>
          <a:lstStyle/>
          <a:p>
            <a:r>
              <a:rPr lang="en-US" dirty="0" smtClean="0"/>
              <a:t>Do you agree to resolutions to CIDs</a:t>
            </a:r>
            <a:r>
              <a:rPr lang="en-US" dirty="0"/>
              <a:t>; </a:t>
            </a:r>
            <a:r>
              <a:rPr lang="en-US" dirty="0" smtClean="0"/>
              <a:t>3136, 4834, 5159, 5161, 5162, </a:t>
            </a:r>
            <a:r>
              <a:rPr lang="en-US" dirty="0" smtClean="0">
                <a:solidFill>
                  <a:srgbClr val="FF0000"/>
                </a:solidFill>
              </a:rPr>
              <a:t>5163 (Eldad)</a:t>
            </a:r>
            <a:r>
              <a:rPr lang="en-US" dirty="0" smtClean="0"/>
              <a:t>, 5557, 5560, 5568, 6514, 6515, 7530, 7779, 7781, 7872, 7873, 8208, 8209, 8349, 8350, 8451, 9422, 9686 in </a:t>
            </a:r>
            <a:r>
              <a:rPr lang="en-US" dirty="0" smtClean="0"/>
              <a:t>11-17/0925r11?</a:t>
            </a:r>
            <a:endParaRPr lang="en-US" dirty="0"/>
          </a:p>
          <a:p>
            <a:endParaRPr lang="en-US" dirty="0" smtClean="0"/>
          </a:p>
          <a:p>
            <a:r>
              <a:rPr lang="en-US" dirty="0" smtClean="0"/>
              <a:t>Alfred and Huizhao will make sure this is consistent with 11-17/1263rx</a:t>
            </a:r>
          </a:p>
          <a:p>
            <a:endParaRPr lang="en-US" dirty="0"/>
          </a:p>
          <a:p>
            <a:r>
              <a:rPr lang="en-US" dirty="0" smtClean="0"/>
              <a:t>No objection to the resolutions pending the consistency check – </a:t>
            </a:r>
            <a:r>
              <a:rPr lang="en-US" dirty="0" smtClean="0">
                <a:solidFill>
                  <a:srgbClr val="FF0000"/>
                </a:solidFill>
              </a:rPr>
              <a:t>check has already been made</a:t>
            </a:r>
            <a:r>
              <a:rPr lang="en-US" dirty="0" smtClean="0"/>
              <a:t>.</a:t>
            </a:r>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8851343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11-17/1067 (Liwen)</a:t>
            </a:r>
            <a:endParaRPr lang="en-US" dirty="0"/>
          </a:p>
        </p:txBody>
      </p:sp>
      <p:sp>
        <p:nvSpPr>
          <p:cNvPr id="3" name="Content Placeholder 2"/>
          <p:cNvSpPr>
            <a:spLocks noGrp="1"/>
          </p:cNvSpPr>
          <p:nvPr>
            <p:ph idx="1"/>
          </p:nvPr>
        </p:nvSpPr>
        <p:spPr/>
        <p:txBody>
          <a:bodyPr/>
          <a:lstStyle/>
          <a:p>
            <a:r>
              <a:rPr lang="en-US" dirty="0" smtClean="0"/>
              <a:t>DO you agree to resolutions to CID 7617 in doc 11-17/1067r4?</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745371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Thanks to Hongyuan and Marvell for hosting this meeting.</a:t>
            </a:r>
          </a:p>
          <a:p>
            <a:pPr>
              <a:buFont typeface="Arial" panose="020B0604020202020204" pitchFamily="34" charset="0"/>
              <a:buChar char="•"/>
            </a:pPr>
            <a:r>
              <a:rPr lang="en-US" dirty="0" smtClean="0"/>
              <a:t>Host announcements, if any.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819002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11-17/1362 (Ming)</a:t>
            </a:r>
            <a:endParaRPr lang="en-US" dirty="0"/>
          </a:p>
        </p:txBody>
      </p:sp>
      <p:sp>
        <p:nvSpPr>
          <p:cNvPr id="3" name="Content Placeholder 2"/>
          <p:cNvSpPr>
            <a:spLocks noGrp="1"/>
          </p:cNvSpPr>
          <p:nvPr>
            <p:ph idx="1"/>
          </p:nvPr>
        </p:nvSpPr>
        <p:spPr/>
        <p:txBody>
          <a:bodyPr/>
          <a:lstStyle/>
          <a:p>
            <a:pPr lvl="0"/>
            <a:r>
              <a:rPr lang="en-US" dirty="0" smtClean="0"/>
              <a:t> DO you agree to resolutions to CIDs;</a:t>
            </a:r>
            <a:r>
              <a:rPr lang="en-GB" dirty="0" smtClean="0"/>
              <a:t> 7658, 8445, 8447, 8446, 5473, 5474, 8448, 7540, 7541, 5801, </a:t>
            </a:r>
            <a:r>
              <a:rPr lang="en-GB" dirty="0"/>
              <a:t>8458 (11 CIDs</a:t>
            </a:r>
            <a:r>
              <a:rPr lang="en-GB" dirty="0" smtClean="0"/>
              <a:t>) in doc </a:t>
            </a:r>
            <a:r>
              <a:rPr lang="en-GB" dirty="0" smtClean="0"/>
              <a:t>11-17/1362r2?</a:t>
            </a:r>
            <a:endParaRPr lang="en-GB" dirty="0" smtClean="0"/>
          </a:p>
          <a:p>
            <a:pPr lvl="0"/>
            <a:endParaRPr lang="en-GB" dirty="0"/>
          </a:p>
          <a:p>
            <a:pPr lvl="0"/>
            <a:r>
              <a:rPr lang="en-US" dirty="0" smtClean="0"/>
              <a:t>No objection</a:t>
            </a:r>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8106684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11-17/1285 </a:t>
            </a:r>
            <a:r>
              <a:rPr lang="en-US" dirty="0" smtClean="0"/>
              <a:t>(</a:t>
            </a:r>
            <a:r>
              <a:rPr lang="en-US" dirty="0"/>
              <a:t>L</a:t>
            </a:r>
            <a:r>
              <a:rPr lang="en-US" dirty="0" smtClean="0"/>
              <a:t>iwen</a:t>
            </a:r>
            <a:r>
              <a:rPr lang="en-US" dirty="0" smtClean="0"/>
              <a:t>)</a:t>
            </a:r>
            <a:endParaRPr lang="en-US" dirty="0"/>
          </a:p>
        </p:txBody>
      </p:sp>
      <p:sp>
        <p:nvSpPr>
          <p:cNvPr id="3" name="Content Placeholder 2"/>
          <p:cNvSpPr>
            <a:spLocks noGrp="1"/>
          </p:cNvSpPr>
          <p:nvPr>
            <p:ph idx="1"/>
          </p:nvPr>
        </p:nvSpPr>
        <p:spPr>
          <a:xfrm>
            <a:off x="685800" y="1828800"/>
            <a:ext cx="7770813" cy="4113213"/>
          </a:xfrm>
        </p:spPr>
        <p:txBody>
          <a:bodyPr/>
          <a:lstStyle/>
          <a:p>
            <a:r>
              <a:rPr lang="en-US" sz="2000" dirty="0" smtClean="0"/>
              <a:t>Do you accept resolutions to CIDs; </a:t>
            </a:r>
            <a:r>
              <a:rPr lang="en-GB" sz="2000" dirty="0"/>
              <a:t>3124, 4768, 8671, 8672, 3126, 3176, 3271, 3275, 3278, 3284, 4560, 4586, 4588, 4593, 4605, 4609, 4618, 4619, 4623, 4627, 4628, 4633, 4636, 4639, 4648, 4654, 4658, 5136, 5137, 5138, 5760, 5838, 5839, 5840, 6063, 6091, 6390, 6396, 6406, 6409, 7056, 7370, 7372, 7408, 7536, 7554, 7555, 7556, 7761, 7764, 7766, 7767, 8041, 8119, 8120, 8121, 8388, 8399, 8429, 8431, 8514,  9507, 9668, 9669, 9670</a:t>
            </a:r>
            <a:r>
              <a:rPr lang="en-GB" sz="2000" dirty="0">
                <a:solidFill>
                  <a:srgbClr val="FF0000"/>
                </a:solidFill>
              </a:rPr>
              <a:t>, 9671</a:t>
            </a:r>
            <a:r>
              <a:rPr lang="en-GB" sz="2000" dirty="0"/>
              <a:t>, </a:t>
            </a:r>
            <a:r>
              <a:rPr lang="en-GB" sz="2000" strike="sngStrike" dirty="0"/>
              <a:t>9672, </a:t>
            </a:r>
            <a:r>
              <a:rPr lang="en-GB" sz="2000" strike="sngStrike" dirty="0" smtClean="0"/>
              <a:t>10073</a:t>
            </a:r>
          </a:p>
          <a:p>
            <a:r>
              <a:rPr lang="en-GB" sz="2000" dirty="0" smtClean="0"/>
              <a:t>in doc 11-17/1285r2?</a:t>
            </a:r>
          </a:p>
          <a:p>
            <a:endParaRPr lang="en-GB" sz="2000" dirty="0"/>
          </a:p>
          <a:p>
            <a:r>
              <a:rPr lang="en-GB" sz="2000" dirty="0" smtClean="0"/>
              <a:t>9671 is handled in another submission.</a:t>
            </a:r>
          </a:p>
          <a:p>
            <a:r>
              <a:rPr lang="en-GB" sz="2000" dirty="0" smtClean="0"/>
              <a:t>No objection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024305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11-17/0777 (Matt Fischer)</a:t>
            </a:r>
            <a:endParaRPr lang="en-US" dirty="0"/>
          </a:p>
        </p:txBody>
      </p:sp>
      <p:sp>
        <p:nvSpPr>
          <p:cNvPr id="3" name="Content Placeholder 2"/>
          <p:cNvSpPr>
            <a:spLocks noGrp="1"/>
          </p:cNvSpPr>
          <p:nvPr>
            <p:ph idx="1"/>
          </p:nvPr>
        </p:nvSpPr>
        <p:spPr>
          <a:xfrm>
            <a:off x="685800" y="1600200"/>
            <a:ext cx="7770813" cy="4113213"/>
          </a:xfrm>
        </p:spPr>
        <p:txBody>
          <a:bodyPr/>
          <a:lstStyle/>
          <a:p>
            <a:r>
              <a:rPr lang="en-US" sz="2000" dirty="0" smtClean="0"/>
              <a:t>Do you agree to resolutions to CIDs; </a:t>
            </a:r>
            <a:r>
              <a:rPr lang="en-GB" sz="2000" dirty="0"/>
              <a:t>3031 3123 4765 4766 5034 5673 5759 5765 5766 5767 5768 5769</a:t>
            </a:r>
            <a:endParaRPr lang="en-US" sz="2000" dirty="0"/>
          </a:p>
          <a:p>
            <a:r>
              <a:rPr lang="en-GB" sz="2000" dirty="0"/>
              <a:t>5832 5833 5834 5835 5836 5892 5959</a:t>
            </a:r>
            <a:endParaRPr lang="en-US" sz="2000" dirty="0"/>
          </a:p>
          <a:p>
            <a:r>
              <a:rPr lang="en-GB" sz="2000" dirty="0"/>
              <a:t>6049 6051 6089 6350 6351 6352 6353 6354 6355 6363</a:t>
            </a:r>
            <a:endParaRPr lang="en-US" sz="2000" dirty="0"/>
          </a:p>
          <a:p>
            <a:r>
              <a:rPr lang="en-GB" sz="2000" dirty="0"/>
              <a:t>7170 7184 7208 7358 7359 7360 7361 7362 7551 7598 7599 </a:t>
            </a:r>
            <a:r>
              <a:rPr lang="en-GB" sz="2000" dirty="0">
                <a:solidFill>
                  <a:schemeClr val="tx1"/>
                </a:solidFill>
              </a:rPr>
              <a:t>7600</a:t>
            </a:r>
            <a:endParaRPr lang="en-US" sz="2000" dirty="0">
              <a:solidFill>
                <a:schemeClr val="tx1"/>
              </a:solidFill>
            </a:endParaRPr>
          </a:p>
          <a:p>
            <a:r>
              <a:rPr lang="en-GB" sz="2000" dirty="0"/>
              <a:t>7922 7923 7924 7925 7926 7927 7928 7929 7930 </a:t>
            </a:r>
            <a:endParaRPr lang="en-US" sz="2000" dirty="0"/>
          </a:p>
          <a:p>
            <a:r>
              <a:rPr lang="en-GB" sz="2000" dirty="0"/>
              <a:t>8123 8124 8127 8131 8144 8196 8197 </a:t>
            </a:r>
            <a:endParaRPr lang="en-US" sz="2000" dirty="0"/>
          </a:p>
          <a:p>
            <a:r>
              <a:rPr lang="en-GB" sz="2000" dirty="0"/>
              <a:t>8200 8591 9843 9971 </a:t>
            </a:r>
            <a:endParaRPr lang="en-GB" sz="2000" dirty="0" smtClean="0"/>
          </a:p>
          <a:p>
            <a:r>
              <a:rPr lang="en-GB" sz="2000" dirty="0" smtClean="0"/>
              <a:t>In doc </a:t>
            </a:r>
            <a:r>
              <a:rPr lang="en-GB" sz="2000" dirty="0" smtClean="0"/>
              <a:t>11-17/0777r8?</a:t>
            </a:r>
            <a:endParaRPr lang="en-GB" sz="2000" dirty="0" smtClean="0"/>
          </a:p>
          <a:p>
            <a:endParaRPr lang="en-GB" sz="2000" dirty="0"/>
          </a:p>
          <a:p>
            <a:r>
              <a:rPr lang="en-GB" sz="2000" dirty="0" smtClean="0"/>
              <a:t>No CID to address changes to #4 in r7. text was deleted in r8.</a:t>
            </a:r>
          </a:p>
          <a:p>
            <a:r>
              <a:rPr lang="en-US" sz="2000" dirty="0" smtClean="0"/>
              <a:t>No objection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949895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11-17/0811 (</a:t>
            </a:r>
            <a:r>
              <a:rPr lang="en-US" dirty="0" err="1" smtClean="0"/>
              <a:t>Jarkko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5973 and 9870  in doc 11-17/0811r3?</a:t>
            </a:r>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105304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11-17/1363 (Ming)</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8449 8453 8547 8452 8450 8451 6603 5929 7139 8439 8440 8441 8436 5469 6991 6992 7798 6993 8149 8437 8438 9401 (22 CIDs)</a:t>
            </a:r>
            <a:endParaRPr lang="en-US" dirty="0"/>
          </a:p>
          <a:p>
            <a:r>
              <a:rPr lang="en-US" dirty="0" smtClean="0"/>
              <a:t>In doc </a:t>
            </a:r>
            <a:r>
              <a:rPr lang="en-US" dirty="0" smtClean="0"/>
              <a:t>11-17/1363r1?</a:t>
            </a:r>
            <a:endParaRPr lang="en-US" dirty="0" smtClean="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468455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11-17/1313 (Yongho)</a:t>
            </a:r>
            <a:endParaRPr lang="en-US" dirty="0"/>
          </a:p>
        </p:txBody>
      </p:sp>
      <p:sp>
        <p:nvSpPr>
          <p:cNvPr id="3" name="Content Placeholder 2"/>
          <p:cNvSpPr>
            <a:spLocks noGrp="1"/>
          </p:cNvSpPr>
          <p:nvPr>
            <p:ph idx="1"/>
          </p:nvPr>
        </p:nvSpPr>
        <p:spPr/>
        <p:txBody>
          <a:bodyPr/>
          <a:lstStyle/>
          <a:p>
            <a:r>
              <a:rPr lang="en-US" dirty="0" smtClean="0"/>
              <a:t>Do you agree to resolutions to CIDs 8358 and 9377 in doc 11-17/1313r0?</a:t>
            </a:r>
          </a:p>
          <a:p>
            <a:endParaRPr lang="en-US" dirty="0"/>
          </a:p>
          <a:p>
            <a:r>
              <a:rPr lang="en-US" dirty="0" smtClean="0"/>
              <a:t>No objection</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874676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11-17/1272 (Yongho)</a:t>
            </a:r>
            <a:endParaRPr lang="en-US" dirty="0"/>
          </a:p>
        </p:txBody>
      </p:sp>
      <p:sp>
        <p:nvSpPr>
          <p:cNvPr id="3" name="Content Placeholder 2"/>
          <p:cNvSpPr>
            <a:spLocks noGrp="1"/>
          </p:cNvSpPr>
          <p:nvPr>
            <p:ph idx="1"/>
          </p:nvPr>
        </p:nvSpPr>
        <p:spPr/>
        <p:txBody>
          <a:bodyPr/>
          <a:lstStyle/>
          <a:p>
            <a:r>
              <a:rPr lang="en-US" dirty="0" smtClean="0"/>
              <a:t>Do you agree to resolution to CID 9429 in doc 11-17/1272r0?</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552622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11-17/1271 (Yongho)</a:t>
            </a:r>
            <a:endParaRPr lang="en-US" dirty="0"/>
          </a:p>
        </p:txBody>
      </p:sp>
      <p:sp>
        <p:nvSpPr>
          <p:cNvPr id="3" name="Content Placeholder 2"/>
          <p:cNvSpPr>
            <a:spLocks noGrp="1"/>
          </p:cNvSpPr>
          <p:nvPr>
            <p:ph idx="1"/>
          </p:nvPr>
        </p:nvSpPr>
        <p:spPr/>
        <p:txBody>
          <a:bodyPr/>
          <a:lstStyle/>
          <a:p>
            <a:r>
              <a:rPr lang="en-US" dirty="0" smtClean="0"/>
              <a:t>Do you agree to resolution to CID 9389 in doc 11-17/1271r0?</a:t>
            </a:r>
          </a:p>
          <a:p>
            <a:endParaRPr lang="en-US" dirty="0"/>
          </a:p>
          <a:p>
            <a:r>
              <a:rPr lang="en-US" dirty="0" smtClean="0"/>
              <a:t>Need more discussion with Raja.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692333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11-17/1270 (Yongho)</a:t>
            </a:r>
            <a:endParaRPr lang="en-US" dirty="0"/>
          </a:p>
        </p:txBody>
      </p:sp>
      <p:sp>
        <p:nvSpPr>
          <p:cNvPr id="3" name="Content Placeholder 2"/>
          <p:cNvSpPr>
            <a:spLocks noGrp="1"/>
          </p:cNvSpPr>
          <p:nvPr>
            <p:ph idx="1"/>
          </p:nvPr>
        </p:nvSpPr>
        <p:spPr/>
        <p:txBody>
          <a:bodyPr/>
          <a:lstStyle/>
          <a:p>
            <a:r>
              <a:rPr lang="en-US" dirty="0" smtClean="0"/>
              <a:t>Do you agree to resolutions to CID 5374 in doc </a:t>
            </a:r>
            <a:r>
              <a:rPr lang="en-US" dirty="0" smtClean="0"/>
              <a:t>11-17/1270r0?</a:t>
            </a:r>
            <a:endParaRPr lang="en-US" dirty="0" smtClean="0"/>
          </a:p>
          <a:p>
            <a:endParaRPr lang="en-US" dirty="0"/>
          </a:p>
          <a:p>
            <a:r>
              <a:rPr lang="en-US" dirty="0" smtClean="0">
                <a:solidFill>
                  <a:srgbClr val="FF0000"/>
                </a:solidFill>
              </a:rPr>
              <a:t>No objection </a:t>
            </a:r>
            <a:r>
              <a:rPr lang="en-US" dirty="0" smtClean="0"/>
              <a:t>conditioned on adding the MIB variable.</a:t>
            </a:r>
          </a:p>
          <a:p>
            <a:r>
              <a:rPr lang="en-US" dirty="0" smtClean="0"/>
              <a:t>Po-Kai requested a review with – need for discussion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346323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September 08,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676400"/>
            <a:ext cx="8153400" cy="4113213"/>
          </a:xfrm>
        </p:spPr>
        <p:txBody>
          <a:bodyPr/>
          <a:lstStyle/>
          <a:p>
            <a:pPr>
              <a:buFont typeface="Arial" panose="020B0604020202020204" pitchFamily="34" charset="0"/>
              <a:buChar char="•"/>
            </a:pPr>
            <a:r>
              <a:rPr lang="en-US" sz="2000" dirty="0" smtClean="0"/>
              <a:t>9</a:t>
            </a:r>
            <a:r>
              <a:rPr lang="en-US" sz="2000" dirty="0" smtClean="0">
                <a:sym typeface="Wingdings" panose="05000000000000000000" pitchFamily="2" charset="2"/>
              </a:rPr>
              <a:t>:00 – 10:30</a:t>
            </a:r>
          </a:p>
          <a:p>
            <a:pPr lvl="1">
              <a:buFont typeface="Arial" panose="020B0604020202020204" pitchFamily="34" charset="0"/>
              <a:buChar char="•"/>
            </a:pPr>
            <a:r>
              <a:rPr lang="en-US" sz="1800" dirty="0" smtClean="0"/>
              <a:t>Call the meeting to order</a:t>
            </a:r>
          </a:p>
          <a:p>
            <a:pPr lvl="1">
              <a:buFont typeface="Arial" panose="020B0604020202020204" pitchFamily="34" charset="0"/>
              <a:buChar char="•"/>
            </a:pPr>
            <a:r>
              <a:rPr lang="en-US" sz="1800" dirty="0" smtClean="0"/>
              <a:t>IPR Policy and procedure reminder</a:t>
            </a:r>
          </a:p>
          <a:p>
            <a:pPr lvl="1">
              <a:buFont typeface="Arial" panose="020B0604020202020204" pitchFamily="34" charset="0"/>
              <a:buChar char="•"/>
            </a:pPr>
            <a:r>
              <a:rPr lang="en-US" sz="1800" dirty="0" smtClean="0"/>
              <a:t>Summary from yesterday</a:t>
            </a:r>
          </a:p>
          <a:p>
            <a:pPr lvl="1">
              <a:buFont typeface="Arial" panose="020B0604020202020204" pitchFamily="34" charset="0"/>
              <a:buChar char="•"/>
            </a:pPr>
            <a:r>
              <a:rPr lang="en-US" sz="1800" dirty="0" smtClean="0"/>
              <a:t>Comment Resolution</a:t>
            </a:r>
          </a:p>
          <a:p>
            <a:pPr>
              <a:buFont typeface="Arial" panose="020B0604020202020204" pitchFamily="34" charset="0"/>
              <a:buChar char="•"/>
            </a:pPr>
            <a:r>
              <a:rPr lang="en-US" sz="2000" dirty="0" smtClean="0"/>
              <a:t>10:30 – 10:45		Break</a:t>
            </a:r>
          </a:p>
          <a:p>
            <a:pPr>
              <a:buFont typeface="Arial" panose="020B0604020202020204" pitchFamily="34" charset="0"/>
              <a:buChar char="•"/>
            </a:pPr>
            <a:r>
              <a:rPr lang="en-US" sz="2000" dirty="0" smtClean="0"/>
              <a:t>10:45 – 12</a:t>
            </a:r>
            <a:r>
              <a:rPr lang="en-US" sz="2000" dirty="0" smtClean="0">
                <a:sym typeface="Wingdings" panose="05000000000000000000" pitchFamily="2" charset="2"/>
              </a:rPr>
              <a:t>:00  	</a:t>
            </a:r>
            <a:r>
              <a:rPr lang="en-US" sz="1800" dirty="0" smtClean="0">
                <a:sym typeface="Wingdings" panose="05000000000000000000" pitchFamily="2" charset="2"/>
              </a:rPr>
              <a:t>Comment Resolution</a:t>
            </a:r>
          </a:p>
          <a:p>
            <a:pPr>
              <a:buFont typeface="Arial" panose="020B0604020202020204" pitchFamily="34" charset="0"/>
              <a:buChar char="•"/>
            </a:pPr>
            <a:r>
              <a:rPr lang="en-US" sz="2000" dirty="0" smtClean="0">
                <a:sym typeface="Wingdings" panose="05000000000000000000" pitchFamily="2" charset="2"/>
              </a:rPr>
              <a:t>12:00 – 1:00 		Lunch</a:t>
            </a:r>
          </a:p>
          <a:p>
            <a:pPr>
              <a:buFont typeface="Arial" panose="020B0604020202020204" pitchFamily="34" charset="0"/>
              <a:buChar char="•"/>
            </a:pPr>
            <a:r>
              <a:rPr lang="en-US" sz="2000" dirty="0" smtClean="0">
                <a:sym typeface="Wingdings" panose="05000000000000000000" pitchFamily="2" charset="2"/>
              </a:rPr>
              <a:t>1:00 – 3:00 		</a:t>
            </a:r>
            <a:r>
              <a:rPr lang="en-US" sz="1800" dirty="0" smtClean="0">
                <a:sym typeface="Wingdings" panose="05000000000000000000" pitchFamily="2" charset="2"/>
              </a:rPr>
              <a:t>Comment Resolution</a:t>
            </a:r>
          </a:p>
          <a:p>
            <a:pPr>
              <a:buFont typeface="Arial" panose="020B0604020202020204" pitchFamily="34" charset="0"/>
              <a:buChar char="•"/>
            </a:pPr>
            <a:r>
              <a:rPr lang="en-US" sz="2000" dirty="0" smtClean="0">
                <a:sym typeface="Wingdings" panose="05000000000000000000" pitchFamily="2" charset="2"/>
              </a:rPr>
              <a:t>3:00 – 3:15 		Break</a:t>
            </a:r>
          </a:p>
          <a:p>
            <a:pPr>
              <a:buFont typeface="Arial" panose="020B0604020202020204" pitchFamily="34" charset="0"/>
              <a:buChar char="•"/>
            </a:pPr>
            <a:r>
              <a:rPr lang="en-US" sz="2000" dirty="0" smtClean="0">
                <a:sym typeface="Wingdings" panose="05000000000000000000" pitchFamily="2" charset="2"/>
              </a:rPr>
              <a:t>3:15 – 5:00 		</a:t>
            </a:r>
            <a:r>
              <a:rPr lang="en-US" sz="1800" dirty="0" smtClean="0">
                <a:sym typeface="Wingdings" panose="05000000000000000000" pitchFamily="2" charset="2"/>
              </a:rPr>
              <a:t>Comment Resolution</a:t>
            </a:r>
          </a:p>
          <a:p>
            <a:pPr>
              <a:buFont typeface="Arial" panose="020B0604020202020204" pitchFamily="34" charset="0"/>
              <a:buChar char="•"/>
            </a:pPr>
            <a:r>
              <a:rPr lang="en-US" sz="2000" dirty="0" smtClean="0">
                <a:sym typeface="Wingdings" panose="05000000000000000000" pitchFamily="2" charset="2"/>
              </a:rPr>
              <a:t>5:00 				Adjourn</a:t>
            </a: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11-17/1335 (Laurent)</a:t>
            </a:r>
            <a:endParaRPr lang="en-US" dirty="0"/>
          </a:p>
        </p:txBody>
      </p:sp>
      <p:sp>
        <p:nvSpPr>
          <p:cNvPr id="3" name="Content Placeholder 2"/>
          <p:cNvSpPr>
            <a:spLocks noGrp="1"/>
          </p:cNvSpPr>
          <p:nvPr>
            <p:ph idx="1"/>
          </p:nvPr>
        </p:nvSpPr>
        <p:spPr/>
        <p:txBody>
          <a:bodyPr/>
          <a:lstStyle/>
          <a:p>
            <a:r>
              <a:rPr lang="en-US" dirty="0" smtClean="0"/>
              <a:t>Do you agree to resolutions to CIDs;  6994, 6598, 6983, 6984, 6986, 6600, 7797, 6599, 8434, 7796, 6987, 9413, 5410, 9399, 6989, 8435, 6988, 6990 in doc </a:t>
            </a:r>
            <a:r>
              <a:rPr lang="en-US" dirty="0" smtClean="0"/>
              <a:t>11-17/1335r1?</a:t>
            </a:r>
            <a:endParaRPr lang="en-US" dirty="0" smtClean="0"/>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932842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11-17/1336 (Laurent)</a:t>
            </a:r>
            <a:endParaRPr lang="en-US" dirty="0"/>
          </a:p>
        </p:txBody>
      </p:sp>
      <p:sp>
        <p:nvSpPr>
          <p:cNvPr id="3" name="Content Placeholder 2"/>
          <p:cNvSpPr>
            <a:spLocks noGrp="1"/>
          </p:cNvSpPr>
          <p:nvPr>
            <p:ph idx="1"/>
          </p:nvPr>
        </p:nvSpPr>
        <p:spPr/>
        <p:txBody>
          <a:bodyPr/>
          <a:lstStyle/>
          <a:p>
            <a:r>
              <a:rPr lang="en-US" dirty="0" smtClean="0"/>
              <a:t>DO you agree to resolutions to CIDs; 5336, 337, 5338, 6940 in doc </a:t>
            </a:r>
            <a:r>
              <a:rPr lang="en-US" dirty="0" smtClean="0"/>
              <a:t>11-17/1336r0?</a:t>
            </a:r>
            <a:endParaRPr lang="en-US" dirty="0" smtClean="0"/>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161162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11-17/0553 (Liwen)</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6187, 6183, 7605, 4793, 5402, 9392, 9393, 10332, 8136, 8135, 7947, 7944, 7943, 7942, 7941, 7940, 7949, 7950, 7948, 7962, 7863, 7864, 8401, 8393, 9672, </a:t>
            </a:r>
            <a:r>
              <a:rPr lang="en-GB" dirty="0" smtClean="0"/>
              <a:t>9671 in doc </a:t>
            </a:r>
            <a:r>
              <a:rPr lang="en-GB" dirty="0" smtClean="0"/>
              <a:t>11-17/0553r8?</a:t>
            </a:r>
            <a:endParaRPr lang="en-GB" dirty="0" smtClean="0"/>
          </a:p>
          <a:p>
            <a:endParaRPr lang="en-GB" dirty="0"/>
          </a:p>
          <a:p>
            <a:r>
              <a:rPr lang="en-GB" dirty="0" smtClean="0"/>
              <a:t>No objection.</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9922912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11-17/1034 (Chao-Chun)</a:t>
            </a:r>
            <a:endParaRPr lang="en-US" dirty="0"/>
          </a:p>
        </p:txBody>
      </p:sp>
      <p:sp>
        <p:nvSpPr>
          <p:cNvPr id="3" name="Content Placeholder 2"/>
          <p:cNvSpPr>
            <a:spLocks noGrp="1"/>
          </p:cNvSpPr>
          <p:nvPr>
            <p:ph idx="1"/>
          </p:nvPr>
        </p:nvSpPr>
        <p:spPr/>
        <p:txBody>
          <a:bodyPr/>
          <a:lstStyle/>
          <a:p>
            <a:r>
              <a:rPr lang="en-US" dirty="0" smtClean="0"/>
              <a:t>Do you agree to resolutions to CIDs 4781, 6982, and 8210 in doc 11-17/1034r1?</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101735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11-17/1011 (Chao-Chun)</a:t>
            </a:r>
            <a:endParaRPr lang="en-US" dirty="0"/>
          </a:p>
        </p:txBody>
      </p:sp>
      <p:sp>
        <p:nvSpPr>
          <p:cNvPr id="3" name="Content Placeholder 2"/>
          <p:cNvSpPr>
            <a:spLocks noGrp="1"/>
          </p:cNvSpPr>
          <p:nvPr>
            <p:ph idx="1"/>
          </p:nvPr>
        </p:nvSpPr>
        <p:spPr/>
        <p:txBody>
          <a:bodyPr/>
          <a:lstStyle/>
          <a:p>
            <a:r>
              <a:rPr lang="en-GB" dirty="0" smtClean="0"/>
              <a:t>Do you agree to resolutions to CIDs; 3050</a:t>
            </a:r>
            <a:r>
              <a:rPr lang="en-GB" dirty="0"/>
              <a:t>, 5847, 7384, </a:t>
            </a:r>
            <a:r>
              <a:rPr lang="en-GB" dirty="0" smtClean="0"/>
              <a:t>8315 in doc </a:t>
            </a:r>
            <a:r>
              <a:rPr lang="en-GB" dirty="0" smtClean="0"/>
              <a:t>11-17/1011r1?</a:t>
            </a:r>
            <a:endParaRPr lang="en-GB" dirty="0" smtClean="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8492006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11-17/1317 (Kiseon)</a:t>
            </a:r>
            <a:endParaRPr lang="en-US" dirty="0"/>
          </a:p>
        </p:txBody>
      </p:sp>
      <p:sp>
        <p:nvSpPr>
          <p:cNvPr id="3" name="Content Placeholder 2"/>
          <p:cNvSpPr>
            <a:spLocks noGrp="1"/>
          </p:cNvSpPr>
          <p:nvPr>
            <p:ph idx="1"/>
          </p:nvPr>
        </p:nvSpPr>
        <p:spPr/>
        <p:txBody>
          <a:bodyPr/>
          <a:lstStyle/>
          <a:p>
            <a:r>
              <a:rPr lang="en-US" dirty="0" smtClean="0"/>
              <a:t>Do you agree to resolutions to CIDs</a:t>
            </a:r>
            <a:r>
              <a:rPr lang="en-GB" dirty="0" smtClean="0"/>
              <a:t> </a:t>
            </a:r>
            <a:r>
              <a:rPr lang="en-GB" dirty="0"/>
              <a:t>3183, 3184, 4836, 4837, 4838, 5762, 6171, 6172, 6503, 7498, 7664, 8386, 8412, 9471, </a:t>
            </a:r>
            <a:r>
              <a:rPr lang="en-GB" dirty="0" smtClean="0"/>
              <a:t>9853 in doc </a:t>
            </a:r>
            <a:r>
              <a:rPr lang="en-GB" dirty="0" smtClean="0"/>
              <a:t>11-17/1317r1?</a:t>
            </a:r>
            <a:endParaRPr lang="en-GB" dirty="0" smtClean="0"/>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8663164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11-17/1377 (Frank)</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4786, 5916, 6032, 6107, 7891, 8529, 9738, 9955, 10145 (27.13)</a:t>
            </a:r>
            <a:endParaRPr lang="en-US" dirty="0"/>
          </a:p>
          <a:p>
            <a:r>
              <a:rPr lang="en-GB" dirty="0"/>
              <a:t>4598, 6090, 7366, 7882, 10074 (9.4.2.218.2)</a:t>
            </a:r>
            <a:endParaRPr lang="en-US" dirty="0"/>
          </a:p>
          <a:p>
            <a:endParaRPr lang="en-US" dirty="0" smtClean="0"/>
          </a:p>
          <a:p>
            <a:r>
              <a:rPr lang="en-US" dirty="0" smtClean="0"/>
              <a:t>In doc 11-17/1377r1?</a:t>
            </a:r>
          </a:p>
          <a:p>
            <a:r>
              <a:rPr lang="en-US" dirty="0" smtClean="0">
                <a:solidFill>
                  <a:srgbClr val="FF0000"/>
                </a:solidFill>
              </a:rPr>
              <a:t>Need to review by the PHY. Reschedule during the PHY or the TG.</a:t>
            </a:r>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0433009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11-17/1301  (Po-Kai)</a:t>
            </a:r>
            <a:endParaRPr lang="en-US" dirty="0"/>
          </a:p>
        </p:txBody>
      </p:sp>
      <p:sp>
        <p:nvSpPr>
          <p:cNvPr id="3" name="Content Placeholder 2"/>
          <p:cNvSpPr>
            <a:spLocks noGrp="1"/>
          </p:cNvSpPr>
          <p:nvPr>
            <p:ph idx="1"/>
          </p:nvPr>
        </p:nvSpPr>
        <p:spPr/>
        <p:txBody>
          <a:bodyPr/>
          <a:lstStyle/>
          <a:p>
            <a:r>
              <a:rPr lang="en-US" dirty="0" smtClean="0"/>
              <a:t>Do you agree to resolutions to CIDs 9636 and 9699 in doc 11-17/1301r1?</a:t>
            </a:r>
          </a:p>
          <a:p>
            <a:endParaRPr lang="en-US" dirty="0"/>
          </a:p>
          <a:p>
            <a:r>
              <a:rPr lang="en-US" dirty="0" smtClean="0"/>
              <a:t>Need offline discussion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8391219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11-17/1135 (Matt Fischer)</a:t>
            </a:r>
            <a:endParaRPr lang="en-US" dirty="0"/>
          </a:p>
        </p:txBody>
      </p:sp>
      <p:sp>
        <p:nvSpPr>
          <p:cNvPr id="3" name="Content Placeholder 2"/>
          <p:cNvSpPr>
            <a:spLocks noGrp="1"/>
          </p:cNvSpPr>
          <p:nvPr>
            <p:ph idx="1"/>
          </p:nvPr>
        </p:nvSpPr>
        <p:spPr/>
        <p:txBody>
          <a:bodyPr/>
          <a:lstStyle/>
          <a:p>
            <a:r>
              <a:rPr lang="en-US" dirty="0" smtClean="0"/>
              <a:t>Do you agree to accept resolutions to CIDs 8427 in doc </a:t>
            </a:r>
            <a:r>
              <a:rPr lang="en-US" dirty="0" smtClean="0"/>
              <a:t>11-17/1135r1?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8971082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11-17/1267 (Liwen) </a:t>
            </a:r>
            <a:endParaRPr lang="en-US" dirty="0"/>
          </a:p>
        </p:txBody>
      </p:sp>
      <p:sp>
        <p:nvSpPr>
          <p:cNvPr id="3" name="Content Placeholder 2"/>
          <p:cNvSpPr>
            <a:spLocks noGrp="1"/>
          </p:cNvSpPr>
          <p:nvPr>
            <p:ph idx="1"/>
          </p:nvPr>
        </p:nvSpPr>
        <p:spPr/>
        <p:txBody>
          <a:bodyPr/>
          <a:lstStyle/>
          <a:p>
            <a:r>
              <a:rPr lang="en-US" dirty="0" smtClean="0"/>
              <a:t>O you agree to resolutions to CIDs; </a:t>
            </a:r>
            <a:r>
              <a:rPr lang="en-GB" dirty="0"/>
              <a:t>3185, 4755, 7783, 7784, 7785, </a:t>
            </a:r>
            <a:r>
              <a:rPr lang="en-GB" dirty="0" smtClean="0"/>
              <a:t>9559 in doc 11-17/1267r3?</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84560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11-17/0389</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US" dirty="0"/>
              <a:t>3056, 3189, 3190, 5167, 5168, 5394, 5454, 5456, 5686, 5779, 5799, 6058, 6059, 6152, 6176, 6574,6575,6576,6577,6578,6579,6580,6581,6582,6583,7022,7071,7232,7659,8358,8693,9380,9519, </a:t>
            </a:r>
            <a:r>
              <a:rPr lang="en-US" dirty="0" smtClean="0"/>
              <a:t>9520,9585,9727,9739,9747,9872,9873,10007,10171,10241,10242,10243,10244,5453,7162,9438</a:t>
            </a:r>
          </a:p>
          <a:p>
            <a:pPr lvl="0"/>
            <a:r>
              <a:rPr lang="en-US" dirty="0" smtClean="0"/>
              <a:t>In doc 0389r8?</a:t>
            </a:r>
          </a:p>
          <a:p>
            <a:pPr lvl="0"/>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7087588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11-17/1342 (Alfred)</a:t>
            </a:r>
            <a:endParaRPr lang="en-US" dirty="0"/>
          </a:p>
        </p:txBody>
      </p:sp>
      <p:sp>
        <p:nvSpPr>
          <p:cNvPr id="3" name="Content Placeholder 2"/>
          <p:cNvSpPr>
            <a:spLocks noGrp="1"/>
          </p:cNvSpPr>
          <p:nvPr>
            <p:ph idx="1"/>
          </p:nvPr>
        </p:nvSpPr>
        <p:spPr/>
        <p:txBody>
          <a:bodyPr/>
          <a:lstStyle/>
          <a:p>
            <a:r>
              <a:rPr lang="en-US" dirty="0" smtClean="0"/>
              <a:t>Do you agree to resolutions to CIDs 8348 and 6433 in doc 11-17/1342r1?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2985957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11-17/1282 (Liwen)</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3083, </a:t>
            </a:r>
            <a:r>
              <a:rPr lang="en-GB" strike="sngStrike" dirty="0"/>
              <a:t>7778,</a:t>
            </a:r>
            <a:r>
              <a:rPr lang="en-GB" dirty="0"/>
              <a:t> </a:t>
            </a:r>
            <a:r>
              <a:rPr lang="en-GB" dirty="0">
                <a:solidFill>
                  <a:srgbClr val="FF0000"/>
                </a:solidFill>
              </a:rPr>
              <a:t>8724</a:t>
            </a:r>
            <a:r>
              <a:rPr lang="en-GB" dirty="0"/>
              <a:t>, 8725, </a:t>
            </a:r>
            <a:r>
              <a:rPr lang="en-GB" dirty="0">
                <a:solidFill>
                  <a:srgbClr val="FF0000"/>
                </a:solidFill>
              </a:rPr>
              <a:t>5735</a:t>
            </a:r>
            <a:r>
              <a:rPr lang="en-GB" dirty="0"/>
              <a:t>, </a:t>
            </a:r>
            <a:r>
              <a:rPr lang="en-GB" dirty="0" smtClean="0"/>
              <a:t>9316</a:t>
            </a:r>
          </a:p>
          <a:p>
            <a:endParaRPr lang="en-GB" dirty="0"/>
          </a:p>
          <a:p>
            <a:r>
              <a:rPr lang="en-GB" dirty="0" smtClean="0"/>
              <a:t>In doc 11-17/1282r3?</a:t>
            </a:r>
          </a:p>
          <a:p>
            <a:r>
              <a:rPr lang="en-GB" dirty="0" smtClean="0"/>
              <a:t>No objection to CIDs written </a:t>
            </a:r>
            <a:r>
              <a:rPr lang="en-GB" smtClean="0"/>
              <a:t>in black.</a:t>
            </a:r>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79536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1702</TotalTime>
  <Words>3447</Words>
  <Application>Microsoft Office PowerPoint</Application>
  <PresentationFormat>On-screen Show (4:3)</PresentationFormat>
  <Paragraphs>478</Paragraphs>
  <Slides>52</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52</vt:i4>
      </vt:variant>
    </vt:vector>
  </HeadingPairs>
  <TitlesOfParts>
    <vt:vector size="65" baseType="lpstr">
      <vt:lpstr>Arial Unicode MS</vt:lpstr>
      <vt:lpstr>Malgun Gothic</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Worksheet</vt:lpstr>
      <vt:lpstr>TGax September 2017 Ad Hoc Meeting Agenda (Non-PHY ad hoc)</vt:lpstr>
      <vt:lpstr>  IEEE 802.11 TGax: High Efficiency WLAN Task Group</vt:lpstr>
      <vt:lpstr>Host Information</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September 06, 2017</vt:lpstr>
      <vt:lpstr>Detailed Agenda</vt:lpstr>
      <vt:lpstr>Submissions</vt:lpstr>
      <vt:lpstr>11-17/1275 (Abhishek)</vt:lpstr>
      <vt:lpstr>11-17/1278 (Abhishek)</vt:lpstr>
      <vt:lpstr>11-17/1276 (Abhishek)</vt:lpstr>
      <vt:lpstr>11-17/1010 (Chao-Chun)</vt:lpstr>
      <vt:lpstr>11-17/1009 (Chao-Chun)</vt:lpstr>
      <vt:lpstr>11-17/1264 (Alfred)</vt:lpstr>
      <vt:lpstr>11-17/1263 (Alfred)</vt:lpstr>
      <vt:lpstr>11-17/1262 (Alfred)</vt:lpstr>
      <vt:lpstr>11-17/1060 (Jeongki)</vt:lpstr>
      <vt:lpstr>11-17/1351 (Jeongki)</vt:lpstr>
      <vt:lpstr>Agenda for Thursday September 07, 2017 </vt:lpstr>
      <vt:lpstr>11-17/1286 (Zhou)</vt:lpstr>
      <vt:lpstr>11-17/0925 (Huizhao)</vt:lpstr>
      <vt:lpstr>11-17/1067 (Liwen)</vt:lpstr>
      <vt:lpstr>11-17/1362 (Ming)</vt:lpstr>
      <vt:lpstr>11-17/1285 (Liwen)</vt:lpstr>
      <vt:lpstr>11-17/0777 (Matt Fischer)</vt:lpstr>
      <vt:lpstr>11-17/0811 (Jarkko)</vt:lpstr>
      <vt:lpstr>11-17/1363 (Ming)</vt:lpstr>
      <vt:lpstr>11-17/1313 (Yongho)</vt:lpstr>
      <vt:lpstr>11-17/1272 (Yongho)</vt:lpstr>
      <vt:lpstr>11-17/1271 (Yongho)</vt:lpstr>
      <vt:lpstr>11-17/1270 (Yongho)</vt:lpstr>
      <vt:lpstr>Agenda for Friday September 08, 2017 </vt:lpstr>
      <vt:lpstr>11-17/1335 (Laurent)</vt:lpstr>
      <vt:lpstr>11-17/1336 (Laurent)</vt:lpstr>
      <vt:lpstr>11-17/0553 (Liwen)</vt:lpstr>
      <vt:lpstr>11-17/1034 (Chao-Chun)</vt:lpstr>
      <vt:lpstr>11-17/1011 (Chao-Chun)</vt:lpstr>
      <vt:lpstr>11-17/1317 (Kiseon)</vt:lpstr>
      <vt:lpstr>11-17/1377 (Frank)</vt:lpstr>
      <vt:lpstr>11-17/1301  (Po-Kai)</vt:lpstr>
      <vt:lpstr>11-17/1135 (Matt Fischer)</vt:lpstr>
      <vt:lpstr>11-17/1267 (Liwen) </vt:lpstr>
      <vt:lpstr>11-17/0389</vt:lpstr>
      <vt:lpstr>11-17/1342 (Alfred)</vt:lpstr>
      <vt:lpstr>11-17/1282 (Liwen)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136</cp:revision>
  <cp:lastPrinted>1601-01-01T00:00:00Z</cp:lastPrinted>
  <dcterms:created xsi:type="dcterms:W3CDTF">2017-01-26T15:28:16Z</dcterms:created>
  <dcterms:modified xsi:type="dcterms:W3CDTF">2017-09-10T05:06:07Z</dcterms:modified>
</cp:coreProperties>
</file>