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65" r:id="rId4"/>
    <p:sldId id="266" r:id="rId5"/>
    <p:sldId id="267" r:id="rId6"/>
    <p:sldId id="268" r:id="rId7"/>
    <p:sldId id="280" r:id="rId8"/>
    <p:sldId id="272" r:id="rId9"/>
    <p:sldId id="275" r:id="rId10"/>
    <p:sldId id="278" r:id="rId11"/>
    <p:sldId id="286" r:id="rId12"/>
    <p:sldId id="274" r:id="rId13"/>
    <p:sldId id="264"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2" d="100"/>
          <a:sy n="82" d="100"/>
        </p:scale>
        <p:origin x="96" y="4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8/15/2017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8</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12</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13</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August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August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August 2017</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August 2017</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August 2017</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August 2017</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August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August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2017</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802.11-17/1250r0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7/11-17-1242-00-AANI-strategies-to-maximize-adoption-of-802-11-in-5g-networks.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joseph.levy@interdigita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r.b.marks@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7/11-17-1242-00-AANI-strategies-to-maximize-adoption-of-802-11-in-5g-networks.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mentor.ieee.org/802.11/dcn/16/11-16-1574-03-AANI-draft-ls-from-802-11-to-3gpp-sa-requesting-status-and-information-on-wlan-integration-in-3gpp-nextgen-system.docx"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78-02-AANI-reply-ls-to-reply-ls-from-3gpp-ran2-on-estimated-throughput-11-17-315r0.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11" Type="http://schemas.openxmlformats.org/officeDocument/2006/relationships/hyperlink" Target="https://mentor.ieee.org/802.11/dcn/17/11-17-0903-00-0000-liaison-statement-from-3gpp-tsg-sa-on-wlan-integration.doc" TargetMode="External"/><Relationship Id="rId5" Type="http://schemas.openxmlformats.org/officeDocument/2006/relationships/hyperlink" Target="https://mentor.ieee.org/802.11/dcn/16/11-16-1510-02-AANI-reply-to-liaison-from-3gpp-ran2-on-estimated-throughput-11-16-1384.docx" TargetMode="External"/><Relationship Id="rId10" Type="http://schemas.openxmlformats.org/officeDocument/2006/relationships/hyperlink" Target="https://mentor.ieee.org/802.11/dcn/17/11-17-0444-00-0000-liaison-from-3gpp-ran-on-radio-level-integration.doc"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mentor.ieee.org/802.11/dcn/17/11-17-0315-00-0000-liaison-statement-from-3gpp-ran2-on-estimated-wlan-throughput.doc"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 17 August 2017 Teleconference</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2017-08-17</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August 2017</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70284137"/>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121" name="Document" r:id="rId4" imgW="8267030" imgH="2840781" progId="Word.Document.8">
                  <p:embed/>
                </p:oleObj>
              </mc:Choice>
              <mc:Fallback>
                <p:oleObj name="Document" r:id="rId4" imgW="8267030" imgH="2840781"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dirty="0"/>
              <a:t>Review of Teleconferences</a:t>
            </a:r>
          </a:p>
        </p:txBody>
      </p:sp>
      <p:sp>
        <p:nvSpPr>
          <p:cNvPr id="3" name="Content Placeholder 2"/>
          <p:cNvSpPr>
            <a:spLocks noGrp="1"/>
          </p:cNvSpPr>
          <p:nvPr>
            <p:ph idx="1"/>
          </p:nvPr>
        </p:nvSpPr>
        <p:spPr/>
        <p:txBody>
          <a:bodyPr/>
          <a:lstStyle/>
          <a:p>
            <a:pPr marL="800100" lvl="1" indent="-342900">
              <a:buFont typeface="Arial" panose="020B0604020202020204" pitchFamily="34" charset="0"/>
              <a:buChar char="•"/>
            </a:pPr>
            <a:r>
              <a:rPr lang="en-US" altLang="en-US" dirty="0"/>
              <a:t>July 27, 9am EDT - Canceled</a:t>
            </a:r>
          </a:p>
          <a:p>
            <a:pPr marL="800100" lvl="1" indent="-342900">
              <a:buFont typeface="Arial" panose="020B0604020202020204" pitchFamily="34" charset="0"/>
              <a:buChar char="•"/>
            </a:pPr>
            <a:r>
              <a:rPr lang="en-US" altLang="en-US" dirty="0"/>
              <a:t>August 3, 9am EDT - Canceled</a:t>
            </a:r>
          </a:p>
          <a:p>
            <a:pPr marL="800100" lvl="1" indent="-342900">
              <a:buFont typeface="Arial" panose="020B0604020202020204" pitchFamily="34" charset="0"/>
              <a:buChar char="•"/>
            </a:pPr>
            <a:r>
              <a:rPr lang="en-US" altLang="en-US" dirty="0"/>
              <a:t>August 10 , 9am EDT - Canceled</a:t>
            </a:r>
          </a:p>
          <a:p>
            <a:pPr marL="800100" lvl="1" indent="-342900">
              <a:buFont typeface="Arial" panose="020B0604020202020204" pitchFamily="34" charset="0"/>
              <a:buChar char="•"/>
            </a:pPr>
            <a:r>
              <a:rPr lang="en-US" altLang="en-US" dirty="0"/>
              <a:t>August 17 - 12:00 noon EDT - Today</a:t>
            </a:r>
          </a:p>
          <a:p>
            <a:pPr marL="800100" lvl="1" indent="-342900">
              <a:buFont typeface="Arial" panose="020B0604020202020204" pitchFamily="34" charset="0"/>
              <a:buChar char="•"/>
            </a:pPr>
            <a:r>
              <a:rPr lang="en-US" altLang="en-US" dirty="0"/>
              <a:t>August 24, 9am EDT </a:t>
            </a:r>
          </a:p>
          <a:p>
            <a:pPr marL="800100" lvl="1" indent="-342900">
              <a:buFont typeface="Arial" panose="020B0604020202020204" pitchFamily="34" charset="0"/>
              <a:buChar char="•"/>
            </a:pPr>
            <a:r>
              <a:rPr lang="en-US" altLang="en-US" dirty="0"/>
              <a:t>August 31, 9am EDT  </a:t>
            </a:r>
          </a:p>
          <a:p>
            <a:pPr marL="800100" lvl="1" indent="-342900">
              <a:buFont typeface="Arial" panose="020B0604020202020204" pitchFamily="34" charset="0"/>
              <a:buChar char="•"/>
            </a:pPr>
            <a:r>
              <a:rPr lang="en-US" altLang="en-US" dirty="0"/>
              <a:t>September 7, 9am EDT </a:t>
            </a:r>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August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774715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hlinkClick r:id="rId2"/>
              </a:rPr>
              <a:t>11-17/1242r0</a:t>
            </a:r>
            <a:r>
              <a:rPr lang="en-US" dirty="0"/>
              <a:t> - Strategies to Maximize Adoption of 802.11 in 5G Networks</a:t>
            </a:r>
            <a:br>
              <a:rPr lang="en-US" dirty="0"/>
            </a:br>
            <a:r>
              <a:rPr lang="en-US" dirty="0"/>
              <a:t>Chuck Lukaszewski (Aruba, a HPE Company)</a:t>
            </a:r>
          </a:p>
          <a:p>
            <a:pPr>
              <a:buFont typeface="Arial" panose="020B0604020202020204" pitchFamily="34" charset="0"/>
              <a:buChar char="•"/>
            </a:pPr>
            <a:r>
              <a:rPr lang="en-US" dirty="0"/>
              <a:t>???</a:t>
            </a:r>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August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258361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762000" y="1143000"/>
            <a:ext cx="10361084" cy="5332414"/>
          </a:xfrm>
        </p:spPr>
        <p:txBody>
          <a:bodyPr/>
          <a:lstStyle/>
          <a:p>
            <a:r>
              <a:rPr lang="en-US" altLang="en-US" dirty="0"/>
              <a:t>Teleconference: </a:t>
            </a:r>
          </a:p>
          <a:p>
            <a:pPr marL="800100" lvl="1" indent="-342900">
              <a:buFont typeface="Arial" panose="020B0604020202020204" pitchFamily="34" charset="0"/>
              <a:buChar char="•"/>
            </a:pPr>
            <a:r>
              <a:rPr lang="en-US" altLang="en-US" dirty="0"/>
              <a:t>August 24, 9am EDT – Contributions?</a:t>
            </a:r>
          </a:p>
          <a:p>
            <a:pPr marL="800100" lvl="1" indent="-342900">
              <a:buFont typeface="Arial" panose="020B0604020202020204" pitchFamily="34" charset="0"/>
              <a:buChar char="•"/>
            </a:pPr>
            <a:r>
              <a:rPr lang="en-US" altLang="en-US" dirty="0"/>
              <a:t>August 31, 9am EDT  - Contributions?</a:t>
            </a:r>
          </a:p>
          <a:p>
            <a:pPr marL="800100" lvl="1" indent="-342900">
              <a:buFont typeface="Arial" panose="020B0604020202020204" pitchFamily="34" charset="0"/>
              <a:buChar char="•"/>
            </a:pPr>
            <a:r>
              <a:rPr lang="en-US" altLang="en-US" dirty="0"/>
              <a:t>September 7, 9am EDT  - Contributions?</a:t>
            </a:r>
          </a:p>
          <a:p>
            <a:pPr lvl="1"/>
            <a:r>
              <a:rPr lang="en-US" altLang="en-US" dirty="0"/>
              <a:t>Topics for discussion/contribution:</a:t>
            </a:r>
          </a:p>
          <a:p>
            <a:pPr marL="914400" lvl="1" indent="-457200">
              <a:buFont typeface="+mj-lt"/>
              <a:buAutoNum type="arabicPeriod"/>
            </a:pPr>
            <a:r>
              <a:rPr lang="en-US" altLang="en-US" dirty="0"/>
              <a:t>NEND IC activity</a:t>
            </a:r>
          </a:p>
          <a:p>
            <a:pPr marL="914400" lvl="1" indent="-457200">
              <a:buFont typeface="+mj-lt"/>
              <a:buAutoNum type="arabicPeriod"/>
            </a:pPr>
            <a:r>
              <a:rPr lang="en-US" altLang="en-US" dirty="0"/>
              <a:t>3GPP Interworking</a:t>
            </a:r>
          </a:p>
          <a:p>
            <a:r>
              <a:rPr lang="en-US" altLang="en-US" sz="2200" dirty="0"/>
              <a:t>10-15 September 2017 F2F, Waikoloa Village, Kona, HI, USA - Goals:</a:t>
            </a:r>
            <a:endParaRPr lang="en-US" altLang="en-US" sz="2000" b="0" dirty="0"/>
          </a:p>
          <a:p>
            <a:pPr marL="971550" lvl="1" indent="-457200">
              <a:buFont typeface="+mj-lt"/>
              <a:buAutoNum type="arabicPeriod"/>
            </a:pPr>
            <a:r>
              <a:rPr lang="en-US" altLang="en-US" dirty="0"/>
              <a:t>Contributions on SA/802.11 interworking: 2G/3G/4G</a:t>
            </a:r>
          </a:p>
          <a:p>
            <a:pPr marL="971550" lvl="1" indent="-457200">
              <a:buFont typeface="+mj-lt"/>
              <a:buAutoNum type="arabicPeriod"/>
            </a:pPr>
            <a:r>
              <a:rPr lang="en-US" altLang="en-US" dirty="0"/>
              <a:t>Contributions on SA/802.11 or RAN/802.11 interworking or related 5G/nextGen </a:t>
            </a:r>
          </a:p>
          <a:p>
            <a:pPr marL="971550" lvl="1" indent="-457200">
              <a:buFont typeface="+mj-lt"/>
              <a:buAutoNum type="arabicPeriod"/>
            </a:pPr>
            <a:r>
              <a:rPr lang="en-US" altLang="en-US" dirty="0"/>
              <a:t>Continue discussions on NEND IC and report of NEND IC activity. </a:t>
            </a:r>
            <a:endParaRPr lang="en-US" dirty="0"/>
          </a:p>
          <a:p>
            <a:pPr marL="971550" lvl="1" indent="-457200">
              <a:buFont typeface="+mj-lt"/>
              <a:buAutoNum type="arabicPeriod"/>
            </a:pPr>
            <a:r>
              <a:rPr lang="en-US" altLang="en-US" dirty="0"/>
              <a:t>Generate a 802.11 contribution(s) for NEND IC activity</a:t>
            </a:r>
          </a:p>
          <a:p>
            <a:r>
              <a:rPr lang="en-US" altLang="en-US" sz="2000" b="0" dirty="0"/>
              <a:t>	Meeting time: 2 sessions - Monday PM1 and Thursday AM2</a:t>
            </a:r>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August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August 2017</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August 17 2017</a:t>
            </a:r>
          </a:p>
          <a:p>
            <a:pPr algn="ctr"/>
            <a:r>
              <a:rPr lang="en-GB" dirty="0"/>
              <a:t>Teleconference</a:t>
            </a:r>
          </a:p>
          <a:p>
            <a:pPr algn="ctr"/>
            <a:endParaRPr lang="en-US" altLang="en-US" dirty="0"/>
          </a:p>
          <a:p>
            <a:pPr algn="ctr"/>
            <a:r>
              <a:rPr lang="en-US" altLang="en-US" dirty="0"/>
              <a:t>Chair: Joseph Levy (InterDigital)</a:t>
            </a:r>
          </a:p>
          <a:p>
            <a:pPr algn="ctr"/>
            <a:r>
              <a:rPr lang="en-US" altLang="en-US" dirty="0"/>
              <a:t>Vice Chair: Roger Marks (EthAirNet Associates)</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August 2017</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914401" y="1751014"/>
            <a:ext cx="10361084" cy="4113213"/>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send an e-mail to the Chair and/or Secretary </a:t>
            </a:r>
            <a:r>
              <a:rPr lang="en-US" altLang="en-US" sz="1400" dirty="0"/>
              <a:t>(</a:t>
            </a:r>
            <a:r>
              <a:rPr lang="en-US" altLang="en-US" sz="1400" dirty="0">
                <a:hlinkClick r:id="rId3"/>
              </a:rPr>
              <a:t>joseph.levy@interdigital.com</a:t>
            </a:r>
            <a:r>
              <a:rPr lang="en-US" altLang="en-US" sz="1400" dirty="0"/>
              <a:t>, </a:t>
            </a:r>
            <a:r>
              <a:rPr lang="en-US" altLang="en-US" sz="1400" dirty="0">
                <a:hlinkClick r:id="rId4"/>
              </a:rPr>
              <a:t>r.b.marks@ieee.org</a:t>
            </a:r>
            <a:r>
              <a:rPr lang="en-US" altLang="en-US" sz="1400" dirty="0"/>
              <a:t>)</a:t>
            </a:r>
            <a:r>
              <a:rPr lang="en-US" altLang="en-US" sz="2400" dirty="0"/>
              <a:t> to register your attendance</a:t>
            </a:r>
          </a:p>
          <a:p>
            <a:pPr lvl="1"/>
            <a:r>
              <a:rPr lang="en-US" altLang="en-US" sz="2400" dirty="0"/>
              <a:t>Please mute when not speaking</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comments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August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a:t>Agenda</a:t>
            </a:r>
          </a:p>
        </p:txBody>
      </p:sp>
      <p:sp>
        <p:nvSpPr>
          <p:cNvPr id="20483" name="Rectangle 3"/>
          <p:cNvSpPr>
            <a:spLocks noGrp="1" noChangeArrowheads="1"/>
          </p:cNvSpPr>
          <p:nvPr>
            <p:ph idx="1"/>
          </p:nvPr>
        </p:nvSpPr>
        <p:spPr>
          <a:xfrm>
            <a:off x="838200" y="1524000"/>
            <a:ext cx="10361084" cy="4800600"/>
          </a:xfrm>
        </p:spPr>
        <p:txBody>
          <a:bodyPr/>
          <a:lstStyle/>
          <a:p>
            <a:pPr marL="457200" indent="-457200">
              <a:buFont typeface="Times New Roman" panose="02020603050405020304" pitchFamily="18" charset="0"/>
              <a:buAutoNum type="arabicPeriod"/>
              <a:defRPr/>
            </a:pPr>
            <a:r>
              <a:rPr lang="en-US" altLang="en-US" dirty="0"/>
              <a:t>Call for Secretary</a:t>
            </a:r>
          </a:p>
          <a:p>
            <a:pPr marL="457200" indent="-457200">
              <a:buFont typeface="Times New Roman" panose="02020603050405020304" pitchFamily="18" charset="0"/>
              <a:buAutoNum type="arabicPeriod"/>
              <a:defRPr/>
            </a:pPr>
            <a:r>
              <a:rPr lang="en-US" altLang="en-US" dirty="0"/>
              <a:t>Administrative: Reminders, Rules, Agenda, Guidelines, Resources,  Participation, Announcements</a:t>
            </a:r>
          </a:p>
          <a:p>
            <a:pPr marL="457200" indent="-457200">
              <a:buFont typeface="Times New Roman" panose="02020603050405020304" pitchFamily="18" charset="0"/>
              <a:buAutoNum type="arabicPeriod"/>
              <a:defRPr/>
            </a:pPr>
            <a:r>
              <a:rPr lang="en-US" altLang="en-US" dirty="0"/>
              <a:t>Background/Status</a:t>
            </a:r>
          </a:p>
          <a:p>
            <a:pPr marL="457200" indent="-457200">
              <a:buFont typeface="Times New Roman" panose="02020603050405020304" pitchFamily="18" charset="0"/>
              <a:buAutoNum type="arabicPeriod"/>
              <a:defRPr/>
            </a:pPr>
            <a:r>
              <a:rPr lang="en-US" altLang="en-US" dirty="0"/>
              <a:t>Contributions:</a:t>
            </a:r>
          </a:p>
          <a:p>
            <a:pPr marL="857250" lvl="1" indent="-457200">
              <a:buFont typeface="Times New Roman" panose="02020603050405020304" pitchFamily="18" charset="0"/>
              <a:buAutoNum type="arabicPeriod"/>
              <a:defRPr/>
            </a:pPr>
            <a:r>
              <a:rPr lang="en-US" sz="1800" dirty="0">
                <a:hlinkClick r:id="rId3"/>
              </a:rPr>
              <a:t>11-17/1242r0</a:t>
            </a:r>
            <a:r>
              <a:rPr lang="en-US" sz="1800" dirty="0"/>
              <a:t> - Strategies to Maximize Adoption of 802.11 in 5G Networks</a:t>
            </a:r>
            <a:br>
              <a:rPr lang="en-US" sz="1800" dirty="0"/>
            </a:br>
            <a:r>
              <a:rPr lang="en-US" sz="1800" dirty="0"/>
              <a:t>Chuck Lukaszewski (Aruba, a HPE Company)</a:t>
            </a:r>
            <a:r>
              <a:rPr lang="en-US" altLang="en-US" sz="1800" dirty="0"/>
              <a:t> </a:t>
            </a:r>
          </a:p>
          <a:p>
            <a:pPr marL="457200" indent="-457200">
              <a:buFont typeface="Times New Roman" panose="02020603050405020304" pitchFamily="18" charset="0"/>
              <a:buAutoNum type="arabicPeriod"/>
              <a:defRPr/>
            </a:pPr>
            <a:r>
              <a:rPr lang="en-US" altLang="en-US" dirty="0"/>
              <a:t>Future Sessions Planning</a:t>
            </a:r>
          </a:p>
          <a:p>
            <a:pPr marL="457200" indent="-457200">
              <a:buFont typeface="Times New Roman" panose="02020603050405020304" pitchFamily="18" charset="0"/>
              <a:buAutoNum type="arabicPeriod"/>
              <a:defRPr/>
            </a:pPr>
            <a:endParaRPr lang="en-US" altLang="en-US" dirty="0"/>
          </a:p>
          <a:p>
            <a:pPr marL="457200" indent="-457200">
              <a:buFont typeface="Times New Roman" panose="02020603050405020304" pitchFamily="18" charset="0"/>
              <a:buAutoNum type="arabicPeriod"/>
              <a:defRPr/>
            </a:pPr>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August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1" y="685801"/>
            <a:ext cx="10361084" cy="457199"/>
          </a:xfrm>
        </p:spPr>
        <p:txBody>
          <a:bodyPr/>
          <a:lstStyle/>
          <a:p>
            <a:r>
              <a:rPr lang="en-US" altLang="en-US" u="sng" dirty="0"/>
              <a:t>Guidelines for IEEE-SA Meetings</a:t>
            </a:r>
            <a:endParaRPr lang="en-US" altLang="en-US" dirty="0"/>
          </a:p>
        </p:txBody>
      </p:sp>
      <p:sp>
        <p:nvSpPr>
          <p:cNvPr id="14339" name="Rectangle 4"/>
          <p:cNvSpPr>
            <a:spLocks noGrp="1" noChangeArrowheads="1"/>
          </p:cNvSpPr>
          <p:nvPr>
            <p:ph idx="1"/>
          </p:nvPr>
        </p:nvSpPr>
        <p:spPr>
          <a:xfrm>
            <a:off x="914401" y="1143000"/>
            <a:ext cx="10361084" cy="4113213"/>
          </a:xfrm>
        </p:spPr>
        <p:txBody>
          <a:bodyPr/>
          <a:lstStyle/>
          <a:p>
            <a:pPr marL="230188" indent="-230188">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interpretation, validity, or essentiality of patents/patent claims. </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specific license rates, terms, or conditions.</a:t>
            </a:r>
          </a:p>
          <a:p>
            <a:pPr marL="630238" lvl="1">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charset="2"/>
              <a:buChar char="l"/>
            </a:pPr>
            <a:r>
              <a:rPr lang="en-GB" altLang="en-US" sz="1600" dirty="0">
                <a:solidFill>
                  <a:srgbClr val="000099"/>
                </a:solidFill>
                <a:latin typeface="Arial" panose="020B0604020202020204" pitchFamily="34" charset="0"/>
              </a:rPr>
              <a:t>Technical considerations remain primary focus</a:t>
            </a:r>
            <a:endParaRPr lang="en-US" altLang="en-US" sz="1600" dirty="0">
              <a:solidFill>
                <a:srgbClr val="000099"/>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status or substance of ongoing or threatened litigation.</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be silent if inappropriate topics are discussed… do formally object.</a:t>
            </a:r>
          </a:p>
          <a:p>
            <a:pPr marL="230188" indent="-230188" algn="ctr">
              <a:lnSpc>
                <a:spcPct val="80000"/>
              </a:lnSpc>
              <a:buClr>
                <a:srgbClr val="CC3300"/>
              </a:buClr>
              <a:buSzPct val="50000"/>
            </a:pPr>
            <a:r>
              <a:rPr lang="en-US" altLang="en-US" sz="1200" dirty="0">
                <a:solidFill>
                  <a:srgbClr val="000099"/>
                </a:solidFill>
                <a:latin typeface="Arial" panose="020B0604020202020204" pitchFamily="34" charset="0"/>
              </a:rPr>
              <a:t>---------------------------------------------------------------   </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dirty="0">
                <a:solidFill>
                  <a:srgbClr val="000099"/>
                </a:solidFill>
                <a:latin typeface="Arial" panose="020B0604020202020204" pitchFamily="34" charset="0"/>
              </a:rPr>
            </a:br>
            <a:endParaRPr lang="en-US" altLang="en-US" sz="1400" dirty="0">
              <a:solidFill>
                <a:srgbClr val="000099"/>
              </a:solidFill>
              <a:latin typeface="Arial" panose="020B0604020202020204" pitchFamily="34" charset="0"/>
            </a:endParaRP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See </a:t>
            </a:r>
            <a:r>
              <a:rPr lang="en-US" altLang="en-US" sz="1400" i="1" dirty="0">
                <a:solidFill>
                  <a:srgbClr val="000099"/>
                </a:solidFill>
                <a:latin typeface="Arial" panose="020B0604020202020204" pitchFamily="34" charset="0"/>
              </a:rPr>
              <a:t>IEEE-SA Standards Board Operations Manual</a:t>
            </a:r>
            <a:r>
              <a:rPr lang="en-US" altLang="en-US" sz="1400" dirty="0">
                <a:solidFill>
                  <a:srgbClr val="000099"/>
                </a:solidFill>
                <a:latin typeface="Arial" panose="020B0604020202020204" pitchFamily="34" charset="0"/>
              </a:rPr>
              <a:t>, clause 5.3.10 and </a:t>
            </a:r>
            <a:r>
              <a:rPr lang="en-GB" altLang="en-US" sz="14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dirty="0">
                <a:solidFill>
                  <a:srgbClr val="000099"/>
                </a:solidFill>
                <a:latin typeface="Arial" panose="020B0604020202020204" pitchFamily="34" charset="0"/>
              </a:rPr>
              <a:t> for more details.</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This slide set is available </a:t>
            </a:r>
            <a:br>
              <a:rPr lang="en-US" altLang="en-US" sz="1400" dirty="0">
                <a:solidFill>
                  <a:srgbClr val="000099"/>
                </a:solidFill>
                <a:latin typeface="Arial" panose="020B0604020202020204" pitchFamily="34" charset="0"/>
              </a:rPr>
            </a:br>
            <a:r>
              <a:rPr lang="en-US" altLang="en-US" sz="1400" dirty="0">
                <a:solidFill>
                  <a:srgbClr val="000099"/>
                </a:solidFill>
                <a:latin typeface="Arial" panose="020B0604020202020204" pitchFamily="34" charset="0"/>
              </a:rPr>
              <a:t>at https://development.standards.ieee.org/myproject/Public/mytools/mob/slideset.ppt</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August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401037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August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August 2017</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1"/>
            <a:ext cx="10361084" cy="609599"/>
          </a:xfrm>
        </p:spPr>
        <p:txBody>
          <a:bodyPr/>
          <a:lstStyle/>
          <a:p>
            <a:r>
              <a:rPr lang="en-US" altLang="en-US" dirty="0"/>
              <a:t>AANI SC Background</a:t>
            </a:r>
          </a:p>
        </p:txBody>
      </p:sp>
      <p:sp>
        <p:nvSpPr>
          <p:cNvPr id="20483" name="Content Placeholder 2"/>
          <p:cNvSpPr>
            <a:spLocks noGrp="1"/>
          </p:cNvSpPr>
          <p:nvPr>
            <p:ph idx="1"/>
          </p:nvPr>
        </p:nvSpPr>
        <p:spPr>
          <a:xfrm>
            <a:off x="914401" y="1524000"/>
            <a:ext cx="10361084" cy="4724399"/>
          </a:xfrm>
        </p:spPr>
        <p:txBody>
          <a:bodyPr/>
          <a:lstStyle/>
          <a:p>
            <a:r>
              <a:rPr lang="en-US" altLang="en-US" sz="2000" dirty="0"/>
              <a:t>At the July 802 Plenary meeting in San Diego 802.11 passed a motion to form this standing committee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7"/>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8"/>
              </a:rPr>
              <a:t>11-16/1574r3</a:t>
            </a:r>
            <a:r>
              <a:rPr lang="en-US" altLang="en-US" sz="2000" dirty="0"/>
              <a:t>) to 3GPP SA (5/17)</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9"/>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0"/>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1"/>
              </a:rPr>
              <a:t>11-17/0903r0</a:t>
            </a:r>
            <a:r>
              <a:rPr lang="en-US" altLang="en-US" sz="2000" dirty="0"/>
              <a:t>) (6/17)</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August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006817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AANI Status – Related to 3GPP SA</a:t>
            </a:r>
          </a:p>
        </p:txBody>
      </p:sp>
      <p:sp>
        <p:nvSpPr>
          <p:cNvPr id="3" name="Content Placeholder 2"/>
          <p:cNvSpPr>
            <a:spLocks noGrp="1"/>
          </p:cNvSpPr>
          <p:nvPr>
            <p:ph idx="1"/>
          </p:nvPr>
        </p:nvSpPr>
        <p:spPr>
          <a:xfrm>
            <a:off x="914401" y="1524000"/>
            <a:ext cx="10361084" cy="4751294"/>
          </a:xfrm>
        </p:spPr>
        <p:txBody>
          <a:bodyPr/>
          <a:lstStyle/>
          <a:p>
            <a:r>
              <a:rPr lang="en-US" dirty="0"/>
              <a:t>Incoming LS from </a:t>
            </a:r>
            <a:r>
              <a:rPr lang="en-US" altLang="en-US" dirty="0"/>
              <a:t>3GPP SA TSG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b="0" dirty="0"/>
              <a:t>Sent by 3GPP SA in reply to our LS </a:t>
            </a:r>
            <a:r>
              <a:rPr lang="en-US" altLang="en-US" b="0" dirty="0"/>
              <a:t>(</a:t>
            </a:r>
            <a:r>
              <a:rPr lang="en-US" altLang="en-US" b="0" dirty="0">
                <a:hlinkClick r:id="rId3"/>
              </a:rPr>
              <a:t>11-16/1574r3</a:t>
            </a:r>
            <a:r>
              <a:rPr lang="en-US" altLang="en-US" b="0" dirty="0"/>
              <a:t>) to 3GPP SA (5/17):</a:t>
            </a:r>
          </a:p>
          <a:p>
            <a:r>
              <a:rPr lang="en-US" altLang="en-US" b="0" dirty="0"/>
              <a:t>“</a:t>
            </a:r>
            <a:r>
              <a:rPr lang="en-US" b="0" dirty="0"/>
              <a:t>IEEE 802.11 Working Group Liaison Statement Requesting </a:t>
            </a:r>
            <a:r>
              <a:rPr lang="en-GB" b="0" dirty="0"/>
              <a:t>status and technical information on WLAN integration in 3GPP NextGen System.”</a:t>
            </a:r>
            <a:endParaRPr lang="en-US" altLang="en-US" b="0" dirty="0"/>
          </a:p>
          <a:p>
            <a:r>
              <a:rPr lang="en-US" dirty="0"/>
              <a:t> </a:t>
            </a:r>
          </a:p>
          <a:p>
            <a:r>
              <a:rPr lang="en-US" dirty="0"/>
              <a:t>Contributions regarding the ongoing 3GPP work:</a:t>
            </a:r>
          </a:p>
          <a:p>
            <a:pPr>
              <a:buFont typeface="Arial" panose="020B0604020202020204" pitchFamily="34" charset="0"/>
              <a:buChar char="•"/>
            </a:pPr>
            <a:r>
              <a:rPr lang="en-US" dirty="0"/>
              <a:t>11-17/1064r0 – “Overview of 3GPP SA Next Generation System Documents Related to Non-3GPP Access to the 5G Core Network</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August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77251628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5451</TotalTime>
  <Words>1153</Words>
  <Application>Microsoft Office PowerPoint</Application>
  <PresentationFormat>Widescreen</PresentationFormat>
  <Paragraphs>173</Paragraphs>
  <Slides>13</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0" baseType="lpstr">
      <vt:lpstr>Arial Unicode MS</vt:lpstr>
      <vt:lpstr>MS Gothic</vt:lpstr>
      <vt:lpstr>Arial</vt:lpstr>
      <vt:lpstr>Monotype Sorts</vt:lpstr>
      <vt:lpstr>Times New Roman</vt:lpstr>
      <vt:lpstr>Office Theme</vt:lpstr>
      <vt:lpstr>Document</vt:lpstr>
      <vt:lpstr>AANI SC Agenda 17 August 2017 Teleconference</vt:lpstr>
      <vt:lpstr>Abstract</vt:lpstr>
      <vt:lpstr>Reminders and Rules</vt:lpstr>
      <vt:lpstr>Agenda</vt:lpstr>
      <vt:lpstr>Guidelines for IEEE-SA Meetings</vt:lpstr>
      <vt:lpstr>Resources – URLs</vt:lpstr>
      <vt:lpstr>Participation in IEEE 802 Meetings</vt:lpstr>
      <vt:lpstr>AANI SC Background</vt:lpstr>
      <vt:lpstr>AANI Status – Related to 3GPP SA</vt:lpstr>
      <vt:lpstr>Review of Teleconferences</vt:lpstr>
      <vt:lpstr>Contributions</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Levy, Joseph</dc:creator>
  <cp:lastModifiedBy>Levy, Joseph</cp:lastModifiedBy>
  <cp:revision>56</cp:revision>
  <cp:lastPrinted>1601-01-01T00:00:00Z</cp:lastPrinted>
  <dcterms:created xsi:type="dcterms:W3CDTF">2017-06-02T20:57:23Z</dcterms:created>
  <dcterms:modified xsi:type="dcterms:W3CDTF">2017-08-15T19:17:11Z</dcterms:modified>
</cp:coreProperties>
</file>