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362" r:id="rId3"/>
    <p:sldId id="383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72" r:id="rId21"/>
    <p:sldId id="382" r:id="rId22"/>
  </p:sldIdLst>
  <p:sldSz cx="9144000" cy="6858000" type="screen4x3"/>
  <p:notesSz cx="6985000" cy="92837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48FF2F-387C-41AB-B620-3138A251B7F8}">
          <p14:sldIdLst>
            <p14:sldId id="269"/>
            <p14:sldId id="362"/>
            <p14:sldId id="383"/>
          </p14:sldIdLst>
        </p14:section>
        <p14:section name="Default Section" id="{E4F8A16D-E537-4E87-AFBA-F1F39E45AF7C}">
          <p14:sldIdLst>
            <p14:sldId id="365"/>
            <p14:sldId id="366"/>
            <p14:sldId id="367"/>
            <p14:sldId id="368"/>
            <p14:sldId id="369"/>
            <p14:sldId id="370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72"/>
            <p14:sldId id="382"/>
          </p14:sldIdLst>
        </p14:section>
        <p14:section name="Untitled Section" id="{BAA3C8C8-690C-4190-B412-7A911E985F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2881" userDrawn="1">
          <p15:clr>
            <a:srgbClr val="A4A3A4"/>
          </p15:clr>
        </p15:guide>
        <p15:guide id="4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99CCFF"/>
    <a:srgbClr val="FFE07D"/>
    <a:srgbClr val="000000"/>
    <a:srgbClr val="FF9900"/>
    <a:srgbClr val="FF00FF"/>
    <a:srgbClr val="66CCFF"/>
    <a:srgbClr val="3399FF"/>
    <a:srgbClr val="ABE7FF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1233" autoAdjust="0"/>
    <p:restoredTop sz="94660" autoAdjust="0"/>
  </p:normalViewPr>
  <p:slideViewPr>
    <p:cSldViewPr snapToGrid="0">
      <p:cViewPr varScale="1">
        <p:scale>
          <a:sx n="111" d="100"/>
          <a:sy n="111" d="100"/>
        </p:scale>
        <p:origin x="396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44" y="12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uck%20Lukaszewski\Documents\Programs%20-%20Spectrum\2016.05%20Aruba%20Small%20Cell%20Strategy\Research\DELL-ORO%20feb%202017%20tables%20with%20Small%20cell%20Forum%20numbers%20overla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Chuck%20Lukaszewski\Documents\SDOs\Wi-Fi%20Alliance%20WFA\2017%20WFA%20Keynote%20IEEE802%20ratification%20tim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Chuck%20Lukaszewski\Documents\SDOs\Wi-Fi%20Alliance%20WFA\2017%20WFA%20Keynote%20IEEE802%20ratification%20tim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Chuck%20Lukaszewski\Documents\SDOs\Wi-Fi%20Alliance%20WFA\2017%20WFA%20Keynote%20IEEE802%20ratification%20tim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Chuck%20Lukaszewski\Documents\SDOs\Wi-Fi%20Alliance%20WFA\2017%20WFA%20Keynote%20IEEE802%20ratification%20tim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Annual Shipments of Indoor Non-Residential </a:t>
            </a:r>
          </a:p>
          <a:p>
            <a:pPr>
              <a:defRPr/>
            </a:pPr>
            <a:r>
              <a:rPr lang="en-US" sz="1400" b="0" i="0" baseline="0">
                <a:effectLst/>
              </a:rPr>
              <a:t>Wi-Fi APs vs. Licensed Small Cells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Wi-Fi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'Enterprise AP'!$N$3:$Z$3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'Enterprise AP'!$N$18:$Z$18</c:f>
              <c:numCache>
                <c:formatCode>#,##0.0,</c:formatCode>
                <c:ptCount val="9"/>
                <c:pt idx="0">
                  <c:v>9362176.9132858794</c:v>
                </c:pt>
                <c:pt idx="1">
                  <c:v>11357659.514819777</c:v>
                </c:pt>
                <c:pt idx="2">
                  <c:v>13191061.680221725</c:v>
                </c:pt>
                <c:pt idx="3">
                  <c:v>15351872.945412979</c:v>
                </c:pt>
                <c:pt idx="4">
                  <c:v>17338198.536531672</c:v>
                </c:pt>
                <c:pt idx="5">
                  <c:v>19418782.360915478</c:v>
                </c:pt>
                <c:pt idx="6">
                  <c:v>21802905.430798542</c:v>
                </c:pt>
                <c:pt idx="7">
                  <c:v>24201225.028186377</c:v>
                </c:pt>
                <c:pt idx="8">
                  <c:v>26825044.797369987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00-433B-9720-EEF1E901B811}"/>
            </c:ext>
          </c:extLst>
        </c:ser>
        <c:ser>
          <c:idx val="1"/>
          <c:order val="1"/>
          <c:tx>
            <c:v>Small Cell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'Enterprise AP'!$N$3:$Z$3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'Enterprise AP'!$N$19:$Z$19</c:f>
              <c:numCache>
                <c:formatCode>#,##0.0,</c:formatCode>
                <c:ptCount val="9"/>
                <c:pt idx="0">
                  <c:v>170000</c:v>
                </c:pt>
                <c:pt idx="1">
                  <c:v>185000</c:v>
                </c:pt>
                <c:pt idx="2">
                  <c:v>345000</c:v>
                </c:pt>
                <c:pt idx="3">
                  <c:v>980000</c:v>
                </c:pt>
                <c:pt idx="4">
                  <c:v>1350000</c:v>
                </c:pt>
                <c:pt idx="5">
                  <c:v>2500000</c:v>
                </c:pt>
                <c:pt idx="6">
                  <c:v>3600000</c:v>
                </c:pt>
                <c:pt idx="7">
                  <c:v>3750000</c:v>
                </c:pt>
                <c:pt idx="8">
                  <c:v>3500000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00-433B-9720-EEF1E901B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4835344"/>
        <c:axId val="1964832432"/>
      </c:lineChart>
      <c:catAx>
        <c:axId val="196483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832432"/>
        <c:crosses val="autoZero"/>
        <c:auto val="1"/>
        <c:lblAlgn val="ctr"/>
        <c:lblOffset val="100"/>
        <c:noMultiLvlLbl val="0"/>
      </c:catAx>
      <c:valAx>
        <c:axId val="196483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483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3GPP release durations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'3GPP'!$I$2</c:f>
              <c:strCache>
                <c:ptCount val="1"/>
                <c:pt idx="0">
                  <c:v>Months to Complete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'3GPP'!$H$3:$H$17</c:f>
              <c:strCache>
                <c:ptCount val="13"/>
                <c:pt idx="0">
                  <c:v>Release 15</c:v>
                </c:pt>
                <c:pt idx="1">
                  <c:v>Release 14</c:v>
                </c:pt>
                <c:pt idx="2">
                  <c:v>Release 13</c:v>
                </c:pt>
                <c:pt idx="3">
                  <c:v>Release 12</c:v>
                </c:pt>
                <c:pt idx="4">
                  <c:v>Release 11</c:v>
                </c:pt>
                <c:pt idx="5">
                  <c:v>Release 10</c:v>
                </c:pt>
                <c:pt idx="6">
                  <c:v>Release 9</c:v>
                </c:pt>
                <c:pt idx="7">
                  <c:v>Release 8</c:v>
                </c:pt>
                <c:pt idx="8">
                  <c:v>Release 7</c:v>
                </c:pt>
                <c:pt idx="9">
                  <c:v>Release 6</c:v>
                </c:pt>
                <c:pt idx="10">
                  <c:v>Release 5</c:v>
                </c:pt>
                <c:pt idx="11">
                  <c:v>Release 4</c:v>
                </c:pt>
                <c:pt idx="12">
                  <c:v>Release 1999</c:v>
                </c:pt>
              </c:strCache>
            </c:strRef>
          </c:cat>
          <c:val>
            <c:numRef>
              <c:f>'3GPP'!$I$3:$I$17</c:f>
              <c:numCache>
                <c:formatCode>_(* #,##0.0_);_(* \(#,##0.0\);_(* "-"??_);_(@_)</c:formatCode>
                <c:ptCount val="13"/>
                <c:pt idx="0">
                  <c:v>27.452656496580747</c:v>
                </c:pt>
                <c:pt idx="1">
                  <c:v>32.745923198316675</c:v>
                </c:pt>
                <c:pt idx="2">
                  <c:v>41.35981062598632</c:v>
                </c:pt>
                <c:pt idx="3">
                  <c:v>44.581799053129934</c:v>
                </c:pt>
                <c:pt idx="4">
                  <c:v>37.447396107311938</c:v>
                </c:pt>
                <c:pt idx="5">
                  <c:v>28.570489216201999</c:v>
                </c:pt>
                <c:pt idx="6">
                  <c:v>24.625197264597581</c:v>
                </c:pt>
                <c:pt idx="7">
                  <c:v>37.611783271962125</c:v>
                </c:pt>
                <c:pt idx="8">
                  <c:v>53.261441346659652</c:v>
                </c:pt>
                <c:pt idx="9">
                  <c:v>66.083640189374009</c:v>
                </c:pt>
                <c:pt idx="10">
                  <c:v>28.406102051551816</c:v>
                </c:pt>
                <c:pt idx="11">
                  <c:v>34.685691741188847</c:v>
                </c:pt>
                <c:pt idx="12">
                  <c:v>37.513150973172017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1-4CCA-86C3-42B3AA197486}"/>
            </c:ext>
          </c:extLst>
        </c:ser>
        <c:ser>
          <c:idx val="1"/>
          <c:order val="1"/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'3GPP'!$H$3:$H$17</c:f>
              <c:strCache>
                <c:ptCount val="13"/>
                <c:pt idx="0">
                  <c:v>Release 15</c:v>
                </c:pt>
                <c:pt idx="1">
                  <c:v>Release 14</c:v>
                </c:pt>
                <c:pt idx="2">
                  <c:v>Release 13</c:v>
                </c:pt>
                <c:pt idx="3">
                  <c:v>Release 12</c:v>
                </c:pt>
                <c:pt idx="4">
                  <c:v>Release 11</c:v>
                </c:pt>
                <c:pt idx="5">
                  <c:v>Release 10</c:v>
                </c:pt>
                <c:pt idx="6">
                  <c:v>Release 9</c:v>
                </c:pt>
                <c:pt idx="7">
                  <c:v>Release 8</c:v>
                </c:pt>
                <c:pt idx="8">
                  <c:v>Release 7</c:v>
                </c:pt>
                <c:pt idx="9">
                  <c:v>Release 6</c:v>
                </c:pt>
                <c:pt idx="10">
                  <c:v>Release 5</c:v>
                </c:pt>
                <c:pt idx="11">
                  <c:v>Release 4</c:v>
                </c:pt>
                <c:pt idx="12">
                  <c:v>Release 1999</c:v>
                </c:pt>
              </c:strCache>
            </c:strRef>
          </c:cat>
          <c:val>
            <c:numRef>
              <c:f>'3GPP'!$J$3:$J$17</c:f>
            </c:numRef>
          </c:val>
          <c:extLst>
            <c:ext xmlns:c16="http://schemas.microsoft.com/office/drawing/2014/chart" uri="{C3380CC4-5D6E-409C-BE32-E72D297353CC}">
              <c16:uniqueId val="{00000001-8A11-4CCA-86C3-42B3AA197486}"/>
            </c:ext>
          </c:extLst>
        </c:ser>
        <c:ser>
          <c:idx val="2"/>
          <c:order val="2"/>
          <c:tx>
            <c:strRef>
              <c:f>'3GPP'!$K$2</c:f>
              <c:strCache>
                <c:ptCount val="1"/>
                <c:pt idx="0">
                  <c:v>Months Between Releases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'3GPP'!$H$3:$H$17</c:f>
              <c:strCache>
                <c:ptCount val="13"/>
                <c:pt idx="0">
                  <c:v>Release 15</c:v>
                </c:pt>
                <c:pt idx="1">
                  <c:v>Release 14</c:v>
                </c:pt>
                <c:pt idx="2">
                  <c:v>Release 13</c:v>
                </c:pt>
                <c:pt idx="3">
                  <c:v>Release 12</c:v>
                </c:pt>
                <c:pt idx="4">
                  <c:v>Release 11</c:v>
                </c:pt>
                <c:pt idx="5">
                  <c:v>Release 10</c:v>
                </c:pt>
                <c:pt idx="6">
                  <c:v>Release 9</c:v>
                </c:pt>
                <c:pt idx="7">
                  <c:v>Release 8</c:v>
                </c:pt>
                <c:pt idx="8">
                  <c:v>Release 7</c:v>
                </c:pt>
                <c:pt idx="9">
                  <c:v>Release 6</c:v>
                </c:pt>
                <c:pt idx="10">
                  <c:v>Release 5</c:v>
                </c:pt>
                <c:pt idx="11">
                  <c:v>Release 4</c:v>
                </c:pt>
                <c:pt idx="12">
                  <c:v>Release 1999</c:v>
                </c:pt>
              </c:strCache>
            </c:strRef>
          </c:cat>
          <c:val>
            <c:numRef>
              <c:f>'3GPP'!$K$3:$K$17</c:f>
              <c:numCache>
                <c:formatCode>General</c:formatCode>
                <c:ptCount val="13"/>
                <c:pt idx="0">
                  <c:v>15.189374013677012</c:v>
                </c:pt>
                <c:pt idx="1">
                  <c:v>14.959231983166754</c:v>
                </c:pt>
                <c:pt idx="2">
                  <c:v>11.967385586533403</c:v>
                </c:pt>
                <c:pt idx="3">
                  <c:v>24.230668069437137</c:v>
                </c:pt>
                <c:pt idx="4">
                  <c:v>20.942924776433454</c:v>
                </c:pt>
                <c:pt idx="5">
                  <c:v>14.466070489216202</c:v>
                </c:pt>
                <c:pt idx="6">
                  <c:v>12.42766964755392</c:v>
                </c:pt>
                <c:pt idx="7">
                  <c:v>11.967385586533403</c:v>
                </c:pt>
                <c:pt idx="8">
                  <c:v>29.491057338243028</c:v>
                </c:pt>
                <c:pt idx="9">
                  <c:v>36.559705418200949</c:v>
                </c:pt>
                <c:pt idx="10">
                  <c:v>14.729089952656496</c:v>
                </c:pt>
                <c:pt idx="11">
                  <c:v>18.148342977380327</c:v>
                </c:pt>
                <c:pt idx="12">
                  <c:v>10.126249342451342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11-4CCA-86C3-42B3AA197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1649457328"/>
        <c:axId val="897420256"/>
      </c:barChart>
      <c:catAx>
        <c:axId val="164945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420256"/>
        <c:crosses val="autoZero"/>
        <c:auto val="1"/>
        <c:lblAlgn val="ctr"/>
        <c:lblOffset val="100"/>
        <c:noMultiLvlLbl val="0"/>
      </c:catAx>
      <c:valAx>
        <c:axId val="897420256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94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IEEE Draft 2.0 to Previous D2.0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'802.11'!$Y$240:$Y$243</c:f>
              <c:strCache>
                <c:ptCount val="4"/>
                <c:pt idx="0">
                  <c:v>TGax </c:v>
                </c:pt>
                <c:pt idx="1">
                  <c:v>TGac </c:v>
                </c:pt>
                <c:pt idx="2">
                  <c:v>TGn</c:v>
                </c:pt>
                <c:pt idx="3">
                  <c:v>TGg</c:v>
                </c:pt>
              </c:strCache>
            </c:strRef>
          </c:cat>
          <c:val>
            <c:numRef>
              <c:f>'802.11'!$Z$240:$Z$243</c:f>
            </c:numRef>
          </c:val>
          <c:extLst>
            <c:ext xmlns:c16="http://schemas.microsoft.com/office/drawing/2014/chart" uri="{C3380CC4-5D6E-409C-BE32-E72D297353CC}">
              <c16:uniqueId val="{00000000-50A9-482E-A242-D13EA16FC3F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'802.11'!$Y$240:$Y$243</c:f>
              <c:strCache>
                <c:ptCount val="4"/>
                <c:pt idx="0">
                  <c:v>TGax </c:v>
                </c:pt>
                <c:pt idx="1">
                  <c:v>TGac </c:v>
                </c:pt>
                <c:pt idx="2">
                  <c:v>TGn</c:v>
                </c:pt>
                <c:pt idx="3">
                  <c:v>TGg</c:v>
                </c:pt>
              </c:strCache>
            </c:strRef>
          </c:cat>
          <c:val>
            <c:numRef>
              <c:f>'802.11'!$AA$240:$AA$243</c:f>
            </c:numRef>
          </c:val>
          <c:extLst>
            <c:ext xmlns:c16="http://schemas.microsoft.com/office/drawing/2014/chart" uri="{C3380CC4-5D6E-409C-BE32-E72D297353CC}">
              <c16:uniqueId val="{00000001-50A9-482E-A242-D13EA16FC3F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'802.11'!$Y$240:$Y$243</c:f>
              <c:strCache>
                <c:ptCount val="4"/>
                <c:pt idx="0">
                  <c:v>TGax </c:v>
                </c:pt>
                <c:pt idx="1">
                  <c:v>TGac </c:v>
                </c:pt>
                <c:pt idx="2">
                  <c:v>TGn</c:v>
                </c:pt>
                <c:pt idx="3">
                  <c:v>TGg</c:v>
                </c:pt>
              </c:strCache>
            </c:strRef>
          </c:cat>
          <c:val>
            <c:numRef>
              <c:f>'802.11'!$AB$240:$AB$243</c:f>
            </c:numRef>
          </c:val>
          <c:extLst>
            <c:ext xmlns:c16="http://schemas.microsoft.com/office/drawing/2014/chart" uri="{C3380CC4-5D6E-409C-BE32-E72D297353CC}">
              <c16:uniqueId val="{00000002-50A9-482E-A242-D13EA16FC3F5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'802.11'!$Y$240:$Y$243</c:f>
              <c:strCache>
                <c:ptCount val="4"/>
                <c:pt idx="0">
                  <c:v>TGax </c:v>
                </c:pt>
                <c:pt idx="1">
                  <c:v>TGac </c:v>
                </c:pt>
                <c:pt idx="2">
                  <c:v>TGn</c:v>
                </c:pt>
                <c:pt idx="3">
                  <c:v>TGg</c:v>
                </c:pt>
              </c:strCache>
            </c:strRef>
          </c:cat>
          <c:val>
            <c:numRef>
              <c:f>'802.11'!$AC$240:$AC$243</c:f>
              <c:numCache>
                <c:formatCode>0.0</c:formatCode>
                <c:ptCount val="4"/>
                <c:pt idx="0">
                  <c:v>69.437138348237767</c:v>
                </c:pt>
                <c:pt idx="1">
                  <c:v>59.409521304576536</c:v>
                </c:pt>
                <c:pt idx="2">
                  <c:v>54.247764334560756</c:v>
                </c:pt>
                <c:pt idx="3">
                  <c:v>50.006575486586009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A9-482E-A242-D13EA16F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09070352"/>
        <c:axId val="1389544560"/>
      </c:barChart>
      <c:catAx>
        <c:axId val="210907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9544560"/>
        <c:crosses val="autoZero"/>
        <c:auto val="1"/>
        <c:lblAlgn val="ctr"/>
        <c:lblOffset val="100"/>
        <c:noMultiLvlLbl val="0"/>
      </c:catAx>
      <c:valAx>
        <c:axId val="1389544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070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IEEE PAR to </a:t>
            </a:r>
            <a:r>
              <a:rPr lang="en-US" b="1" dirty="0" err="1"/>
              <a:t>RevCom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'802.11'!$Y$225:$Y$231</c:f>
              <c:strCache>
                <c:ptCount val="7"/>
                <c:pt idx="0">
                  <c:v>TGad </c:v>
                </c:pt>
                <c:pt idx="1">
                  <c:v>TGax </c:v>
                </c:pt>
                <c:pt idx="2">
                  <c:v>TGac </c:v>
                </c:pt>
                <c:pt idx="3">
                  <c:v>TGn</c:v>
                </c:pt>
                <c:pt idx="4">
                  <c:v>TGg</c:v>
                </c:pt>
                <c:pt idx="5">
                  <c:v>TGb</c:v>
                </c:pt>
                <c:pt idx="6">
                  <c:v>TGa </c:v>
                </c:pt>
              </c:strCache>
            </c:strRef>
          </c:cat>
          <c:val>
            <c:numRef>
              <c:f>'802.11'!$Z$225:$Z$231</c:f>
            </c:numRef>
          </c:val>
          <c:extLst>
            <c:ext xmlns:c16="http://schemas.microsoft.com/office/drawing/2014/chart" uri="{C3380CC4-5D6E-409C-BE32-E72D297353CC}">
              <c16:uniqueId val="{00000000-7D12-4025-96A7-7C75313E943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'802.11'!$Y$225:$Y$231</c:f>
              <c:strCache>
                <c:ptCount val="7"/>
                <c:pt idx="0">
                  <c:v>TGad </c:v>
                </c:pt>
                <c:pt idx="1">
                  <c:v>TGax </c:v>
                </c:pt>
                <c:pt idx="2">
                  <c:v>TGac </c:v>
                </c:pt>
                <c:pt idx="3">
                  <c:v>TGn</c:v>
                </c:pt>
                <c:pt idx="4">
                  <c:v>TGg</c:v>
                </c:pt>
                <c:pt idx="5">
                  <c:v>TGb</c:v>
                </c:pt>
                <c:pt idx="6">
                  <c:v>TGa </c:v>
                </c:pt>
              </c:strCache>
            </c:strRef>
          </c:cat>
          <c:val>
            <c:numRef>
              <c:f>'802.11'!$AA$225:$AA$231</c:f>
            </c:numRef>
          </c:val>
          <c:extLst>
            <c:ext xmlns:c16="http://schemas.microsoft.com/office/drawing/2014/chart" uri="{C3380CC4-5D6E-409C-BE32-E72D297353CC}">
              <c16:uniqueId val="{00000001-7D12-4025-96A7-7C75313E943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'802.11'!$Y$225:$Y$231</c:f>
              <c:strCache>
                <c:ptCount val="7"/>
                <c:pt idx="0">
                  <c:v>TGad </c:v>
                </c:pt>
                <c:pt idx="1">
                  <c:v>TGax </c:v>
                </c:pt>
                <c:pt idx="2">
                  <c:v>TGac </c:v>
                </c:pt>
                <c:pt idx="3">
                  <c:v>TGn</c:v>
                </c:pt>
                <c:pt idx="4">
                  <c:v>TGg</c:v>
                </c:pt>
                <c:pt idx="5">
                  <c:v>TGb</c:v>
                </c:pt>
                <c:pt idx="6">
                  <c:v>TGa </c:v>
                </c:pt>
              </c:strCache>
            </c:strRef>
          </c:cat>
          <c:val>
            <c:numRef>
              <c:f>'802.11'!$AB$225:$AB$231</c:f>
            </c:numRef>
          </c:val>
          <c:extLst>
            <c:ext xmlns:c16="http://schemas.microsoft.com/office/drawing/2014/chart" uri="{C3380CC4-5D6E-409C-BE32-E72D297353CC}">
              <c16:uniqueId val="{00000002-7D12-4025-96A7-7C75313E943D}"/>
            </c:ext>
          </c:extLst>
        </c:ser>
        <c:ser>
          <c:idx val="3"/>
          <c:order val="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'802.11'!$Y$225:$Y$231</c:f>
              <c:strCache>
                <c:ptCount val="7"/>
                <c:pt idx="0">
                  <c:v>TGad </c:v>
                </c:pt>
                <c:pt idx="1">
                  <c:v>TGax </c:v>
                </c:pt>
                <c:pt idx="2">
                  <c:v>TGac </c:v>
                </c:pt>
                <c:pt idx="3">
                  <c:v>TGn</c:v>
                </c:pt>
                <c:pt idx="4">
                  <c:v>TGg</c:v>
                </c:pt>
                <c:pt idx="5">
                  <c:v>TGb</c:v>
                </c:pt>
                <c:pt idx="6">
                  <c:v>TGa </c:v>
                </c:pt>
              </c:strCache>
            </c:strRef>
          </c:cat>
          <c:val>
            <c:numRef>
              <c:f>'802.11'!$AC$225:$AC$231</c:f>
              <c:numCache>
                <c:formatCode>_(* #,##0.0_);_(* \(#,##0.0\);_(* "-"??_);_(@_)</c:formatCode>
                <c:ptCount val="7"/>
                <c:pt idx="0">
                  <c:v>46.455812730142028</c:v>
                </c:pt>
                <c:pt idx="1">
                  <c:v>64.176749079431872</c:v>
                </c:pt>
                <c:pt idx="2">
                  <c:v>62.467122567069964</c:v>
                </c:pt>
                <c:pt idx="3">
                  <c:v>72.067332982640721</c:v>
                </c:pt>
                <c:pt idx="4">
                  <c:v>32.680168332456603</c:v>
                </c:pt>
                <c:pt idx="5">
                  <c:v>21.238821672803788</c:v>
                </c:pt>
                <c:pt idx="6">
                  <c:v>24.000526038926882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12-4025-96A7-7C75313E9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34498192"/>
        <c:axId val="1234733840"/>
      </c:barChart>
      <c:catAx>
        <c:axId val="123449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733840"/>
        <c:crosses val="autoZero"/>
        <c:auto val="1"/>
        <c:lblAlgn val="ctr"/>
        <c:lblOffset val="100"/>
        <c:noMultiLvlLbl val="0"/>
      </c:catAx>
      <c:valAx>
        <c:axId val="123473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49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IEEE PAR to Draft 2.0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'802.11'!$Y$218:$AB$222</c:f>
              <c:strCache>
                <c:ptCount val="5"/>
                <c:pt idx="0">
                  <c:v>TGad </c:v>
                </c:pt>
                <c:pt idx="1">
                  <c:v>TGax </c:v>
                </c:pt>
                <c:pt idx="2">
                  <c:v>TGac </c:v>
                </c:pt>
                <c:pt idx="3">
                  <c:v>TGn</c:v>
                </c:pt>
                <c:pt idx="4">
                  <c:v>TGg</c:v>
                </c:pt>
              </c:strCache>
            </c:strRef>
          </c:cat>
          <c:val>
            <c:numRef>
              <c:f>'802.11'!$AC$218:$AC$222</c:f>
              <c:numCache>
                <c:formatCode>_(* #,##0.0_);_(* \(#,##0.0\);_(* "-"??_);_(@_)</c:formatCode>
                <c:ptCount val="5"/>
                <c:pt idx="0">
                  <c:v>27.814308258811153</c:v>
                </c:pt>
                <c:pt idx="1">
                  <c:v>44.18726985796949</c:v>
                </c:pt>
                <c:pt idx="2">
                  <c:v>40.76801683324566</c:v>
                </c:pt>
                <c:pt idx="3">
                  <c:v>41.918726985796951</c:v>
                </c:pt>
                <c:pt idx="4">
                  <c:v>23.342977380326143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0-4585-9718-7CD9EDD66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84715008"/>
        <c:axId val="2109233520"/>
      </c:barChart>
      <c:catAx>
        <c:axId val="108471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9233520"/>
        <c:crosses val="autoZero"/>
        <c:auto val="1"/>
        <c:lblAlgn val="ctr"/>
        <c:lblOffset val="100"/>
        <c:noMultiLvlLbl val="0"/>
      </c:catAx>
      <c:valAx>
        <c:axId val="2109233520"/>
        <c:scaling>
          <c:orientation val="minMax"/>
          <c:max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71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</cdr:x>
      <cdr:y>0</cdr:y>
    </cdr:from>
    <cdr:to>
      <cdr:x>1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8C3E4AE-6C43-4C3C-92B3-3A076098606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949183" y="1678196"/>
          <a:ext cx="0" cy="433127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27153" cy="463708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50" y="0"/>
            <a:ext cx="3027153" cy="463708"/>
          </a:xfrm>
          <a:prstGeom prst="rect">
            <a:avLst/>
          </a:prstGeom>
        </p:spPr>
        <p:txBody>
          <a:bodyPr vert="horz" lIns="91722" tIns="45861" rIns="91722" bIns="4586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8404"/>
            <a:ext cx="3027153" cy="463708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50" y="8818404"/>
            <a:ext cx="3027153" cy="463708"/>
          </a:xfrm>
          <a:prstGeom prst="rect">
            <a:avLst/>
          </a:prstGeom>
        </p:spPr>
        <p:txBody>
          <a:bodyPr vert="horz" lIns="91722" tIns="45861" rIns="91722" bIns="4586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22" tIns="45861" rIns="91722" bIns="45861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10" y="96871"/>
            <a:ext cx="644449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225" algn="l"/>
                <a:tab pos="1834452" algn="l"/>
                <a:tab pos="2751676" algn="l"/>
                <a:tab pos="3668900" algn="l"/>
                <a:tab pos="4586126" algn="l"/>
                <a:tab pos="5503352" algn="l"/>
                <a:tab pos="6420578" algn="l"/>
                <a:tab pos="7337802" algn="l"/>
                <a:tab pos="8255027" algn="l"/>
                <a:tab pos="9172253" algn="l"/>
                <a:tab pos="10089478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3" y="96871"/>
            <a:ext cx="831547" cy="211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225" algn="l"/>
                <a:tab pos="1834452" algn="l"/>
                <a:tab pos="2751676" algn="l"/>
                <a:tab pos="3668900" algn="l"/>
                <a:tab pos="4586126" algn="l"/>
                <a:tab pos="5503352" algn="l"/>
                <a:tab pos="6420578" algn="l"/>
                <a:tab pos="7337802" algn="l"/>
                <a:tab pos="8255027" algn="l"/>
                <a:tab pos="9172253" algn="l"/>
                <a:tab pos="10089478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3263"/>
            <a:ext cx="462121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89" tIns="46222" rIns="93889" bIns="4622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6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613" algn="l"/>
                <a:tab pos="1375838" algn="l"/>
                <a:tab pos="2293063" algn="l"/>
                <a:tab pos="3210288" algn="l"/>
                <a:tab pos="4127514" algn="l"/>
                <a:tab pos="5044739" algn="l"/>
                <a:tab pos="5961964" algn="l"/>
                <a:tab pos="6879189" algn="l"/>
                <a:tab pos="7796416" algn="l"/>
                <a:tab pos="8713640" algn="l"/>
                <a:tab pos="9630864" algn="l"/>
                <a:tab pos="1054809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5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225" algn="l"/>
                <a:tab pos="1834452" algn="l"/>
                <a:tab pos="2751676" algn="l"/>
                <a:tab pos="3668900" algn="l"/>
                <a:tab pos="4586126" algn="l"/>
                <a:tab pos="5503352" algn="l"/>
                <a:tab pos="6420578" algn="l"/>
                <a:tab pos="7337802" algn="l"/>
                <a:tab pos="8255027" algn="l"/>
                <a:tab pos="9172253" algn="l"/>
                <a:tab pos="10089478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7" y="8988326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225" algn="l"/>
                <a:tab pos="1834452" algn="l"/>
                <a:tab pos="2751676" algn="l"/>
                <a:tab pos="3668900" algn="l"/>
                <a:tab pos="4586126" algn="l"/>
                <a:tab pos="5503352" algn="l"/>
                <a:tab pos="6420578" algn="l"/>
                <a:tab pos="7337802" algn="l"/>
                <a:tab pos="8255027" algn="l"/>
                <a:tab pos="9172253" algn="l"/>
                <a:tab pos="10089478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4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22" tIns="45861" rIns="91722" bIns="45861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6" y="296965"/>
            <a:ext cx="5680109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22" tIns="45861" rIns="91722" bIns="4586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3263"/>
            <a:ext cx="4621213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9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381000"/>
            <a:ext cx="3429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0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report has lots of scary statistics including (1) CEOs are the biggest threat to enterprise; (2) </a:t>
            </a:r>
            <a:r>
              <a:rPr lang="en-US" dirty="0" err="1"/>
              <a:t>MiTM</a:t>
            </a:r>
            <a:r>
              <a:rPr lang="en-US" dirty="0"/>
              <a:t> and unencrypted hotspots are top concern 69% and 63% 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6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Chuck Lukaszewski </a:t>
            </a:r>
          </a:p>
          <a:p>
            <a:r>
              <a:rPr lang="en-US" dirty="0"/>
              <a:t>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5957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5382"/>
            <a:ext cx="7770813" cy="46190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Chuck Lukaszewski  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397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0991"/>
            <a:ext cx="3808413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80991"/>
            <a:ext cx="3810000" cy="46134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Chuck Lukaszewski </a:t>
            </a:r>
          </a:p>
          <a:p>
            <a:r>
              <a:rPr lang="en-US" dirty="0"/>
              <a:t>Aruba, a HP Enterprise Company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595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Chuck Lukaszewski </a:t>
            </a:r>
          </a:p>
          <a:p>
            <a:r>
              <a:rPr lang="en-US" dirty="0"/>
              <a:t>Aruba, a HP Enterprise Company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Chuck Lukaszewski  Aruba, a HP Enterprise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Chuck Lukaszewski  Aruba, a HP Enterprise Company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Chuck Lukaszewski </a:t>
            </a:r>
          </a:p>
          <a:p>
            <a:r>
              <a:rPr lang="en-US" dirty="0"/>
              <a:t>Aruba, a HP Enterprise Company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081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286246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286125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115171" y="1523999"/>
            <a:ext cx="257163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2788" y="1905000"/>
            <a:ext cx="257175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69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161547" y="6475413"/>
            <a:ext cx="3380791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Chuck Lukaszewski  Aruba, a HP Enterprise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802.11-17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/1242r0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B516F-E19F-43FC-8B4D-3C3481761EE7}"/>
              </a:ext>
            </a:extLst>
          </p:cNvPr>
          <p:cNvSpPr txBox="1"/>
          <p:nvPr userDrawn="1"/>
        </p:nvSpPr>
        <p:spPr>
          <a:xfrm>
            <a:off x="5907505" y="6428874"/>
            <a:ext cx="271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Chuck Lukaszewski </a:t>
            </a:r>
          </a:p>
          <a:p>
            <a:pPr algn="r"/>
            <a:r>
              <a:rPr lang="en-GB" sz="1200" dirty="0">
                <a:solidFill>
                  <a:schemeClr val="tx1"/>
                </a:solidFill>
              </a:rPr>
              <a:t>Aruba, a HP Enterprise Company</a:t>
            </a:r>
          </a:p>
          <a:p>
            <a:pPr algn="r"/>
            <a:endParaRPr lang="en-US" sz="12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3" r:id="rId6"/>
    <p:sldLayoutId id="2147483655" r:id="rId7"/>
    <p:sldLayoutId id="2147483657" r:id="rId8"/>
  </p:sldLayoutIdLst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3gpp.org/specifications/67-releas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ieee802.org/11/Reports/802.11_Timeline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Strategies to Maximize Adoption of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802.11 in 5G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>
                <a:solidFill>
                  <a:schemeClr val="tx1"/>
                </a:solidFill>
              </a:rPr>
              <a:t>Date:</a:t>
            </a:r>
            <a:r>
              <a:rPr lang="en-GB" sz="2000" b="0" kern="0" dirty="0">
                <a:solidFill>
                  <a:schemeClr val="tx1"/>
                </a:solidFill>
              </a:rPr>
              <a:t> 2017-08-13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83531"/>
              </p:ext>
            </p:extLst>
          </p:nvPr>
        </p:nvGraphicFramePr>
        <p:xfrm>
          <a:off x="581025" y="3452813"/>
          <a:ext cx="8080375" cy="259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Document" r:id="rId4" imgW="8145237" imgH="2618677" progId="Word.Document.8">
                  <p:embed/>
                </p:oleObj>
              </mc:Choice>
              <mc:Fallback>
                <p:oleObj name="Document" r:id="rId4" imgW="8145237" imgH="26186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452813"/>
                        <a:ext cx="8080375" cy="259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4427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Combines Best of LWA &amp; LWIP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091039"/>
            <a:ext cx="8500533" cy="22070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Similar to R13/14 LWA, the </a:t>
            </a:r>
            <a:r>
              <a:rPr lang="en-US" b="1" u="sng" dirty="0">
                <a:solidFill>
                  <a:schemeClr val="accent6"/>
                </a:solidFill>
              </a:rPr>
              <a:t>5G control plane allows programming UE with WLAN profiles, attachment policies, and keying material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Hotspot 2.0 is no longer necessary.  PCRF accounting is fully integrated.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Both trusted &amp; untrusted modes are supported, </a:t>
            </a:r>
            <a:r>
              <a:rPr lang="en-US" b="1" dirty="0">
                <a:solidFill>
                  <a:schemeClr val="accent6"/>
                </a:solidFill>
              </a:rPr>
              <a:t>effectively merging LWA &amp; LWIP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/>
                </a:solidFill>
              </a:rPr>
              <a:t>Allows Wi-Fi to compete on equal footing with 3GPP RATs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448" y="6585405"/>
            <a:ext cx="5649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3GPP TR 23.799, “Study on Architecture for Next Generation System,” V14.0.0, 2016-12 </a:t>
            </a:r>
          </a:p>
          <a:p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8333" y="1341967"/>
            <a:ext cx="2607734" cy="3979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3" y="1406714"/>
            <a:ext cx="7474876" cy="2204129"/>
          </a:xfrm>
          <a:prstGeom prst="rect">
            <a:avLst/>
          </a:prstGeom>
        </p:spPr>
      </p:pic>
      <p:cxnSp>
        <p:nvCxnSpPr>
          <p:cNvPr id="14" name="Connector: Elbow 13"/>
          <p:cNvCxnSpPr/>
          <p:nvPr/>
        </p:nvCxnSpPr>
        <p:spPr>
          <a:xfrm rot="10800000" flipV="1">
            <a:off x="1528233" y="1782233"/>
            <a:ext cx="4385734" cy="876300"/>
          </a:xfrm>
          <a:prstGeom prst="bentConnector3">
            <a:avLst>
              <a:gd name="adj1" fmla="val 88610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CD708-663C-4817-A9EE-F5175286A6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F6ED9-D375-4FC3-8391-B5E999C8BA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5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74138" y="1702711"/>
          <a:ext cx="4809572" cy="3800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Just One Small (Cell) Problem…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29" y="1469742"/>
            <a:ext cx="3843495" cy="5005671"/>
          </a:xfrm>
        </p:spPr>
        <p:txBody>
          <a:bodyPr>
            <a:normAutofit fontScale="850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“Gigabit LTE” requires </a:t>
            </a:r>
            <a:r>
              <a:rPr lang="en-US" b="1" u="sng" dirty="0"/>
              <a:t>pervasive indoor small cells</a:t>
            </a:r>
            <a:r>
              <a:rPr lang="en-US" dirty="0"/>
              <a:t> in places people work, shop, travel and relax.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problem is also RAT agnostic: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u="sng" dirty="0"/>
              <a:t>L/S bands</a:t>
            </a:r>
            <a:r>
              <a:rPr lang="en-US" dirty="0"/>
              <a:t>: 4SS MIMO + 3 Carrier </a:t>
            </a:r>
            <a:r>
              <a:rPr lang="en-US" dirty="0" err="1"/>
              <a:t>Agg</a:t>
            </a:r>
            <a:r>
              <a:rPr lang="en-US" dirty="0"/>
              <a:t> + HO modulations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u="sng" dirty="0"/>
              <a:t>C band</a:t>
            </a:r>
            <a:r>
              <a:rPr lang="en-US" dirty="0"/>
              <a:t>: Bonding (unlicensed or LSA)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u="sng" dirty="0"/>
              <a:t>Ka/V bands</a:t>
            </a:r>
            <a:r>
              <a:rPr lang="en-US" dirty="0"/>
              <a:t>: Bonding (licensed or unlicensed)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Only 1.5 million indoor enterprise small cells were installed by YE16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Small Cell Forum forecasts show Wi-Fi lead growing from 14M in 2016 to 20+M in 2020.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1708" y="6634690"/>
            <a:ext cx="3903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Sources:  </a:t>
            </a:r>
            <a:r>
              <a:rPr lang="en-US" sz="1100" i="1" dirty="0" err="1">
                <a:solidFill>
                  <a:schemeClr val="accent2"/>
                </a:solidFill>
                <a:latin typeface="Calibri"/>
              </a:rPr>
              <a:t>Dell’Oro</a:t>
            </a:r>
            <a:r>
              <a:rPr lang="en-US" sz="1100" i="1" dirty="0">
                <a:solidFill>
                  <a:schemeClr val="accent2"/>
                </a:solidFill>
                <a:latin typeface="Calibri"/>
              </a:rPr>
              <a:t> Group, Small Cell Forum Market Status Reports</a:t>
            </a:r>
            <a:endParaRPr lang="en-US" sz="1100" i="1" dirty="0">
              <a:solidFill>
                <a:schemeClr val="accent2"/>
              </a:solidFill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7039028" y="2381459"/>
            <a:ext cx="0" cy="252883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C287F-E0E8-423D-BFAD-48CB93F76B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7A8A0-C528-4A1F-8BFF-E2CFEFF3C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516096" cy="852364"/>
          </a:xfrm>
        </p:spPr>
        <p:txBody>
          <a:bodyPr/>
          <a:lstStyle/>
          <a:p>
            <a:r>
              <a:rPr lang="en-US" dirty="0"/>
              <a:t>Current Small Cell Models Are Flawed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3"/>
            <a:ext cx="8298611" cy="4571999"/>
          </a:xfrm>
        </p:spPr>
        <p:txBody>
          <a:bodyPr>
            <a:normAutofit fontScale="850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Small cells have failed due to a structural funding model problem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Enterprises are almost completely resistant to purchasing small cells for coverage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Operators could easily fund a global indoor small cell buildout for &lt; $60B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accent6"/>
                </a:solidFill>
              </a:rPr>
              <a:t>But such an investment produces no incremental revenue!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/>
              <a:t>Multiple, separate physical small cell layers are required to aggregate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5 GHz S-Cells must be deployed 2-4X more densely than &lt;2 GHz P-Cell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mmW</a:t>
            </a:r>
            <a:r>
              <a:rPr lang="en-US" dirty="0"/>
              <a:t> S-Cells must be deployed 8-20X more densely than &lt;2 GHz P-Cell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Indoor non-residential small cells are failing at licensed wavelengths</a:t>
            </a:r>
          </a:p>
          <a:p>
            <a:pPr lvl="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/>
              <a:t>Wi-Fi is inherently neutral host, and “cost per bit” easily beats LTE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Like any for-profit business, </a:t>
            </a:r>
            <a:r>
              <a:rPr lang="en-US" u="sng" dirty="0">
                <a:solidFill>
                  <a:schemeClr val="accent6"/>
                </a:solidFill>
              </a:rPr>
              <a:t>operators must carry bulk of their cost by cheapest means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u="sng" dirty="0">
              <a:solidFill>
                <a:schemeClr val="accent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F41B5-F809-4C56-BA8D-8520770F66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3F9F6-76DE-4222-A368-07E568461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6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1" y="685801"/>
            <a:ext cx="8844593" cy="559578"/>
          </a:xfrm>
        </p:spPr>
        <p:txBody>
          <a:bodyPr/>
          <a:lstStyle/>
          <a:p>
            <a:r>
              <a:rPr lang="en-US" dirty="0"/>
              <a:t>Understanding the Better Together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894889"/>
            <a:ext cx="8561374" cy="247354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will be the dominant indoor aggregation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Universal connectivity layer for both SIM and non-SIM based devices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Capex &amp; </a:t>
            </a:r>
            <a:r>
              <a:rPr lang="en-US" dirty="0" err="1"/>
              <a:t>opex</a:t>
            </a:r>
            <a:r>
              <a:rPr lang="en-US" dirty="0"/>
              <a:t> are already baked into end-user IT budgets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Wi-Fi will keep lowest cost/bit (barring radical operator/silicon business model change)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11ax and 5G are naturally complementary.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3GPP is designing user &amp; control plane for Wi-Fi from ground up on both ends of link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11ax is capable of being an operator grade air interface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375" r="20175"/>
          <a:stretch/>
        </p:blipFill>
        <p:spPr>
          <a:xfrm>
            <a:off x="4806477" y="1362603"/>
            <a:ext cx="4114800" cy="228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514"/>
          <a:stretch/>
        </p:blipFill>
        <p:spPr>
          <a:xfrm>
            <a:off x="186418" y="1431614"/>
            <a:ext cx="4435659" cy="2166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0887" t="28839" r="-140" b="53482"/>
          <a:stretch/>
        </p:blipFill>
        <p:spPr>
          <a:xfrm>
            <a:off x="5063705" y="3218992"/>
            <a:ext cx="854015" cy="3795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08989" y="6596390"/>
            <a:ext cx="53799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 Cisco VNI Global Mobile Data Traffic Forecast Update, 2016-2021, February, 2017</a:t>
            </a:r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6676" y="1545463"/>
            <a:ext cx="1138687" cy="1552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In 2021…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DE229-375D-484E-9634-6D189D1F84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E7C0AD4-5D31-40C4-8629-32BF72D84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8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“Success”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3"/>
            <a:ext cx="8425543" cy="4571999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802.11 is the </a:t>
            </a:r>
            <a:r>
              <a:rPr lang="en-US" sz="2000" b="1" u="sng" dirty="0">
                <a:solidFill>
                  <a:schemeClr val="accent6"/>
                </a:solidFill>
              </a:rPr>
              <a:t>predominant indoor mid-band RAT</a:t>
            </a:r>
            <a:r>
              <a:rPr lang="en-US" sz="2000" dirty="0"/>
              <a:t>, carrying vast majority of operator bulk traffic (regardless of spectrum holdings)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Unlicensed LTE / NR is deployed selectively by MNO/MSO to address specific scenarios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Managed Wi-Fi systems are </a:t>
            </a:r>
            <a:r>
              <a:rPr lang="en-US" sz="2000" b="1" u="sng" dirty="0">
                <a:solidFill>
                  <a:schemeClr val="accent6"/>
                </a:solidFill>
              </a:rPr>
              <a:t>transparently integrated as trusted WTs </a:t>
            </a:r>
            <a:r>
              <a:rPr lang="en-US" sz="2000" dirty="0"/>
              <a:t>in 5G networks, including network discovery, key exchange, and mobility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Including MSO-managed residential &amp; SMB systems with Wi-Fi CPE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Only standalone home wireless routers/clusters would operate untrusted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Requires </a:t>
            </a:r>
            <a:r>
              <a:rPr lang="en-US" sz="1800" u="sng" dirty="0"/>
              <a:t>significant Wi-Fi engagement with 3GPP SA</a:t>
            </a:r>
            <a:r>
              <a:rPr lang="en-US" sz="1800" dirty="0"/>
              <a:t> to help define interfaces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Wi-Fi continues to be prominently visible user choice on SIM-based UEs</a:t>
            </a:r>
          </a:p>
          <a:p>
            <a:pPr lvl="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We still need to </a:t>
            </a:r>
            <a:r>
              <a:rPr lang="en-US" sz="2000" b="1" u="sng" dirty="0">
                <a:solidFill>
                  <a:schemeClr val="accent6"/>
                </a:solidFill>
              </a:rPr>
              <a:t>improve HS2.0 for non-SIM devices </a:t>
            </a:r>
            <a:r>
              <a:rPr lang="en-US" sz="2000" dirty="0"/>
              <a:t>and enterprise use cases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570B9-20E5-4543-AAAE-A0F6880774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3C4B-D551-4B0F-A431-BC85F37A9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8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We Do to Achieve This Vision?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457082" y="1577313"/>
            <a:ext cx="2654253" cy="838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Meet or Exceed 3GPP RAT Minimums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457082" y="2491712"/>
            <a:ext cx="2654253" cy="352876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accent6"/>
                </a:solidFill>
              </a:rPr>
              <a:t>100% bearer encryption with pairwise keys 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Ultra-high </a:t>
            </a:r>
            <a:r>
              <a:rPr lang="en-US" sz="2000" dirty="0" err="1">
                <a:solidFill>
                  <a:schemeClr val="tx1"/>
                </a:solidFill>
              </a:rPr>
              <a:t>QoS</a:t>
            </a:r>
            <a:r>
              <a:rPr lang="en-US" sz="2000" dirty="0">
                <a:solidFill>
                  <a:schemeClr val="tx1"/>
                </a:solidFill>
              </a:rPr>
              <a:t>/GBR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Deterministic mobility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Ensure wide &amp; timely deployment</a:t>
            </a:r>
          </a:p>
        </p:txBody>
      </p:sp>
      <p:sp>
        <p:nvSpPr>
          <p:cNvPr id="10" name="Rectangle 9"/>
          <p:cNvSpPr/>
          <p:nvPr/>
        </p:nvSpPr>
        <p:spPr bwMode="gray">
          <a:xfrm>
            <a:off x="3305186" y="1577313"/>
            <a:ext cx="2654253" cy="838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Close Operator Technology Gaps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3305186" y="2491712"/>
            <a:ext cx="2654253" cy="352876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Complete MBO, OCE expeditiously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accent6"/>
                </a:solidFill>
              </a:rPr>
              <a:t>Native support for 5G signaling (next-gen </a:t>
            </a:r>
            <a:r>
              <a:rPr lang="en-US" sz="2000" b="1" dirty="0" err="1">
                <a:solidFill>
                  <a:schemeClr val="accent6"/>
                </a:solidFill>
              </a:rPr>
              <a:t>Xw</a:t>
            </a:r>
            <a:r>
              <a:rPr lang="en-US" sz="2000" b="1" dirty="0">
                <a:solidFill>
                  <a:schemeClr val="accent6"/>
                </a:solidFill>
              </a:rPr>
              <a:t> and N3IWF) in Wi-Fi ESS/BSS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6160909" y="1577313"/>
            <a:ext cx="2751979" cy="838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Improve Our Processes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160909" y="2491712"/>
            <a:ext cx="2751979" cy="352876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chemeClr val="accent6"/>
                </a:solidFill>
              </a:rPr>
              <a:t>Radically accelerate 802.11 innovation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Improve member participation on critical programs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Engage at 3GPP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</a:pPr>
            <a:r>
              <a:rPr lang="en-US" sz="2000" dirty="0">
                <a:solidFill>
                  <a:schemeClr val="tx1"/>
                </a:solidFill>
              </a:rPr>
              <a:t>Tell our story better, especially mission criticality of Wi-Fi to global economy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22F8-E81B-4077-8EEC-12DA9C9526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9090-4A61-4BCA-940F-024B7CE54C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4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to Modernize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45260" cy="47244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“Open”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Unencrypted radio bearers have been gone from 3GPP </a:t>
            </a:r>
            <a:r>
              <a:rPr lang="en-US" sz="1800" b="1" u="sng" dirty="0"/>
              <a:t>since 2008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“PSK” </a:t>
            </a:r>
            <a:r>
              <a:rPr lang="en-US" sz="1800" dirty="0">
                <a:sym typeface="Wingdings" panose="05000000000000000000" pitchFamily="2" charset="2"/>
              </a:rPr>
              <a:t> </a:t>
            </a:r>
            <a:r>
              <a:rPr lang="en-US" sz="1800" dirty="0"/>
              <a:t>LTE has never used shared keying material.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“802.1X” </a:t>
            </a:r>
            <a:r>
              <a:rPr lang="en-US" sz="1800" dirty="0">
                <a:sym typeface="Wingdings" panose="05000000000000000000" pitchFamily="2" charset="2"/>
              </a:rPr>
              <a:t> T</a:t>
            </a:r>
            <a:r>
              <a:rPr lang="en-US" sz="1800" dirty="0"/>
              <a:t>oo complex to configure, leading to bad behavior.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140" y="2679105"/>
            <a:ext cx="5725865" cy="3416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3293" y="6577340"/>
            <a:ext cx="4046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err="1">
                <a:solidFill>
                  <a:schemeClr val="accent2"/>
                </a:solidFill>
                <a:latin typeface="Calibri"/>
              </a:rPr>
              <a:t>iPass</a:t>
            </a:r>
            <a:r>
              <a:rPr lang="en-US" sz="1100" i="1" dirty="0">
                <a:solidFill>
                  <a:schemeClr val="accent2"/>
                </a:solidFill>
                <a:latin typeface="Calibri"/>
              </a:rPr>
              <a:t> 2017 Mobile Security Report (Survey of 500+ CIOs), May, 2017</a:t>
            </a:r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08482D-C3D6-4060-AFC9-C5334D7638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E6A34C-12F9-40C4-A8F0-CCB3314DC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196" y="519236"/>
            <a:ext cx="9095448" cy="852364"/>
          </a:xfrm>
        </p:spPr>
        <p:txBody>
          <a:bodyPr/>
          <a:lstStyle/>
          <a:p>
            <a:r>
              <a:rPr lang="en-US" dirty="0"/>
              <a:t>We Have Solutions… It’s Time to Admit Problem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1" y="1265206"/>
            <a:ext cx="2571631" cy="320040"/>
          </a:xfrm>
        </p:spPr>
        <p:txBody>
          <a:bodyPr/>
          <a:lstStyle/>
          <a:p>
            <a:r>
              <a:rPr lang="en-US" dirty="0"/>
              <a:t>Open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081" y="1646207"/>
            <a:ext cx="2571750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Opportunistic Wireless Encryption (OWE)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RFC 8110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Provides encryption of the wireless medium but no authentication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ephemeral pairwise keys negotiated via Diffie-Hellman exchange on association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7"/>
          </p:nvPr>
        </p:nvSpPr>
        <p:spPr>
          <a:xfrm>
            <a:off x="3191358" y="1265206"/>
            <a:ext cx="2571631" cy="320040"/>
          </a:xfrm>
        </p:spPr>
        <p:txBody>
          <a:bodyPr/>
          <a:lstStyle/>
          <a:p>
            <a:r>
              <a:rPr lang="en-US" dirty="0" err="1"/>
              <a:t>Preshared</a:t>
            </a:r>
            <a:r>
              <a:rPr lang="en-US" dirty="0"/>
              <a:t> Key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91237" y="1646207"/>
            <a:ext cx="2964684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Simultaneous Authentication of Equals (SAE)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Defined in 802.11s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RFC 6617 (IKEv2)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Password authenticated key exchange with commit / confirm methodology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Resistant to dictionary attack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8"/>
          </p:nvPr>
        </p:nvSpPr>
        <p:spPr>
          <a:xfrm>
            <a:off x="6192808" y="1265206"/>
            <a:ext cx="2571631" cy="320040"/>
          </a:xfrm>
        </p:spPr>
        <p:txBody>
          <a:bodyPr/>
          <a:lstStyle/>
          <a:p>
            <a:r>
              <a:rPr lang="en-US" dirty="0"/>
              <a:t>Enterprise 802.1X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90424" y="1646207"/>
            <a:ext cx="2832995" cy="4191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EAP-PWD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RFC 8146 &amp; 5931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Simple EAP exchange with full mutual authentication using shared secret,  and no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Existing support in Android, Windows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802.11ai FILS provides public key authentication without certificates</a:t>
            </a:r>
          </a:p>
        </p:txBody>
      </p:sp>
      <p:sp>
        <p:nvSpPr>
          <p:cNvPr id="11" name="Rectangle: Rounded Corners 10"/>
          <p:cNvSpPr/>
          <p:nvPr/>
        </p:nvSpPr>
        <p:spPr bwMode="ltGray">
          <a:xfrm>
            <a:off x="652623" y="5247685"/>
            <a:ext cx="2242868" cy="106104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Allows fully encrypted Open mode with no user workflow change!</a:t>
            </a:r>
          </a:p>
        </p:txBody>
      </p:sp>
      <p:sp>
        <p:nvSpPr>
          <p:cNvPr id="12" name="Rectangle: Rounded Corners 11"/>
          <p:cNvSpPr/>
          <p:nvPr/>
        </p:nvSpPr>
        <p:spPr bwMode="ltGray">
          <a:xfrm>
            <a:off x="3520121" y="5214619"/>
            <a:ext cx="2242868" cy="106104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Pairwise encryption, mutual </a:t>
            </a:r>
            <a:r>
              <a:rPr lang="en-US" sz="1800" dirty="0" err="1">
                <a:solidFill>
                  <a:schemeClr val="tx1"/>
                </a:solidFill>
              </a:rPr>
              <a:t>auth</a:t>
            </a:r>
            <a:r>
              <a:rPr lang="en-US" sz="1800" dirty="0">
                <a:solidFill>
                  <a:schemeClr val="tx1"/>
                </a:solidFill>
              </a:rPr>
              <a:t> &amp; forward secrecy!</a:t>
            </a:r>
          </a:p>
        </p:txBody>
      </p:sp>
      <p:sp>
        <p:nvSpPr>
          <p:cNvPr id="13" name="Rectangle: Rounded Corners 12"/>
          <p:cNvSpPr/>
          <p:nvPr/>
        </p:nvSpPr>
        <p:spPr bwMode="ltGray">
          <a:xfrm>
            <a:off x="6484805" y="5367643"/>
            <a:ext cx="2242868" cy="106104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Solves numerous well known 802.1X usability problems </a:t>
            </a:r>
          </a:p>
        </p:txBody>
      </p:sp>
      <p:sp>
        <p:nvSpPr>
          <p:cNvPr id="14" name="Arrow: Down 13"/>
          <p:cNvSpPr/>
          <p:nvPr/>
        </p:nvSpPr>
        <p:spPr bwMode="ltGray">
          <a:xfrm>
            <a:off x="1570428" y="4699336"/>
            <a:ext cx="310551" cy="441674"/>
          </a:xfrm>
          <a:prstGeom prst="downArrow">
            <a:avLst/>
          </a:prstGeom>
          <a:solidFill>
            <a:srgbClr val="99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5" name="Arrow: Down 14"/>
          <p:cNvSpPr/>
          <p:nvPr/>
        </p:nvSpPr>
        <p:spPr bwMode="ltGray">
          <a:xfrm>
            <a:off x="4492967" y="4699336"/>
            <a:ext cx="310551" cy="441674"/>
          </a:xfrm>
          <a:prstGeom prst="downArrow">
            <a:avLst/>
          </a:prstGeom>
          <a:solidFill>
            <a:srgbClr val="99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6" name="Arrow: Down 15"/>
          <p:cNvSpPr/>
          <p:nvPr/>
        </p:nvSpPr>
        <p:spPr bwMode="ltGray">
          <a:xfrm>
            <a:off x="7457651" y="4895489"/>
            <a:ext cx="310551" cy="441674"/>
          </a:xfrm>
          <a:prstGeom prst="downArrow">
            <a:avLst/>
          </a:prstGeom>
          <a:solidFill>
            <a:srgbClr val="99CC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270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96" y="485177"/>
            <a:ext cx="8227457" cy="852364"/>
          </a:xfrm>
        </p:spPr>
        <p:txBody>
          <a:bodyPr/>
          <a:lstStyle/>
          <a:p>
            <a:r>
              <a:rPr lang="en-US" dirty="0"/>
              <a:t>3GPP Feature Velocity Is Accelerating…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5562" y="6623506"/>
            <a:ext cx="63019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	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http://www.3gpp.org/specifications/67-releases</a:t>
            </a:r>
            <a:endParaRPr lang="en-US" sz="1100" i="1" dirty="0">
              <a:solidFill>
                <a:schemeClr val="accent2"/>
              </a:solidFill>
            </a:endParaRPr>
          </a:p>
          <a:p>
            <a:endParaRPr lang="en-US" sz="11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3C29C-CC10-431B-A879-AAB9E33381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CB11D1-DD0D-456F-82D3-008910793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76" name="Chart 75">
            <a:extLst>
              <a:ext uri="{FF2B5EF4-FFF2-40B4-BE49-F238E27FC236}">
                <a16:creationId xmlns:a16="http://schemas.microsoft.com/office/drawing/2014/main" id="{AAC03D02-6375-4329-A392-49DA845270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897684"/>
              </p:ext>
            </p:extLst>
          </p:nvPr>
        </p:nvGraphicFramePr>
        <p:xfrm>
          <a:off x="2935501" y="1103493"/>
          <a:ext cx="5871631" cy="523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" name="Oval 76">
            <a:extLst>
              <a:ext uri="{FF2B5EF4-FFF2-40B4-BE49-F238E27FC236}">
                <a16:creationId xmlns:a16="http://schemas.microsoft.com/office/drawing/2014/main" id="{5831B482-42DE-4A52-9507-85F33161C90F}"/>
              </a:ext>
            </a:extLst>
          </p:cNvPr>
          <p:cNvSpPr/>
          <p:nvPr/>
        </p:nvSpPr>
        <p:spPr bwMode="ltGray">
          <a:xfrm rot="2621713">
            <a:off x="5855529" y="4308200"/>
            <a:ext cx="482216" cy="2123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75B332C-8E57-4BC8-85F9-AE54C78297DF}"/>
              </a:ext>
            </a:extLst>
          </p:cNvPr>
          <p:cNvSpPr txBox="1"/>
          <p:nvPr/>
        </p:nvSpPr>
        <p:spPr>
          <a:xfrm>
            <a:off x="1451339" y="2619968"/>
            <a:ext cx="1394691" cy="175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IMS, HSDPA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45D6E4F-1588-4555-B045-23D66DA1F8C6}"/>
              </a:ext>
            </a:extLst>
          </p:cNvPr>
          <p:cNvSpPr txBox="1"/>
          <p:nvPr/>
        </p:nvSpPr>
        <p:spPr>
          <a:xfrm>
            <a:off x="1741992" y="2925767"/>
            <a:ext cx="1104038" cy="175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WLAN, HSUPA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CFB272-BFE1-4E08-BFED-ACD60CA9C934}"/>
              </a:ext>
            </a:extLst>
          </p:cNvPr>
          <p:cNvSpPr txBox="1"/>
          <p:nvPr/>
        </p:nvSpPr>
        <p:spPr>
          <a:xfrm>
            <a:off x="348976" y="3548003"/>
            <a:ext cx="2497054" cy="150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LTE, OFDMA, 3G SC, UL-MU-MIMO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3CEED8D-F583-4533-BF9D-82C6EECE9101}"/>
              </a:ext>
            </a:extLst>
          </p:cNvPr>
          <p:cNvSpPr txBox="1"/>
          <p:nvPr/>
        </p:nvSpPr>
        <p:spPr>
          <a:xfrm>
            <a:off x="1039216" y="3897897"/>
            <a:ext cx="1806814" cy="1348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3G 2C </a:t>
            </a: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Agg</a:t>
            </a: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, 4G SC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E8B53AC-C210-4EE7-9211-96E91C298FB7}"/>
              </a:ext>
            </a:extLst>
          </p:cNvPr>
          <p:cNvSpPr txBox="1"/>
          <p:nvPr/>
        </p:nvSpPr>
        <p:spPr>
          <a:xfrm>
            <a:off x="168106" y="4222323"/>
            <a:ext cx="2667876" cy="136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LTE-A, 3G 4CA, DL-MU-MIMO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A535EC-9BFA-4270-856C-5C02AF614250}"/>
              </a:ext>
            </a:extLst>
          </p:cNvPr>
          <p:cNvSpPr txBox="1"/>
          <p:nvPr/>
        </p:nvSpPr>
        <p:spPr>
          <a:xfrm>
            <a:off x="1283850" y="4554208"/>
            <a:ext cx="1562180" cy="131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CoMP</a:t>
            </a: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, </a:t>
            </a: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SaMOG</a:t>
            </a:r>
            <a:endParaRPr lang="en-US" sz="1200" dirty="0">
              <a:solidFill>
                <a:srgbClr val="FF8300"/>
              </a:solidFill>
              <a:latin typeface="Arial"/>
              <a:ea typeface="+mn-ea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079B74B-B5A2-4A2B-8D08-89EEA214BE6A}"/>
              </a:ext>
            </a:extLst>
          </p:cNvPr>
          <p:cNvSpPr txBox="1"/>
          <p:nvPr/>
        </p:nvSpPr>
        <p:spPr>
          <a:xfrm>
            <a:off x="348977" y="5192175"/>
            <a:ext cx="2497054" cy="193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LAA, LWA, LWIP, NB-IOT, </a:t>
            </a: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LTEm</a:t>
            </a: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D8C9E4F-4AE6-4E53-9617-869ACC312DDC}"/>
              </a:ext>
            </a:extLst>
          </p:cNvPr>
          <p:cNvSpPr txBox="1"/>
          <p:nvPr/>
        </p:nvSpPr>
        <p:spPr>
          <a:xfrm>
            <a:off x="1283850" y="5839570"/>
            <a:ext cx="1562180" cy="131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5G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8E95AC8-048E-4096-A41C-046A37395348}"/>
              </a:ext>
            </a:extLst>
          </p:cNvPr>
          <p:cNvSpPr txBox="1"/>
          <p:nvPr/>
        </p:nvSpPr>
        <p:spPr>
          <a:xfrm>
            <a:off x="553854" y="5520106"/>
            <a:ext cx="2292176" cy="1509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eLAA</a:t>
            </a: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, </a:t>
            </a: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eLWA</a:t>
            </a: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 60GHz , </a:t>
            </a:r>
            <a:r>
              <a:rPr lang="en-US" sz="1200" dirty="0" err="1">
                <a:solidFill>
                  <a:srgbClr val="FF8300"/>
                </a:solidFill>
                <a:latin typeface="Arial"/>
                <a:ea typeface="+mn-ea"/>
              </a:rPr>
              <a:t>eLWIP</a:t>
            </a:r>
            <a:endParaRPr lang="en-US" sz="1200" dirty="0">
              <a:solidFill>
                <a:srgbClr val="FF8300"/>
              </a:solidFill>
              <a:latin typeface="Arial"/>
              <a:ea typeface="+mn-ea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054899-16B4-427F-BB2A-CA766A52D3D1}"/>
              </a:ext>
            </a:extLst>
          </p:cNvPr>
          <p:cNvSpPr txBox="1"/>
          <p:nvPr/>
        </p:nvSpPr>
        <p:spPr>
          <a:xfrm>
            <a:off x="225007" y="4879779"/>
            <a:ext cx="2621023" cy="1665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Dual Connectivity, SIPTO, HSPA+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AA0356E-1CA8-46DC-8EA8-4B8F5F2E5D5D}"/>
              </a:ext>
            </a:extLst>
          </p:cNvPr>
          <p:cNvSpPr txBox="1"/>
          <p:nvPr/>
        </p:nvSpPr>
        <p:spPr>
          <a:xfrm>
            <a:off x="1451339" y="1926937"/>
            <a:ext cx="1394691" cy="1754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FF8300"/>
                </a:solidFill>
                <a:latin typeface="Arial"/>
                <a:ea typeface="+mn-ea"/>
              </a:rPr>
              <a:t>UMTS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2B7D51-884D-40D9-AD13-BA0D6D117B01}"/>
              </a:ext>
            </a:extLst>
          </p:cNvPr>
          <p:cNvCxnSpPr>
            <a:cxnSpLocks/>
          </p:cNvCxnSpPr>
          <p:nvPr/>
        </p:nvCxnSpPr>
        <p:spPr>
          <a:xfrm>
            <a:off x="6096637" y="1744730"/>
            <a:ext cx="0" cy="4331277"/>
          </a:xfrm>
          <a:prstGeom prst="line">
            <a:avLst/>
          </a:prstGeom>
          <a:noFill/>
          <a:ln w="19050" cap="flat" cmpd="sng" algn="ctr">
            <a:solidFill>
              <a:srgbClr val="FF8300"/>
            </a:solidFill>
            <a:prstDash val="dash"/>
            <a:miter lim="800000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EC3A163-C98C-4519-8506-D7C030968E31}"/>
              </a:ext>
            </a:extLst>
          </p:cNvPr>
          <p:cNvCxnSpPr>
            <a:cxnSpLocks/>
          </p:cNvCxnSpPr>
          <p:nvPr/>
        </p:nvCxnSpPr>
        <p:spPr>
          <a:xfrm>
            <a:off x="4932703" y="1744730"/>
            <a:ext cx="0" cy="4331277"/>
          </a:xfrm>
          <a:prstGeom prst="line">
            <a:avLst/>
          </a:prstGeom>
          <a:noFill/>
          <a:ln w="19050" cap="flat" cmpd="sng" algn="ctr">
            <a:solidFill>
              <a:srgbClr val="9FD4C9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917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…While 802.11 is Decelerating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4777" y="6614562"/>
            <a:ext cx="70656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Sources: </a:t>
            </a: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http://www.ieee802.org/11/Reports/802.11_Timelines.htm</a:t>
            </a:r>
            <a:endParaRPr lang="en-US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00" i="1" dirty="0">
              <a:solidFill>
                <a:schemeClr val="accent2"/>
              </a:solidFill>
            </a:endParaRPr>
          </a:p>
          <a:p>
            <a:endParaRPr lang="en-US" sz="11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DC8A-B785-4BA5-9BC7-F8B4BCA2DD0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192DD46-4B2F-4C55-8B28-9C0D69ED4F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8658F30-E1E8-41AD-A71B-A7F0B30E1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554599"/>
              </p:ext>
            </p:extLst>
          </p:nvPr>
        </p:nvGraphicFramePr>
        <p:xfrm>
          <a:off x="376087" y="4126837"/>
          <a:ext cx="4114918" cy="1534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98857FDF-F706-4638-A4C6-9B60048AC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365906"/>
              </p:ext>
            </p:extLst>
          </p:nvPr>
        </p:nvGraphicFramePr>
        <p:xfrm>
          <a:off x="4958521" y="2740746"/>
          <a:ext cx="4114918" cy="203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42D3B06-4AE4-4E4B-9290-43F80FA9D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292566"/>
              </p:ext>
            </p:extLst>
          </p:nvPr>
        </p:nvGraphicFramePr>
        <p:xfrm>
          <a:off x="376087" y="1823756"/>
          <a:ext cx="4114918" cy="1637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7CA4C5-A80A-46CB-A661-7234ECA0F5B9}"/>
              </a:ext>
            </a:extLst>
          </p:cNvPr>
          <p:cNvCxnSpPr>
            <a:cxnSpLocks/>
          </p:cNvCxnSpPr>
          <p:nvPr/>
        </p:nvCxnSpPr>
        <p:spPr>
          <a:xfrm>
            <a:off x="7083867" y="3183869"/>
            <a:ext cx="0" cy="171022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1FFC46-1701-43D0-B269-D0FE71AE51D4}"/>
              </a:ext>
            </a:extLst>
          </p:cNvPr>
          <p:cNvCxnSpPr>
            <a:cxnSpLocks/>
          </p:cNvCxnSpPr>
          <p:nvPr/>
        </p:nvCxnSpPr>
        <p:spPr>
          <a:xfrm>
            <a:off x="1669227" y="4626501"/>
            <a:ext cx="0" cy="116629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261A16A-0F8D-4035-AA15-47163DDA23AF}"/>
              </a:ext>
            </a:extLst>
          </p:cNvPr>
          <p:cNvSpPr/>
          <p:nvPr/>
        </p:nvSpPr>
        <p:spPr bwMode="ltGray">
          <a:xfrm>
            <a:off x="8989312" y="2642453"/>
            <a:ext cx="106136" cy="252213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3E3FB-966A-4742-81A0-1E4462BCD9BE}"/>
              </a:ext>
            </a:extLst>
          </p:cNvPr>
          <p:cNvSpPr txBox="1"/>
          <p:nvPr/>
        </p:nvSpPr>
        <p:spPr>
          <a:xfrm>
            <a:off x="630588" y="5729832"/>
            <a:ext cx="207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3GPP Median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B682CF-7BC3-44B3-9438-8F69B5263BE4}"/>
              </a:ext>
            </a:extLst>
          </p:cNvPr>
          <p:cNvSpPr txBox="1"/>
          <p:nvPr/>
        </p:nvSpPr>
        <p:spPr>
          <a:xfrm>
            <a:off x="6045228" y="4896350"/>
            <a:ext cx="2077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3GPP Median</a:t>
            </a:r>
          </a:p>
        </p:txBody>
      </p:sp>
    </p:spTree>
    <p:extLst>
      <p:ext uri="{BB962C8B-B14F-4D97-AF65-F5344CB8AC3E}">
        <p14:creationId xmlns:p14="http://schemas.microsoft.com/office/powerpoint/2010/main" val="14727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Reframe the LTE vs. Wi-Fi debate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Consider 5G at a system &amp; business model level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Put 5G RATs including Wi-Fi into a broader context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Explain the emergence of unlicensed LTE in evolutionary terms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Explain the huge “better together” opportunity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Offer a viewpoint on technical, organizational &amp; procedural challenges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Propose specific actions to take as a community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32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231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87464"/>
            <a:ext cx="4040188" cy="639762"/>
          </a:xfrm>
        </p:spPr>
        <p:txBody>
          <a:bodyPr/>
          <a:lstStyle/>
          <a:p>
            <a:r>
              <a:rPr lang="en-US" dirty="0"/>
              <a:t>Good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081" y="1905000"/>
            <a:ext cx="3977640" cy="445129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Wi-Fi and 5G do not compete directly.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Spectrum is more important to 3GPP than any specific RAT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Wi-Fi is a small component in a vastly larger end-to-end system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The pressures driving 3GPP to unlicensed have nothing to do with Wi-Fi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PHY/MAC competition in 5 GHz is a byproduct of an inevitable 3GPP trajectory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Dual connectivity, carrier </a:t>
            </a:r>
            <a:r>
              <a:rPr lang="en-US" sz="1600" dirty="0" err="1"/>
              <a:t>agg</a:t>
            </a:r>
            <a:r>
              <a:rPr lang="en-US" sz="1600" dirty="0"/>
              <a:t>, convergence layers are long term secular trends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5G is ironically solving many of the longstanding Wi-Fi integration problems and </a:t>
            </a:r>
            <a:r>
              <a:rPr lang="en-US" sz="1800" b="1" u="sng" dirty="0">
                <a:solidFill>
                  <a:schemeClr val="accent6"/>
                </a:solidFill>
              </a:rPr>
              <a:t>removing incentive to use LAA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87464"/>
            <a:ext cx="4041775" cy="639762"/>
          </a:xfrm>
        </p:spPr>
        <p:txBody>
          <a:bodyPr/>
          <a:lstStyle/>
          <a:p>
            <a:r>
              <a:rPr lang="en-US" dirty="0"/>
              <a:t>Bad News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898" y="1904999"/>
            <a:ext cx="3977640" cy="4686720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Unlicensed LTE is </a:t>
            </a:r>
            <a:r>
              <a:rPr lang="en-US" sz="1800" u="sng" dirty="0"/>
              <a:t>above all</a:t>
            </a:r>
            <a:r>
              <a:rPr lang="en-US" sz="1800" dirty="0"/>
              <a:t> the 3GPP verdict on Wi-Fi community’s failed attempts to integrate with cellular networks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Arguably, success of S2b and total failure of S2a renders the same verdict.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/>
              <a:t>WFA and WBA are hard to do business with (from a 3GPP perspective).  They are engineering us out of the equation.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HS2.0 &amp; WBA inter-operator roaming are obsolete for 5G SIM-enabled 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3GPP community has made a huge bet on unlicensed LTE. </a:t>
            </a:r>
            <a:r>
              <a:rPr lang="en-US" sz="1800" b="1" u="sng" dirty="0">
                <a:solidFill>
                  <a:schemeClr val="accent2"/>
                </a:solidFill>
              </a:rPr>
              <a:t>It will be deployed, and it will be a serious competitive issue for Wi-Fi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u="sng" dirty="0"/>
              <a:t>R15 unlicensed NR will work</a:t>
            </a:r>
            <a:r>
              <a:rPr lang="en-US" sz="1800" dirty="0"/>
              <a:t>.  The clock is ticking.</a:t>
            </a:r>
            <a:endParaRPr lang="en-US" sz="1800" u="sng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55F8A-ABBD-46D9-B554-447BAA9189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28655-F410-4A1B-8338-68A724A19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4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552"/>
            <a:ext cx="8227338" cy="4819861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can maximize role of 802.11 in 5G networks by </a:t>
            </a:r>
            <a:r>
              <a:rPr lang="en-US" b="1" u="sng" dirty="0">
                <a:solidFill>
                  <a:schemeClr val="accent6"/>
                </a:solidFill>
              </a:rPr>
              <a:t>driving towards a cooperative outcome in which Wi-Fi is transparently integrated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/>
              <a:t>and lowest cost per bit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Market forces will drive operators to prefer Wi-Fi over alternatives for bulk transport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We cannot lose time – we have to </a:t>
            </a:r>
            <a:r>
              <a:rPr lang="en-US" b="1" u="sng" dirty="0">
                <a:solidFill>
                  <a:schemeClr val="accent6"/>
                </a:solidFill>
              </a:rPr>
              <a:t>speed up those items of concern to 3GPP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Release 15 will deliver 3</a:t>
            </a:r>
            <a:r>
              <a:rPr lang="en-US" baseline="30000" dirty="0"/>
              <a:t>rd</a:t>
            </a:r>
            <a:r>
              <a:rPr lang="en-US" dirty="0"/>
              <a:t> generation of unlicensed LTE.  It will work.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Wi-Fi ASPs and CAGRs are flattening quickly.  This will limit our ability to invest.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802.11ax timeframes are </a:t>
            </a:r>
            <a:r>
              <a:rPr lang="en-US" b="1" u="sng" dirty="0">
                <a:solidFill>
                  <a:srgbClr val="FF0000"/>
                </a:solidFill>
              </a:rPr>
              <a:t>lengthening!</a:t>
            </a:r>
          </a:p>
          <a:p>
            <a:pPr lvl="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</a:t>
            </a:r>
            <a:r>
              <a:rPr lang="en-US" b="1" u="sng" dirty="0">
                <a:solidFill>
                  <a:schemeClr val="accent6"/>
                </a:solidFill>
              </a:rPr>
              <a:t>vulnerable to radical business model shifts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Cable MSOs have already converted over 65% of residential users to subscription model for Wi-Fi AP hardware.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Operators and/or silicon providers could adopt a Netscape/Google strategy</a:t>
            </a:r>
          </a:p>
          <a:p>
            <a:pPr lvl="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/>
              <a:t>We must fight to ensure consumers retain RAT choice in 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6"/>
                </a:solidFill>
              </a:rPr>
              <a:t>Wi-Fi could win but consumers could still lose</a:t>
            </a:r>
            <a:r>
              <a:rPr lang="en-US" dirty="0"/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Consumers must be able to choose their RAT and cost model.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18C91-3F31-4FD4-B0E2-68ACE4CBB7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3E96-6EBF-4A5A-87CC-20C6355CCA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0ADA-DB07-410F-82C0-6EAC49D8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Presenter’s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80823-85D1-456E-A609-EE155FAE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75382"/>
            <a:ext cx="7673061" cy="4619031"/>
          </a:xfrm>
        </p:spPr>
        <p:txBody>
          <a:bodyPr/>
          <a:lstStyle/>
          <a:p>
            <a:pPr marL="0" indent="0"/>
            <a:r>
              <a:rPr lang="en-US" sz="2000" i="1" dirty="0"/>
              <a:t>This presentation represents a personal viewpoint regarding systemic issues faced across the Wi-Fi ecosystem to hold and grow market share in “operator” networks. </a:t>
            </a:r>
          </a:p>
          <a:p>
            <a:pPr marL="0" indent="0"/>
            <a:endParaRPr lang="en-US" sz="2000" i="1" dirty="0"/>
          </a:p>
          <a:p>
            <a:pPr marL="0" indent="0"/>
            <a:r>
              <a:rPr lang="en-US" sz="2000" i="1" dirty="0"/>
              <a:t>Its scope intentionally goes beyond IEEE 802, and certain IEEE presentation conventions are not followed. The terms “802.11” and “Wi-Fi” are intentionally used interchangeably to draw a wider point. A variety of WFA programs are deliberately mentioned by name.</a:t>
            </a:r>
          </a:p>
          <a:p>
            <a:pPr marL="0" indent="0"/>
            <a:endParaRPr lang="en-US" sz="2000" i="1" dirty="0"/>
          </a:p>
          <a:p>
            <a:pPr marL="0" indent="0"/>
            <a:r>
              <a:rPr lang="en-US" sz="2000" i="1" dirty="0"/>
              <a:t>A form of this presentation was delivered as a keynote address to the Wi-Fi Alliance in June, 2017.  It is being delivered to AANI SC at the request of the Chair.</a:t>
            </a:r>
          </a:p>
          <a:p>
            <a:pPr marL="0" indent="0"/>
            <a:endParaRPr lang="en-US" sz="2000" i="1" dirty="0"/>
          </a:p>
          <a:p>
            <a:pPr marL="0" indent="0"/>
            <a:endParaRPr lang="en-US" sz="20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79260-B285-4C65-B192-0A05EA1299A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FEF85-5AEC-4649-8647-D69517F3EF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39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5G cannot succeed without Wi-Fi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We need to look past LAA / LTE-U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Operators ultimately don’t care what RAT wins – just cost and efficacy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 4G, a key driver of unlicensed LTE development is failure of Wi-Fi to address charging/PCRF, discovery &amp; mobility requirements in a manner acceptable to operators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5G radio aggregation techniques natively incorporate 802.11 as a peer 5G RAT Family (5GRF) member, and effectively render Hotspot 2.0 unnecessary for SIM-based devices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This unlocks cooperative win/win outcomes that were not feasible in 4G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EE64984-2EB7-455C-AFFA-5A143E90B3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EE1F02F-EC21-4F53-8C32-0780CAED36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Does Not Compete Directly With 5G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The parent SDOs have radically different scopes &amp; approaches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802.11 &amp; WFA thinking is “atomic” - it starts at the AP/STA and stops at BSS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By contrast, 3GPP starts from the </a:t>
            </a:r>
            <a:r>
              <a:rPr lang="en-US" sz="1600" b="1" u="sng" dirty="0"/>
              <a:t>subscription</a:t>
            </a:r>
            <a:r>
              <a:rPr lang="en-US" sz="1600" dirty="0"/>
              <a:t>, works backwards to a system, and finally on to all of the constituent elements.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Even WFA certifications like </a:t>
            </a:r>
            <a:r>
              <a:rPr lang="en-US" sz="1600" dirty="0" err="1"/>
              <a:t>HotSpot</a:t>
            </a:r>
            <a:r>
              <a:rPr lang="en-US" sz="1600" dirty="0"/>
              <a:t> 2.0 are not “operator-ready”; hence need for Wireless Broadband Alliance</a:t>
            </a:r>
          </a:p>
          <a:p>
            <a:pPr lvl="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At the end of the day, 802.11 is simply a layer-2 bridging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In most deployments, 802.11 radios are small parts of a larger system</a:t>
            </a:r>
          </a:p>
          <a:p>
            <a:pPr lvl="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Wi-Fi is a component; 5G is a system of vastly higher complexity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If 802.11 is a type of engine, “5G” would be the cars </a:t>
            </a:r>
            <a:r>
              <a:rPr lang="en-US" sz="1600" i="1" u="sng" dirty="0"/>
              <a:t>plus</a:t>
            </a:r>
            <a:r>
              <a:rPr lang="en-US" sz="1600" dirty="0"/>
              <a:t> the road network.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At most we can say that </a:t>
            </a:r>
            <a:r>
              <a:rPr lang="en-US" sz="1800" u="sng" dirty="0">
                <a:solidFill>
                  <a:schemeClr val="accent6"/>
                </a:solidFill>
              </a:rPr>
              <a:t>Wi-Fi competes with specific 3GPP RATs in specific frequency bands</a:t>
            </a:r>
          </a:p>
          <a:p>
            <a:pPr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US" sz="1800" u="sng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29C7D-E91C-4D48-A3D3-E03715B459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6552-5AED-4574-87DC-77A8200DF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993" y="2963444"/>
            <a:ext cx="6250007" cy="3559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“5G”?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33577"/>
            <a:ext cx="4023091" cy="48624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5G is a </a:t>
            </a:r>
            <a:r>
              <a:rPr lang="en-US" sz="1700" b="1" u="sng" dirty="0">
                <a:solidFill>
                  <a:schemeClr val="accent6"/>
                </a:solidFill>
              </a:rPr>
              <a:t>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5G is an </a:t>
            </a:r>
            <a:r>
              <a:rPr lang="en-US" sz="1700" u="sng" dirty="0">
                <a:solidFill>
                  <a:schemeClr val="accent6"/>
                </a:solidFill>
              </a:rPr>
              <a:t>eight layer architecture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It is a massive shift in how mobile operators provision services, forward traffic, </a:t>
            </a:r>
            <a:r>
              <a:rPr lang="en-US" sz="1700" u="sng" dirty="0">
                <a:solidFill>
                  <a:schemeClr val="accent2"/>
                </a:solidFill>
              </a:rPr>
              <a:t>manage competition</a:t>
            </a:r>
            <a:r>
              <a:rPr lang="en-US" sz="1700" b="1" dirty="0">
                <a:solidFill>
                  <a:schemeClr val="accent2"/>
                </a:solidFill>
              </a:rPr>
              <a:t>, </a:t>
            </a:r>
            <a:r>
              <a:rPr lang="en-US" sz="1700" dirty="0">
                <a:solidFill>
                  <a:schemeClr val="accent2"/>
                </a:solidFill>
              </a:rPr>
              <a:t>reduce costs</a:t>
            </a:r>
            <a:r>
              <a:rPr lang="en-US" sz="1700" b="1" dirty="0">
                <a:solidFill>
                  <a:schemeClr val="accent2"/>
                </a:solidFill>
              </a:rPr>
              <a:t> </a:t>
            </a:r>
            <a:r>
              <a:rPr lang="en-US" sz="1700" dirty="0"/>
              <a:t>and </a:t>
            </a:r>
            <a:r>
              <a:rPr lang="en-US" sz="1700" b="1" u="sng" dirty="0">
                <a:solidFill>
                  <a:schemeClr val="accent2"/>
                </a:solidFill>
              </a:rPr>
              <a:t>monetize subscribers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Main focus is on </a:t>
            </a:r>
            <a:r>
              <a:rPr lang="en-US" sz="1700" dirty="0">
                <a:solidFill>
                  <a:schemeClr val="accent2"/>
                </a:solidFill>
              </a:rPr>
              <a:t>composability</a:t>
            </a:r>
            <a:r>
              <a:rPr lang="en-US" sz="1700" dirty="0"/>
              <a:t>, </a:t>
            </a:r>
            <a:r>
              <a:rPr lang="en-US" sz="1700" b="1" dirty="0">
                <a:solidFill>
                  <a:schemeClr val="accent2"/>
                </a:solidFill>
              </a:rPr>
              <a:t>modularity</a:t>
            </a:r>
            <a:r>
              <a:rPr lang="en-US" sz="1700" dirty="0"/>
              <a:t>, service agility, virtualization, and </a:t>
            </a:r>
            <a:r>
              <a:rPr lang="en-US" sz="1700" u="sng" dirty="0" err="1">
                <a:solidFill>
                  <a:schemeClr val="accent2"/>
                </a:solidFill>
              </a:rPr>
              <a:t>datapath</a:t>
            </a:r>
            <a:r>
              <a:rPr lang="en-US" sz="1700" u="sng" dirty="0">
                <a:solidFill>
                  <a:schemeClr val="accent2"/>
                </a:solidFill>
              </a:rPr>
              <a:t>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5G is </a:t>
            </a:r>
            <a:r>
              <a:rPr lang="en-US" sz="1700" dirty="0">
                <a:solidFill>
                  <a:schemeClr val="accent1"/>
                </a:solidFill>
              </a:rPr>
              <a:t>RAT agnostic</a:t>
            </a:r>
            <a:r>
              <a:rPr lang="en-US" sz="1700" dirty="0"/>
              <a:t> and is </a:t>
            </a:r>
            <a:r>
              <a:rPr lang="en-US" sz="1700" u="sng" dirty="0">
                <a:solidFill>
                  <a:schemeClr val="accent1"/>
                </a:solidFill>
              </a:rPr>
              <a:t>building around</a:t>
            </a:r>
            <a:r>
              <a:rPr lang="en-US" sz="1700" dirty="0">
                <a:solidFill>
                  <a:schemeClr val="accent1"/>
                </a:solidFill>
              </a:rPr>
              <a:t> </a:t>
            </a:r>
            <a:r>
              <a:rPr lang="en-US" sz="1700" dirty="0"/>
              <a:t>Wi-Fi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5G is </a:t>
            </a:r>
            <a:r>
              <a:rPr lang="en-US" sz="1700" u="sng" dirty="0">
                <a:solidFill>
                  <a:schemeClr val="accent5">
                    <a:lumMod val="75000"/>
                  </a:schemeClr>
                </a:solidFill>
              </a:rPr>
              <a:t>decentralized</a:t>
            </a:r>
            <a:endParaRPr lang="en-US" sz="17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6650" y="2764631"/>
            <a:ext cx="4191000" cy="27334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5G Next Generation Mobile Network</a:t>
            </a:r>
          </a:p>
        </p:txBody>
      </p:sp>
      <p:sp>
        <p:nvSpPr>
          <p:cNvPr id="12" name="Rectangle: Rounded Corners 11"/>
          <p:cNvSpPr/>
          <p:nvPr/>
        </p:nvSpPr>
        <p:spPr bwMode="ltGray">
          <a:xfrm>
            <a:off x="4183165" y="4990968"/>
            <a:ext cx="946971" cy="11891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4" name="Rectangle 13"/>
          <p:cNvSpPr/>
          <p:nvPr/>
        </p:nvSpPr>
        <p:spPr bwMode="ltGray">
          <a:xfrm>
            <a:off x="4635994" y="1303583"/>
            <a:ext cx="4086430" cy="1118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505"/>
          <a:stretch/>
        </p:blipFill>
        <p:spPr>
          <a:xfrm>
            <a:off x="4679160" y="1360759"/>
            <a:ext cx="3984040" cy="10177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62125" y="1211406"/>
            <a:ext cx="3260785" cy="212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4G Evolved Packet System (EPS)</a:t>
            </a:r>
          </a:p>
        </p:txBody>
      </p:sp>
      <p:sp>
        <p:nvSpPr>
          <p:cNvPr id="17" name="Rectangle: Rounded Corners 16"/>
          <p:cNvSpPr/>
          <p:nvPr/>
        </p:nvSpPr>
        <p:spPr bwMode="ltGray">
          <a:xfrm>
            <a:off x="5579067" y="1481027"/>
            <a:ext cx="715187" cy="412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19" name="Rectangle 18"/>
          <p:cNvSpPr/>
          <p:nvPr/>
        </p:nvSpPr>
        <p:spPr>
          <a:xfrm>
            <a:off x="1540524" y="6585405"/>
            <a:ext cx="5019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“5G White Paper”, Next Generation Mobile Networks Alliance, V1.0, 2015-02</a:t>
            </a:r>
          </a:p>
          <a:p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20" name="Arrow: Down 19"/>
          <p:cNvSpPr/>
          <p:nvPr/>
        </p:nvSpPr>
        <p:spPr bwMode="ltGray">
          <a:xfrm>
            <a:off x="6314101" y="2003022"/>
            <a:ext cx="381000" cy="670612"/>
          </a:xfrm>
          <a:prstGeom prst="downArrow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EA92E0-54D1-4C72-99CF-BCA05751D4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2C1F1-42D8-4795-842A-84BA50A3E2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Strategy Example – Network Slicing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410" y="1324755"/>
            <a:ext cx="6400800" cy="39249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0294" y="6585405"/>
            <a:ext cx="50193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“5G White Paper”, Next Generation Mobile Networks Alliance, V1.0, 2015-02</a:t>
            </a:r>
          </a:p>
          <a:p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67" y="5433658"/>
            <a:ext cx="7760262" cy="7938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5G “network slicing” enables subscriber-specific custom virtualized </a:t>
            </a:r>
            <a:r>
              <a:rPr lang="en-US" sz="2400" dirty="0" err="1">
                <a:solidFill>
                  <a:schemeClr val="tx1"/>
                </a:solidFill>
              </a:rPr>
              <a:t>datapaths</a:t>
            </a:r>
            <a:r>
              <a:rPr lang="en-US" sz="2400" dirty="0">
                <a:solidFill>
                  <a:schemeClr val="tx1"/>
                </a:solidFill>
              </a:rPr>
              <a:t> to be dynamically provisioned, </a:t>
            </a:r>
            <a:r>
              <a:rPr lang="en-US" sz="2400" u="sng" dirty="0">
                <a:solidFill>
                  <a:schemeClr val="tx1"/>
                </a:solidFill>
              </a:rPr>
              <a:t>even spanning multiple physical network owners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C83E0-2D66-4095-8BE9-18A1812B70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55A6F-F17F-4046-BA92-3CEA858BE9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2" y="519236"/>
            <a:ext cx="8425661" cy="852364"/>
          </a:xfrm>
        </p:spPr>
        <p:txBody>
          <a:bodyPr/>
          <a:lstStyle/>
          <a:p>
            <a:r>
              <a:rPr lang="en-US" dirty="0"/>
              <a:t>Decoupling the RAN with Multi-Connectivity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670161"/>
            <a:ext cx="8425543" cy="2673189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TR 23.799 introduces a </a:t>
            </a:r>
            <a:r>
              <a:rPr lang="en-US" sz="2000" b="1" dirty="0">
                <a:solidFill>
                  <a:schemeClr val="accent6"/>
                </a:solidFill>
              </a:rPr>
              <a:t>network convergence sublayer </a:t>
            </a:r>
            <a:r>
              <a:rPr lang="en-US" sz="2000" dirty="0"/>
              <a:t>(NCS) to explicitly enable </a:t>
            </a:r>
            <a:r>
              <a:rPr lang="en-US" sz="2000" b="1" u="sng" dirty="0">
                <a:solidFill>
                  <a:schemeClr val="accent6"/>
                </a:solidFill>
              </a:rPr>
              <a:t>independent evolution of RAN and core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Explicit mechanisms for managing Wi-Fi STA attach and mobility (including EAP-AKA’ key material exchange based on LWA) are being designed</a:t>
            </a:r>
          </a:p>
          <a:p>
            <a:pPr lv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UEs may have </a:t>
            </a:r>
            <a:r>
              <a:rPr lang="en-US" sz="2000" b="1" u="sng" dirty="0">
                <a:solidFill>
                  <a:schemeClr val="accent6"/>
                </a:solidFill>
              </a:rPr>
              <a:t>multiple, active RATs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r>
              <a:rPr lang="en-US" sz="2000" dirty="0"/>
              <a:t>with varying capabilities anchored on different </a:t>
            </a:r>
            <a:r>
              <a:rPr lang="en-US" sz="2000" dirty="0" err="1"/>
              <a:t>eNB</a:t>
            </a:r>
            <a:r>
              <a:rPr lang="en-US" sz="2000" dirty="0"/>
              <a:t> / </a:t>
            </a:r>
            <a:r>
              <a:rPr lang="en-US" sz="2000" dirty="0" err="1"/>
              <a:t>gNB</a:t>
            </a:r>
            <a:r>
              <a:rPr lang="en-US" sz="2000" dirty="0"/>
              <a:t> / Wi-Fi / </a:t>
            </a:r>
            <a:r>
              <a:rPr lang="en-US" sz="2000" dirty="0" err="1"/>
              <a:t>mmW</a:t>
            </a:r>
            <a:r>
              <a:rPr lang="en-US" sz="2000" dirty="0"/>
              <a:t> or other serving radios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0397"/>
          <a:stretch/>
        </p:blipFill>
        <p:spPr>
          <a:xfrm>
            <a:off x="1892014" y="1285927"/>
            <a:ext cx="4940865" cy="21395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1023" y="6585405"/>
            <a:ext cx="56493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accent2"/>
                </a:solidFill>
                <a:latin typeface="Calibri"/>
              </a:rPr>
              <a:t>Source: 3GPP TR 23.799, “Study on Architecture for Next Generation System,” V14.0.0, 2016-12 </a:t>
            </a:r>
          </a:p>
          <a:p>
            <a:endParaRPr lang="en-US" sz="1100" i="1" dirty="0">
              <a:solidFill>
                <a:schemeClr val="accent2"/>
              </a:solidFill>
            </a:endParaRPr>
          </a:p>
        </p:txBody>
      </p:sp>
      <p:sp>
        <p:nvSpPr>
          <p:cNvPr id="6" name="Rectangle: Rounded Corners 5"/>
          <p:cNvSpPr/>
          <p:nvPr/>
        </p:nvSpPr>
        <p:spPr bwMode="ltGray">
          <a:xfrm>
            <a:off x="4196426" y="1803977"/>
            <a:ext cx="1119152" cy="1532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B4B0-793B-47F7-8EFD-D91F4CE743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44D71-9884-4A64-B693-57ED971E63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DF4BCA-2544-48F2-9071-C650E9A53AC8}"/>
              </a:ext>
            </a:extLst>
          </p:cNvPr>
          <p:cNvCxnSpPr/>
          <p:nvPr/>
        </p:nvCxnSpPr>
        <p:spPr bwMode="auto">
          <a:xfrm>
            <a:off x="2475781" y="2286000"/>
            <a:ext cx="172064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B66533-2FBC-41E8-8413-69F51C6D9C6B}"/>
              </a:ext>
            </a:extLst>
          </p:cNvPr>
          <p:cNvCxnSpPr/>
          <p:nvPr/>
        </p:nvCxnSpPr>
        <p:spPr bwMode="auto">
          <a:xfrm>
            <a:off x="2475781" y="2352136"/>
            <a:ext cx="172064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46161F-9FA9-41B8-9317-E95931BD5F6F}"/>
              </a:ext>
            </a:extLst>
          </p:cNvPr>
          <p:cNvCxnSpPr/>
          <p:nvPr/>
        </p:nvCxnSpPr>
        <p:spPr bwMode="auto">
          <a:xfrm>
            <a:off x="2475781" y="2429774"/>
            <a:ext cx="172064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CE3CE6-4483-4369-B606-F5C044CAACF7}"/>
              </a:ext>
            </a:extLst>
          </p:cNvPr>
          <p:cNvCxnSpPr/>
          <p:nvPr/>
        </p:nvCxnSpPr>
        <p:spPr bwMode="auto">
          <a:xfrm>
            <a:off x="2475781" y="2495910"/>
            <a:ext cx="1720645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6543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5" y="685801"/>
            <a:ext cx="8713859" cy="559578"/>
          </a:xfrm>
        </p:spPr>
        <p:txBody>
          <a:bodyPr/>
          <a:lstStyle/>
          <a:p>
            <a:r>
              <a:rPr lang="en-US" dirty="0"/>
              <a:t>5G Enables Radically New Operator Landscape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D5185-A7AA-4852-9F8C-6454B5C11C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August, 2017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AE19C00-3C22-4335-86AA-84800C60AE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051BC441-76BB-4BDA-A0AA-C26239396785}"/>
              </a:ext>
            </a:extLst>
          </p:cNvPr>
          <p:cNvSpPr/>
          <p:nvPr/>
        </p:nvSpPr>
        <p:spPr bwMode="ltGray">
          <a:xfrm>
            <a:off x="211655" y="2039228"/>
            <a:ext cx="1205802" cy="442127"/>
          </a:xfrm>
          <a:prstGeom prst="rect">
            <a:avLst/>
          </a:prstGeom>
          <a:solidFill>
            <a:srgbClr val="008375"/>
          </a:solidFill>
          <a:ln w="19050" cap="flat" cmpd="sng" algn="ctr">
            <a:solidFill>
              <a:srgbClr val="00837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5G-NGC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38E844F5-4513-4CBA-BC01-366CF61F8F5C}"/>
              </a:ext>
            </a:extLst>
          </p:cNvPr>
          <p:cNvSpPr txBox="1"/>
          <p:nvPr/>
        </p:nvSpPr>
        <p:spPr>
          <a:xfrm>
            <a:off x="-104869" y="1428525"/>
            <a:ext cx="1838850" cy="30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</a:rPr>
              <a:t>Next-Gen</a:t>
            </a:r>
          </a:p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</a:rPr>
              <a:t>Virtual NO</a:t>
            </a:r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3306369-0C31-4775-9BC2-0D99D6A9437A}"/>
              </a:ext>
            </a:extLst>
          </p:cNvPr>
          <p:cNvGrpSpPr/>
          <p:nvPr/>
        </p:nvGrpSpPr>
        <p:grpSpPr>
          <a:xfrm>
            <a:off x="1417457" y="1548629"/>
            <a:ext cx="3810655" cy="4552360"/>
            <a:chOff x="1417457" y="1527199"/>
            <a:chExt cx="3810655" cy="4552360"/>
          </a:xfrm>
        </p:grpSpPr>
        <p:pic>
          <p:nvPicPr>
            <p:cNvPr id="428" name="Picture 427">
              <a:extLst>
                <a:ext uri="{FF2B5EF4-FFF2-40B4-BE49-F238E27FC236}">
                  <a16:creationId xmlns:a16="http://schemas.microsoft.com/office/drawing/2014/main" id="{60F130DB-E19B-460A-AAFB-67A085716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286647" y="4283829"/>
              <a:ext cx="634718" cy="634718"/>
            </a:xfrm>
            <a:prstGeom prst="rect">
              <a:avLst/>
            </a:prstGeom>
          </p:spPr>
        </p:pic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AFC4A4CC-D3D0-4B3B-AE41-DF2890DCA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432460" y="4283829"/>
              <a:ext cx="634718" cy="634718"/>
            </a:xfrm>
            <a:prstGeom prst="rect">
              <a:avLst/>
            </a:prstGeom>
          </p:spPr>
        </p:pic>
        <p:pic>
          <p:nvPicPr>
            <p:cNvPr id="430" name="Picture 429">
              <a:extLst>
                <a:ext uri="{FF2B5EF4-FFF2-40B4-BE49-F238E27FC236}">
                  <a16:creationId xmlns:a16="http://schemas.microsoft.com/office/drawing/2014/main" id="{D1FD00C2-6FC4-4962-884E-027A9C31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852783" y="4283829"/>
              <a:ext cx="634718" cy="634718"/>
            </a:xfrm>
            <a:prstGeom prst="rect">
              <a:avLst/>
            </a:prstGeom>
          </p:spPr>
        </p:pic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B031D059-72C5-4F0E-A5BB-3568C7D7EE3E}"/>
                </a:ext>
              </a:extLst>
            </p:cNvPr>
            <p:cNvCxnSpPr/>
            <p:nvPr/>
          </p:nvCxnSpPr>
          <p:spPr>
            <a:xfrm>
              <a:off x="3460626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D1377893-5797-4426-9A51-8E9DF77F8EE5}"/>
                </a:ext>
              </a:extLst>
            </p:cNvPr>
            <p:cNvCxnSpPr/>
            <p:nvPr/>
          </p:nvCxnSpPr>
          <p:spPr>
            <a:xfrm>
              <a:off x="3522594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5AAF0F96-AC01-45C3-96E5-481D78AB2673}"/>
                </a:ext>
              </a:extLst>
            </p:cNvPr>
            <p:cNvCxnSpPr/>
            <p:nvPr/>
          </p:nvCxnSpPr>
          <p:spPr>
            <a:xfrm>
              <a:off x="3592929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id="{547B4390-74E0-4695-9248-0172D19849E8}"/>
                </a:ext>
              </a:extLst>
            </p:cNvPr>
            <p:cNvCxnSpPr/>
            <p:nvPr/>
          </p:nvCxnSpPr>
          <p:spPr>
            <a:xfrm>
              <a:off x="3654897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E1C26FA2-F3C0-4DDA-A7E8-27E4194C0299}"/>
                </a:ext>
              </a:extLst>
            </p:cNvPr>
            <p:cNvCxnSpPr/>
            <p:nvPr/>
          </p:nvCxnSpPr>
          <p:spPr>
            <a:xfrm>
              <a:off x="3723559" y="329708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F0438404-4E8B-478B-AEFE-C131F1A8943C}"/>
                </a:ext>
              </a:extLst>
            </p:cNvPr>
            <p:cNvCxnSpPr/>
            <p:nvPr/>
          </p:nvCxnSpPr>
          <p:spPr>
            <a:xfrm>
              <a:off x="3968384" y="329365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7D1E6AC-2A9B-4753-AE73-B89F8E19746D}"/>
                </a:ext>
              </a:extLst>
            </p:cNvPr>
            <p:cNvCxnSpPr/>
            <p:nvPr/>
          </p:nvCxnSpPr>
          <p:spPr>
            <a:xfrm>
              <a:off x="4030352" y="329365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41D0D0B2-C547-45E4-A3EB-97A78EB189D4}"/>
                </a:ext>
              </a:extLst>
            </p:cNvPr>
            <p:cNvCxnSpPr/>
            <p:nvPr/>
          </p:nvCxnSpPr>
          <p:spPr>
            <a:xfrm>
              <a:off x="4100687" y="329365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id="{F6BCF127-BE9A-48C7-9F6C-0D21E233D26B}"/>
                </a:ext>
              </a:extLst>
            </p:cNvPr>
            <p:cNvCxnSpPr/>
            <p:nvPr/>
          </p:nvCxnSpPr>
          <p:spPr>
            <a:xfrm>
              <a:off x="4162655" y="329365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5EDF17E4-3D95-4DF0-A8F2-CE00DE3F8E15}"/>
                </a:ext>
              </a:extLst>
            </p:cNvPr>
            <p:cNvCxnSpPr/>
            <p:nvPr/>
          </p:nvCxnSpPr>
          <p:spPr>
            <a:xfrm>
              <a:off x="4231317" y="329708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628646B9-8DFF-4D1D-B7AF-7E0A55B03BD6}"/>
                </a:ext>
              </a:extLst>
            </p:cNvPr>
            <p:cNvCxnSpPr/>
            <p:nvPr/>
          </p:nvCxnSpPr>
          <p:spPr>
            <a:xfrm>
              <a:off x="4293285" y="3297085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C1C9E6E4-C98C-4B63-BDDA-6F3F6146BA9A}"/>
                </a:ext>
              </a:extLst>
            </p:cNvPr>
            <p:cNvCxnSpPr/>
            <p:nvPr/>
          </p:nvCxnSpPr>
          <p:spPr>
            <a:xfrm>
              <a:off x="4548679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61ECDDEA-E16A-41ED-A094-6F1000A43BD0}"/>
                </a:ext>
              </a:extLst>
            </p:cNvPr>
            <p:cNvCxnSpPr/>
            <p:nvPr/>
          </p:nvCxnSpPr>
          <p:spPr>
            <a:xfrm>
              <a:off x="4610647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id="{D73EF584-8514-48FD-9238-B632565B365B}"/>
                </a:ext>
              </a:extLst>
            </p:cNvPr>
            <p:cNvCxnSpPr/>
            <p:nvPr/>
          </p:nvCxnSpPr>
          <p:spPr>
            <a:xfrm>
              <a:off x="4680982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96807D29-8DAC-4A50-B93A-FE54D5158810}"/>
                </a:ext>
              </a:extLst>
            </p:cNvPr>
            <p:cNvCxnSpPr/>
            <p:nvPr/>
          </p:nvCxnSpPr>
          <p:spPr>
            <a:xfrm>
              <a:off x="4742950" y="329365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868FA86F-28FE-4B31-9026-F78F6DEF7940}"/>
                </a:ext>
              </a:extLst>
            </p:cNvPr>
            <p:cNvCxnSpPr/>
            <p:nvPr/>
          </p:nvCxnSpPr>
          <p:spPr>
            <a:xfrm>
              <a:off x="4811612" y="329708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9805E11E-4586-45FD-AC3E-5CF78D55FD1D}"/>
                </a:ext>
              </a:extLst>
            </p:cNvPr>
            <p:cNvSpPr txBox="1"/>
            <p:nvPr/>
          </p:nvSpPr>
          <p:spPr>
            <a:xfrm>
              <a:off x="3389262" y="1527199"/>
              <a:ext cx="1838850" cy="301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Legacy MNO</a:t>
              </a:r>
            </a:p>
          </p:txBody>
        </p:sp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6E0321C-7DB2-4801-96CB-032FE2A76F28}"/>
                </a:ext>
              </a:extLst>
            </p:cNvPr>
            <p:cNvSpPr/>
            <p:nvPr/>
          </p:nvSpPr>
          <p:spPr bwMode="ltGray">
            <a:xfrm>
              <a:off x="3409667" y="2843675"/>
              <a:ext cx="1493101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5G-MRA</a:t>
              </a:r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72E8AA16-E2F0-4AF3-B837-C1C08A6D35E5}"/>
                </a:ext>
              </a:extLst>
            </p:cNvPr>
            <p:cNvCxnSpPr>
              <a:cxnSpLocks/>
              <a:stCxn id="447" idx="2"/>
              <a:endCxn id="450" idx="0"/>
            </p:cNvCxnSpPr>
            <p:nvPr/>
          </p:nvCxnSpPr>
          <p:spPr>
            <a:xfrm>
              <a:off x="4152937" y="2466637"/>
              <a:ext cx="3281" cy="37703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2E3BEA63-C224-4482-BB1D-BC835AAFEB2C}"/>
                </a:ext>
              </a:extLst>
            </p:cNvPr>
            <p:cNvSpPr/>
            <p:nvPr/>
          </p:nvSpPr>
          <p:spPr bwMode="ltGray">
            <a:xfrm rot="16200000">
              <a:off x="3193349" y="3886786"/>
              <a:ext cx="832621" cy="385967"/>
            </a:xfrm>
            <a:prstGeom prst="rect">
              <a:avLst/>
            </a:prstGeom>
            <a:solidFill>
              <a:srgbClr val="004876">
                <a:lumMod val="60000"/>
                <a:lumOff val="40000"/>
              </a:srgbClr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Macro</a:t>
              </a:r>
            </a:p>
          </p:txBody>
        </p:sp>
        <p:pic>
          <p:nvPicPr>
            <p:cNvPr id="453" name="Picture 452">
              <a:extLst>
                <a:ext uri="{FF2B5EF4-FFF2-40B4-BE49-F238E27FC236}">
                  <a16:creationId xmlns:a16="http://schemas.microsoft.com/office/drawing/2014/main" id="{9830C95C-A122-4F18-9F63-136313FF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779" y="5148284"/>
              <a:ext cx="668892" cy="670019"/>
            </a:xfrm>
            <a:prstGeom prst="rect">
              <a:avLst/>
            </a:prstGeom>
          </p:spPr>
        </p:pic>
        <p:sp>
          <p:nvSpPr>
            <p:cNvPr id="454" name="TextBox 453">
              <a:extLst>
                <a:ext uri="{FF2B5EF4-FFF2-40B4-BE49-F238E27FC236}">
                  <a16:creationId xmlns:a16="http://schemas.microsoft.com/office/drawing/2014/main" id="{0590FD90-9D54-4CCB-8A90-8C30A8613109}"/>
                </a:ext>
              </a:extLst>
            </p:cNvPr>
            <p:cNvSpPr txBox="1"/>
            <p:nvPr/>
          </p:nvSpPr>
          <p:spPr>
            <a:xfrm>
              <a:off x="3576409" y="5798205"/>
              <a:ext cx="508119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Own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sp>
          <p:nvSpPr>
            <p:cNvPr id="455" name="TextBox 454">
              <a:extLst>
                <a:ext uri="{FF2B5EF4-FFF2-40B4-BE49-F238E27FC236}">
                  <a16:creationId xmlns:a16="http://schemas.microsoft.com/office/drawing/2014/main" id="{51792D39-346A-41D8-9279-6D9CB9466D13}"/>
                </a:ext>
              </a:extLst>
            </p:cNvPr>
            <p:cNvSpPr txBox="1"/>
            <p:nvPr/>
          </p:nvSpPr>
          <p:spPr>
            <a:xfrm>
              <a:off x="4162470" y="5798205"/>
              <a:ext cx="829834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Roaming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FF23C400-E625-4BA1-A5F5-AD8B70DE5AFD}"/>
                </a:ext>
              </a:extLst>
            </p:cNvPr>
            <p:cNvCxnSpPr>
              <a:cxnSpLocks/>
              <a:stCxn id="498" idx="0"/>
              <a:endCxn id="447" idx="2"/>
            </p:cNvCxnSpPr>
            <p:nvPr/>
          </p:nvCxnSpPr>
          <p:spPr>
            <a:xfrm flipV="1">
              <a:off x="2253878" y="2466637"/>
              <a:ext cx="1899059" cy="40224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pic>
          <p:nvPicPr>
            <p:cNvPr id="457" name="Picture 456">
              <a:extLst>
                <a:ext uri="{FF2B5EF4-FFF2-40B4-BE49-F238E27FC236}">
                  <a16:creationId xmlns:a16="http://schemas.microsoft.com/office/drawing/2014/main" id="{9F99337B-DC04-4C59-850E-F4B8941FC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408" y="5062426"/>
              <a:ext cx="668892" cy="670019"/>
            </a:xfrm>
            <a:prstGeom prst="rect">
              <a:avLst/>
            </a:prstGeom>
          </p:spPr>
        </p:pic>
        <p:pic>
          <p:nvPicPr>
            <p:cNvPr id="458" name="Picture 457">
              <a:extLst>
                <a:ext uri="{FF2B5EF4-FFF2-40B4-BE49-F238E27FC236}">
                  <a16:creationId xmlns:a16="http://schemas.microsoft.com/office/drawing/2014/main" id="{D389EFF4-9FAF-4CC9-A162-1A81A1DCA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9452" y="4953301"/>
              <a:ext cx="668892" cy="670019"/>
            </a:xfrm>
            <a:prstGeom prst="rect">
              <a:avLst/>
            </a:prstGeom>
          </p:spPr>
        </p:pic>
        <p:pic>
          <p:nvPicPr>
            <p:cNvPr id="459" name="Picture 458">
              <a:extLst>
                <a:ext uri="{FF2B5EF4-FFF2-40B4-BE49-F238E27FC236}">
                  <a16:creationId xmlns:a16="http://schemas.microsoft.com/office/drawing/2014/main" id="{571C5077-987B-44FC-9B22-DB6FECC63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590" y="5128186"/>
              <a:ext cx="668892" cy="670019"/>
            </a:xfrm>
            <a:prstGeom prst="rect">
              <a:avLst/>
            </a:prstGeom>
          </p:spPr>
        </p:pic>
        <p:pic>
          <p:nvPicPr>
            <p:cNvPr id="460" name="Picture 459">
              <a:extLst>
                <a:ext uri="{FF2B5EF4-FFF2-40B4-BE49-F238E27FC236}">
                  <a16:creationId xmlns:a16="http://schemas.microsoft.com/office/drawing/2014/main" id="{CBC13E52-67E7-4F1C-B923-73803D3D2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219" y="5042328"/>
              <a:ext cx="668892" cy="670019"/>
            </a:xfrm>
            <a:prstGeom prst="rect">
              <a:avLst/>
            </a:prstGeom>
          </p:spPr>
        </p:pic>
        <p:pic>
          <p:nvPicPr>
            <p:cNvPr id="461" name="Picture 460">
              <a:extLst>
                <a:ext uri="{FF2B5EF4-FFF2-40B4-BE49-F238E27FC236}">
                  <a16:creationId xmlns:a16="http://schemas.microsoft.com/office/drawing/2014/main" id="{05A8695B-DBB3-4939-A8F1-F9ABBEF2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263" y="4933203"/>
              <a:ext cx="668892" cy="670019"/>
            </a:xfrm>
            <a:prstGeom prst="rect">
              <a:avLst/>
            </a:prstGeom>
          </p:spPr>
        </p:pic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D77C87F6-252F-4463-B22F-DCBEFF5E5862}"/>
                </a:ext>
              </a:extLst>
            </p:cNvPr>
            <p:cNvCxnSpPr>
              <a:cxnSpLocks/>
              <a:stCxn id="424" idx="3"/>
              <a:endCxn id="447" idx="1"/>
            </p:cNvCxnSpPr>
            <p:nvPr/>
          </p:nvCxnSpPr>
          <p:spPr>
            <a:xfrm>
              <a:off x="1417457" y="2238862"/>
              <a:ext cx="2132579" cy="6712"/>
            </a:xfrm>
            <a:prstGeom prst="line">
              <a:avLst/>
            </a:prstGeom>
            <a:noFill/>
            <a:ln w="38100" cap="flat" cmpd="sng" algn="ctr">
              <a:solidFill>
                <a:srgbClr val="D5D654"/>
              </a:solidFill>
              <a:prstDash val="dash"/>
              <a:miter lim="800000"/>
            </a:ln>
            <a:effectLst/>
          </p:spPr>
        </p:cxnSp>
        <p:sp>
          <p:nvSpPr>
            <p:cNvPr id="463" name="Rectangle 462">
              <a:extLst>
                <a:ext uri="{FF2B5EF4-FFF2-40B4-BE49-F238E27FC236}">
                  <a16:creationId xmlns:a16="http://schemas.microsoft.com/office/drawing/2014/main" id="{96AFEE36-7115-4095-911A-13C8F081D98C}"/>
                </a:ext>
              </a:extLst>
            </p:cNvPr>
            <p:cNvSpPr/>
            <p:nvPr/>
          </p:nvSpPr>
          <p:spPr bwMode="ltGray">
            <a:xfrm rot="16200000">
              <a:off x="3747147" y="3886787"/>
              <a:ext cx="832622" cy="385968"/>
            </a:xfrm>
            <a:prstGeom prst="rect">
              <a:avLst/>
            </a:prstGeom>
            <a:solidFill>
              <a:srgbClr val="004876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SCell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54E29303-63D7-4DDF-97CD-C96848743A87}"/>
                </a:ext>
              </a:extLst>
            </p:cNvPr>
            <p:cNvSpPr/>
            <p:nvPr/>
          </p:nvSpPr>
          <p:spPr bwMode="ltGray">
            <a:xfrm rot="16200000">
              <a:off x="4309637" y="3880574"/>
              <a:ext cx="820198" cy="385969"/>
            </a:xfrm>
            <a:prstGeom prst="rect">
              <a:avLst/>
            </a:prstGeom>
            <a:gradFill rotWithShape="1">
              <a:gsLst>
                <a:gs pos="0">
                  <a:srgbClr val="FF8300">
                    <a:satMod val="103000"/>
                    <a:lumMod val="102000"/>
                    <a:tint val="94000"/>
                  </a:srgbClr>
                </a:gs>
                <a:gs pos="50000">
                  <a:srgbClr val="FF8300">
                    <a:satMod val="110000"/>
                    <a:lumMod val="100000"/>
                    <a:shade val="100000"/>
                  </a:srgbClr>
                </a:gs>
                <a:gs pos="100000">
                  <a:srgbClr val="FF83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8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Wi-Fi</a:t>
              </a:r>
            </a:p>
          </p:txBody>
        </p:sp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557AD6D-8643-4E0D-B8CC-87624AE54F67}"/>
                </a:ext>
              </a:extLst>
            </p:cNvPr>
            <p:cNvSpPr/>
            <p:nvPr/>
          </p:nvSpPr>
          <p:spPr bwMode="ltGray">
            <a:xfrm>
              <a:off x="3550036" y="2024510"/>
              <a:ext cx="1205802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5G-NGC</a:t>
              </a:r>
            </a:p>
          </p:txBody>
        </p: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F2D55F8B-DBED-47BB-8972-5185DBA5F30B}"/>
              </a:ext>
            </a:extLst>
          </p:cNvPr>
          <p:cNvGrpSpPr/>
          <p:nvPr/>
        </p:nvGrpSpPr>
        <p:grpSpPr>
          <a:xfrm>
            <a:off x="814556" y="1432744"/>
            <a:ext cx="2436889" cy="4672557"/>
            <a:chOff x="814556" y="1411314"/>
            <a:chExt cx="2436889" cy="4672557"/>
          </a:xfrm>
        </p:grpSpPr>
        <p:pic>
          <p:nvPicPr>
            <p:cNvPr id="466" name="Picture 465">
              <a:extLst>
                <a:ext uri="{FF2B5EF4-FFF2-40B4-BE49-F238E27FC236}">
                  <a16:creationId xmlns:a16="http://schemas.microsoft.com/office/drawing/2014/main" id="{314F18ED-CC5A-4DE0-A8CE-86D8239D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90300" y="4283829"/>
              <a:ext cx="634718" cy="634718"/>
            </a:xfrm>
            <a:prstGeom prst="rect">
              <a:avLst/>
            </a:prstGeom>
          </p:spPr>
        </p:pic>
        <p:pic>
          <p:nvPicPr>
            <p:cNvPr id="467" name="Picture 466">
              <a:extLst>
                <a:ext uri="{FF2B5EF4-FFF2-40B4-BE49-F238E27FC236}">
                  <a16:creationId xmlns:a16="http://schemas.microsoft.com/office/drawing/2014/main" id="{9527E82A-CA85-4588-972A-98ECAD6F8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41513" y="4283829"/>
              <a:ext cx="634718" cy="634718"/>
            </a:xfrm>
            <a:prstGeom prst="rect">
              <a:avLst/>
            </a:prstGeom>
          </p:spPr>
        </p:pic>
        <p:pic>
          <p:nvPicPr>
            <p:cNvPr id="468" name="Picture 467">
              <a:extLst>
                <a:ext uri="{FF2B5EF4-FFF2-40B4-BE49-F238E27FC236}">
                  <a16:creationId xmlns:a16="http://schemas.microsoft.com/office/drawing/2014/main" id="{1B2ABB17-7B26-4691-B81B-04239269C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505797" y="4283829"/>
              <a:ext cx="634718" cy="634718"/>
            </a:xfrm>
            <a:prstGeom prst="rect">
              <a:avLst/>
            </a:prstGeom>
          </p:spPr>
        </p:pic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CD4530FE-0E82-495D-9877-7E6B6AF23AD6}"/>
                </a:ext>
              </a:extLst>
            </p:cNvPr>
            <p:cNvCxnSpPr/>
            <p:nvPr/>
          </p:nvCxnSpPr>
          <p:spPr>
            <a:xfrm>
              <a:off x="1621399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1011B2E1-3253-4288-9BAF-CB8B89C31BA1}"/>
                </a:ext>
              </a:extLst>
            </p:cNvPr>
            <p:cNvCxnSpPr/>
            <p:nvPr/>
          </p:nvCxnSpPr>
          <p:spPr>
            <a:xfrm>
              <a:off x="1683367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DAFF742E-0123-4D97-817C-890E8CE88E44}"/>
                </a:ext>
              </a:extLst>
            </p:cNvPr>
            <p:cNvCxnSpPr/>
            <p:nvPr/>
          </p:nvCxnSpPr>
          <p:spPr>
            <a:xfrm>
              <a:off x="1753702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121DFE42-6836-4095-B040-90D3D0806324}"/>
                </a:ext>
              </a:extLst>
            </p:cNvPr>
            <p:cNvCxnSpPr/>
            <p:nvPr/>
          </p:nvCxnSpPr>
          <p:spPr>
            <a:xfrm>
              <a:off x="1815670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D0581E7A-45FB-4FF8-A31E-5B83B8431A03}"/>
                </a:ext>
              </a:extLst>
            </p:cNvPr>
            <p:cNvCxnSpPr/>
            <p:nvPr/>
          </p:nvCxnSpPr>
          <p:spPr>
            <a:xfrm>
              <a:off x="1884332" y="331100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74" name="TextBox 473">
              <a:extLst>
                <a:ext uri="{FF2B5EF4-FFF2-40B4-BE49-F238E27FC236}">
                  <a16:creationId xmlns:a16="http://schemas.microsoft.com/office/drawing/2014/main" id="{4E134167-AFBA-4830-9806-6F6A0DE04E18}"/>
                </a:ext>
              </a:extLst>
            </p:cNvPr>
            <p:cNvSpPr txBox="1"/>
            <p:nvPr/>
          </p:nvSpPr>
          <p:spPr>
            <a:xfrm>
              <a:off x="1373627" y="1411314"/>
              <a:ext cx="1838850" cy="301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Wholesale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NO</a:t>
              </a:r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427F6E56-5462-46AC-8A2C-5D1A22F67F61}"/>
                </a:ext>
              </a:extLst>
            </p:cNvPr>
            <p:cNvCxnSpPr>
              <a:cxnSpLocks/>
              <a:stCxn id="424" idx="2"/>
              <a:endCxn id="498" idx="0"/>
            </p:cNvCxnSpPr>
            <p:nvPr/>
          </p:nvCxnSpPr>
          <p:spPr>
            <a:xfrm>
              <a:off x="814556" y="2459925"/>
              <a:ext cx="1439322" cy="408952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352DCB53-5189-4F20-B863-0A8F27C5E26D}"/>
                </a:ext>
              </a:extLst>
            </p:cNvPr>
            <p:cNvCxnSpPr/>
            <p:nvPr/>
          </p:nvCxnSpPr>
          <p:spPr>
            <a:xfrm>
              <a:off x="2129157" y="330757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50A5910F-446B-4E32-9278-A2806C0543E6}"/>
                </a:ext>
              </a:extLst>
            </p:cNvPr>
            <p:cNvCxnSpPr/>
            <p:nvPr/>
          </p:nvCxnSpPr>
          <p:spPr>
            <a:xfrm>
              <a:off x="2191125" y="330757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B0D8626F-1568-401A-804D-0325332B9ACD}"/>
                </a:ext>
              </a:extLst>
            </p:cNvPr>
            <p:cNvCxnSpPr/>
            <p:nvPr/>
          </p:nvCxnSpPr>
          <p:spPr>
            <a:xfrm>
              <a:off x="2261460" y="330757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1AC529B-9CB3-489A-A66A-BF409C3E8059}"/>
                </a:ext>
              </a:extLst>
            </p:cNvPr>
            <p:cNvCxnSpPr/>
            <p:nvPr/>
          </p:nvCxnSpPr>
          <p:spPr>
            <a:xfrm>
              <a:off x="2323428" y="330757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0779E257-B4B2-45B1-9564-80CAB9F11D85}"/>
                </a:ext>
              </a:extLst>
            </p:cNvPr>
            <p:cNvCxnSpPr/>
            <p:nvPr/>
          </p:nvCxnSpPr>
          <p:spPr>
            <a:xfrm>
              <a:off x="2392090" y="331100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id="{FEBA5565-AF62-4D3D-8D33-F04544F4CF6B}"/>
                </a:ext>
              </a:extLst>
            </p:cNvPr>
            <p:cNvCxnSpPr/>
            <p:nvPr/>
          </p:nvCxnSpPr>
          <p:spPr>
            <a:xfrm>
              <a:off x="2454058" y="3311004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id="{B3CBE647-69DC-4189-8631-ED3451E722F1}"/>
                </a:ext>
              </a:extLst>
            </p:cNvPr>
            <p:cNvCxnSpPr/>
            <p:nvPr/>
          </p:nvCxnSpPr>
          <p:spPr>
            <a:xfrm>
              <a:off x="2709452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id="{373A80AC-A4AF-4293-A5E7-74EBBB8836D5}"/>
                </a:ext>
              </a:extLst>
            </p:cNvPr>
            <p:cNvCxnSpPr/>
            <p:nvPr/>
          </p:nvCxnSpPr>
          <p:spPr>
            <a:xfrm>
              <a:off x="2771420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F4D70064-BC5F-451B-AACE-C557DAB0FA32}"/>
                </a:ext>
              </a:extLst>
            </p:cNvPr>
            <p:cNvCxnSpPr/>
            <p:nvPr/>
          </p:nvCxnSpPr>
          <p:spPr>
            <a:xfrm>
              <a:off x="2841755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6" name="Straight Connector 485">
              <a:extLst>
                <a:ext uri="{FF2B5EF4-FFF2-40B4-BE49-F238E27FC236}">
                  <a16:creationId xmlns:a16="http://schemas.microsoft.com/office/drawing/2014/main" id="{60512BBA-4B71-4002-A0E7-8E7E7B9B14B6}"/>
                </a:ext>
              </a:extLst>
            </p:cNvPr>
            <p:cNvCxnSpPr/>
            <p:nvPr/>
          </p:nvCxnSpPr>
          <p:spPr>
            <a:xfrm>
              <a:off x="2903723" y="330757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3DDA1DA-B245-4E52-AAD9-D463BB6C3BED}"/>
                </a:ext>
              </a:extLst>
            </p:cNvPr>
            <p:cNvCxnSpPr/>
            <p:nvPr/>
          </p:nvCxnSpPr>
          <p:spPr>
            <a:xfrm>
              <a:off x="2972385" y="3311003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EFBCB16B-4153-433A-B95F-E501D3240964}"/>
                </a:ext>
              </a:extLst>
            </p:cNvPr>
            <p:cNvSpPr txBox="1"/>
            <p:nvPr/>
          </p:nvSpPr>
          <p:spPr>
            <a:xfrm>
              <a:off x="1675561" y="5802517"/>
              <a:ext cx="1311062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Roaming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A7D484F5-3E61-4455-97F2-A4C6B49F8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251" y="5102982"/>
              <a:ext cx="668892" cy="670019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D32EEF8E-3C8B-4A5E-9AC9-5E9038844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880" y="5017124"/>
              <a:ext cx="668892" cy="670019"/>
            </a:xfrm>
            <a:prstGeom prst="rect">
              <a:avLst/>
            </a:prstGeom>
          </p:spPr>
        </p:pic>
        <p:pic>
          <p:nvPicPr>
            <p:cNvPr id="491" name="Picture 490">
              <a:extLst>
                <a:ext uri="{FF2B5EF4-FFF2-40B4-BE49-F238E27FC236}">
                  <a16:creationId xmlns:a16="http://schemas.microsoft.com/office/drawing/2014/main" id="{A67A4154-3F83-4A5D-9806-3B76F67FA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924" y="4907999"/>
              <a:ext cx="668892" cy="670019"/>
            </a:xfrm>
            <a:prstGeom prst="rect">
              <a:avLst/>
            </a:prstGeom>
          </p:spPr>
        </p:pic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FE7E33E6-71F5-4F1D-B01B-4B635879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880" y="5103690"/>
              <a:ext cx="668892" cy="670019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37A0393C-BF12-4F20-92CD-29CF36D33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1509" y="5017832"/>
              <a:ext cx="668892" cy="670019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0FC67BB2-945A-4F04-A31A-800553DC9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2553" y="4908707"/>
              <a:ext cx="668892" cy="670019"/>
            </a:xfrm>
            <a:prstGeom prst="rect">
              <a:avLst/>
            </a:prstGeom>
          </p:spPr>
        </p:pic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84287C9F-7D2B-4023-B1C6-B3B02E21A78D}"/>
                </a:ext>
              </a:extLst>
            </p:cNvPr>
            <p:cNvSpPr/>
            <p:nvPr/>
          </p:nvSpPr>
          <p:spPr bwMode="ltGray">
            <a:xfrm rot="16200000">
              <a:off x="1887185" y="3879570"/>
              <a:ext cx="820198" cy="385969"/>
            </a:xfrm>
            <a:prstGeom prst="rect">
              <a:avLst/>
            </a:prstGeom>
            <a:gradFill rotWithShape="1">
              <a:gsLst>
                <a:gs pos="0">
                  <a:srgbClr val="FF8300">
                    <a:satMod val="103000"/>
                    <a:lumMod val="102000"/>
                    <a:tint val="94000"/>
                  </a:srgbClr>
                </a:gs>
                <a:gs pos="50000">
                  <a:srgbClr val="FF8300">
                    <a:satMod val="110000"/>
                    <a:lumMod val="100000"/>
                    <a:shade val="100000"/>
                  </a:srgbClr>
                </a:gs>
                <a:gs pos="100000">
                  <a:srgbClr val="FF83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8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Wi-Fi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E872207B-D6DA-480A-B496-13144B496EBA}"/>
                </a:ext>
              </a:extLst>
            </p:cNvPr>
            <p:cNvSpPr/>
            <p:nvPr/>
          </p:nvSpPr>
          <p:spPr bwMode="ltGray">
            <a:xfrm rot="16200000">
              <a:off x="2444846" y="3897345"/>
              <a:ext cx="820198" cy="350418"/>
            </a:xfrm>
            <a:prstGeom prst="rect">
              <a:avLst/>
            </a:prstGeom>
            <a:gradFill rotWithShape="1">
              <a:gsLst>
                <a:gs pos="0">
                  <a:srgbClr val="D5D654">
                    <a:satMod val="103000"/>
                    <a:lumMod val="102000"/>
                    <a:tint val="94000"/>
                  </a:srgbClr>
                </a:gs>
                <a:gs pos="50000">
                  <a:srgbClr val="D5D654">
                    <a:satMod val="110000"/>
                    <a:lumMod val="100000"/>
                    <a:shade val="100000"/>
                  </a:srgbClr>
                </a:gs>
                <a:gs pos="100000">
                  <a:srgbClr val="D5D65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CBRS</a:t>
              </a:r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E9AF4C50-4FC8-46B6-B4CE-AEE154F7F014}"/>
                </a:ext>
              </a:extLst>
            </p:cNvPr>
            <p:cNvSpPr/>
            <p:nvPr/>
          </p:nvSpPr>
          <p:spPr bwMode="ltGray">
            <a:xfrm rot="16200000">
              <a:off x="1335460" y="3889675"/>
              <a:ext cx="832620" cy="385967"/>
            </a:xfrm>
            <a:prstGeom prst="rect">
              <a:avLst/>
            </a:prstGeom>
            <a:solidFill>
              <a:srgbClr val="004876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SCell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CB64B43F-460E-4A30-BD77-D29FD83D172B}"/>
                </a:ext>
              </a:extLst>
            </p:cNvPr>
            <p:cNvSpPr/>
            <p:nvPr/>
          </p:nvSpPr>
          <p:spPr bwMode="ltGray">
            <a:xfrm>
              <a:off x="1521133" y="2868877"/>
              <a:ext cx="1465490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5G-MRA</a:t>
              </a:r>
            </a:p>
          </p:txBody>
        </p:sp>
        <p:pic>
          <p:nvPicPr>
            <p:cNvPr id="499" name="Picture 498">
              <a:extLst>
                <a:ext uri="{FF2B5EF4-FFF2-40B4-BE49-F238E27FC236}">
                  <a16:creationId xmlns:a16="http://schemas.microsoft.com/office/drawing/2014/main" id="{DD120D93-751E-456E-A557-52C03AC42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5462" y="5124415"/>
              <a:ext cx="668892" cy="670019"/>
            </a:xfrm>
            <a:prstGeom prst="rect">
              <a:avLst/>
            </a:prstGeom>
          </p:spPr>
        </p:pic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700771A4-9A65-46A5-8AA3-23E2C0A7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8091" y="5038557"/>
              <a:ext cx="668892" cy="670019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53E371F3-CEE6-48B0-9FB4-7B6BBCA34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135" y="4929432"/>
              <a:ext cx="668892" cy="670019"/>
            </a:xfrm>
            <a:prstGeom prst="rect">
              <a:avLst/>
            </a:prstGeom>
          </p:spPr>
        </p:pic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C68D4986-7F47-426B-BA7B-62210E171E4B}"/>
              </a:ext>
            </a:extLst>
          </p:cNvPr>
          <p:cNvGrpSpPr/>
          <p:nvPr/>
        </p:nvGrpSpPr>
        <p:grpSpPr>
          <a:xfrm>
            <a:off x="6873929" y="1509667"/>
            <a:ext cx="2283151" cy="4858466"/>
            <a:chOff x="6873929" y="1488237"/>
            <a:chExt cx="2283151" cy="4858466"/>
          </a:xfrm>
        </p:grpSpPr>
        <p:pic>
          <p:nvPicPr>
            <p:cNvPr id="503" name="Picture 502">
              <a:extLst>
                <a:ext uri="{FF2B5EF4-FFF2-40B4-BE49-F238E27FC236}">
                  <a16:creationId xmlns:a16="http://schemas.microsoft.com/office/drawing/2014/main" id="{71364C88-0338-4A43-B82E-EC159EC11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158389" y="4918548"/>
              <a:ext cx="634718" cy="634718"/>
            </a:xfrm>
            <a:prstGeom prst="rect">
              <a:avLst/>
            </a:prstGeom>
          </p:spPr>
        </p:pic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5BABE41F-32DC-488E-B8D3-D92BAFDB4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062799" y="4896611"/>
              <a:ext cx="634718" cy="634718"/>
            </a:xfrm>
            <a:prstGeom prst="rect">
              <a:avLst/>
            </a:prstGeom>
          </p:spPr>
        </p:pic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99E1DBA-7898-4AAA-B308-5A678F0CFA68}"/>
                </a:ext>
              </a:extLst>
            </p:cNvPr>
            <p:cNvSpPr/>
            <p:nvPr/>
          </p:nvSpPr>
          <p:spPr bwMode="ltGray">
            <a:xfrm>
              <a:off x="7415412" y="2024510"/>
              <a:ext cx="1205802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5G-NGC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FEC965A8-1444-43C9-8486-8E297F0A4C01}"/>
                </a:ext>
              </a:extLst>
            </p:cNvPr>
            <p:cNvSpPr txBox="1"/>
            <p:nvPr/>
          </p:nvSpPr>
          <p:spPr>
            <a:xfrm>
              <a:off x="7214445" y="1488237"/>
              <a:ext cx="1838850" cy="301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Legacy MSO</a:t>
              </a: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C9E9F78F-5278-4C18-AE61-DDA1233CCEC4}"/>
                </a:ext>
              </a:extLst>
            </p:cNvPr>
            <p:cNvSpPr/>
            <p:nvPr/>
          </p:nvSpPr>
          <p:spPr bwMode="ltGray">
            <a:xfrm>
              <a:off x="7410543" y="2796783"/>
              <a:ext cx="1205802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5G-MRA</a:t>
              </a: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63CD39CF-EC1A-4498-8BF0-DF731CAE98FD}"/>
                </a:ext>
              </a:extLst>
            </p:cNvPr>
            <p:cNvSpPr/>
            <p:nvPr/>
          </p:nvSpPr>
          <p:spPr bwMode="ltGray">
            <a:xfrm>
              <a:off x="7011969" y="3691087"/>
              <a:ext cx="948007" cy="368141"/>
            </a:xfrm>
            <a:prstGeom prst="rect">
              <a:avLst/>
            </a:prstGeom>
            <a:gradFill rotWithShape="1">
              <a:gsLst>
                <a:gs pos="0">
                  <a:srgbClr val="FF8300">
                    <a:satMod val="103000"/>
                    <a:lumMod val="102000"/>
                    <a:tint val="94000"/>
                  </a:srgbClr>
                </a:gs>
                <a:gs pos="50000">
                  <a:srgbClr val="FF8300">
                    <a:satMod val="110000"/>
                    <a:lumMod val="100000"/>
                    <a:shade val="100000"/>
                  </a:srgbClr>
                </a:gs>
                <a:gs pos="100000">
                  <a:srgbClr val="FF8300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FF83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Wi-Fi</a:t>
              </a:r>
            </a:p>
          </p:txBody>
        </p:sp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E1B02220-E0F6-4B45-89BD-2E1166FDB151}"/>
                </a:ext>
              </a:extLst>
            </p:cNvPr>
            <p:cNvSpPr/>
            <p:nvPr/>
          </p:nvSpPr>
          <p:spPr bwMode="ltGray">
            <a:xfrm>
              <a:off x="8097236" y="3691087"/>
              <a:ext cx="948007" cy="368141"/>
            </a:xfrm>
            <a:prstGeom prst="rect">
              <a:avLst/>
            </a:prstGeom>
            <a:gradFill rotWithShape="1">
              <a:gsLst>
                <a:gs pos="0">
                  <a:srgbClr val="D5D654">
                    <a:satMod val="103000"/>
                    <a:lumMod val="102000"/>
                    <a:tint val="94000"/>
                  </a:srgbClr>
                </a:gs>
                <a:gs pos="50000">
                  <a:srgbClr val="D5D654">
                    <a:satMod val="110000"/>
                    <a:lumMod val="100000"/>
                    <a:shade val="100000"/>
                  </a:srgbClr>
                </a:gs>
                <a:gs pos="100000">
                  <a:srgbClr val="D5D65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CBRS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6245F601-B5D5-4501-AE7A-8618314EF183}"/>
                </a:ext>
              </a:extLst>
            </p:cNvPr>
            <p:cNvSpPr/>
            <p:nvPr/>
          </p:nvSpPr>
          <p:spPr bwMode="ltGray">
            <a:xfrm>
              <a:off x="7335725" y="4540605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rgbClr val="808285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7A76B4FA-D172-43EE-870A-9BC99BD90F0C}"/>
                </a:ext>
              </a:extLst>
            </p:cNvPr>
            <p:cNvSpPr/>
            <p:nvPr/>
          </p:nvSpPr>
          <p:spPr bwMode="ltGray">
            <a:xfrm>
              <a:off x="8250117" y="4540605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rgbClr val="808285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3DDEB52A-6184-449B-94C9-24B77D7E338E}"/>
                </a:ext>
              </a:extLst>
            </p:cNvPr>
            <p:cNvSpPr/>
            <p:nvPr/>
          </p:nvSpPr>
          <p:spPr bwMode="ltGray">
            <a:xfrm>
              <a:off x="7248630" y="4615037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rgbClr val="808285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EE75B328-7663-4096-B7ED-DA17FDA180BC}"/>
                </a:ext>
              </a:extLst>
            </p:cNvPr>
            <p:cNvSpPr/>
            <p:nvPr/>
          </p:nvSpPr>
          <p:spPr bwMode="ltGray">
            <a:xfrm>
              <a:off x="8163022" y="4615037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solidFill>
                <a:srgbClr val="808285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AE46052D-9086-4203-B090-6A19C914B960}"/>
                </a:ext>
              </a:extLst>
            </p:cNvPr>
            <p:cNvSpPr/>
            <p:nvPr/>
          </p:nvSpPr>
          <p:spPr bwMode="ltGray">
            <a:xfrm>
              <a:off x="7177206" y="4711617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6" name="Rectangle 515">
              <a:extLst>
                <a:ext uri="{FF2B5EF4-FFF2-40B4-BE49-F238E27FC236}">
                  <a16:creationId xmlns:a16="http://schemas.microsoft.com/office/drawing/2014/main" id="{38B15564-98D0-4BA5-888A-698FC31A94C5}"/>
                </a:ext>
              </a:extLst>
            </p:cNvPr>
            <p:cNvSpPr/>
            <p:nvPr/>
          </p:nvSpPr>
          <p:spPr bwMode="ltGray">
            <a:xfrm>
              <a:off x="8091598" y="4711617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B5228E94-6A67-4A05-B20D-A52A2F5AA791}"/>
                </a:ext>
              </a:extLst>
            </p:cNvPr>
            <p:cNvSpPr/>
            <p:nvPr/>
          </p:nvSpPr>
          <p:spPr bwMode="ltGray">
            <a:xfrm>
              <a:off x="7110874" y="4804194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0C765B03-9A52-4681-A44A-F8330F079ABE}"/>
                </a:ext>
              </a:extLst>
            </p:cNvPr>
            <p:cNvSpPr/>
            <p:nvPr/>
          </p:nvSpPr>
          <p:spPr bwMode="ltGray">
            <a:xfrm>
              <a:off x="8025266" y="4804194"/>
              <a:ext cx="579141" cy="281734"/>
            </a:xfrm>
            <a:prstGeom prst="rect">
              <a:avLst/>
            </a:prstGeom>
            <a:gradFill rotWithShape="1">
              <a:gsLst>
                <a:gs pos="0">
                  <a:srgbClr val="9FD4C9">
                    <a:satMod val="103000"/>
                    <a:lumMod val="102000"/>
                    <a:tint val="94000"/>
                  </a:srgbClr>
                </a:gs>
                <a:gs pos="50000">
                  <a:srgbClr val="9FD4C9">
                    <a:satMod val="110000"/>
                    <a:lumMod val="100000"/>
                    <a:shade val="100000"/>
                  </a:srgbClr>
                </a:gs>
                <a:gs pos="100000">
                  <a:srgbClr val="9FD4C9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CPE</a:t>
              </a:r>
            </a:p>
          </p:txBody>
        </p: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id="{5CA729BA-1B08-4C83-AB57-DF32820B8828}"/>
                </a:ext>
              </a:extLst>
            </p:cNvPr>
            <p:cNvCxnSpPr>
              <a:cxnSpLocks/>
              <a:stCxn id="510" idx="2"/>
              <a:endCxn id="511" idx="0"/>
            </p:cNvCxnSpPr>
            <p:nvPr/>
          </p:nvCxnSpPr>
          <p:spPr>
            <a:xfrm flipH="1">
              <a:off x="7625296" y="4059228"/>
              <a:ext cx="945944" cy="481377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id="{C0E9FA9B-6B8D-4D0F-93DC-723FFFC26F4D}"/>
                </a:ext>
              </a:extLst>
            </p:cNvPr>
            <p:cNvCxnSpPr>
              <a:cxnSpLocks/>
              <a:stCxn id="509" idx="2"/>
              <a:endCxn id="512" idx="0"/>
            </p:cNvCxnSpPr>
            <p:nvPr/>
          </p:nvCxnSpPr>
          <p:spPr>
            <a:xfrm>
              <a:off x="7485973" y="4059228"/>
              <a:ext cx="1053715" cy="481377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id="{EA930938-342E-4464-B3D3-A4D8DC969F7C}"/>
                </a:ext>
              </a:extLst>
            </p:cNvPr>
            <p:cNvCxnSpPr>
              <a:cxnSpLocks/>
              <a:stCxn id="510" idx="2"/>
              <a:endCxn id="515" idx="0"/>
            </p:cNvCxnSpPr>
            <p:nvPr/>
          </p:nvCxnSpPr>
          <p:spPr>
            <a:xfrm flipH="1">
              <a:off x="7466777" y="4059228"/>
              <a:ext cx="1104463" cy="65238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id="{C9E3E63A-B2A6-47FE-9EEC-25A88B42F2F1}"/>
                </a:ext>
              </a:extLst>
            </p:cNvPr>
            <p:cNvCxnSpPr>
              <a:cxnSpLocks/>
              <a:stCxn id="510" idx="2"/>
              <a:endCxn id="517" idx="0"/>
            </p:cNvCxnSpPr>
            <p:nvPr/>
          </p:nvCxnSpPr>
          <p:spPr>
            <a:xfrm flipH="1">
              <a:off x="7400445" y="4059228"/>
              <a:ext cx="1170795" cy="744966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693C9427-2A06-467C-ACF3-5D6841173EDF}"/>
                </a:ext>
              </a:extLst>
            </p:cNvPr>
            <p:cNvCxnSpPr>
              <a:cxnSpLocks/>
              <a:stCxn id="509" idx="2"/>
              <a:endCxn id="514" idx="0"/>
            </p:cNvCxnSpPr>
            <p:nvPr/>
          </p:nvCxnSpPr>
          <p:spPr>
            <a:xfrm>
              <a:off x="7485973" y="4059228"/>
              <a:ext cx="966620" cy="55580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5FA3CE8B-0AF5-4B07-B6D7-61A9A0509F99}"/>
                </a:ext>
              </a:extLst>
            </p:cNvPr>
            <p:cNvCxnSpPr>
              <a:cxnSpLocks/>
              <a:stCxn id="509" idx="2"/>
              <a:endCxn id="518" idx="0"/>
            </p:cNvCxnSpPr>
            <p:nvPr/>
          </p:nvCxnSpPr>
          <p:spPr>
            <a:xfrm>
              <a:off x="7485973" y="4059228"/>
              <a:ext cx="828864" cy="744966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C538030B-CC32-414C-A9BF-34B9C69931A7}"/>
                </a:ext>
              </a:extLst>
            </p:cNvPr>
            <p:cNvCxnSpPr>
              <a:cxnSpLocks/>
              <a:stCxn id="509" idx="2"/>
              <a:endCxn id="516" idx="0"/>
            </p:cNvCxnSpPr>
            <p:nvPr/>
          </p:nvCxnSpPr>
          <p:spPr>
            <a:xfrm>
              <a:off x="7485973" y="4059228"/>
              <a:ext cx="895196" cy="65238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id="{84B2CA15-A9C0-4D69-B014-42DC039E91E7}"/>
                </a:ext>
              </a:extLst>
            </p:cNvPr>
            <p:cNvCxnSpPr>
              <a:stCxn id="505" idx="2"/>
              <a:endCxn id="508" idx="0"/>
            </p:cNvCxnSpPr>
            <p:nvPr/>
          </p:nvCxnSpPr>
          <p:spPr>
            <a:xfrm flipH="1">
              <a:off x="8013444" y="2466637"/>
              <a:ext cx="4869" cy="33014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id="{9E25923E-F8CE-4B06-BC2F-164AA346A008}"/>
                </a:ext>
              </a:extLst>
            </p:cNvPr>
            <p:cNvCxnSpPr>
              <a:cxnSpLocks/>
              <a:stCxn id="508" idx="2"/>
              <a:endCxn id="509" idx="0"/>
            </p:cNvCxnSpPr>
            <p:nvPr/>
          </p:nvCxnSpPr>
          <p:spPr>
            <a:xfrm flipH="1">
              <a:off x="7485973" y="3238910"/>
              <a:ext cx="527471" cy="45217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3A39007A-DEA5-4967-84A0-D9EAFE6C5C53}"/>
                </a:ext>
              </a:extLst>
            </p:cNvPr>
            <p:cNvCxnSpPr>
              <a:cxnSpLocks/>
              <a:stCxn id="508" idx="2"/>
              <a:endCxn id="510" idx="0"/>
            </p:cNvCxnSpPr>
            <p:nvPr/>
          </p:nvCxnSpPr>
          <p:spPr>
            <a:xfrm>
              <a:off x="8013444" y="3238910"/>
              <a:ext cx="557796" cy="452177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64EE7FF5-B78F-44CD-A2EE-07D695D15A2B}"/>
                </a:ext>
              </a:extLst>
            </p:cNvPr>
            <p:cNvCxnSpPr>
              <a:cxnSpLocks/>
              <a:stCxn id="509" idx="2"/>
              <a:endCxn id="515" idx="0"/>
            </p:cNvCxnSpPr>
            <p:nvPr/>
          </p:nvCxnSpPr>
          <p:spPr>
            <a:xfrm flipH="1">
              <a:off x="7466777" y="4059228"/>
              <a:ext cx="19196" cy="65238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C969A833-9481-4B1D-B339-234640AF4B04}"/>
                </a:ext>
              </a:extLst>
            </p:cNvPr>
            <p:cNvCxnSpPr>
              <a:cxnSpLocks/>
              <a:stCxn id="509" idx="2"/>
              <a:endCxn id="511" idx="0"/>
            </p:cNvCxnSpPr>
            <p:nvPr/>
          </p:nvCxnSpPr>
          <p:spPr>
            <a:xfrm>
              <a:off x="7485973" y="4059228"/>
              <a:ext cx="139323" cy="481377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id="{2A81660A-59A2-49BA-B353-1DE650EAD51C}"/>
                </a:ext>
              </a:extLst>
            </p:cNvPr>
            <p:cNvCxnSpPr>
              <a:cxnSpLocks/>
              <a:stCxn id="510" idx="2"/>
              <a:endCxn id="512" idx="0"/>
            </p:cNvCxnSpPr>
            <p:nvPr/>
          </p:nvCxnSpPr>
          <p:spPr>
            <a:xfrm flipH="1">
              <a:off x="8539688" y="4059228"/>
              <a:ext cx="31552" cy="481377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id="{C1183BAD-ECE4-4D9B-83A7-FCC258DE5C4C}"/>
                </a:ext>
              </a:extLst>
            </p:cNvPr>
            <p:cNvCxnSpPr>
              <a:cxnSpLocks/>
              <a:stCxn id="510" idx="2"/>
              <a:endCxn id="514" idx="0"/>
            </p:cNvCxnSpPr>
            <p:nvPr/>
          </p:nvCxnSpPr>
          <p:spPr>
            <a:xfrm flipH="1">
              <a:off x="8452593" y="4059228"/>
              <a:ext cx="118647" cy="55580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F3CEB1CF-D96B-4DC5-A984-A10DD673FF5A}"/>
                </a:ext>
              </a:extLst>
            </p:cNvPr>
            <p:cNvCxnSpPr>
              <a:cxnSpLocks/>
              <a:stCxn id="510" idx="2"/>
              <a:endCxn id="518" idx="0"/>
            </p:cNvCxnSpPr>
            <p:nvPr/>
          </p:nvCxnSpPr>
          <p:spPr>
            <a:xfrm flipH="1">
              <a:off x="8314837" y="4059228"/>
              <a:ext cx="256403" cy="744966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477A858A-1657-4F65-AC53-B37DB1B1CC1D}"/>
                </a:ext>
              </a:extLst>
            </p:cNvPr>
            <p:cNvCxnSpPr>
              <a:cxnSpLocks/>
              <a:stCxn id="509" idx="2"/>
              <a:endCxn id="513" idx="0"/>
            </p:cNvCxnSpPr>
            <p:nvPr/>
          </p:nvCxnSpPr>
          <p:spPr>
            <a:xfrm>
              <a:off x="7485973" y="4059228"/>
              <a:ext cx="52228" cy="555809"/>
            </a:xfrm>
            <a:prstGeom prst="line">
              <a:avLst/>
            </a:prstGeom>
            <a:noFill/>
            <a:ln w="19050" cap="flat" cmpd="sng" algn="ctr">
              <a:solidFill>
                <a:srgbClr val="808285"/>
              </a:solidFill>
              <a:prstDash val="solid"/>
              <a:miter lim="800000"/>
            </a:ln>
            <a:effectLst/>
          </p:spPr>
        </p:cxnSp>
        <p:pic>
          <p:nvPicPr>
            <p:cNvPr id="535" name="Picture 534">
              <a:extLst>
                <a:ext uri="{FF2B5EF4-FFF2-40B4-BE49-F238E27FC236}">
                  <a16:creationId xmlns:a16="http://schemas.microsoft.com/office/drawing/2014/main" id="{8829E9CA-D4AE-4AA8-AE7F-6A782F77A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9296" y="5631914"/>
              <a:ext cx="668892" cy="670019"/>
            </a:xfrm>
            <a:prstGeom prst="rect">
              <a:avLst/>
            </a:prstGeom>
          </p:spPr>
        </p:pic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76A36B7C-326B-4C40-8ECE-44230F1D62E7}"/>
                </a:ext>
              </a:extLst>
            </p:cNvPr>
            <p:cNvSpPr txBox="1"/>
            <p:nvPr/>
          </p:nvSpPr>
          <p:spPr>
            <a:xfrm>
              <a:off x="6873929" y="5977650"/>
              <a:ext cx="508119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Own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84A6E8E1-319C-4455-ABB0-91B54519B2F0}"/>
                </a:ext>
              </a:extLst>
            </p:cNvPr>
            <p:cNvSpPr txBox="1"/>
            <p:nvPr/>
          </p:nvSpPr>
          <p:spPr>
            <a:xfrm>
              <a:off x="8327246" y="6065349"/>
              <a:ext cx="829834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Roaming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pic>
          <p:nvPicPr>
            <p:cNvPr id="538" name="Picture 537">
              <a:extLst>
                <a:ext uri="{FF2B5EF4-FFF2-40B4-BE49-F238E27FC236}">
                  <a16:creationId xmlns:a16="http://schemas.microsoft.com/office/drawing/2014/main" id="{0F8E4EC1-2C73-4EE3-AF4C-0829453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925" y="5546056"/>
              <a:ext cx="668892" cy="670019"/>
            </a:xfrm>
            <a:prstGeom prst="rect">
              <a:avLst/>
            </a:prstGeom>
          </p:spPr>
        </p:pic>
        <p:pic>
          <p:nvPicPr>
            <p:cNvPr id="539" name="Picture 538">
              <a:extLst>
                <a:ext uri="{FF2B5EF4-FFF2-40B4-BE49-F238E27FC236}">
                  <a16:creationId xmlns:a16="http://schemas.microsoft.com/office/drawing/2014/main" id="{D93622F3-2B34-4388-84AC-E203009FE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969" y="5436931"/>
              <a:ext cx="668892" cy="670019"/>
            </a:xfrm>
            <a:prstGeom prst="rect">
              <a:avLst/>
            </a:prstGeom>
          </p:spPr>
        </p:pic>
        <p:pic>
          <p:nvPicPr>
            <p:cNvPr id="540" name="Picture 539">
              <a:extLst>
                <a:ext uri="{FF2B5EF4-FFF2-40B4-BE49-F238E27FC236}">
                  <a16:creationId xmlns:a16="http://schemas.microsoft.com/office/drawing/2014/main" id="{E44A288C-103F-45A8-8453-1E15431A1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3107" y="5611816"/>
              <a:ext cx="668892" cy="670019"/>
            </a:xfrm>
            <a:prstGeom prst="rect">
              <a:avLst/>
            </a:prstGeom>
          </p:spPr>
        </p:pic>
        <p:pic>
          <p:nvPicPr>
            <p:cNvPr id="541" name="Picture 540">
              <a:extLst>
                <a:ext uri="{FF2B5EF4-FFF2-40B4-BE49-F238E27FC236}">
                  <a16:creationId xmlns:a16="http://schemas.microsoft.com/office/drawing/2014/main" id="{08C2E76E-DD4B-4078-A89B-D096F448A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5736" y="5525958"/>
              <a:ext cx="668892" cy="670019"/>
            </a:xfrm>
            <a:prstGeom prst="rect">
              <a:avLst/>
            </a:prstGeom>
          </p:spPr>
        </p:pic>
        <p:pic>
          <p:nvPicPr>
            <p:cNvPr id="542" name="Picture 541">
              <a:extLst>
                <a:ext uri="{FF2B5EF4-FFF2-40B4-BE49-F238E27FC236}">
                  <a16:creationId xmlns:a16="http://schemas.microsoft.com/office/drawing/2014/main" id="{E4148E43-9BE3-49AA-BD87-7F161FBDD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6780" y="5416833"/>
              <a:ext cx="668892" cy="670019"/>
            </a:xfrm>
            <a:prstGeom prst="rect">
              <a:avLst/>
            </a:prstGeom>
          </p:spPr>
        </p:pic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3FA6CBBB-5786-4D2D-BDA4-E947AEE046A6}"/>
              </a:ext>
            </a:extLst>
          </p:cNvPr>
          <p:cNvGrpSpPr/>
          <p:nvPr/>
        </p:nvGrpSpPr>
        <p:grpSpPr>
          <a:xfrm>
            <a:off x="4152937" y="1397429"/>
            <a:ext cx="3865376" cy="4703560"/>
            <a:chOff x="4152937" y="1375999"/>
            <a:chExt cx="3865376" cy="4703560"/>
          </a:xfrm>
        </p:grpSpPr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id="{7D4DE20C-F916-4542-B21A-06750201B514}"/>
                </a:ext>
              </a:extLst>
            </p:cNvPr>
            <p:cNvSpPr/>
            <p:nvPr/>
          </p:nvSpPr>
          <p:spPr bwMode="ltGray">
            <a:xfrm>
              <a:off x="5464945" y="2024510"/>
              <a:ext cx="1205802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5G-NGC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F1D1900B-2F39-4201-A4AC-C7966C0754DC}"/>
                </a:ext>
              </a:extLst>
            </p:cNvPr>
            <p:cNvSpPr txBox="1"/>
            <p:nvPr/>
          </p:nvSpPr>
          <p:spPr>
            <a:xfrm>
              <a:off x="5178491" y="1375999"/>
              <a:ext cx="1838850" cy="3014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Next-Gen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Neutral Host</a:t>
              </a: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id="{05FC18D2-8150-49E4-9723-223E19C9D267}"/>
                </a:ext>
              </a:extLst>
            </p:cNvPr>
            <p:cNvSpPr/>
            <p:nvPr/>
          </p:nvSpPr>
          <p:spPr bwMode="ltGray">
            <a:xfrm>
              <a:off x="5464945" y="2824477"/>
              <a:ext cx="1205802" cy="442127"/>
            </a:xfrm>
            <a:prstGeom prst="rect">
              <a:avLst/>
            </a:prstGeom>
            <a:solidFill>
              <a:srgbClr val="008375"/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5G-MRA</a:t>
              </a:r>
            </a:p>
          </p:txBody>
        </p: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BD327CCA-011C-478E-8F66-0D61BB6C02CC}"/>
                </a:ext>
              </a:extLst>
            </p:cNvPr>
            <p:cNvCxnSpPr>
              <a:stCxn id="544" idx="2"/>
              <a:endCxn id="547" idx="0"/>
            </p:cNvCxnSpPr>
            <p:nvPr/>
          </p:nvCxnSpPr>
          <p:spPr>
            <a:xfrm>
              <a:off x="6067846" y="2466637"/>
              <a:ext cx="0" cy="35784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11C242AE-0D6D-4304-8020-6280D079C584}"/>
                </a:ext>
              </a:extLst>
            </p:cNvPr>
            <p:cNvCxnSpPr>
              <a:cxnSpLocks/>
              <a:stCxn id="447" idx="3"/>
              <a:endCxn id="544" idx="1"/>
            </p:cNvCxnSpPr>
            <p:nvPr/>
          </p:nvCxnSpPr>
          <p:spPr>
            <a:xfrm>
              <a:off x="4755838" y="2245574"/>
              <a:ext cx="709107" cy="0"/>
            </a:xfrm>
            <a:prstGeom prst="line">
              <a:avLst/>
            </a:prstGeom>
            <a:noFill/>
            <a:ln w="38100" cap="flat" cmpd="sng" algn="ctr">
              <a:solidFill>
                <a:srgbClr val="D5D654"/>
              </a:solidFill>
              <a:prstDash val="dash"/>
              <a:miter lim="800000"/>
            </a:ln>
            <a:effectLst/>
          </p:spPr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58AA6B0F-CC37-4429-8212-7D6C486216E7}"/>
                </a:ext>
              </a:extLst>
            </p:cNvPr>
            <p:cNvCxnSpPr>
              <a:cxnSpLocks/>
              <a:endCxn id="505" idx="1"/>
            </p:cNvCxnSpPr>
            <p:nvPr/>
          </p:nvCxnSpPr>
          <p:spPr>
            <a:xfrm flipV="1">
              <a:off x="6681623" y="2245574"/>
              <a:ext cx="733789" cy="8872"/>
            </a:xfrm>
            <a:prstGeom prst="line">
              <a:avLst/>
            </a:prstGeom>
            <a:noFill/>
            <a:ln w="38100" cap="flat" cmpd="sng" algn="ctr">
              <a:solidFill>
                <a:srgbClr val="D5D654"/>
              </a:solidFill>
              <a:prstDash val="dash"/>
              <a:miter lim="800000"/>
            </a:ln>
            <a:effectLst/>
          </p:spPr>
        </p:cxnSp>
        <p:pic>
          <p:nvPicPr>
            <p:cNvPr id="551" name="Picture 550">
              <a:extLst>
                <a:ext uri="{FF2B5EF4-FFF2-40B4-BE49-F238E27FC236}">
                  <a16:creationId xmlns:a16="http://schemas.microsoft.com/office/drawing/2014/main" id="{A7343791-7585-4717-A4DF-DABECA0C3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449522" y="4264762"/>
              <a:ext cx="634718" cy="634718"/>
            </a:xfrm>
            <a:prstGeom prst="rect">
              <a:avLst/>
            </a:prstGeom>
          </p:spPr>
        </p:pic>
        <p:pic>
          <p:nvPicPr>
            <p:cNvPr id="552" name="Picture 551">
              <a:extLst>
                <a:ext uri="{FF2B5EF4-FFF2-40B4-BE49-F238E27FC236}">
                  <a16:creationId xmlns:a16="http://schemas.microsoft.com/office/drawing/2014/main" id="{CD3848A5-E9C5-4BAD-93F1-565FB7A8C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015658" y="4264762"/>
              <a:ext cx="634718" cy="634718"/>
            </a:xfrm>
            <a:prstGeom prst="rect">
              <a:avLst/>
            </a:prstGeom>
          </p:spPr>
        </p:pic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C0847E89-3C83-4BC0-BD4E-DD94829E67F2}"/>
                </a:ext>
              </a:extLst>
            </p:cNvPr>
            <p:cNvCxnSpPr/>
            <p:nvPr/>
          </p:nvCxnSpPr>
          <p:spPr>
            <a:xfrm>
              <a:off x="5623501" y="3274587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02D46547-751B-425D-B796-E222B64E1CCD}"/>
                </a:ext>
              </a:extLst>
            </p:cNvPr>
            <p:cNvCxnSpPr/>
            <p:nvPr/>
          </p:nvCxnSpPr>
          <p:spPr>
            <a:xfrm>
              <a:off x="5685469" y="3274587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46CD7382-531E-4321-89C2-A4043C28435F}"/>
                </a:ext>
              </a:extLst>
            </p:cNvPr>
            <p:cNvCxnSpPr/>
            <p:nvPr/>
          </p:nvCxnSpPr>
          <p:spPr>
            <a:xfrm>
              <a:off x="5755804" y="3274587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C9FD1061-08BA-416F-93DE-EFCFF75FA163}"/>
                </a:ext>
              </a:extLst>
            </p:cNvPr>
            <p:cNvCxnSpPr/>
            <p:nvPr/>
          </p:nvCxnSpPr>
          <p:spPr>
            <a:xfrm>
              <a:off x="5817772" y="3274587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id="{49E0D496-E1E3-4EC2-B976-95CF95D03052}"/>
                </a:ext>
              </a:extLst>
            </p:cNvPr>
            <p:cNvCxnSpPr/>
            <p:nvPr/>
          </p:nvCxnSpPr>
          <p:spPr>
            <a:xfrm>
              <a:off x="5886434" y="3278017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0C87209F-D5E2-40E8-9F4E-E0A4108AA179}"/>
                </a:ext>
              </a:extLst>
            </p:cNvPr>
            <p:cNvCxnSpPr/>
            <p:nvPr/>
          </p:nvCxnSpPr>
          <p:spPr>
            <a:xfrm>
              <a:off x="6263562" y="3274588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ADAB6557-8849-4ADB-8DEB-F5FE6DC0A3EF}"/>
                </a:ext>
              </a:extLst>
            </p:cNvPr>
            <p:cNvCxnSpPr/>
            <p:nvPr/>
          </p:nvCxnSpPr>
          <p:spPr>
            <a:xfrm>
              <a:off x="6325530" y="3274588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id="{9411DAEE-2048-4931-B3E7-3079EA2919E2}"/>
                </a:ext>
              </a:extLst>
            </p:cNvPr>
            <p:cNvCxnSpPr/>
            <p:nvPr/>
          </p:nvCxnSpPr>
          <p:spPr>
            <a:xfrm>
              <a:off x="6394192" y="3278018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id="{0F9ECD61-4338-4531-A8A4-04A40417A88E}"/>
                </a:ext>
              </a:extLst>
            </p:cNvPr>
            <p:cNvCxnSpPr/>
            <p:nvPr/>
          </p:nvCxnSpPr>
          <p:spPr>
            <a:xfrm>
              <a:off x="6456160" y="3278018"/>
              <a:ext cx="0" cy="380083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562" name="Rectangle 561">
              <a:extLst>
                <a:ext uri="{FF2B5EF4-FFF2-40B4-BE49-F238E27FC236}">
                  <a16:creationId xmlns:a16="http://schemas.microsoft.com/office/drawing/2014/main" id="{6B28B346-C433-4D1A-BE99-413224EC3A7D}"/>
                </a:ext>
              </a:extLst>
            </p:cNvPr>
            <p:cNvSpPr/>
            <p:nvPr/>
          </p:nvSpPr>
          <p:spPr bwMode="ltGray">
            <a:xfrm rot="16200000">
              <a:off x="5356224" y="3867719"/>
              <a:ext cx="832621" cy="385967"/>
            </a:xfrm>
            <a:prstGeom prst="rect">
              <a:avLst/>
            </a:prstGeom>
            <a:solidFill>
              <a:srgbClr val="004876">
                <a:lumMod val="60000"/>
                <a:lumOff val="40000"/>
              </a:srgbClr>
            </a:solidFill>
            <a:ln w="19050" cap="flat" cmpd="sng" algn="ctr">
              <a:solidFill>
                <a:srgbClr val="00837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DAS</a:t>
              </a: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E681D3F3-5646-4F0C-81A9-981DC835E12B}"/>
                </a:ext>
              </a:extLst>
            </p:cNvPr>
            <p:cNvSpPr/>
            <p:nvPr/>
          </p:nvSpPr>
          <p:spPr bwMode="ltGray">
            <a:xfrm rot="16200000">
              <a:off x="5910022" y="3867720"/>
              <a:ext cx="832622" cy="385968"/>
            </a:xfrm>
            <a:prstGeom prst="rect">
              <a:avLst/>
            </a:prstGeom>
            <a:solidFill>
              <a:srgbClr val="004876">
                <a:lumMod val="60000"/>
                <a:lumOff val="40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SCell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64" name="Picture 563">
              <a:extLst>
                <a:ext uri="{FF2B5EF4-FFF2-40B4-BE49-F238E27FC236}">
                  <a16:creationId xmlns:a16="http://schemas.microsoft.com/office/drawing/2014/main" id="{A81EBFB0-3DB5-4D78-AB33-A9544545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6291" y="5148284"/>
              <a:ext cx="668892" cy="670019"/>
            </a:xfrm>
            <a:prstGeom prst="rect">
              <a:avLst/>
            </a:prstGeom>
          </p:spPr>
        </p:pic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F7F284BC-B4E9-45B5-9A19-428EEBFCF70E}"/>
                </a:ext>
              </a:extLst>
            </p:cNvPr>
            <p:cNvSpPr txBox="1"/>
            <p:nvPr/>
          </p:nvSpPr>
          <p:spPr>
            <a:xfrm>
              <a:off x="5376921" y="5798205"/>
              <a:ext cx="508119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Own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sp>
          <p:nvSpPr>
            <p:cNvPr id="566" name="TextBox 565">
              <a:extLst>
                <a:ext uri="{FF2B5EF4-FFF2-40B4-BE49-F238E27FC236}">
                  <a16:creationId xmlns:a16="http://schemas.microsoft.com/office/drawing/2014/main" id="{5B52FB51-FD44-4B1D-AEDA-94FAAE18B61D}"/>
                </a:ext>
              </a:extLst>
            </p:cNvPr>
            <p:cNvSpPr txBox="1"/>
            <p:nvPr/>
          </p:nvSpPr>
          <p:spPr>
            <a:xfrm>
              <a:off x="5962982" y="5798205"/>
              <a:ext cx="829834" cy="2813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Roaming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UEs</a:t>
              </a:r>
            </a:p>
          </p:txBody>
        </p:sp>
        <p:pic>
          <p:nvPicPr>
            <p:cNvPr id="567" name="Picture 566">
              <a:extLst>
                <a:ext uri="{FF2B5EF4-FFF2-40B4-BE49-F238E27FC236}">
                  <a16:creationId xmlns:a16="http://schemas.microsoft.com/office/drawing/2014/main" id="{20B12795-8E04-4E96-8B68-68D488367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920" y="5062426"/>
              <a:ext cx="668892" cy="670019"/>
            </a:xfrm>
            <a:prstGeom prst="rect">
              <a:avLst/>
            </a:prstGeom>
          </p:spPr>
        </p:pic>
        <p:pic>
          <p:nvPicPr>
            <p:cNvPr id="568" name="Picture 567">
              <a:extLst>
                <a:ext uri="{FF2B5EF4-FFF2-40B4-BE49-F238E27FC236}">
                  <a16:creationId xmlns:a16="http://schemas.microsoft.com/office/drawing/2014/main" id="{B088101D-A556-4E06-90C1-03D52C598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964" y="4953301"/>
              <a:ext cx="668892" cy="670019"/>
            </a:xfrm>
            <a:prstGeom prst="rect">
              <a:avLst/>
            </a:prstGeom>
          </p:spPr>
        </p:pic>
        <p:pic>
          <p:nvPicPr>
            <p:cNvPr id="569" name="Picture 568">
              <a:extLst>
                <a:ext uri="{FF2B5EF4-FFF2-40B4-BE49-F238E27FC236}">
                  <a16:creationId xmlns:a16="http://schemas.microsoft.com/office/drawing/2014/main" id="{BA640DB4-BF2A-4F80-9117-DBC239410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102" y="5128186"/>
              <a:ext cx="668892" cy="670019"/>
            </a:xfrm>
            <a:prstGeom prst="rect">
              <a:avLst/>
            </a:prstGeom>
          </p:spPr>
        </p:pic>
        <p:pic>
          <p:nvPicPr>
            <p:cNvPr id="570" name="Picture 569">
              <a:extLst>
                <a:ext uri="{FF2B5EF4-FFF2-40B4-BE49-F238E27FC236}">
                  <a16:creationId xmlns:a16="http://schemas.microsoft.com/office/drawing/2014/main" id="{6D453942-473B-429A-AD4E-CADFBA034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731" y="5042328"/>
              <a:ext cx="668892" cy="670019"/>
            </a:xfrm>
            <a:prstGeom prst="rect">
              <a:avLst/>
            </a:prstGeom>
          </p:spPr>
        </p:pic>
        <p:pic>
          <p:nvPicPr>
            <p:cNvPr id="571" name="Picture 570">
              <a:extLst>
                <a:ext uri="{FF2B5EF4-FFF2-40B4-BE49-F238E27FC236}">
                  <a16:creationId xmlns:a16="http://schemas.microsoft.com/office/drawing/2014/main" id="{01209EF0-F6E7-4570-9B1A-ACB5E1347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775" y="4933203"/>
              <a:ext cx="668892" cy="670019"/>
            </a:xfrm>
            <a:prstGeom prst="rect">
              <a:avLst/>
            </a:prstGeom>
          </p:spPr>
        </p:pic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id="{E89E72A1-8995-473E-A56C-075A500AC648}"/>
                </a:ext>
              </a:extLst>
            </p:cNvPr>
            <p:cNvCxnSpPr>
              <a:cxnSpLocks/>
              <a:stCxn id="447" idx="2"/>
              <a:endCxn id="547" idx="0"/>
            </p:cNvCxnSpPr>
            <p:nvPr/>
          </p:nvCxnSpPr>
          <p:spPr>
            <a:xfrm>
              <a:off x="4152937" y="2466637"/>
              <a:ext cx="1914909" cy="35784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id="{279F8D71-56D7-44ED-ACE5-A9775B76AA7A}"/>
                </a:ext>
              </a:extLst>
            </p:cNvPr>
            <p:cNvCxnSpPr>
              <a:cxnSpLocks/>
              <a:stCxn id="547" idx="0"/>
              <a:endCxn id="505" idx="2"/>
            </p:cNvCxnSpPr>
            <p:nvPr/>
          </p:nvCxnSpPr>
          <p:spPr>
            <a:xfrm flipV="1">
              <a:off x="6067846" y="2466637"/>
              <a:ext cx="1950467" cy="35784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806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uba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FF8300"/>
    </a:accent1>
    <a:accent2>
      <a:srgbClr val="004876"/>
    </a:accent2>
    <a:accent3>
      <a:srgbClr val="9FD4C9"/>
    </a:accent3>
    <a:accent4>
      <a:srgbClr val="646569"/>
    </a:accent4>
    <a:accent5>
      <a:srgbClr val="D5D654"/>
    </a:accent5>
    <a:accent6>
      <a:srgbClr val="008375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Aruba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FF8300"/>
    </a:accent1>
    <a:accent2>
      <a:srgbClr val="004876"/>
    </a:accent2>
    <a:accent3>
      <a:srgbClr val="9FD4C9"/>
    </a:accent3>
    <a:accent4>
      <a:srgbClr val="646569"/>
    </a:accent4>
    <a:accent5>
      <a:srgbClr val="D5D654"/>
    </a:accent5>
    <a:accent6>
      <a:srgbClr val="008375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ruba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FF8300"/>
    </a:accent1>
    <a:accent2>
      <a:srgbClr val="004876"/>
    </a:accent2>
    <a:accent3>
      <a:srgbClr val="9FD4C9"/>
    </a:accent3>
    <a:accent4>
      <a:srgbClr val="646569"/>
    </a:accent4>
    <a:accent5>
      <a:srgbClr val="D5D654"/>
    </a:accent5>
    <a:accent6>
      <a:srgbClr val="008375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ruba">
    <a:dk1>
      <a:sysClr val="windowText" lastClr="000000"/>
    </a:dk1>
    <a:lt1>
      <a:sysClr val="window" lastClr="FFFFFF"/>
    </a:lt1>
    <a:dk2>
      <a:srgbClr val="808285"/>
    </a:dk2>
    <a:lt2>
      <a:srgbClr val="C6C9CA"/>
    </a:lt2>
    <a:accent1>
      <a:srgbClr val="FF8300"/>
    </a:accent1>
    <a:accent2>
      <a:srgbClr val="004876"/>
    </a:accent2>
    <a:accent3>
      <a:srgbClr val="9FD4C9"/>
    </a:accent3>
    <a:accent4>
      <a:srgbClr val="646569"/>
    </a:accent4>
    <a:accent5>
      <a:srgbClr val="D5D654"/>
    </a:accent5>
    <a:accent6>
      <a:srgbClr val="008375"/>
    </a:accent6>
    <a:hlink>
      <a:srgbClr val="000000"/>
    </a:hlink>
    <a:folHlink>
      <a:srgbClr val="0000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24534</TotalTime>
  <Words>2186</Words>
  <Application>Microsoft Office PowerPoint</Application>
  <PresentationFormat>On-screen Show (4:3)</PresentationFormat>
  <Paragraphs>289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MS Gothic</vt:lpstr>
      <vt:lpstr>Arial</vt:lpstr>
      <vt:lpstr>Calibri</vt:lpstr>
      <vt:lpstr>Times New Roman</vt:lpstr>
      <vt:lpstr>Wingdings</vt:lpstr>
      <vt:lpstr>802-11-Submission</vt:lpstr>
      <vt:lpstr>Document</vt:lpstr>
      <vt:lpstr>Strategies to Maximize Adoption of 802.11 in 5G Networks</vt:lpstr>
      <vt:lpstr>Abstract</vt:lpstr>
      <vt:lpstr>Presenter’s Note</vt:lpstr>
      <vt:lpstr>5G cannot succeed without Wi-Fi </vt:lpstr>
      <vt:lpstr>Wi-Fi Does Not Compete Directly With 5G</vt:lpstr>
      <vt:lpstr>What Is “5G”?</vt:lpstr>
      <vt:lpstr>5G Strategy Example – Network Slicing</vt:lpstr>
      <vt:lpstr>Decoupling the RAN with Multi-Connectivity</vt:lpstr>
      <vt:lpstr>5G Enables Radically New Operator Landscape</vt:lpstr>
      <vt:lpstr>5G Combines Best of LWA &amp; LWIP</vt:lpstr>
      <vt:lpstr>There’s Just One Small (Cell) Problem…</vt:lpstr>
      <vt:lpstr>Current Small Cell Models Are Flawed</vt:lpstr>
      <vt:lpstr>Understanding the Better Together Opportunity</vt:lpstr>
      <vt:lpstr>What Does “Success” Look Like?</vt:lpstr>
      <vt:lpstr>What Must We Do to Achieve This Vision?</vt:lpstr>
      <vt:lpstr>We Have to Modernize Security</vt:lpstr>
      <vt:lpstr>We Have Solutions… It’s Time to Admit Problem</vt:lpstr>
      <vt:lpstr>3GPP Feature Velocity Is Accelerating…</vt:lpstr>
      <vt:lpstr>…While 802.11 is Decelerating</vt:lpstr>
      <vt:lpstr>Summary</vt:lpstr>
      <vt:lpstr>Call to Action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BSS Color Field Size Measurements</dc:title>
  <dc:creator>Chuck Lukaszewski</dc:creator>
  <cp:lastModifiedBy>Lukaszewski, Chuck (Aruba CTO)</cp:lastModifiedBy>
  <cp:revision>325</cp:revision>
  <cp:lastPrinted>2017-08-11T17:34:27Z</cp:lastPrinted>
  <dcterms:created xsi:type="dcterms:W3CDTF">2014-05-13T18:39:25Z</dcterms:created>
  <dcterms:modified xsi:type="dcterms:W3CDTF">2017-08-13T21:34:05Z</dcterms:modified>
</cp:coreProperties>
</file>