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26" r:id="rId31"/>
    <p:sldId id="76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3" autoAdjust="0"/>
    <p:restoredTop sz="94389" autoAdjust="0"/>
  </p:normalViewPr>
  <p:slideViewPr>
    <p:cSldViewPr>
      <p:cViewPr varScale="1">
        <p:scale>
          <a:sx n="98" d="100"/>
          <a:sy n="98" d="100"/>
        </p:scale>
        <p:origin x="1704" y="192"/>
      </p:cViewPr>
      <p:guideLst>
        <p:guide orient="horz" pos="2160"/>
        <p:guide pos="2880"/>
      </p:guideLst>
    </p:cSldViewPr>
  </p:slideViewPr>
  <p:outlineViewPr>
    <p:cViewPr>
      <p:scale>
        <a:sx n="50" d="100"/>
        <a:sy n="50" d="100"/>
      </p:scale>
      <p:origin x="0" y="-2176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802.11-17/1223r9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2017-09-14</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325"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5047536"/>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 (packet acquisition):</a:t>
            </a:r>
            <a:endParaRPr lang="en-US" sz="1800" b="1" dirty="0"/>
          </a:p>
          <a:p>
            <a:pPr marL="685800" lvl="1" indent="-228600">
              <a:buFont typeface="+mj-lt"/>
              <a:buAutoNum type="arabicPeriod"/>
            </a:pPr>
            <a:r>
              <a:rPr lang="en-US" sz="1800" dirty="0" smtClean="0">
                <a:solidFill>
                  <a:srgbClr val="00B050"/>
                </a:solidFill>
              </a:rPr>
              <a:t>11-17-1442-00-00ba-WUR-preamble-performance-study-with-phase-noise-and-aci</a:t>
            </a:r>
            <a:r>
              <a:rPr lang="en-US" sz="1800" dirty="0">
                <a:solidFill>
                  <a:srgbClr val="00B050"/>
                </a:solidFill>
              </a:rPr>
              <a:t>, </a:t>
            </a:r>
            <a:r>
              <a:rPr lang="en-US" sz="1800" dirty="0" err="1">
                <a:solidFill>
                  <a:srgbClr val="00B050"/>
                </a:solidFill>
              </a:rPr>
              <a:t>Shahrnaz</a:t>
            </a:r>
            <a:r>
              <a:rPr lang="en-US" sz="1800" dirty="0">
                <a:solidFill>
                  <a:srgbClr val="00B050"/>
                </a:solidFill>
              </a:rPr>
              <a:t> </a:t>
            </a:r>
            <a:r>
              <a:rPr lang="en-US" sz="1800" dirty="0" err="1">
                <a:solidFill>
                  <a:srgbClr val="00B050"/>
                </a:solidFill>
              </a:rPr>
              <a:t>Azizi</a:t>
            </a:r>
            <a:r>
              <a:rPr lang="en-US" sz="1800" dirty="0">
                <a:solidFill>
                  <a:srgbClr val="00B050"/>
                </a:solidFill>
              </a:rPr>
              <a:t> (Intel Corp) –  25min (including questions)</a:t>
            </a:r>
          </a:p>
          <a:p>
            <a:pPr marL="685800" lvl="1" indent="-228600">
              <a:buFont typeface="+mj-lt"/>
              <a:buAutoNum type="arabicPeriod"/>
            </a:pPr>
            <a:r>
              <a:rPr lang="en-US" sz="1800" dirty="0" smtClean="0">
                <a:solidFill>
                  <a:srgbClr val="00B050"/>
                </a:solidFill>
              </a:rPr>
              <a:t>11-17/1355 </a:t>
            </a:r>
            <a:r>
              <a:rPr lang="en-US" sz="1800" dirty="0">
                <a:solidFill>
                  <a:srgbClr val="00B050"/>
                </a:solidFill>
              </a:rPr>
              <a:t>  WUR Preamble Evaluation (Steve </a:t>
            </a:r>
            <a:r>
              <a:rPr lang="en-US" sz="1800" dirty="0" err="1" smtClean="0">
                <a:solidFill>
                  <a:srgbClr val="00B050"/>
                </a:solidFill>
              </a:rPr>
              <a:t>Shellhammer</a:t>
            </a:r>
            <a:r>
              <a:rPr lang="en-US" sz="1800" dirty="0" smtClean="0">
                <a:solidFill>
                  <a:srgbClr val="00B050"/>
                </a:solidFill>
              </a:rPr>
              <a:t>, Bin Tian and Lohan </a:t>
            </a:r>
            <a:r>
              <a:rPr lang="en-US" sz="1800" dirty="0" err="1" smtClean="0">
                <a:solidFill>
                  <a:srgbClr val="00B050"/>
                </a:solidFill>
              </a:rPr>
              <a:t>Verma</a:t>
            </a:r>
            <a:r>
              <a:rPr lang="en-US" sz="1800" dirty="0" smtClean="0">
                <a:solidFill>
                  <a:srgbClr val="00B050"/>
                </a:solidFill>
              </a:rPr>
              <a:t>) </a:t>
            </a:r>
            <a:r>
              <a:rPr lang="en-US" sz="1800" dirty="0">
                <a:solidFill>
                  <a:srgbClr val="00B050"/>
                </a:solidFill>
              </a:rPr>
              <a:t>- </a:t>
            </a:r>
            <a:r>
              <a:rPr lang="en-US" sz="1800" dirty="0" smtClean="0">
                <a:solidFill>
                  <a:srgbClr val="00B050"/>
                </a:solidFill>
              </a:rPr>
              <a:t>25min</a:t>
            </a:r>
          </a:p>
          <a:p>
            <a:pPr marL="685800" lvl="1" indent="-228600">
              <a:buFont typeface="+mj-lt"/>
              <a:buAutoNum type="arabicPeriod"/>
            </a:pPr>
            <a:r>
              <a:rPr lang="en-US" sz="1800" dirty="0" smtClean="0">
                <a:solidFill>
                  <a:srgbClr val="00B050"/>
                </a:solidFill>
              </a:rPr>
              <a:t>11-17/1354 </a:t>
            </a:r>
            <a:r>
              <a:rPr lang="en-US" sz="1800" dirty="0">
                <a:solidFill>
                  <a:srgbClr val="00B050"/>
                </a:solidFill>
              </a:rPr>
              <a:t>  WUR Preamble Bit Duration (Steve </a:t>
            </a:r>
            <a:r>
              <a:rPr lang="en-US" sz="1800" dirty="0" err="1">
                <a:solidFill>
                  <a:srgbClr val="00B050"/>
                </a:solidFill>
              </a:rPr>
              <a:t>Shellhammer</a:t>
            </a:r>
            <a:r>
              <a:rPr lang="en-US" sz="1800" dirty="0">
                <a:solidFill>
                  <a:srgbClr val="00B050"/>
                </a:solidFill>
              </a:rPr>
              <a:t>, Bin Tian and </a:t>
            </a:r>
            <a:r>
              <a:rPr lang="en-US" sz="1800" dirty="0" err="1">
                <a:solidFill>
                  <a:srgbClr val="00B050"/>
                </a:solidFill>
              </a:rPr>
              <a:t>Lochan</a:t>
            </a:r>
            <a:r>
              <a:rPr lang="en-US" sz="1800" dirty="0">
                <a:solidFill>
                  <a:srgbClr val="00B050"/>
                </a:solidFill>
              </a:rPr>
              <a:t> </a:t>
            </a:r>
            <a:r>
              <a:rPr lang="en-US" sz="1800" dirty="0" err="1">
                <a:solidFill>
                  <a:srgbClr val="00B050"/>
                </a:solidFill>
              </a:rPr>
              <a:t>Verma</a:t>
            </a:r>
            <a:r>
              <a:rPr lang="en-US" sz="1800" dirty="0">
                <a:solidFill>
                  <a:srgbClr val="00B050"/>
                </a:solidFill>
              </a:rPr>
              <a:t>) -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11-17/1343r0, “WUR Preamble SYNC design and performance”, </a:t>
            </a:r>
            <a:r>
              <a:rPr lang="en-US" sz="1800" dirty="0" err="1">
                <a:solidFill>
                  <a:srgbClr val="00B050"/>
                </a:solidFill>
              </a:rPr>
              <a:t>Rui</a:t>
            </a:r>
            <a:r>
              <a:rPr lang="en-US" sz="1800" dirty="0">
                <a:solidFill>
                  <a:srgbClr val="00B050"/>
                </a:solidFill>
              </a:rPr>
              <a:t> Cao and </a:t>
            </a:r>
            <a:r>
              <a:rPr lang="en-US" sz="1800" dirty="0" err="1">
                <a:solidFill>
                  <a:srgbClr val="00B050"/>
                </a:solidFill>
              </a:rPr>
              <a:t>Hongyuan</a:t>
            </a:r>
            <a:r>
              <a:rPr lang="en-US" sz="1800" dirty="0">
                <a:solidFill>
                  <a:srgbClr val="00B050"/>
                </a:solidFill>
              </a:rPr>
              <a:t> Zhang, 20mins</a:t>
            </a:r>
          </a:p>
          <a:p>
            <a:pPr marL="685800" lvl="1" indent="-228600">
              <a:buFont typeface="+mj-lt"/>
              <a:buAutoNum type="arabicPeriod"/>
            </a:pPr>
            <a:r>
              <a:rPr lang="en-US" sz="1800" dirty="0" smtClean="0">
                <a:solidFill>
                  <a:srgbClr val="00B050"/>
                </a:solidFill>
              </a:rPr>
              <a:t>11-17/1352r0</a:t>
            </a:r>
            <a:r>
              <a:rPr lang="en-US" sz="1800" dirty="0">
                <a:solidFill>
                  <a:srgbClr val="00B050"/>
                </a:solidFill>
              </a:rPr>
              <a:t>, Considerations on WUR sync preamble , </a:t>
            </a:r>
            <a:r>
              <a:rPr lang="en-US" sz="1800" dirty="0" err="1">
                <a:solidFill>
                  <a:srgbClr val="00B050"/>
                </a:solidFill>
              </a:rPr>
              <a:t>Jinyoung</a:t>
            </a:r>
            <a:r>
              <a:rPr lang="en-US" sz="1800" dirty="0">
                <a:solidFill>
                  <a:srgbClr val="00B050"/>
                </a:solidFill>
              </a:rPr>
              <a:t> Chun (LG electronics),,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“11-17-1340-00-00ba-WUR packet format”, </a:t>
            </a:r>
            <a:r>
              <a:rPr lang="en-US" sz="1800" dirty="0" err="1">
                <a:solidFill>
                  <a:srgbClr val="00B050"/>
                </a:solidFill>
              </a:rPr>
              <a:t>Jianhan</a:t>
            </a:r>
            <a:r>
              <a:rPr lang="en-US" sz="1800" dirty="0">
                <a:solidFill>
                  <a:srgbClr val="00B050"/>
                </a:solidFill>
              </a:rPr>
              <a:t> Liu (</a:t>
            </a:r>
            <a:r>
              <a:rPr lang="en-US" sz="1800" dirty="0" err="1">
                <a:solidFill>
                  <a:srgbClr val="00B050"/>
                </a:solidFill>
              </a:rPr>
              <a:t>Mediatek</a:t>
            </a:r>
            <a:r>
              <a:rPr lang="en-US" sz="1800" dirty="0">
                <a:solidFill>
                  <a:srgbClr val="00B050"/>
                </a:solidFill>
              </a:rPr>
              <a:t>), 20 minutes</a:t>
            </a:r>
            <a:r>
              <a:rPr lang="en-US" sz="1800" dirty="0" smtClean="0">
                <a:solidFill>
                  <a:srgbClr val="00B050"/>
                </a:solidFill>
              </a:rPr>
              <a:t>.</a:t>
            </a:r>
          </a:p>
          <a:p>
            <a:pPr marL="685800" lvl="1" indent="-228600">
              <a:buFont typeface="+mj-lt"/>
              <a:buAutoNum type="arabicPeriod"/>
            </a:pPr>
            <a:r>
              <a:rPr lang="en-US" sz="1800" dirty="0">
                <a:solidFill>
                  <a:srgbClr val="00B050"/>
                </a:solidFill>
              </a:rPr>
              <a:t>11-17/1326r0-follow up on Signaling method for data rates , </a:t>
            </a:r>
            <a:r>
              <a:rPr lang="en-US" sz="1800" dirty="0" err="1">
                <a:solidFill>
                  <a:srgbClr val="00B050"/>
                </a:solidFill>
              </a:rPr>
              <a:t>dongguk</a:t>
            </a:r>
            <a:r>
              <a:rPr lang="en-US" sz="1800" dirty="0">
                <a:solidFill>
                  <a:srgbClr val="00B050"/>
                </a:solidFill>
              </a:rPr>
              <a:t> Lim (LG Electronics), </a:t>
            </a:r>
            <a:r>
              <a:rPr lang="en-US" sz="1800" dirty="0" smtClean="0">
                <a:solidFill>
                  <a:srgbClr val="00B050"/>
                </a:solidFill>
              </a:rPr>
              <a:t>25min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11-17/1345r0</a:t>
            </a:r>
            <a:r>
              <a:rPr lang="en-US" sz="1800" dirty="0">
                <a:solidFill>
                  <a:srgbClr val="00B050"/>
                </a:solidFill>
              </a:rPr>
              <a:t>, </a:t>
            </a:r>
            <a:r>
              <a:rPr lang="en-US" sz="1800" dirty="0" err="1">
                <a:solidFill>
                  <a:srgbClr val="00B050"/>
                </a:solidFill>
              </a:rPr>
              <a:t>phy</a:t>
            </a:r>
            <a:r>
              <a:rPr lang="en-US" sz="1800" dirty="0">
                <a:solidFill>
                  <a:srgbClr val="00B050"/>
                </a:solidFill>
              </a:rPr>
              <a:t>-frame-format-discussions, </a:t>
            </a:r>
            <a:r>
              <a:rPr lang="en-US" sz="1800" dirty="0" err="1">
                <a:solidFill>
                  <a:srgbClr val="00B050"/>
                </a:solidFill>
              </a:rPr>
              <a:t>Hongyuan</a:t>
            </a:r>
            <a:r>
              <a:rPr lang="en-US" sz="1800" dirty="0">
                <a:solidFill>
                  <a:srgbClr val="00B050"/>
                </a:solidFill>
              </a:rPr>
              <a:t> Zhang (Marvell), </a:t>
            </a:r>
            <a:r>
              <a:rPr lang="en-US" sz="1800" dirty="0" smtClean="0">
                <a:solidFill>
                  <a:srgbClr val="00B050"/>
                </a:solidFill>
              </a:rPr>
              <a:t>30min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Submissions (</a:t>
            </a:r>
            <a:r>
              <a:rPr lang="en-US" altLang="en-US" i="1" dirty="0" smtClean="0"/>
              <a:t>cont.</a:t>
            </a:r>
            <a:r>
              <a:rPr lang="en-US" altLang="en-US" dirty="0" smtClean="0"/>
              <a:t>)</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449353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 design:</a:t>
            </a:r>
            <a:endParaRPr lang="en-US" sz="1800" b="1" dirty="0"/>
          </a:p>
          <a:p>
            <a:pPr marL="685800" lvl="1" indent="-228600">
              <a:buFont typeface="+mj-lt"/>
              <a:buAutoNum type="arabicPeriod"/>
            </a:pPr>
            <a:r>
              <a:rPr lang="en-US" sz="1800" dirty="0">
                <a:solidFill>
                  <a:srgbClr val="00B050"/>
                </a:solidFill>
              </a:rPr>
              <a:t>11-17/1390 Blank GI choices under Timing Errors (</a:t>
            </a:r>
            <a:r>
              <a:rPr lang="en-US" sz="1800" dirty="0" err="1">
                <a:solidFill>
                  <a:srgbClr val="00B050"/>
                </a:solidFill>
              </a:rPr>
              <a:t>Junghoon</a:t>
            </a:r>
            <a:r>
              <a:rPr lang="en-US" sz="1800" dirty="0">
                <a:solidFill>
                  <a:srgbClr val="00B050"/>
                </a:solidFill>
              </a:rPr>
              <a:t> Suh, </a:t>
            </a:r>
            <a:r>
              <a:rPr lang="en-US" sz="1800" dirty="0" err="1">
                <a:solidFill>
                  <a:srgbClr val="00B050"/>
                </a:solidFill>
              </a:rPr>
              <a:t>Jia</a:t>
            </a:r>
            <a:r>
              <a:rPr lang="en-US" sz="1800" dirty="0">
                <a:solidFill>
                  <a:srgbClr val="00B050"/>
                </a:solidFill>
              </a:rPr>
              <a:t> </a:t>
            </a:r>
            <a:r>
              <a:rPr lang="en-US" sz="1800" dirty="0" err="1">
                <a:solidFill>
                  <a:srgbClr val="00B050"/>
                </a:solidFill>
              </a:rPr>
              <a:t>Jia</a:t>
            </a:r>
            <a:r>
              <a:rPr lang="en-US" sz="1800" dirty="0">
                <a:solidFill>
                  <a:srgbClr val="00B050"/>
                </a:solidFill>
              </a:rPr>
              <a:t>, Osama </a:t>
            </a:r>
            <a:r>
              <a:rPr lang="en-US" sz="1800" dirty="0" err="1">
                <a:solidFill>
                  <a:srgbClr val="00B050"/>
                </a:solidFill>
              </a:rPr>
              <a:t>Aboul-Magd</a:t>
            </a:r>
            <a:r>
              <a:rPr lang="en-US" sz="1800" dirty="0">
                <a:solidFill>
                  <a:srgbClr val="00B050"/>
                </a:solidFill>
              </a:rPr>
              <a:t>, and Ross Yu) - 30min</a:t>
            </a:r>
          </a:p>
          <a:p>
            <a:pPr marL="685800" lvl="1" indent="-228600">
              <a:buFont typeface="+mj-lt"/>
              <a:buAutoNum type="arabicPeriod"/>
            </a:pPr>
            <a:r>
              <a:rPr lang="en-US" sz="1800" dirty="0">
                <a:solidFill>
                  <a:srgbClr val="FFC000"/>
                </a:solidFill>
              </a:rPr>
              <a:t>“Consideration on PAPR of Wake-up packet”, </a:t>
            </a:r>
            <a:r>
              <a:rPr lang="en-US" sz="1800" dirty="0" err="1">
                <a:solidFill>
                  <a:srgbClr val="FFC000"/>
                </a:solidFill>
              </a:rPr>
              <a:t>Yujin</a:t>
            </a:r>
            <a:r>
              <a:rPr lang="en-US" sz="1800" dirty="0">
                <a:solidFill>
                  <a:srgbClr val="FFC000"/>
                </a:solidFill>
              </a:rPr>
              <a:t> Noh, “11-17-1344-00-00ba”, </a:t>
            </a:r>
            <a:r>
              <a:rPr lang="en-US" sz="1800" dirty="0" smtClean="0">
                <a:solidFill>
                  <a:srgbClr val="FFC000"/>
                </a:solidFill>
              </a:rPr>
              <a:t>20min</a:t>
            </a:r>
            <a:endParaRPr lang="en-US" sz="1800" dirty="0">
              <a:solidFill>
                <a:srgbClr val="FFC000"/>
              </a:solidFill>
            </a:endParaRPr>
          </a:p>
          <a:p>
            <a:pPr marL="685800" lvl="1" indent="-228600">
              <a:buFont typeface="+mj-lt"/>
              <a:buAutoNum type="arabicPeriod"/>
            </a:pPr>
            <a:r>
              <a:rPr lang="en-US" sz="1800" dirty="0">
                <a:solidFill>
                  <a:srgbClr val="00B050"/>
                </a:solidFill>
              </a:rPr>
              <a:t>11-17-1347-00-00ba-symbol-structure,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25min</a:t>
            </a:r>
          </a:p>
          <a:p>
            <a:pPr marL="800100" lvl="1" indent="-342900">
              <a:buFont typeface="+mj-lt"/>
              <a:buAutoNum type="arabicPeriod"/>
            </a:pPr>
            <a:r>
              <a:rPr lang="pt-BR" sz="1800" dirty="0" smtClean="0">
                <a:solidFill>
                  <a:srgbClr val="00B050"/>
                </a:solidFill>
              </a:rPr>
              <a:t>11-17/1426 WUP CCA </a:t>
            </a:r>
            <a:r>
              <a:rPr lang="pt-BR" sz="1800" dirty="0" err="1" smtClean="0">
                <a:solidFill>
                  <a:srgbClr val="00B050"/>
                </a:solidFill>
              </a:rPr>
              <a:t>problem</a:t>
            </a:r>
            <a:r>
              <a:rPr lang="pt-BR" sz="1800" dirty="0" smtClean="0">
                <a:solidFill>
                  <a:srgbClr val="00B050"/>
                </a:solidFill>
              </a:rPr>
              <a:t> , </a:t>
            </a:r>
            <a:r>
              <a:rPr lang="pt-BR" sz="1800" dirty="0" err="1" smtClean="0">
                <a:solidFill>
                  <a:srgbClr val="00B050"/>
                </a:solidFill>
              </a:rPr>
              <a:t>Jinsoo</a:t>
            </a:r>
            <a:r>
              <a:rPr lang="pt-BR" sz="1800" dirty="0" smtClean="0">
                <a:solidFill>
                  <a:srgbClr val="00B050"/>
                </a:solidFill>
              </a:rPr>
              <a:t> </a:t>
            </a:r>
            <a:r>
              <a:rPr lang="pt-BR" sz="1800" dirty="0" err="1" smtClean="0">
                <a:solidFill>
                  <a:srgbClr val="00B050"/>
                </a:solidFill>
              </a:rPr>
              <a:t>Ahn</a:t>
            </a:r>
            <a:r>
              <a:rPr lang="pt-BR" sz="1800" dirty="0" smtClean="0">
                <a:solidFill>
                  <a:srgbClr val="00B050"/>
                </a:solidFill>
              </a:rPr>
              <a:t> (</a:t>
            </a:r>
            <a:r>
              <a:rPr lang="pt-BR" sz="1800" dirty="0" err="1" smtClean="0">
                <a:solidFill>
                  <a:srgbClr val="00B050"/>
                </a:solidFill>
              </a:rPr>
              <a:t>Yonsei</a:t>
            </a:r>
            <a:r>
              <a:rPr lang="pt-BR" sz="1800" dirty="0" smtClean="0">
                <a:solidFill>
                  <a:srgbClr val="00B050"/>
                </a:solidFill>
              </a:rPr>
              <a:t> Univ.)</a:t>
            </a:r>
          </a:p>
          <a:p>
            <a:endParaRPr lang="en-US" sz="1800" dirty="0" smtClean="0"/>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a:t>
            </a:r>
            <a:r>
              <a:rPr lang="en-US" sz="1800" b="1" dirty="0" smtClean="0"/>
              <a:t>coding</a:t>
            </a:r>
            <a:endParaRPr lang="en-US" sz="1800" b="1" dirty="0"/>
          </a:p>
          <a:p>
            <a:pPr marL="800100" lvl="1" indent="-342900">
              <a:buFont typeface="+mj-lt"/>
              <a:buAutoNum type="arabicPeriod"/>
            </a:pPr>
            <a:r>
              <a:rPr lang="en-US" sz="1800" dirty="0" smtClean="0">
                <a:solidFill>
                  <a:srgbClr val="00B050"/>
                </a:solidFill>
              </a:rPr>
              <a:t>11-17-1348-00-00ba-higher-data-rates</a:t>
            </a:r>
            <a:r>
              <a:rPr lang="en-US" sz="1800" dirty="0">
                <a:solidFill>
                  <a:srgbClr val="00B050"/>
                </a:solidFill>
              </a:rPr>
              <a:t>,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20min</a:t>
            </a:r>
            <a:endParaRPr lang="en-US" sz="1800" dirty="0">
              <a:solidFill>
                <a:srgbClr val="00B050"/>
              </a:solidFill>
            </a:endParaRPr>
          </a:p>
          <a:p>
            <a:pPr marL="800100" lvl="1" indent="-342900">
              <a:buFont typeface="+mj-lt"/>
              <a:buAutoNum type="arabicPeriod"/>
            </a:pPr>
            <a:r>
              <a:rPr lang="en-US" sz="1800" dirty="0">
                <a:solidFill>
                  <a:srgbClr val="00B050"/>
                </a:solidFill>
              </a:rPr>
              <a:t>11-17-1394-00-00ba</a:t>
            </a:r>
            <a:r>
              <a:rPr lang="en-US" sz="1800" dirty="0" smtClean="0">
                <a:solidFill>
                  <a:srgbClr val="00B050"/>
                </a:solidFill>
              </a:rPr>
              <a:t>, “</a:t>
            </a:r>
            <a:r>
              <a:rPr lang="en-US" sz="1800" dirty="0">
                <a:solidFill>
                  <a:srgbClr val="00B050"/>
                </a:solidFill>
              </a:rPr>
              <a:t>Discussion of possible BCCs for WUR”, author: Dennis </a:t>
            </a:r>
            <a:r>
              <a:rPr lang="en-US" sz="1800" dirty="0" err="1">
                <a:solidFill>
                  <a:srgbClr val="00B050"/>
                </a:solidFill>
              </a:rPr>
              <a:t>Sundman</a:t>
            </a:r>
            <a:r>
              <a:rPr lang="en-US" sz="1800" dirty="0">
                <a:solidFill>
                  <a:srgbClr val="00B050"/>
                </a:solidFill>
              </a:rPr>
              <a:t> (Ericsson</a:t>
            </a:r>
            <a:r>
              <a:rPr lang="en-US" sz="1800" dirty="0" smtClean="0">
                <a:solidFill>
                  <a:srgbClr val="00B050"/>
                </a:solidFill>
              </a:rPr>
              <a:t>), 20 </a:t>
            </a:r>
            <a:r>
              <a:rPr lang="en-US" sz="1800" dirty="0">
                <a:solidFill>
                  <a:srgbClr val="00B050"/>
                </a:solidFill>
              </a:rPr>
              <a:t>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38554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smtClean="0">
                <a:solidFill>
                  <a:srgbClr val="00B050"/>
                </a:solidFill>
              </a:rPr>
              <a:t>11-17/1004r1 </a:t>
            </a:r>
            <a:r>
              <a:rPr lang="en-US" sz="1800" dirty="0">
                <a:solidFill>
                  <a:srgbClr val="00B050"/>
                </a:solidFill>
              </a:rPr>
              <a:t>Considerations on WUR frame format (Alfred </a:t>
            </a:r>
            <a:r>
              <a:rPr lang="en-US" sz="1800" dirty="0" err="1">
                <a:solidFill>
                  <a:srgbClr val="00B050"/>
                </a:solidFill>
              </a:rPr>
              <a:t>Asterjadhi</a:t>
            </a:r>
            <a:r>
              <a:rPr lang="en-US" sz="1800" dirty="0">
                <a:solidFill>
                  <a:srgbClr val="00B050"/>
                </a:solidFill>
              </a:rPr>
              <a:t>, Qualcomm), </a:t>
            </a:r>
            <a:r>
              <a:rPr lang="en-US" sz="1800" dirty="0" smtClean="0">
                <a:solidFill>
                  <a:srgbClr val="00B050"/>
                </a:solidFill>
              </a:rPr>
              <a:t>30 mins</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11-17/1115, 11ba </a:t>
            </a:r>
            <a:r>
              <a:rPr lang="en-US" sz="1800" dirty="0">
                <a:solidFill>
                  <a:srgbClr val="00B050"/>
                </a:solidFill>
              </a:rPr>
              <a:t>Wakeup Frame </a:t>
            </a:r>
            <a:r>
              <a:rPr lang="en-US" sz="1800" dirty="0" smtClean="0">
                <a:solidFill>
                  <a:srgbClr val="00B050"/>
                </a:solidFill>
              </a:rPr>
              <a:t>Format, </a:t>
            </a:r>
            <a:r>
              <a:rPr lang="en-US" sz="1800" dirty="0" err="1">
                <a:solidFill>
                  <a:srgbClr val="00B050"/>
                </a:solidFill>
              </a:rPr>
              <a:t>Liwen</a:t>
            </a:r>
            <a:r>
              <a:rPr lang="en-US" sz="1800" dirty="0">
                <a:solidFill>
                  <a:srgbClr val="00B050"/>
                </a:solidFill>
              </a:rPr>
              <a:t> </a:t>
            </a:r>
            <a:r>
              <a:rPr lang="en-US" sz="1800" dirty="0" smtClean="0">
                <a:solidFill>
                  <a:srgbClr val="00B050"/>
                </a:solidFill>
              </a:rPr>
              <a:t>Chu (Marvell), 30min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11-17/977</a:t>
            </a:r>
            <a:r>
              <a:rPr lang="en-US" sz="1800" dirty="0">
                <a:solidFill>
                  <a:srgbClr val="00B050"/>
                </a:solidFill>
              </a:rPr>
              <a:t>, </a:t>
            </a:r>
            <a:r>
              <a:rPr lang="en-US" sz="1800" dirty="0" smtClean="0">
                <a:solidFill>
                  <a:srgbClr val="00B050"/>
                </a:solidFill>
              </a:rPr>
              <a:t>Address </a:t>
            </a:r>
            <a:r>
              <a:rPr lang="en-US" sz="1800" dirty="0">
                <a:solidFill>
                  <a:srgbClr val="00B050"/>
                </a:solidFill>
              </a:rPr>
              <a:t>structure in unicast wake-up frame, </a:t>
            </a:r>
            <a:r>
              <a:rPr lang="en-US" sz="1800" dirty="0" err="1">
                <a:solidFill>
                  <a:srgbClr val="00B050"/>
                </a:solidFill>
              </a:rPr>
              <a:t>Jeongki</a:t>
            </a:r>
            <a:r>
              <a:rPr lang="en-US" sz="1800" dirty="0">
                <a:solidFill>
                  <a:srgbClr val="00B050"/>
                </a:solidFill>
              </a:rPr>
              <a:t> Kim (LG Electronics), </a:t>
            </a:r>
            <a:r>
              <a:rPr lang="en-US" sz="1800" dirty="0" smtClean="0">
                <a:solidFill>
                  <a:srgbClr val="00B050"/>
                </a:solidFill>
              </a:rPr>
              <a:t>20min.</a:t>
            </a:r>
          </a:p>
          <a:p>
            <a:pPr marL="685800" lvl="1" indent="-228600">
              <a:buFont typeface="+mj-lt"/>
              <a:buAutoNum type="arabicPeriod"/>
            </a:pPr>
            <a:r>
              <a:rPr lang="en-US" sz="1800" dirty="0">
                <a:solidFill>
                  <a:srgbClr val="00B050"/>
                </a:solidFill>
              </a:rPr>
              <a:t>11-17/1368, </a:t>
            </a:r>
            <a:r>
              <a:rPr lang="en-US" sz="1800" dirty="0" smtClean="0">
                <a:solidFill>
                  <a:srgbClr val="00B050"/>
                </a:solidFill>
              </a:rPr>
              <a:t>BSS </a:t>
            </a:r>
            <a:r>
              <a:rPr lang="en-US" sz="1800" dirty="0">
                <a:solidFill>
                  <a:srgbClr val="00B050"/>
                </a:solidFill>
              </a:rPr>
              <a:t>parameters update notification, Ming </a:t>
            </a:r>
            <a:r>
              <a:rPr lang="en-US" sz="1800" dirty="0" err="1">
                <a:solidFill>
                  <a:srgbClr val="00B050"/>
                </a:solidFill>
              </a:rPr>
              <a:t>Gan</a:t>
            </a:r>
            <a:r>
              <a:rPr lang="en-US" sz="1800" dirty="0">
                <a:solidFill>
                  <a:srgbClr val="00B050"/>
                </a:solidFill>
              </a:rPr>
              <a:t> (Huawei), </a:t>
            </a:r>
            <a:r>
              <a:rPr lang="en-US" sz="1800" dirty="0" smtClean="0">
                <a:solidFill>
                  <a:srgbClr val="00B050"/>
                </a:solidFill>
              </a:rPr>
              <a:t>20min</a:t>
            </a:r>
            <a:endParaRPr lang="en-US" sz="1800" dirty="0">
              <a:solidFill>
                <a:srgbClr val="00B050"/>
              </a:solidFill>
            </a:endParaRPr>
          </a:p>
          <a:p>
            <a:pPr marL="685800" lvl="1" indent="-228600">
              <a:buFont typeface="+mj-lt"/>
              <a:buAutoNum type="arabicPeriod"/>
            </a:pPr>
            <a:r>
              <a:rPr lang="en-US" sz="1800" dirty="0">
                <a:solidFill>
                  <a:srgbClr val="00B050"/>
                </a:solidFill>
              </a:rPr>
              <a:t>11-17/0967r1 Consideration of WUR packet design, </a:t>
            </a:r>
            <a:r>
              <a:rPr lang="en-US" sz="1800" dirty="0" err="1" smtClean="0">
                <a:solidFill>
                  <a:srgbClr val="00B050"/>
                </a:solidFill>
              </a:rPr>
              <a:t>Kaiying</a:t>
            </a:r>
            <a:r>
              <a:rPr lang="en-US" sz="1800" dirty="0">
                <a:solidFill>
                  <a:srgbClr val="00B050"/>
                </a:solidFill>
              </a:rPr>
              <a:t> </a:t>
            </a:r>
            <a:r>
              <a:rPr lang="en-US" sz="1800" dirty="0" err="1">
                <a:solidFill>
                  <a:srgbClr val="00B050"/>
                </a:solidFill>
              </a:rPr>
              <a:t>Lv</a:t>
            </a:r>
            <a:r>
              <a:rPr lang="en-US" sz="1800" dirty="0">
                <a:solidFill>
                  <a:srgbClr val="00B050"/>
                </a:solidFill>
              </a:rPr>
              <a:t> (ZTE), 20min</a:t>
            </a:r>
          </a:p>
          <a:p>
            <a:pPr marL="685800" lvl="1" indent="-228600">
              <a:buFont typeface="+mj-lt"/>
              <a:buAutoNum type="arabicPeriod"/>
            </a:pPr>
            <a:r>
              <a:rPr lang="en-US" sz="1800" dirty="0">
                <a:solidFill>
                  <a:srgbClr val="00B050"/>
                </a:solidFill>
              </a:rPr>
              <a:t>11-17/1384r0, </a:t>
            </a:r>
            <a:r>
              <a:rPr lang="en-US" sz="1800" dirty="0" smtClean="0">
                <a:solidFill>
                  <a:srgbClr val="00B050"/>
                </a:solidFill>
              </a:rPr>
              <a:t>WUR </a:t>
            </a:r>
            <a:r>
              <a:rPr lang="en-US" sz="1800" dirty="0">
                <a:solidFill>
                  <a:srgbClr val="00B050"/>
                </a:solidFill>
              </a:rPr>
              <a:t>Synchronization, </a:t>
            </a:r>
            <a:r>
              <a:rPr lang="en-US" sz="1800" dirty="0" err="1">
                <a:solidFill>
                  <a:srgbClr val="00B050"/>
                </a:solidFill>
              </a:rPr>
              <a:t>Yongho</a:t>
            </a:r>
            <a:r>
              <a:rPr lang="en-US" sz="1800" dirty="0">
                <a:solidFill>
                  <a:srgbClr val="00B050"/>
                </a:solidFill>
              </a:rPr>
              <a:t> </a:t>
            </a:r>
            <a:r>
              <a:rPr lang="en-US" sz="1800" dirty="0" err="1">
                <a:solidFill>
                  <a:srgbClr val="00B050"/>
                </a:solidFill>
              </a:rPr>
              <a:t>Seok</a:t>
            </a:r>
            <a:r>
              <a:rPr lang="en-US" sz="1800" dirty="0">
                <a:solidFill>
                  <a:srgbClr val="00B050"/>
                </a:solidFill>
              </a:rPr>
              <a:t>(</a:t>
            </a:r>
            <a:r>
              <a:rPr lang="en-US" sz="1800" dirty="0" err="1">
                <a:solidFill>
                  <a:srgbClr val="00B050"/>
                </a:solidFill>
              </a:rPr>
              <a:t>MediaTek</a:t>
            </a:r>
            <a:r>
              <a:rPr lang="en-US" sz="1800" dirty="0">
                <a:solidFill>
                  <a:srgbClr val="00B050"/>
                </a:solidFill>
              </a:rPr>
              <a:t>), </a:t>
            </a:r>
            <a:r>
              <a:rPr lang="en-US" sz="1800" dirty="0" smtClean="0">
                <a:solidFill>
                  <a:srgbClr val="00B050"/>
                </a:solidFill>
              </a:rPr>
              <a:t>30 </a:t>
            </a:r>
            <a:r>
              <a:rPr lang="en-US" sz="1800" dirty="0">
                <a:solidFill>
                  <a:srgbClr val="00B050"/>
                </a:solidFill>
              </a:rPr>
              <a:t>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a:t>
            </a:r>
            <a:r>
              <a:rPr lang="en-US" altLang="en-US" i="1" dirty="0" smtClean="0"/>
              <a:t>cont.</a:t>
            </a:r>
            <a:r>
              <a:rPr lang="en-US" altLang="en-US" dirty="0" smtClean="0"/>
              <a:t>)</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4801314"/>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solidFill>
                  <a:srgbClr val="00B050"/>
                </a:solidFill>
              </a:rPr>
              <a:t>11-17/1333r0 WUR Operating Channel, Po-Kai </a:t>
            </a:r>
            <a:r>
              <a:rPr lang="en-US" sz="1800" dirty="0" smtClean="0">
                <a:solidFill>
                  <a:srgbClr val="00B050"/>
                </a:solidFill>
              </a:rPr>
              <a:t>Huang</a:t>
            </a:r>
            <a:endParaRPr lang="en-US" sz="1800" dirty="0">
              <a:solidFill>
                <a:srgbClr val="00B050"/>
              </a:solidFill>
            </a:endParaRPr>
          </a:p>
          <a:p>
            <a:pPr marL="800100" lvl="1" indent="-342900">
              <a:buFont typeface="+mj-lt"/>
              <a:buAutoNum type="arabicPeriod"/>
            </a:pPr>
            <a:r>
              <a:rPr lang="en-US" sz="1800" dirty="0">
                <a:solidFill>
                  <a:srgbClr val="00B050"/>
                </a:solidFill>
              </a:rPr>
              <a:t>11-17-1349, </a:t>
            </a:r>
            <a:r>
              <a:rPr lang="en-US" sz="1800" dirty="0" smtClean="0">
                <a:solidFill>
                  <a:srgbClr val="00B050"/>
                </a:solidFill>
              </a:rPr>
              <a:t>Discussion </a:t>
            </a:r>
            <a:r>
              <a:rPr lang="en-US" sz="1800" dirty="0">
                <a:solidFill>
                  <a:srgbClr val="00B050"/>
                </a:solidFill>
              </a:rPr>
              <a:t>on WUR mode, </a:t>
            </a:r>
            <a:r>
              <a:rPr lang="en-US" sz="1800" dirty="0" err="1">
                <a:solidFill>
                  <a:srgbClr val="00B050"/>
                </a:solidFill>
              </a:rPr>
              <a:t>Woojin</a:t>
            </a:r>
            <a:r>
              <a:rPr lang="en-US" sz="1800" dirty="0">
                <a:solidFill>
                  <a:srgbClr val="00B050"/>
                </a:solidFill>
              </a:rPr>
              <a:t> </a:t>
            </a:r>
            <a:r>
              <a:rPr lang="en-US" sz="1800" dirty="0" err="1">
                <a:solidFill>
                  <a:srgbClr val="00B050"/>
                </a:solidFill>
              </a:rPr>
              <a:t>Ahn</a:t>
            </a:r>
            <a:r>
              <a:rPr lang="en-US" sz="1800" dirty="0">
                <a:solidFill>
                  <a:srgbClr val="00B050"/>
                </a:solidFill>
              </a:rPr>
              <a:t> (WILUS), </a:t>
            </a:r>
            <a:r>
              <a:rPr lang="en-US" sz="1800" dirty="0" smtClean="0">
                <a:solidFill>
                  <a:srgbClr val="00B050"/>
                </a:solidFill>
              </a:rPr>
              <a:t>20 </a:t>
            </a:r>
            <a:r>
              <a:rPr lang="en-US" sz="1800" dirty="0">
                <a:solidFill>
                  <a:srgbClr val="00B050"/>
                </a:solidFill>
              </a:rPr>
              <a:t>min</a:t>
            </a:r>
            <a:r>
              <a:rPr lang="en-US" sz="1800" dirty="0" smtClean="0">
                <a:solidFill>
                  <a:srgbClr val="00B050"/>
                </a:solidFill>
              </a:rPr>
              <a:t>.</a:t>
            </a:r>
            <a:endParaRPr lang="en-US" sz="1800" dirty="0">
              <a:solidFill>
                <a:srgbClr val="00B050"/>
              </a:solidFill>
            </a:endParaRPr>
          </a:p>
          <a:p>
            <a:pPr marL="800100" lvl="1" indent="-342900">
              <a:buFont typeface="+mj-lt"/>
              <a:buAutoNum type="arabicPeriod"/>
            </a:pPr>
            <a:r>
              <a:rPr lang="en-US" sz="1800" dirty="0">
                <a:solidFill>
                  <a:srgbClr val="00B050"/>
                </a:solidFill>
              </a:rPr>
              <a:t>11-17-1051, </a:t>
            </a:r>
            <a:r>
              <a:rPr lang="en-US" sz="1800" dirty="0" smtClean="0">
                <a:solidFill>
                  <a:srgbClr val="00B050"/>
                </a:solidFill>
              </a:rPr>
              <a:t>Uplink </a:t>
            </a:r>
            <a:r>
              <a:rPr lang="en-US" sz="1800" dirty="0">
                <a:solidFill>
                  <a:srgbClr val="00B050"/>
                </a:solidFill>
              </a:rPr>
              <a:t>transmission behavior of WUR STA, </a:t>
            </a:r>
            <a:r>
              <a:rPr lang="en-US" sz="1800" dirty="0" err="1">
                <a:solidFill>
                  <a:srgbClr val="00B050"/>
                </a:solidFill>
              </a:rPr>
              <a:t>Woojin</a:t>
            </a:r>
            <a:r>
              <a:rPr lang="en-US" sz="1800" dirty="0">
                <a:solidFill>
                  <a:srgbClr val="00B050"/>
                </a:solidFill>
              </a:rPr>
              <a:t> </a:t>
            </a:r>
            <a:r>
              <a:rPr lang="en-US" sz="1800" dirty="0" err="1">
                <a:solidFill>
                  <a:srgbClr val="00B050"/>
                </a:solidFill>
              </a:rPr>
              <a:t>Ahn</a:t>
            </a:r>
            <a:r>
              <a:rPr lang="en-US" sz="1800" dirty="0">
                <a:solidFill>
                  <a:srgbClr val="00B050"/>
                </a:solidFill>
              </a:rPr>
              <a:t> (WILUS), </a:t>
            </a:r>
            <a:r>
              <a:rPr lang="en-US" sz="1800" dirty="0" smtClean="0">
                <a:solidFill>
                  <a:srgbClr val="00B050"/>
                </a:solidFill>
              </a:rPr>
              <a:t>20 </a:t>
            </a:r>
            <a:r>
              <a:rPr lang="en-US" sz="1800" dirty="0">
                <a:solidFill>
                  <a:srgbClr val="00B050"/>
                </a:solidFill>
              </a:rPr>
              <a:t>min. </a:t>
            </a:r>
            <a:r>
              <a:rPr lang="en-US" sz="1800" dirty="0"/>
              <a:t> </a:t>
            </a:r>
          </a:p>
          <a:p>
            <a:pPr marL="800100" lvl="1" indent="-342900">
              <a:buFont typeface="+mj-lt"/>
              <a:buAutoNum type="arabicPeriod"/>
            </a:pPr>
            <a:r>
              <a:rPr lang="en-US" sz="1800" dirty="0" smtClean="0"/>
              <a:t>11-17-1302r0, WUR </a:t>
            </a:r>
            <a:r>
              <a:rPr lang="en-US" sz="1800" dirty="0"/>
              <a:t>mode operation procedures, Lei Huang (Panasonic), </a:t>
            </a:r>
            <a:r>
              <a:rPr lang="en-US" sz="1800" dirty="0" smtClean="0"/>
              <a:t>25min</a:t>
            </a:r>
            <a:endParaRPr lang="en-US" sz="1800" dirty="0"/>
          </a:p>
          <a:p>
            <a:pPr marL="800100" lvl="1" indent="-342900">
              <a:buFont typeface="+mj-lt"/>
              <a:buAutoNum type="arabicPeriod"/>
            </a:pPr>
            <a:r>
              <a:rPr lang="en-US" sz="1800" dirty="0" smtClean="0"/>
              <a:t>11-17-1303r0, Communicating </a:t>
            </a:r>
            <a:r>
              <a:rPr lang="en-US" sz="1800" dirty="0"/>
              <a:t>wake-up operating parameters, Lei Huang (Panasonic), </a:t>
            </a:r>
            <a:r>
              <a:rPr lang="en-US" sz="1800" dirty="0" smtClean="0"/>
              <a:t>20min</a:t>
            </a:r>
            <a:endParaRPr lang="en-US" sz="1800" dirty="0"/>
          </a:p>
          <a:p>
            <a:pPr marL="800100" lvl="1" indent="-342900">
              <a:buFont typeface="+mj-lt"/>
              <a:buAutoNum type="arabicPeriod"/>
            </a:pPr>
            <a:r>
              <a:rPr lang="en-US" sz="1800" dirty="0" smtClean="0"/>
              <a:t>11-17/1356</a:t>
            </a:r>
            <a:r>
              <a:rPr lang="en-US" sz="1800" dirty="0"/>
              <a:t>, </a:t>
            </a:r>
            <a:r>
              <a:rPr lang="en-US" sz="1800" dirty="0" smtClean="0"/>
              <a:t>PS </a:t>
            </a:r>
            <a:r>
              <a:rPr lang="en-US" sz="1800" dirty="0"/>
              <a:t>operation for Duty cycle STAs follow-up, </a:t>
            </a:r>
            <a:r>
              <a:rPr lang="en-US" sz="1800" dirty="0" err="1"/>
              <a:t>Jeongki</a:t>
            </a:r>
            <a:r>
              <a:rPr lang="en-US" sz="1800" dirty="0"/>
              <a:t> Kim (LG Electronics), </a:t>
            </a:r>
            <a:r>
              <a:rPr lang="en-US" sz="1800" dirty="0" smtClean="0"/>
              <a:t>25min.</a:t>
            </a:r>
            <a:endParaRPr lang="en-US" sz="1800" dirty="0"/>
          </a:p>
          <a:p>
            <a:pPr marL="800100" lvl="1" indent="-342900">
              <a:buFont typeface="+mj-lt"/>
              <a:buAutoNum type="arabicPeriod"/>
            </a:pPr>
            <a:r>
              <a:rPr lang="en-US" sz="1800" dirty="0" smtClean="0"/>
              <a:t>11-17-1316r0, WUR-mode-signaling,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11-17/1369, </a:t>
            </a:r>
            <a:r>
              <a:rPr lang="en-US" sz="1800" dirty="0" smtClean="0"/>
              <a:t>Power </a:t>
            </a:r>
            <a:r>
              <a:rPr lang="en-US" sz="1800" dirty="0"/>
              <a:t>save mode transition, Ming </a:t>
            </a:r>
            <a:r>
              <a:rPr lang="en-US" sz="1800" dirty="0" err="1"/>
              <a:t>Gan</a:t>
            </a:r>
            <a:r>
              <a:rPr lang="en-US" sz="1800" dirty="0"/>
              <a:t> (Huawei), </a:t>
            </a:r>
            <a:r>
              <a:rPr lang="en-US" sz="1800" dirty="0" smtClean="0"/>
              <a:t>20~25min</a:t>
            </a:r>
            <a:endParaRPr lang="en-US" sz="1800" dirty="0"/>
          </a:p>
          <a:p>
            <a:pPr marL="800100" lvl="1" indent="-342900">
              <a:buFont typeface="+mj-lt"/>
              <a:buAutoNum type="arabicPeriod"/>
            </a:pPr>
            <a:r>
              <a:rPr lang="en-US" sz="1800" dirty="0"/>
              <a:t>11-17/1359, </a:t>
            </a:r>
            <a:r>
              <a:rPr lang="en-US" sz="1800" dirty="0" smtClean="0"/>
              <a:t>Considerations </a:t>
            </a:r>
            <a:r>
              <a:rPr lang="en-US" sz="1800" dirty="0"/>
              <a:t>for WUR Response, </a:t>
            </a:r>
            <a:r>
              <a:rPr lang="en-US" sz="1800" dirty="0" err="1"/>
              <a:t>Taewon</a:t>
            </a:r>
            <a:r>
              <a:rPr lang="en-US" sz="1800" dirty="0"/>
              <a:t> Song (LG Electronics),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smtClean="0">
                <a:solidFill>
                  <a:srgbClr val="00B050"/>
                </a:solidFill>
              </a:rPr>
              <a:t>11-17/0660</a:t>
            </a:r>
            <a:r>
              <a:rPr lang="en-US" sz="1800" dirty="0">
                <a:solidFill>
                  <a:srgbClr val="00B050"/>
                </a:solidFill>
              </a:rPr>
              <a:t>, WUR Security Proposal (SP only), </a:t>
            </a:r>
            <a:r>
              <a:rPr lang="en-US" sz="1800" dirty="0" err="1">
                <a:solidFill>
                  <a:srgbClr val="00B050"/>
                </a:solidFill>
              </a:rPr>
              <a:t>Yunbo</a:t>
            </a:r>
            <a:r>
              <a:rPr lang="en-US" sz="1800" dirty="0">
                <a:solidFill>
                  <a:srgbClr val="00B050"/>
                </a:solidFill>
              </a:rPr>
              <a:t> Han/</a:t>
            </a:r>
            <a:r>
              <a:rPr lang="en-US" sz="1800" dirty="0" err="1">
                <a:solidFill>
                  <a:srgbClr val="00B050"/>
                </a:solidFill>
              </a:rPr>
              <a:t>Yunsong</a:t>
            </a:r>
            <a:r>
              <a:rPr lang="en-US" sz="1800" dirty="0">
                <a:solidFill>
                  <a:srgbClr val="00B050"/>
                </a:solidFill>
              </a:rPr>
              <a:t> Yang</a:t>
            </a:r>
            <a:endParaRPr lang="en-US" sz="1800" dirty="0" smtClean="0">
              <a:solidFill>
                <a:srgbClr val="00B050"/>
              </a:solidFill>
            </a:endParaRPr>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11-17/1427r0, Issues </a:t>
            </a:r>
            <a:r>
              <a:rPr lang="en-US" sz="1800" dirty="0"/>
              <a:t>on Wake-up V2P radio, </a:t>
            </a:r>
            <a:r>
              <a:rPr lang="en-US" sz="1800" dirty="0" err="1"/>
              <a:t>Hanseul</a:t>
            </a:r>
            <a:r>
              <a:rPr lang="en-US" sz="1800" dirty="0"/>
              <a:t> Hong (</a:t>
            </a:r>
            <a:r>
              <a:rPr lang="en-US" sz="1800" dirty="0" err="1"/>
              <a:t>Yonsei</a:t>
            </a:r>
            <a:r>
              <a:rPr lang="en-US" sz="1800" dirty="0"/>
              <a:t> Univ.),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smtClean="0"/>
              <a:t>11-17/1353</a:t>
            </a:r>
            <a:r>
              <a:rPr lang="en-US" sz="1800" dirty="0"/>
              <a:t>, </a:t>
            </a:r>
            <a:r>
              <a:rPr lang="en-US" sz="1800" dirty="0" smtClean="0"/>
              <a:t>Multi-user </a:t>
            </a:r>
            <a:r>
              <a:rPr lang="en-US" sz="1800" dirty="0"/>
              <a:t>wake-up frame, </a:t>
            </a:r>
            <a:r>
              <a:rPr lang="en-US" sz="1800" dirty="0" err="1"/>
              <a:t>Jeongki</a:t>
            </a:r>
            <a:r>
              <a:rPr lang="en-US" sz="1800" dirty="0"/>
              <a:t> Kim (LG Electronics), </a:t>
            </a:r>
            <a:r>
              <a:rPr lang="en-US" sz="1800" dirty="0" smtClean="0"/>
              <a:t>20min</a:t>
            </a:r>
            <a:r>
              <a:rPr lang="en-US" sz="1800" dirty="0"/>
              <a:t>.</a:t>
            </a:r>
          </a:p>
          <a:p>
            <a:pPr marL="800100" lvl="1" indent="-342900">
              <a:buFont typeface="+mj-lt"/>
              <a:buAutoNum type="arabicPeriod"/>
            </a:pPr>
            <a:r>
              <a:rPr lang="en-US" sz="1800" dirty="0" smtClean="0"/>
              <a:t>11-17-1395r0, “Simple </a:t>
            </a:r>
            <a:r>
              <a:rPr lang="en-US" sz="1800" dirty="0"/>
              <a:t>multiplexing of Wake-Up Signals”, author: Leif </a:t>
            </a:r>
            <a:r>
              <a:rPr lang="en-US" sz="1800" dirty="0" err="1"/>
              <a:t>Wilhelmsson</a:t>
            </a:r>
            <a:r>
              <a:rPr lang="en-US" sz="1800" dirty="0"/>
              <a:t> (Ericsson), </a:t>
            </a:r>
            <a:r>
              <a:rPr lang="en-US" sz="1800" dirty="0" smtClean="0"/>
              <a:t>time</a:t>
            </a:r>
            <a:r>
              <a:rPr lang="en-US" sz="1800" dirty="0"/>
              <a:t>: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 (Tuesday AM1)</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solidFill>
                  <a:srgbClr val="00B050"/>
                </a:solidFill>
              </a:rPr>
              <a:t>11-17-1386-00-ba-examining 802.11ba usage models for mainstream devices., </a:t>
            </a:r>
            <a:r>
              <a:rPr lang="en-US" sz="2000" b="0" dirty="0" err="1">
                <a:solidFill>
                  <a:srgbClr val="00B050"/>
                </a:solidFill>
              </a:rPr>
              <a:t>Guoqing</a:t>
            </a:r>
            <a:r>
              <a:rPr lang="en-US" sz="2000" b="0" dirty="0">
                <a:solidFill>
                  <a:srgbClr val="00B050"/>
                </a:solidFill>
              </a:rPr>
              <a:t> Li, 25min</a:t>
            </a:r>
          </a:p>
          <a:p>
            <a:pPr marL="457200" indent="-457200">
              <a:buFont typeface="+mj-lt"/>
              <a:buAutoNum type="arabicPeriod"/>
            </a:pPr>
            <a:r>
              <a:rPr lang="en-US" sz="2000" b="0" dirty="0">
                <a:solidFill>
                  <a:srgbClr val="00B050"/>
                </a:solidFill>
              </a:rPr>
              <a:t>11-17/1388 On AP Power Saving Usage Model, </a:t>
            </a:r>
            <a:r>
              <a:rPr lang="en-US" sz="2000" b="0" dirty="0" err="1" smtClean="0">
                <a:solidFill>
                  <a:srgbClr val="00B050"/>
                </a:solidFill>
              </a:rPr>
              <a:t>Xiaofei</a:t>
            </a:r>
            <a:r>
              <a:rPr lang="en-US" sz="2000" b="0" dirty="0">
                <a:solidFill>
                  <a:srgbClr val="00B050"/>
                </a:solidFill>
              </a:rPr>
              <a:t> Wang (</a:t>
            </a:r>
            <a:r>
              <a:rPr lang="en-US" sz="2000" b="0" dirty="0" err="1">
                <a:solidFill>
                  <a:srgbClr val="00B050"/>
                </a:solidFill>
              </a:rPr>
              <a:t>InterDigital</a:t>
            </a:r>
            <a:r>
              <a:rPr lang="en-US" sz="2000" b="0" dirty="0" smtClean="0">
                <a:solidFill>
                  <a:srgbClr val="00B050"/>
                </a:solidFill>
              </a:rPr>
              <a:t>) – </a:t>
            </a:r>
            <a:r>
              <a:rPr lang="en-US" sz="2000" b="0" dirty="0" smtClean="0">
                <a:solidFill>
                  <a:srgbClr val="00B050"/>
                </a:solidFill>
              </a:rPr>
              <a:t>30min</a:t>
            </a:r>
          </a:p>
          <a:p>
            <a:pPr marL="457200" indent="-457200">
              <a:buFont typeface="+mj-lt"/>
              <a:buAutoNum type="arabicPeriod"/>
            </a:pPr>
            <a:endParaRPr lang="en-US" sz="2000" b="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3293209"/>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is-IS" sz="1600" dirty="0" smtClean="0">
                <a:solidFill>
                  <a:srgbClr val="00B050"/>
                </a:solidFill>
              </a:rPr>
              <a:t>11-17/1004r3, </a:t>
            </a:r>
            <a:r>
              <a:rPr lang="en-US" sz="1600" dirty="0">
                <a:solidFill>
                  <a:srgbClr val="00B050"/>
                </a:solidFill>
              </a:rPr>
              <a:t>Alfred </a:t>
            </a:r>
            <a:r>
              <a:rPr lang="en-US" sz="1600" dirty="0" err="1">
                <a:solidFill>
                  <a:srgbClr val="00B050"/>
                </a:solidFill>
              </a:rPr>
              <a:t>Asterjadhi</a:t>
            </a:r>
            <a:r>
              <a:rPr lang="is-IS" sz="1600" dirty="0" smtClean="0">
                <a:solidFill>
                  <a:srgbClr val="00B050"/>
                </a:solidFill>
              </a:rPr>
              <a:t>(6 </a:t>
            </a:r>
            <a:r>
              <a:rPr lang="is-IS" sz="1600" dirty="0" smtClean="0">
                <a:solidFill>
                  <a:srgbClr val="00B050"/>
                </a:solidFill>
              </a:rPr>
              <a:t>motions)</a:t>
            </a:r>
          </a:p>
          <a:p>
            <a:pPr marL="342900" indent="-342900">
              <a:buFont typeface="+mj-lt"/>
              <a:buAutoNum type="arabicPeriod"/>
            </a:pPr>
            <a:r>
              <a:rPr lang="is-IS" sz="1600" dirty="0" smtClean="0">
                <a:solidFill>
                  <a:srgbClr val="FFC000"/>
                </a:solidFill>
              </a:rPr>
              <a:t>Motion on the frequency domain multiplexing, Xiaofei Wang</a:t>
            </a:r>
          </a:p>
          <a:p>
            <a:pPr marL="342900" indent="-342900">
              <a:buFont typeface="+mj-lt"/>
              <a:buAutoNum type="arabicPeriod"/>
            </a:pPr>
            <a:r>
              <a:rPr lang="is-IS" sz="1600" dirty="0" smtClean="0">
                <a:solidFill>
                  <a:srgbClr val="00B050"/>
                </a:solidFill>
              </a:rPr>
              <a:t>11-17/977r3, Jeongki Kim</a:t>
            </a:r>
          </a:p>
          <a:p>
            <a:pPr marL="342900" indent="-342900">
              <a:buFont typeface="+mj-lt"/>
              <a:buAutoNum type="arabicPeriod"/>
            </a:pPr>
            <a:r>
              <a:rPr lang="en-US" sz="1600" dirty="0" smtClean="0">
                <a:solidFill>
                  <a:srgbClr val="00B050"/>
                </a:solidFill>
              </a:rPr>
              <a:t>11-17/1115r4, </a:t>
            </a:r>
            <a:r>
              <a:rPr lang="en-US" sz="1600" dirty="0" err="1" smtClean="0">
                <a:solidFill>
                  <a:srgbClr val="00B050"/>
                </a:solidFill>
              </a:rPr>
              <a:t>Liwen</a:t>
            </a:r>
            <a:endParaRPr lang="en-US" sz="1600" dirty="0" smtClean="0">
              <a:solidFill>
                <a:srgbClr val="00B050"/>
              </a:solidFill>
            </a:endParaRPr>
          </a:p>
          <a:p>
            <a:pPr marL="342900" indent="-342900">
              <a:buFont typeface="+mj-lt"/>
              <a:buAutoNum type="arabicPeriod"/>
            </a:pPr>
            <a:r>
              <a:rPr lang="en-US" sz="1600" dirty="0" smtClean="0">
                <a:solidFill>
                  <a:srgbClr val="00B050"/>
                </a:solidFill>
              </a:rPr>
              <a:t>17/1368r1., Ming</a:t>
            </a:r>
          </a:p>
          <a:p>
            <a:pPr marL="342900" indent="-342900">
              <a:buFont typeface="+mj-lt"/>
              <a:buAutoNum type="arabicPeriod"/>
            </a:pPr>
            <a:r>
              <a:rPr lang="en-US" sz="1600" dirty="0" err="1" smtClean="0">
                <a:solidFill>
                  <a:srgbClr val="00B050"/>
                </a:solidFill>
              </a:rPr>
              <a:t>Hongyuan</a:t>
            </a:r>
            <a:r>
              <a:rPr lang="en-US" sz="1600" dirty="0" smtClean="0">
                <a:solidFill>
                  <a:srgbClr val="00B050"/>
                </a:solidFill>
              </a:rPr>
              <a:t> </a:t>
            </a:r>
            <a:r>
              <a:rPr lang="en-US" sz="1600" dirty="0" smtClean="0">
                <a:solidFill>
                  <a:srgbClr val="00B050"/>
                </a:solidFill>
              </a:rPr>
              <a:t>Zhang</a:t>
            </a:r>
            <a:r>
              <a:rPr lang="en-US" sz="1600" dirty="0">
                <a:solidFill>
                  <a:srgbClr val="00B050"/>
                </a:solidFill>
              </a:rPr>
              <a:t/>
            </a:r>
            <a:br>
              <a:rPr lang="en-US" sz="1600" dirty="0">
                <a:solidFill>
                  <a:srgbClr val="00B050"/>
                </a:solidFill>
              </a:rPr>
            </a:br>
            <a:endParaRPr lang="en-US" sz="1600" dirty="0" smtClean="0">
              <a:solidFill>
                <a:srgbClr val="00B050"/>
              </a:solidFill>
            </a:endParaRPr>
          </a:p>
          <a:p>
            <a:pPr marL="342900" indent="-342900">
              <a:buFont typeface="+mj-lt"/>
              <a:buAutoNum type="arabicPeriod"/>
            </a:pPr>
            <a:endParaRPr lang="en-US" sz="1600" dirty="0">
              <a:solidFill>
                <a:srgbClr val="00B050"/>
              </a:solidFill>
            </a:endParaRPr>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Usage model submissions (AM1)</a:t>
            </a:r>
          </a:p>
          <a:p>
            <a:pPr lvl="1"/>
            <a:r>
              <a:rPr lang="en-US" altLang="en-US" sz="1300" dirty="0" smtClean="0"/>
              <a:t>Presentations,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err="1" smtClean="0"/>
              <a:t>TGba</a:t>
            </a:r>
            <a:r>
              <a:rPr lang="en-US" altLang="en-US" sz="1300" dirty="0" smtClean="0"/>
              <a:t> usage model document review/approval </a:t>
            </a:r>
          </a:p>
          <a:p>
            <a:pPr lvl="1"/>
            <a:r>
              <a:rPr lang="en-US" altLang="en-US" sz="1300" dirty="0" smtClean="0"/>
              <a:t>Presentations, 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err="1" smtClean="0"/>
              <a:t>TGba</a:t>
            </a:r>
            <a:r>
              <a:rPr lang="en-US" altLang="en-US" sz="1300" dirty="0" smtClean="0"/>
              <a:t> simulation scenarios and evaluation methodology document review/approval</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802.11-17/1197</a:t>
            </a:r>
            <a:r>
              <a:rPr lang="en-US" altLang="en-US" dirty="0">
                <a:hlinkClick r:id="rId2"/>
              </a:rPr>
              <a:t>r1</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solidFill>
                  <a:srgbClr val="00B050"/>
                </a:solidFill>
              </a:rPr>
              <a:t>TGba Spec Framework Document (Po-Kai Huang) - Monday PM1</a:t>
            </a:r>
          </a:p>
          <a:p>
            <a:endParaRPr lang="en-US" altLang="en-US" sz="2000" dirty="0" smtClean="0"/>
          </a:p>
          <a:p>
            <a:r>
              <a:rPr lang="en-US" altLang="en-US" sz="2000" dirty="0" err="1" smtClean="0">
                <a:solidFill>
                  <a:srgbClr val="00B050"/>
                </a:solidFill>
              </a:rPr>
              <a:t>TGba</a:t>
            </a:r>
            <a:r>
              <a:rPr lang="en-US" altLang="en-US" sz="2000" dirty="0" smtClean="0">
                <a:solidFill>
                  <a:srgbClr val="00B050"/>
                </a:solidFill>
              </a:rPr>
              <a:t> Usage Model Document (Ross Yu) – later this week (Thursday AM1)</a:t>
            </a:r>
          </a:p>
          <a:p>
            <a:endParaRPr lang="en-US" altLang="en-US" sz="2000" dirty="0" smtClean="0"/>
          </a:p>
          <a:p>
            <a:r>
              <a:rPr lang="en-US" altLang="en-US" sz="2000" dirty="0" err="1" smtClean="0"/>
              <a:t>TGba</a:t>
            </a:r>
            <a:r>
              <a:rPr lang="en-US" altLang="en-US" sz="2000" dirty="0" smtClean="0"/>
              <a:t> Simulation Scenarios and Evaluation Methodology Document (</a:t>
            </a:r>
            <a:r>
              <a:rPr lang="en-US" altLang="en-US" sz="2000" dirty="0" err="1" smtClean="0"/>
              <a:t>Shahrnaz</a:t>
            </a:r>
            <a:r>
              <a:rPr lang="en-US" altLang="en-US" sz="2000" dirty="0" smtClean="0"/>
              <a:t> </a:t>
            </a:r>
            <a:r>
              <a:rPr lang="en-US" altLang="en-US" sz="2000" dirty="0" err="1" smtClean="0"/>
              <a:t>Azizi</a:t>
            </a:r>
            <a:r>
              <a:rPr lang="en-US" altLang="en-US" sz="2000" dirty="0" smtClean="0"/>
              <a:t>) – later this week (Thursday PM1)</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10-14 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endParaRPr lang="en-US" altLang="en-US" sz="1600" dirty="0" smtClean="0"/>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a:t>
              </a:r>
              <a:r>
                <a:rPr lang="en-US" sz="1000" dirty="0" smtClean="0">
                  <a:latin typeface="Neo Sans Intel"/>
                  <a:ea typeface="+mn-ea"/>
                  <a:cs typeface="Neo Sans Intel"/>
                </a:rPr>
                <a:t>.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Prepare </a:t>
            </a:r>
            <a:r>
              <a:rPr lang="en-US" altLang="en-US" dirty="0"/>
              <a:t>for </a:t>
            </a:r>
            <a:r>
              <a:rPr lang="en-US" altLang="en-US" dirty="0" err="1"/>
              <a:t>TGba</a:t>
            </a:r>
            <a:r>
              <a:rPr lang="en-US" altLang="en-US" dirty="0"/>
              <a:t> Draft </a:t>
            </a:r>
            <a:r>
              <a:rPr lang="en-US" altLang="en-US" dirty="0" smtClean="0"/>
              <a:t>0.1 based on </a:t>
            </a:r>
            <a:r>
              <a:rPr lang="en-US" altLang="en-US" dirty="0" err="1" smtClean="0"/>
              <a:t>TGba</a:t>
            </a:r>
            <a:r>
              <a:rPr lang="en-US" altLang="en-US" dirty="0" smtClean="0"/>
              <a:t> SFD </a:t>
            </a:r>
            <a:endParaRPr lang="en-US" altLang="en-US" dirty="0"/>
          </a:p>
          <a:p>
            <a:pPr>
              <a:defRPr/>
            </a:pPr>
            <a:r>
              <a:rPr lang="en-US" altLang="en-US" dirty="0"/>
              <a:t>Work on </a:t>
            </a:r>
            <a:r>
              <a:rPr lang="en-US" altLang="en-US" dirty="0" err="1"/>
              <a:t>TGba</a:t>
            </a:r>
            <a:r>
              <a:rPr lang="en-US" altLang="en-US" dirty="0"/>
              <a:t> task group documents</a:t>
            </a:r>
          </a:p>
          <a:p>
            <a:pPr>
              <a:defRPr/>
            </a:pPr>
            <a:r>
              <a:rPr lang="en-US" altLang="en-US" dirty="0" smtClean="0"/>
              <a:t>Review </a:t>
            </a:r>
            <a:r>
              <a:rPr lang="en-US" altLang="en-US" dirty="0"/>
              <a:t>TG timeline</a:t>
            </a:r>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October </a:t>
            </a:r>
            <a:r>
              <a:rPr lang="en-US" altLang="en-US" b="1" dirty="0" smtClean="0"/>
              <a:t>9 </a:t>
            </a:r>
            <a:r>
              <a:rPr lang="en-US" altLang="en-US" b="1" dirty="0" smtClean="0"/>
              <a:t>(Monday), </a:t>
            </a:r>
            <a:r>
              <a:rPr lang="en-US" altLang="en-US" b="1" dirty="0" smtClean="0"/>
              <a:t>10:00 </a:t>
            </a:r>
            <a:r>
              <a:rPr lang="en-US" altLang="en-US" b="1" dirty="0" smtClean="0"/>
              <a:t>ET</a:t>
            </a:r>
          </a:p>
          <a:p>
            <a:pPr marL="685800" lvl="2" indent="-342900">
              <a:defRPr/>
            </a:pPr>
            <a:r>
              <a:rPr lang="en-US" altLang="en-US" b="1" dirty="0" smtClean="0"/>
              <a:t>October </a:t>
            </a:r>
            <a:r>
              <a:rPr lang="en-US" altLang="en-US" b="1" dirty="0" smtClean="0"/>
              <a:t>23</a:t>
            </a:r>
            <a:r>
              <a:rPr lang="en-US" altLang="en-US" b="1" dirty="0" smtClean="0"/>
              <a:t> </a:t>
            </a:r>
            <a:r>
              <a:rPr lang="en-US" altLang="en-US" b="1" dirty="0" smtClean="0"/>
              <a:t>(Monday), 17:00 </a:t>
            </a:r>
            <a:r>
              <a:rPr lang="en-US" altLang="en-US" b="1" dirty="0" smtClean="0"/>
              <a:t>ET</a:t>
            </a:r>
          </a:p>
          <a:p>
            <a:pPr marL="685800" lvl="2" indent="-342900">
              <a:defRPr/>
            </a:pPr>
            <a:r>
              <a:rPr lang="en-US" altLang="en-US" b="1" dirty="0"/>
              <a:t>October </a:t>
            </a:r>
            <a:r>
              <a:rPr lang="en-US" altLang="en-US" b="1" dirty="0" smtClean="0"/>
              <a:t>30 </a:t>
            </a:r>
            <a:r>
              <a:rPr lang="en-US" altLang="en-US" b="1" dirty="0"/>
              <a:t>(Monday), </a:t>
            </a:r>
            <a:r>
              <a:rPr lang="en-US" altLang="en-US" b="1" dirty="0" smtClean="0"/>
              <a:t>23:00 </a:t>
            </a:r>
            <a:r>
              <a:rPr lang="en-US" altLang="en-US" b="1" dirty="0"/>
              <a:t>ET</a:t>
            </a:r>
          </a:p>
          <a:p>
            <a:pPr marL="685800" lvl="2" indent="-342900">
              <a:defRPr/>
            </a:pPr>
            <a:endParaRPr lang="en-US" altLang="en-US" b="1" dirty="0" smtClean="0"/>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September 5: </a:t>
            </a:r>
          </a:p>
          <a:p>
            <a:pPr lvl="1">
              <a:defRPr/>
            </a:pPr>
            <a:r>
              <a:rPr lang="en-US" b="0" dirty="0" smtClean="0"/>
              <a:t>Received 35 submissions</a:t>
            </a:r>
          </a:p>
          <a:p>
            <a:pPr>
              <a:defRPr/>
            </a:pPr>
            <a:r>
              <a:rPr lang="en-US" sz="2000" dirty="0" smtClean="0"/>
              <a:t>Grouped based on 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(2 submissions) – discuss in Tuesday AM1 and then Ross will create a revision of the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75656</TotalTime>
  <Words>2109</Words>
  <Application>Microsoft Macintosh PowerPoint</Application>
  <PresentationFormat>On-screen Show (4:3)</PresentationFormat>
  <Paragraphs>539</Paragraphs>
  <Slides>35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 (Tuesday AM1)</vt:lpstr>
      <vt:lpstr>Motions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3848</cp:revision>
  <cp:lastPrinted>2014-11-04T15:04:57Z</cp:lastPrinted>
  <dcterms:created xsi:type="dcterms:W3CDTF">2007-04-17T18:10:23Z</dcterms:created>
  <dcterms:modified xsi:type="dcterms:W3CDTF">2017-09-15T02:52:26Z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