
<file path=[Content_Types].xml><?xml version="1.0" encoding="utf-8"?>
<Types xmlns="http://schemas.openxmlformats.org/package/2006/content-types">
  <Default Extension="xml" ContentType="application/xml"/>
  <Default Extension="rels" ContentType="application/vnd.openxmlformats-package.relationships+xml"/>
  <Default Extension="vml" ContentType="application/vnd.openxmlformats-officedocument.vmlDrawing"/>
  <Default Extension="png" ContentType="image/png"/>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708" r:id="rId2"/>
    <p:sldId id="678" r:id="rId3"/>
    <p:sldId id="679" r:id="rId4"/>
    <p:sldId id="656" r:id="rId5"/>
    <p:sldId id="665" r:id="rId6"/>
    <p:sldId id="666" r:id="rId7"/>
    <p:sldId id="710" r:id="rId8"/>
    <p:sldId id="711" r:id="rId9"/>
    <p:sldId id="715" r:id="rId10"/>
    <p:sldId id="762" r:id="rId11"/>
    <p:sldId id="767" r:id="rId12"/>
    <p:sldId id="747" r:id="rId13"/>
    <p:sldId id="768" r:id="rId14"/>
    <p:sldId id="769" r:id="rId15"/>
    <p:sldId id="770" r:id="rId16"/>
    <p:sldId id="763" r:id="rId17"/>
    <p:sldId id="750" r:id="rId18"/>
    <p:sldId id="699" r:id="rId19"/>
    <p:sldId id="700" r:id="rId20"/>
    <p:sldId id="701" r:id="rId21"/>
    <p:sldId id="702" r:id="rId22"/>
    <p:sldId id="703" r:id="rId23"/>
    <p:sldId id="727" r:id="rId24"/>
    <p:sldId id="704" r:id="rId25"/>
    <p:sldId id="705" r:id="rId26"/>
    <p:sldId id="707" r:id="rId27"/>
    <p:sldId id="719" r:id="rId28"/>
    <p:sldId id="721" r:id="rId29"/>
    <p:sldId id="761" r:id="rId30"/>
    <p:sldId id="726" r:id="rId31"/>
    <p:sldId id="760" r:id="rId32"/>
    <p:sldId id="694" r:id="rId33"/>
    <p:sldId id="695" r:id="rId34"/>
    <p:sldId id="740" r:id="rId35"/>
    <p:sldId id="741" r:id="rId3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53" autoAdjust="0"/>
    <p:restoredTop sz="94426" autoAdjust="0"/>
  </p:normalViewPr>
  <p:slideViewPr>
    <p:cSldViewPr>
      <p:cViewPr varScale="1">
        <p:scale>
          <a:sx n="96" d="100"/>
          <a:sy n="96" d="100"/>
        </p:scale>
        <p:origin x="1400" y="160"/>
      </p:cViewPr>
      <p:guideLst>
        <p:guide orient="horz" pos="2160"/>
        <p:guide pos="2880"/>
      </p:guideLst>
    </p:cSldViewPr>
  </p:slideViewPr>
  <p:outlineViewPr>
    <p:cViewPr>
      <p:scale>
        <a:sx n="50" d="100"/>
        <a:sy n="50" d="100"/>
      </p:scale>
      <p:origin x="0" y="-16464"/>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notesMaster" Target="notesMasters/notesMaster1.xml"/><Relationship Id="rId38" Type="http://schemas.openxmlformats.org/officeDocument/2006/relationships/handoutMaster" Target="handoutMasters/handoutMaster1.xml"/><Relationship Id="rId39" Type="http://schemas.openxmlformats.org/officeDocument/2006/relationships/presProps" Target="presProps.xml"/><Relationship Id="rId40" Type="http://schemas.openxmlformats.org/officeDocument/2006/relationships/viewProps" Target="viewProps.xml"/><Relationship Id="rId41" Type="http://schemas.openxmlformats.org/officeDocument/2006/relationships/theme" Target="theme/theme1.xml"/><Relationship Id="rId4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33</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September 2017</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271" y="304026"/>
            <a:ext cx="32830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802.11-17/1223r3</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hyperlink" Target="https://mentor.ieee.org/802.11/dcn/17/11-17-1197-00-00ba-meeting-minutes-july-2017.docx" TargetMode="External"/><Relationship Id="rId3" Type="http://schemas.openxmlformats.org/officeDocument/2006/relationships/hyperlink" Target="https://mentor.ieee.org/802.11/dcn/17/11-17-1197-01-00ba-meeting-minutes-july-2017.doc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NULL" TargetMode="External"/><Relationship Id="rId4" Type="http://schemas.openxmlformats.org/officeDocument/2006/relationships/hyperlink" Target="http://www.ieee802.org/devdocs.shtml" TargetMode="External"/><Relationship Id="rId1" Type="http://schemas.openxmlformats.org/officeDocument/2006/relationships/slideLayout" Target="../slideLayouts/slideLayout2.xml"/><Relationship Id="rId2" Type="http://schemas.openxmlformats.org/officeDocument/2006/relationships/hyperlink" Target="https://standards.ieee.org/develop/policies/bylaws/sb_bylaws.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standards.ieee.org/board/pat/pat-slideset.ppt" TargetMode="External"/><Relationship Id="rId6" Type="http://schemas.openxmlformats.org/officeDocument/2006/relationships/hyperlink" Target="http://standards.ieee.org/develop/policies/bylaws/sect6-7.html#loa" TargetMode="External"/><Relationship Id="rId7" Type="http://schemas.openxmlformats.org/officeDocument/2006/relationships/hyperlink" Target="http://standards.ieee.org/board/pat/faq.pdf" TargetMode="External"/><Relationship Id="rId1" Type="http://schemas.openxmlformats.org/officeDocument/2006/relationships/slideLayout" Target="../slideLayouts/slideLayout2.xml"/><Relationship Id="rId2" Type="http://schemas.openxmlformats.org/officeDocument/2006/relationships/hyperlink" Target="http://www.ieee.org/about/corporate/governance/p7-8.html"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4" Type="http://schemas.openxmlformats.org/officeDocument/2006/relationships/hyperlink" Target="http://standards.ieee.org/develop/policies/opman/index.html" TargetMode="External"/><Relationship Id="rId5" Type="http://schemas.openxmlformats.org/officeDocument/2006/relationships/hyperlink" Target="http://standards.ieee.org/develop/policies/opman/sb_om.pdf"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index.html"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www.ieee802.org/PNP/approved/IEEE_802_OM_v18.pdf" TargetMode="External"/><Relationship Id="rId4" Type="http://schemas.openxmlformats.org/officeDocument/2006/relationships/hyperlink" Target="http://www.ieee802.org/PNP/approved/IEEE_802_WG_PandP_v18.1.pdf" TargetMode="External"/><Relationship Id="rId5" Type="http://schemas.openxmlformats.org/officeDocument/2006/relationships/hyperlink" Target="http://grouper.ieee.org/groups/802/PNP/approved/IEEE_802_LMSC_OM_approved_120725.pdf" TargetMode="External"/><Relationship Id="rId6" Type="http://schemas.openxmlformats.org/officeDocument/2006/relationships/hyperlink" Target="http://www.ieee802.org/PNP/2016-03/IEEE_802_Chairs_guidelines_v22_with_changes.pdf" TargetMode="External"/><Relationship Id="rId7" Type="http://schemas.openxmlformats.org/officeDocument/2006/relationships/hyperlink" Target="https://mentor.ieee.org/802.11/dcn/14/11-14-0629-14-0000-802-11-operations-manual.docx" TargetMode="External"/><Relationship Id="rId8" Type="http://schemas.openxmlformats.org/officeDocument/2006/relationships/hyperlink" Target="http://www.ieee802.org/11/Rules/rules.shtml" TargetMode="External"/><Relationship Id="rId9" Type="http://schemas.openxmlformats.org/officeDocument/2006/relationships/hyperlink" Target="http://www.ieee802.org/devdoc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7/11-17-1197-01-00ba-meeting-minutes-july-2017.doc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newton.meeting.verilan.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9"/>
          <p:cNvSpPr>
            <a:spLocks noGrp="1"/>
          </p:cNvSpPr>
          <p:nvPr>
            <p:ph type="title"/>
          </p:nvPr>
        </p:nvSpPr>
        <p:spPr/>
        <p:txBody>
          <a:bodyPr/>
          <a:lstStyle/>
          <a:p>
            <a:r>
              <a:rPr lang="en-US" altLang="en-US" dirty="0" smtClean="0"/>
              <a:t>September 2017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2017-09-11</a:t>
            </a:r>
            <a:endParaRPr lang="en-GB" sz="2000" b="0" kern="0" dirty="0"/>
          </a:p>
        </p:txBody>
      </p:sp>
      <p:graphicFrame>
        <p:nvGraphicFramePr>
          <p:cNvPr id="4103" name="Object 3"/>
          <p:cNvGraphicFramePr>
            <a:graphicFrameLocks noChangeAspect="1"/>
          </p:cNvGraphicFramePr>
          <p:nvPr>
            <p:extLst>
              <p:ext uri="{D42A27DB-BD31-4B8C-83A1-F6EECF244321}">
                <p14:modId xmlns:p14="http://schemas.microsoft.com/office/powerpoint/2010/main" val="1308448387"/>
              </p:ext>
            </p:extLst>
          </p:nvPr>
        </p:nvGraphicFramePr>
        <p:xfrm>
          <a:off x="777875" y="3940175"/>
          <a:ext cx="7512050" cy="968375"/>
        </p:xfrm>
        <a:graphic>
          <a:graphicData uri="http://schemas.openxmlformats.org/presentationml/2006/ole">
            <mc:AlternateContent xmlns:mc="http://schemas.openxmlformats.org/markup-compatibility/2006">
              <mc:Choice xmlns:v="urn:schemas-microsoft-com:vml" Requires="v">
                <p:oleObj spid="_x0000_s4272" name="Document" r:id="rId4" imgW="8255000" imgH="1066800" progId="Word.Document.8">
                  <p:embed/>
                </p:oleObj>
              </mc:Choice>
              <mc:Fallback>
                <p:oleObj name="Document" r:id="rId4" imgW="8255000" imgH="1066800" progId="Word.Document.8">
                  <p:embed/>
                  <p:pic>
                    <p:nvPicPr>
                      <p:cNvPr id="0" name="Object 3"/>
                      <p:cNvPicPr>
                        <a:picLocks noChangeAspect="1" noChangeArrowheads="1"/>
                      </p:cNvPicPr>
                      <p:nvPr/>
                    </p:nvPicPr>
                    <p:blipFill>
                      <a:blip r:embed="rId5"/>
                      <a:srcRect/>
                      <a:stretch>
                        <a:fillRect/>
                      </a:stretch>
                    </p:blipFill>
                    <p:spPr bwMode="auto">
                      <a:xfrm>
                        <a:off x="777875" y="3940175"/>
                        <a:ext cx="7512050" cy="96837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smtClean="0"/>
              <a:t>PHY Submissions</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7" name="Rectangle 6"/>
          <p:cNvSpPr/>
          <p:nvPr/>
        </p:nvSpPr>
        <p:spPr>
          <a:xfrm>
            <a:off x="76200" y="1720840"/>
            <a:ext cx="9067800" cy="5047536"/>
          </a:xfrm>
          <a:prstGeom prst="rect">
            <a:avLst/>
          </a:prstGeom>
        </p:spPr>
        <p:txBody>
          <a:bodyPr wrap="square">
            <a:spAutoFit/>
          </a:bodyPr>
          <a:lstStyle/>
          <a:p>
            <a:pPr>
              <a:spcBef>
                <a:spcPts val="0"/>
              </a:spcBef>
              <a:spcAft>
                <a:spcPts val="0"/>
              </a:spcAft>
              <a:defRPr/>
            </a:pPr>
            <a:r>
              <a:rPr lang="en-US" sz="2000" b="1" u="sng" dirty="0">
                <a:latin typeface="+mn-lt"/>
                <a:ea typeface="Malgun Gothic" panose="020B0503020000020004" pitchFamily="34" charset="-127"/>
                <a:cs typeface="Times New Roman" panose="02020603050405020304" pitchFamily="18" charset="0"/>
              </a:rPr>
              <a:t>PHY presentations</a:t>
            </a:r>
            <a:r>
              <a:rPr lang="en-US" sz="2000" u="sng" dirty="0" smtClean="0">
                <a:latin typeface="+mn-lt"/>
                <a:ea typeface="Malgun Gothic" panose="020B0503020000020004" pitchFamily="34" charset="-127"/>
                <a:cs typeface="Times New Roman" panose="02020603050405020304" pitchFamily="18" charset="0"/>
              </a:rPr>
              <a:t>:</a:t>
            </a:r>
            <a:endParaRPr lang="en-US" sz="2000" dirty="0">
              <a:latin typeface="+mn-lt"/>
              <a:ea typeface="Malgun Gothic" panose="020B0503020000020004" pitchFamily="34" charset="-127"/>
              <a:cs typeface="Times New Roman" panose="02020603050405020304" pitchFamily="18" charset="0"/>
            </a:endParaRPr>
          </a:p>
          <a:p>
            <a:pPr>
              <a:spcBef>
                <a:spcPts val="0"/>
              </a:spcBef>
              <a:spcAft>
                <a:spcPts val="0"/>
              </a:spcAft>
              <a:defRPr/>
            </a:pPr>
            <a:endParaRPr lang="en-US" sz="1600" dirty="0">
              <a:latin typeface="+mn-lt"/>
              <a:ea typeface="Malgun Gothic" panose="020B0503020000020004" pitchFamily="34" charset="-127"/>
              <a:cs typeface="Times New Roman" panose="02020603050405020304" pitchFamily="18" charset="0"/>
            </a:endParaRPr>
          </a:p>
          <a:p>
            <a:pPr marL="228600" indent="-228600">
              <a:buFont typeface="+mj-lt"/>
              <a:buAutoNum type="arabicPeriod"/>
            </a:pPr>
            <a:r>
              <a:rPr lang="en-US" sz="1800" b="1" dirty="0"/>
              <a:t>WUR </a:t>
            </a:r>
            <a:r>
              <a:rPr lang="en-US" sz="1800" b="1" dirty="0" smtClean="0"/>
              <a:t>Preamble (packet acquisition):</a:t>
            </a:r>
            <a:endParaRPr lang="en-US" sz="1800" b="1" dirty="0"/>
          </a:p>
          <a:p>
            <a:pPr marL="685800" lvl="1" indent="-228600">
              <a:buFont typeface="+mj-lt"/>
              <a:buAutoNum type="arabicPeriod"/>
            </a:pPr>
            <a:r>
              <a:rPr lang="en-US" sz="1800" dirty="0" smtClean="0">
                <a:solidFill>
                  <a:srgbClr val="00B050"/>
                </a:solidFill>
              </a:rPr>
              <a:t>11-17-1442-00-00ba-WUR-preamble-performance-study-with-phase-noise-and-aci</a:t>
            </a:r>
            <a:r>
              <a:rPr lang="en-US" sz="1800" dirty="0">
                <a:solidFill>
                  <a:srgbClr val="00B050"/>
                </a:solidFill>
              </a:rPr>
              <a:t>, </a:t>
            </a:r>
            <a:r>
              <a:rPr lang="en-US" sz="1800" dirty="0" err="1">
                <a:solidFill>
                  <a:srgbClr val="00B050"/>
                </a:solidFill>
              </a:rPr>
              <a:t>Shahrnaz</a:t>
            </a:r>
            <a:r>
              <a:rPr lang="en-US" sz="1800" dirty="0">
                <a:solidFill>
                  <a:srgbClr val="00B050"/>
                </a:solidFill>
              </a:rPr>
              <a:t> </a:t>
            </a:r>
            <a:r>
              <a:rPr lang="en-US" sz="1800" dirty="0" err="1">
                <a:solidFill>
                  <a:srgbClr val="00B050"/>
                </a:solidFill>
              </a:rPr>
              <a:t>Azizi</a:t>
            </a:r>
            <a:r>
              <a:rPr lang="en-US" sz="1800" dirty="0">
                <a:solidFill>
                  <a:srgbClr val="00B050"/>
                </a:solidFill>
              </a:rPr>
              <a:t> (Intel Corp) –  25min (including questions)</a:t>
            </a:r>
          </a:p>
          <a:p>
            <a:pPr marL="685800" lvl="1" indent="-228600">
              <a:buFont typeface="+mj-lt"/>
              <a:buAutoNum type="arabicPeriod"/>
            </a:pPr>
            <a:r>
              <a:rPr lang="en-US" sz="1800" dirty="0" smtClean="0">
                <a:solidFill>
                  <a:srgbClr val="00B050"/>
                </a:solidFill>
              </a:rPr>
              <a:t>11-17/1355 </a:t>
            </a:r>
            <a:r>
              <a:rPr lang="en-US" sz="1800" dirty="0">
                <a:solidFill>
                  <a:srgbClr val="00B050"/>
                </a:solidFill>
              </a:rPr>
              <a:t>  WUR Preamble Evaluation (Steve </a:t>
            </a:r>
            <a:r>
              <a:rPr lang="en-US" sz="1800" dirty="0" err="1" smtClean="0">
                <a:solidFill>
                  <a:srgbClr val="00B050"/>
                </a:solidFill>
              </a:rPr>
              <a:t>Shellhammer</a:t>
            </a:r>
            <a:r>
              <a:rPr lang="en-US" sz="1800" dirty="0" smtClean="0">
                <a:solidFill>
                  <a:srgbClr val="00B050"/>
                </a:solidFill>
              </a:rPr>
              <a:t>, Bin Tian and Lohan </a:t>
            </a:r>
            <a:r>
              <a:rPr lang="en-US" sz="1800" dirty="0" err="1" smtClean="0">
                <a:solidFill>
                  <a:srgbClr val="00B050"/>
                </a:solidFill>
              </a:rPr>
              <a:t>Verma</a:t>
            </a:r>
            <a:r>
              <a:rPr lang="en-US" sz="1800" dirty="0" smtClean="0">
                <a:solidFill>
                  <a:srgbClr val="00B050"/>
                </a:solidFill>
              </a:rPr>
              <a:t>) </a:t>
            </a:r>
            <a:r>
              <a:rPr lang="en-US" sz="1800" dirty="0">
                <a:solidFill>
                  <a:srgbClr val="00B050"/>
                </a:solidFill>
              </a:rPr>
              <a:t>- </a:t>
            </a:r>
            <a:r>
              <a:rPr lang="en-US" sz="1800" dirty="0" smtClean="0">
                <a:solidFill>
                  <a:srgbClr val="00B050"/>
                </a:solidFill>
              </a:rPr>
              <a:t>25min</a:t>
            </a:r>
          </a:p>
          <a:p>
            <a:pPr marL="685800" lvl="1" indent="-228600">
              <a:buFont typeface="+mj-lt"/>
              <a:buAutoNum type="arabicPeriod"/>
            </a:pPr>
            <a:r>
              <a:rPr lang="en-US" sz="1800" dirty="0" smtClean="0">
                <a:solidFill>
                  <a:srgbClr val="00B050"/>
                </a:solidFill>
              </a:rPr>
              <a:t>11-17/1354 </a:t>
            </a:r>
            <a:r>
              <a:rPr lang="en-US" sz="1800" dirty="0">
                <a:solidFill>
                  <a:srgbClr val="00B050"/>
                </a:solidFill>
              </a:rPr>
              <a:t>  WUR Preamble Bit Duration (Steve </a:t>
            </a:r>
            <a:r>
              <a:rPr lang="en-US" sz="1800" dirty="0" err="1">
                <a:solidFill>
                  <a:srgbClr val="00B050"/>
                </a:solidFill>
              </a:rPr>
              <a:t>Shellhammer</a:t>
            </a:r>
            <a:r>
              <a:rPr lang="en-US" sz="1800" dirty="0">
                <a:solidFill>
                  <a:srgbClr val="00B050"/>
                </a:solidFill>
              </a:rPr>
              <a:t>, Bin Tian and </a:t>
            </a:r>
            <a:r>
              <a:rPr lang="en-US" sz="1800" dirty="0" err="1">
                <a:solidFill>
                  <a:srgbClr val="00B050"/>
                </a:solidFill>
              </a:rPr>
              <a:t>Lochan</a:t>
            </a:r>
            <a:r>
              <a:rPr lang="en-US" sz="1800" dirty="0">
                <a:solidFill>
                  <a:srgbClr val="00B050"/>
                </a:solidFill>
              </a:rPr>
              <a:t> </a:t>
            </a:r>
            <a:r>
              <a:rPr lang="en-US" sz="1800" dirty="0" err="1">
                <a:solidFill>
                  <a:srgbClr val="00B050"/>
                </a:solidFill>
              </a:rPr>
              <a:t>Verma</a:t>
            </a:r>
            <a:r>
              <a:rPr lang="en-US" sz="1800" dirty="0">
                <a:solidFill>
                  <a:srgbClr val="00B050"/>
                </a:solidFill>
              </a:rPr>
              <a:t>) - </a:t>
            </a:r>
            <a:r>
              <a:rPr lang="en-US" sz="1800" dirty="0" smtClean="0">
                <a:solidFill>
                  <a:srgbClr val="00B050"/>
                </a:solidFill>
              </a:rPr>
              <a:t>25min</a:t>
            </a:r>
          </a:p>
          <a:p>
            <a:pPr marL="685800" lvl="1" indent="-228600">
              <a:buFont typeface="+mj-lt"/>
              <a:buAutoNum type="arabicPeriod"/>
            </a:pPr>
            <a:r>
              <a:rPr lang="en-US" sz="1800" dirty="0"/>
              <a:t>11-17/1343r0, “WUR Preamble SYNC design and performance”, </a:t>
            </a:r>
            <a:r>
              <a:rPr lang="en-US" sz="1800" dirty="0" err="1"/>
              <a:t>Rui</a:t>
            </a:r>
            <a:r>
              <a:rPr lang="en-US" sz="1800" dirty="0"/>
              <a:t> Cao and </a:t>
            </a:r>
            <a:r>
              <a:rPr lang="en-US" sz="1800" dirty="0" err="1"/>
              <a:t>Hongyuan</a:t>
            </a:r>
            <a:r>
              <a:rPr lang="en-US" sz="1800" dirty="0"/>
              <a:t> Zhang, 20mins</a:t>
            </a:r>
          </a:p>
          <a:p>
            <a:pPr marL="685800" lvl="1" indent="-228600">
              <a:buFont typeface="+mj-lt"/>
              <a:buAutoNum type="arabicPeriod"/>
            </a:pPr>
            <a:r>
              <a:rPr lang="en-US" sz="1800" dirty="0" smtClean="0"/>
              <a:t>11-17/1352r0</a:t>
            </a:r>
            <a:r>
              <a:rPr lang="en-US" sz="1800" dirty="0"/>
              <a:t>, Considerations on WUR sync preamble , </a:t>
            </a:r>
            <a:r>
              <a:rPr lang="en-US" sz="1800" dirty="0" err="1"/>
              <a:t>Jinyoung</a:t>
            </a:r>
            <a:r>
              <a:rPr lang="en-US" sz="1800" dirty="0"/>
              <a:t> Chun (LG electronics),, </a:t>
            </a:r>
            <a:r>
              <a:rPr lang="en-US" sz="1800" dirty="0" smtClean="0"/>
              <a:t>25min</a:t>
            </a:r>
          </a:p>
          <a:p>
            <a:pPr marL="685800" lvl="1" indent="-228600">
              <a:buFont typeface="+mj-lt"/>
              <a:buAutoNum type="arabicPeriod"/>
            </a:pPr>
            <a:r>
              <a:rPr lang="en-US" sz="1800" dirty="0"/>
              <a:t>“11-17-1340-00-00ba-WUR packet format”, </a:t>
            </a:r>
            <a:r>
              <a:rPr lang="en-US" sz="1800" dirty="0" err="1"/>
              <a:t>Jianhan</a:t>
            </a:r>
            <a:r>
              <a:rPr lang="en-US" sz="1800" dirty="0"/>
              <a:t> Liu (</a:t>
            </a:r>
            <a:r>
              <a:rPr lang="en-US" sz="1800" dirty="0" err="1"/>
              <a:t>Mediatek</a:t>
            </a:r>
            <a:r>
              <a:rPr lang="en-US" sz="1800" dirty="0"/>
              <a:t>), 20 minutes</a:t>
            </a:r>
            <a:r>
              <a:rPr lang="en-US" sz="1800" dirty="0" smtClean="0"/>
              <a:t>.</a:t>
            </a:r>
          </a:p>
          <a:p>
            <a:pPr marL="685800" lvl="1" indent="-228600">
              <a:buFont typeface="+mj-lt"/>
              <a:buAutoNum type="arabicPeriod"/>
            </a:pPr>
            <a:r>
              <a:rPr lang="en-US" sz="1800" dirty="0"/>
              <a:t>11-17/1326r0-follow up on Signaling method for data rates , </a:t>
            </a:r>
            <a:r>
              <a:rPr lang="en-US" sz="1800" dirty="0" err="1"/>
              <a:t>dongguk</a:t>
            </a:r>
            <a:r>
              <a:rPr lang="en-US" sz="1800" dirty="0"/>
              <a:t> Lim (LG Electronics), </a:t>
            </a:r>
            <a:r>
              <a:rPr lang="en-US" sz="1800" dirty="0" smtClean="0"/>
              <a:t>25min</a:t>
            </a:r>
            <a:endParaRPr lang="en-US" sz="1800" dirty="0"/>
          </a:p>
          <a:p>
            <a:pPr marL="685800" lvl="1" indent="-228600">
              <a:buFont typeface="+mj-lt"/>
              <a:buAutoNum type="arabicPeriod"/>
            </a:pPr>
            <a:r>
              <a:rPr lang="en-US" sz="1800" dirty="0" smtClean="0"/>
              <a:t>11-17/1345r0</a:t>
            </a:r>
            <a:r>
              <a:rPr lang="en-US" sz="1800" dirty="0"/>
              <a:t>, </a:t>
            </a:r>
            <a:r>
              <a:rPr lang="en-US" sz="1800" dirty="0" err="1"/>
              <a:t>phy</a:t>
            </a:r>
            <a:r>
              <a:rPr lang="en-US" sz="1800" dirty="0"/>
              <a:t>-frame-format-discussions, </a:t>
            </a:r>
            <a:r>
              <a:rPr lang="en-US" sz="1800" dirty="0" err="1"/>
              <a:t>Hongyuan</a:t>
            </a:r>
            <a:r>
              <a:rPr lang="en-US" sz="1800" dirty="0"/>
              <a:t> Zhang (Marvell), </a:t>
            </a:r>
            <a:r>
              <a:rPr lang="en-US" sz="1800" dirty="0" smtClean="0"/>
              <a:t>30min</a:t>
            </a:r>
          </a:p>
          <a:p>
            <a:pPr marL="342900" indent="-342900">
              <a:spcBef>
                <a:spcPts val="0"/>
              </a:spcBef>
              <a:spcAft>
                <a:spcPts val="0"/>
              </a:spcAft>
              <a:buFont typeface="+mj-lt"/>
              <a:buAutoNum type="arabicPeriod"/>
              <a:defRPr/>
            </a:pPr>
            <a:endParaRPr lang="en-US" sz="1600" dirty="0">
              <a:latin typeface="+mn-lt"/>
              <a:ea typeface="Malgun Gothic" panose="020B0503020000020004" pitchFamily="34" charset="-127"/>
              <a:cs typeface="Times New Roman" panose="02020603050405020304" pitchFamily="18" charset="0"/>
            </a:endParaRPr>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a:t>
            </a:r>
            <a:r>
              <a:rPr lang="en-US" altLang="en-US" dirty="0" smtClean="0"/>
              <a:t>Submissions (</a:t>
            </a:r>
            <a:r>
              <a:rPr lang="en-US" altLang="en-US" i="1" dirty="0" smtClean="0"/>
              <a:t>cont.</a:t>
            </a:r>
            <a:r>
              <a:rPr lang="en-US" altLang="en-US" dirty="0" smtClean="0"/>
              <a:t>)</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7" name="Rectangle 6"/>
          <p:cNvSpPr/>
          <p:nvPr/>
        </p:nvSpPr>
        <p:spPr>
          <a:xfrm>
            <a:off x="76200" y="1720840"/>
            <a:ext cx="9067800" cy="4493538"/>
          </a:xfrm>
          <a:prstGeom prst="rect">
            <a:avLst/>
          </a:prstGeom>
        </p:spPr>
        <p:txBody>
          <a:bodyPr wrap="square">
            <a:spAutoFit/>
          </a:bodyPr>
          <a:lstStyle/>
          <a:p>
            <a:pPr>
              <a:spcBef>
                <a:spcPts val="0"/>
              </a:spcBef>
              <a:spcAft>
                <a:spcPts val="0"/>
              </a:spcAft>
              <a:defRPr/>
            </a:pPr>
            <a:r>
              <a:rPr lang="en-US" sz="2000" b="1" u="sng" dirty="0">
                <a:latin typeface="+mn-lt"/>
                <a:ea typeface="Malgun Gothic" panose="020B0503020000020004" pitchFamily="34" charset="-127"/>
                <a:cs typeface="Times New Roman" panose="02020603050405020304" pitchFamily="18" charset="0"/>
              </a:rPr>
              <a:t>PHY presentations</a:t>
            </a:r>
            <a:r>
              <a:rPr lang="en-US" sz="2000" u="sng" dirty="0" smtClean="0">
                <a:latin typeface="+mn-lt"/>
                <a:ea typeface="Malgun Gothic" panose="020B0503020000020004" pitchFamily="34" charset="-127"/>
                <a:cs typeface="Times New Roman" panose="02020603050405020304" pitchFamily="18" charset="0"/>
              </a:rPr>
              <a:t>:</a:t>
            </a:r>
            <a:endParaRPr lang="en-US" sz="2000" dirty="0">
              <a:latin typeface="+mn-lt"/>
              <a:ea typeface="Malgun Gothic" panose="020B0503020000020004" pitchFamily="34" charset="-127"/>
              <a:cs typeface="Times New Roman" panose="02020603050405020304" pitchFamily="18" charset="0"/>
            </a:endParaRPr>
          </a:p>
          <a:p>
            <a:pPr>
              <a:spcBef>
                <a:spcPts val="0"/>
              </a:spcBef>
              <a:spcAft>
                <a:spcPts val="0"/>
              </a:spcAft>
              <a:defRPr/>
            </a:pPr>
            <a:endParaRPr lang="en-US" sz="1600" dirty="0">
              <a:latin typeface="+mn-lt"/>
              <a:ea typeface="Malgun Gothic" panose="020B0503020000020004" pitchFamily="34" charset="-127"/>
              <a:cs typeface="Times New Roman" panose="02020603050405020304" pitchFamily="18" charset="0"/>
            </a:endParaRPr>
          </a:p>
          <a:p>
            <a:pPr marL="342900" indent="-342900">
              <a:buFont typeface="+mj-lt"/>
              <a:buAutoNum type="arabicPeriod" startAt="2"/>
            </a:pPr>
            <a:r>
              <a:rPr lang="en-US" sz="1800" b="1" dirty="0"/>
              <a:t>WUR </a:t>
            </a:r>
            <a:r>
              <a:rPr lang="en-US" sz="1800" b="1" dirty="0" smtClean="0"/>
              <a:t>signal waveform design:</a:t>
            </a:r>
            <a:endParaRPr lang="en-US" sz="1800" b="1" dirty="0"/>
          </a:p>
          <a:p>
            <a:pPr marL="685800" lvl="1" indent="-228600">
              <a:buFont typeface="+mj-lt"/>
              <a:buAutoNum type="arabicPeriod"/>
            </a:pPr>
            <a:r>
              <a:rPr lang="en-US" sz="1800" dirty="0"/>
              <a:t>11-17/1390 Blank GI choices under Timing Errors (</a:t>
            </a:r>
            <a:r>
              <a:rPr lang="en-US" sz="1800" dirty="0" err="1"/>
              <a:t>Junghoon</a:t>
            </a:r>
            <a:r>
              <a:rPr lang="en-US" sz="1800" dirty="0"/>
              <a:t> Suh, </a:t>
            </a:r>
            <a:r>
              <a:rPr lang="en-US" sz="1800" dirty="0" err="1"/>
              <a:t>Jia</a:t>
            </a:r>
            <a:r>
              <a:rPr lang="en-US" sz="1800" dirty="0"/>
              <a:t> </a:t>
            </a:r>
            <a:r>
              <a:rPr lang="en-US" sz="1800" dirty="0" err="1"/>
              <a:t>Jia</a:t>
            </a:r>
            <a:r>
              <a:rPr lang="en-US" sz="1800" dirty="0"/>
              <a:t>, Osama </a:t>
            </a:r>
            <a:r>
              <a:rPr lang="en-US" sz="1800" dirty="0" err="1"/>
              <a:t>Aboul-Magd</a:t>
            </a:r>
            <a:r>
              <a:rPr lang="en-US" sz="1800" dirty="0"/>
              <a:t>, and Ross Yu) - 30min</a:t>
            </a:r>
          </a:p>
          <a:p>
            <a:pPr marL="685800" lvl="1" indent="-228600">
              <a:buFont typeface="+mj-lt"/>
              <a:buAutoNum type="arabicPeriod"/>
            </a:pPr>
            <a:r>
              <a:rPr lang="en-US" sz="1800" dirty="0"/>
              <a:t>“Consideration on PAPR of Wake-up packet”, </a:t>
            </a:r>
            <a:r>
              <a:rPr lang="en-US" sz="1800" dirty="0" err="1"/>
              <a:t>Yujin</a:t>
            </a:r>
            <a:r>
              <a:rPr lang="en-US" sz="1800" dirty="0"/>
              <a:t> Noh, “11-17-1344-00-00ba”, </a:t>
            </a:r>
            <a:r>
              <a:rPr lang="en-US" sz="1800" dirty="0" smtClean="0"/>
              <a:t>20min</a:t>
            </a:r>
            <a:endParaRPr lang="en-US" sz="1800" dirty="0"/>
          </a:p>
          <a:p>
            <a:pPr marL="685800" lvl="1" indent="-228600">
              <a:buFont typeface="+mj-lt"/>
              <a:buAutoNum type="arabicPeriod"/>
            </a:pPr>
            <a:r>
              <a:rPr lang="en-US" sz="1800" dirty="0"/>
              <a:t>11-17-1347-00-00ba-symbol-structure, </a:t>
            </a:r>
            <a:r>
              <a:rPr lang="en-US" sz="1800" dirty="0" err="1"/>
              <a:t>Eunsung</a:t>
            </a:r>
            <a:r>
              <a:rPr lang="en-US" sz="1800" dirty="0"/>
              <a:t> Park (LG Electronics), </a:t>
            </a:r>
            <a:r>
              <a:rPr lang="en-US" sz="1800" dirty="0" smtClean="0"/>
              <a:t>25min</a:t>
            </a:r>
          </a:p>
          <a:p>
            <a:pPr marL="800100" lvl="1" indent="-342900">
              <a:buFont typeface="+mj-lt"/>
              <a:buAutoNum type="arabicPeriod"/>
            </a:pPr>
            <a:r>
              <a:rPr lang="pt-BR" sz="1800" dirty="0" smtClean="0"/>
              <a:t>11-17/1426 WUP CCA </a:t>
            </a:r>
            <a:r>
              <a:rPr lang="pt-BR" sz="1800" dirty="0" err="1" smtClean="0"/>
              <a:t>problem</a:t>
            </a:r>
            <a:r>
              <a:rPr lang="pt-BR" sz="1800" dirty="0" smtClean="0"/>
              <a:t> , </a:t>
            </a:r>
            <a:r>
              <a:rPr lang="pt-BR" sz="1800" dirty="0" err="1" smtClean="0"/>
              <a:t>Jinsoo</a:t>
            </a:r>
            <a:r>
              <a:rPr lang="pt-BR" sz="1800" dirty="0" smtClean="0"/>
              <a:t> </a:t>
            </a:r>
            <a:r>
              <a:rPr lang="pt-BR" sz="1800" dirty="0" err="1" smtClean="0"/>
              <a:t>Ahn</a:t>
            </a:r>
            <a:r>
              <a:rPr lang="pt-BR" sz="1800" dirty="0" smtClean="0"/>
              <a:t> (</a:t>
            </a:r>
            <a:r>
              <a:rPr lang="pt-BR" sz="1800" dirty="0" err="1" smtClean="0"/>
              <a:t>Yonsei</a:t>
            </a:r>
            <a:r>
              <a:rPr lang="pt-BR" sz="1800" dirty="0" smtClean="0"/>
              <a:t> Univ.)</a:t>
            </a:r>
          </a:p>
          <a:p>
            <a:endParaRPr lang="en-US" sz="1800" dirty="0" smtClean="0"/>
          </a:p>
          <a:p>
            <a:pPr marL="685800" lvl="1" indent="-228600">
              <a:buFont typeface="+mj-lt"/>
              <a:buAutoNum type="arabicPeriod"/>
            </a:pPr>
            <a:endParaRPr lang="en-US" sz="1800" dirty="0" smtClean="0"/>
          </a:p>
          <a:p>
            <a:pPr marL="342900" indent="-342900">
              <a:buFont typeface="+mj-lt"/>
              <a:buAutoNum type="arabicPeriod" startAt="3"/>
            </a:pPr>
            <a:r>
              <a:rPr lang="en-US" sz="1800" b="1" dirty="0"/>
              <a:t>WUR data rate/channel </a:t>
            </a:r>
            <a:r>
              <a:rPr lang="en-US" sz="1800" b="1" dirty="0" smtClean="0"/>
              <a:t>coding</a:t>
            </a:r>
            <a:endParaRPr lang="en-US" sz="1800" b="1" dirty="0"/>
          </a:p>
          <a:p>
            <a:pPr marL="800100" lvl="1" indent="-342900">
              <a:buFont typeface="+mj-lt"/>
              <a:buAutoNum type="arabicPeriod"/>
            </a:pPr>
            <a:r>
              <a:rPr lang="en-US" sz="1800" dirty="0" smtClean="0"/>
              <a:t>11-17-1348-00-00ba-higher-data-rates</a:t>
            </a:r>
            <a:r>
              <a:rPr lang="en-US" sz="1800" dirty="0"/>
              <a:t>, </a:t>
            </a:r>
            <a:r>
              <a:rPr lang="en-US" sz="1800" dirty="0" err="1"/>
              <a:t>Eunsung</a:t>
            </a:r>
            <a:r>
              <a:rPr lang="en-US" sz="1800" dirty="0"/>
              <a:t> Park (LG Electronics), </a:t>
            </a:r>
            <a:r>
              <a:rPr lang="en-US" sz="1800" dirty="0" smtClean="0"/>
              <a:t>20min</a:t>
            </a:r>
            <a:endParaRPr lang="en-US" sz="1800" dirty="0"/>
          </a:p>
          <a:p>
            <a:pPr marL="800100" lvl="1" indent="-342900">
              <a:buFont typeface="+mj-lt"/>
              <a:buAutoNum type="arabicPeriod"/>
            </a:pPr>
            <a:r>
              <a:rPr lang="en-US" sz="1800" dirty="0"/>
              <a:t>11-17-1394-00-00ba</a:t>
            </a:r>
            <a:r>
              <a:rPr lang="en-US" sz="1800" dirty="0" smtClean="0"/>
              <a:t>, “</a:t>
            </a:r>
            <a:r>
              <a:rPr lang="en-US" sz="1800" dirty="0"/>
              <a:t>Discussion of possible BCCs for WUR”, author: Dennis </a:t>
            </a:r>
            <a:r>
              <a:rPr lang="en-US" sz="1800" dirty="0" err="1"/>
              <a:t>Sundman</a:t>
            </a:r>
            <a:r>
              <a:rPr lang="en-US" sz="1800" dirty="0"/>
              <a:t> (Ericsson</a:t>
            </a:r>
            <a:r>
              <a:rPr lang="en-US" sz="1800" dirty="0" smtClean="0"/>
              <a:t>), 20 </a:t>
            </a:r>
            <a:r>
              <a:rPr lang="en-US" sz="1800" dirty="0"/>
              <a:t>min</a:t>
            </a:r>
          </a:p>
          <a:p>
            <a:pPr marL="228600" indent="-228600">
              <a:buFont typeface="+mj-lt"/>
              <a:buAutoNum type="arabicPeriod" startAt="2"/>
            </a:pPr>
            <a:endParaRPr lang="en-US" sz="1800" dirty="0"/>
          </a:p>
          <a:p>
            <a:pPr marL="342900" indent="-342900">
              <a:spcBef>
                <a:spcPts val="0"/>
              </a:spcBef>
              <a:spcAft>
                <a:spcPts val="0"/>
              </a:spcAft>
              <a:buFont typeface="+mj-lt"/>
              <a:buAutoNum type="arabicPeriod" startAt="2"/>
              <a:defRPr/>
            </a:pPr>
            <a:endParaRPr lang="en-US" sz="1600" dirty="0">
              <a:latin typeface="+mn-lt"/>
              <a:ea typeface="Malgun Gothic" panose="020B0503020000020004" pitchFamily="34" charset="-127"/>
              <a:cs typeface="Times New Roman" panose="02020603050405020304" pitchFamily="18" charset="0"/>
            </a:endParaRPr>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Tree>
    <p:extLst>
      <p:ext uri="{BB962C8B-B14F-4D97-AF65-F5344CB8AC3E}">
        <p14:creationId xmlns:p14="http://schemas.microsoft.com/office/powerpoint/2010/main" val="8338482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mtClean="0"/>
              <a:t>MAC Submissions</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12</a:t>
            </a:fld>
            <a:endParaRPr lang="en-US" altLang="en-US" sz="1200" b="0" smtClean="0"/>
          </a:p>
        </p:txBody>
      </p:sp>
      <p:sp>
        <p:nvSpPr>
          <p:cNvPr id="2" name="Rectangle 1"/>
          <p:cNvSpPr/>
          <p:nvPr/>
        </p:nvSpPr>
        <p:spPr>
          <a:xfrm>
            <a:off x="304801" y="1570623"/>
            <a:ext cx="8839200" cy="3385542"/>
          </a:xfrm>
          <a:prstGeom prst="rect">
            <a:avLst/>
          </a:prstGeom>
        </p:spPr>
        <p:txBody>
          <a:bodyPr wrap="square">
            <a:spAutoFit/>
          </a:bodyPr>
          <a:lstStyle/>
          <a:p>
            <a:pPr>
              <a:spcBef>
                <a:spcPts val="0"/>
              </a:spcBef>
              <a:spcAft>
                <a:spcPts val="0"/>
              </a:spcAft>
              <a:defRPr/>
            </a:pPr>
            <a:r>
              <a:rPr lang="en-US" sz="2000" b="1" u="sng" dirty="0">
                <a:latin typeface="+mj-lt"/>
                <a:ea typeface="Malgun Gothic" panose="020B0503020000020004" pitchFamily="34" charset="-127"/>
                <a:cs typeface="Times New Roman" panose="02020603050405020304" pitchFamily="18" charset="0"/>
              </a:rPr>
              <a:t>MAC presentations</a:t>
            </a:r>
            <a:r>
              <a:rPr lang="en-US" sz="2000" u="sng" dirty="0">
                <a:latin typeface="+mj-lt"/>
                <a:ea typeface="Malgun Gothic" panose="020B0503020000020004" pitchFamily="34" charset="-127"/>
                <a:cs typeface="Times New Roman" panose="02020603050405020304" pitchFamily="18" charset="0"/>
              </a:rPr>
              <a:t>:</a:t>
            </a:r>
            <a:endParaRPr lang="en-US" sz="20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marL="228600" indent="-228600">
              <a:buFont typeface="+mj-lt"/>
              <a:buAutoNum type="arabicPeriod"/>
            </a:pPr>
            <a:r>
              <a:rPr lang="en-US" sz="1800" b="1" dirty="0"/>
              <a:t>WUR packet format</a:t>
            </a:r>
          </a:p>
          <a:p>
            <a:pPr marL="685800" lvl="1" indent="-228600">
              <a:buFont typeface="+mj-lt"/>
              <a:buAutoNum type="arabicPeriod"/>
            </a:pPr>
            <a:r>
              <a:rPr lang="en-US" sz="1800" dirty="0" smtClean="0"/>
              <a:t>11-17/1004r1 </a:t>
            </a:r>
            <a:r>
              <a:rPr lang="en-US" sz="1800" dirty="0"/>
              <a:t>Considerations on WUR frame format (Alfred </a:t>
            </a:r>
            <a:r>
              <a:rPr lang="en-US" sz="1800" dirty="0" err="1"/>
              <a:t>Asterjadhi</a:t>
            </a:r>
            <a:r>
              <a:rPr lang="en-US" sz="1800" dirty="0"/>
              <a:t>, Qualcomm), </a:t>
            </a:r>
            <a:r>
              <a:rPr lang="en-US" sz="1800" dirty="0" smtClean="0"/>
              <a:t>30 mins</a:t>
            </a:r>
            <a:endParaRPr lang="en-US" sz="1800" dirty="0"/>
          </a:p>
          <a:p>
            <a:pPr marL="685800" lvl="1" indent="-228600">
              <a:buFont typeface="+mj-lt"/>
              <a:buAutoNum type="arabicPeriod"/>
            </a:pPr>
            <a:r>
              <a:rPr lang="en-US" sz="1800" dirty="0" smtClean="0"/>
              <a:t>11-17/1115, 11ba </a:t>
            </a:r>
            <a:r>
              <a:rPr lang="en-US" sz="1800" dirty="0"/>
              <a:t>Wakeup Frame </a:t>
            </a:r>
            <a:r>
              <a:rPr lang="en-US" sz="1800" dirty="0" smtClean="0"/>
              <a:t>Format, </a:t>
            </a:r>
            <a:r>
              <a:rPr lang="en-US" sz="1800" dirty="0" err="1"/>
              <a:t>Liwen</a:t>
            </a:r>
            <a:r>
              <a:rPr lang="en-US" sz="1800" dirty="0"/>
              <a:t> </a:t>
            </a:r>
            <a:r>
              <a:rPr lang="en-US" sz="1800" dirty="0" smtClean="0"/>
              <a:t>Chu</a:t>
            </a:r>
            <a:endParaRPr lang="en-US" sz="1800" dirty="0"/>
          </a:p>
          <a:p>
            <a:pPr marL="685800" lvl="1" indent="-228600">
              <a:buFont typeface="+mj-lt"/>
              <a:buAutoNum type="arabicPeriod"/>
            </a:pPr>
            <a:r>
              <a:rPr lang="en-US" sz="1800" dirty="0" smtClean="0"/>
              <a:t>11-17/977</a:t>
            </a:r>
            <a:r>
              <a:rPr lang="en-US" sz="1800" dirty="0"/>
              <a:t>, </a:t>
            </a:r>
            <a:r>
              <a:rPr lang="en-US" sz="1800" dirty="0" smtClean="0"/>
              <a:t>Address </a:t>
            </a:r>
            <a:r>
              <a:rPr lang="en-US" sz="1800" dirty="0"/>
              <a:t>structure in unicast wake-up frame, </a:t>
            </a:r>
            <a:r>
              <a:rPr lang="en-US" sz="1800" dirty="0" err="1"/>
              <a:t>Jeongki</a:t>
            </a:r>
            <a:r>
              <a:rPr lang="en-US" sz="1800" dirty="0"/>
              <a:t> Kim (LG Electronics), </a:t>
            </a:r>
            <a:r>
              <a:rPr lang="en-US" sz="1800" dirty="0" smtClean="0"/>
              <a:t>20min.</a:t>
            </a:r>
          </a:p>
          <a:p>
            <a:pPr marL="685800" lvl="1" indent="-228600">
              <a:buFont typeface="+mj-lt"/>
              <a:buAutoNum type="arabicPeriod"/>
            </a:pPr>
            <a:r>
              <a:rPr lang="en-US" sz="1800" dirty="0"/>
              <a:t>11-17/1368, </a:t>
            </a:r>
            <a:r>
              <a:rPr lang="en-US" sz="1800" dirty="0" smtClean="0"/>
              <a:t>BSS </a:t>
            </a:r>
            <a:r>
              <a:rPr lang="en-US" sz="1800" dirty="0"/>
              <a:t>parameters update notification, Ming </a:t>
            </a:r>
            <a:r>
              <a:rPr lang="en-US" sz="1800" dirty="0" err="1"/>
              <a:t>Gan</a:t>
            </a:r>
            <a:r>
              <a:rPr lang="en-US" sz="1800" dirty="0"/>
              <a:t> (Huawei), </a:t>
            </a:r>
            <a:r>
              <a:rPr lang="en-US" sz="1800" dirty="0" smtClean="0"/>
              <a:t>20min</a:t>
            </a:r>
            <a:endParaRPr lang="en-US" sz="1800" dirty="0"/>
          </a:p>
          <a:p>
            <a:pPr marL="685800" lvl="1" indent="-228600">
              <a:buFont typeface="+mj-lt"/>
              <a:buAutoNum type="arabicPeriod"/>
            </a:pPr>
            <a:r>
              <a:rPr lang="en-US" sz="1800" dirty="0"/>
              <a:t>11-17/0967r1 Consideration of WUR packet design, </a:t>
            </a:r>
            <a:r>
              <a:rPr lang="en-US" sz="1800" dirty="0" err="1" smtClean="0"/>
              <a:t>Kaiying</a:t>
            </a:r>
            <a:r>
              <a:rPr lang="en-US" sz="1800" dirty="0"/>
              <a:t> </a:t>
            </a:r>
            <a:r>
              <a:rPr lang="en-US" sz="1800" dirty="0" err="1"/>
              <a:t>Lv</a:t>
            </a:r>
            <a:r>
              <a:rPr lang="en-US" sz="1800" dirty="0"/>
              <a:t> (ZTE), 20min</a:t>
            </a:r>
          </a:p>
          <a:p>
            <a:pPr marL="685800" lvl="1" indent="-228600">
              <a:buFont typeface="+mj-lt"/>
              <a:buAutoNum type="arabicPeriod"/>
            </a:pPr>
            <a:r>
              <a:rPr lang="en-US" sz="1800" dirty="0"/>
              <a:t>11-17/1384r0, </a:t>
            </a:r>
            <a:r>
              <a:rPr lang="en-US" sz="1800" dirty="0" smtClean="0"/>
              <a:t>WUR </a:t>
            </a:r>
            <a:r>
              <a:rPr lang="en-US" sz="1800" dirty="0"/>
              <a:t>Synchronization, </a:t>
            </a:r>
            <a:r>
              <a:rPr lang="en-US" sz="1800" dirty="0" err="1"/>
              <a:t>Yongho</a:t>
            </a:r>
            <a:r>
              <a:rPr lang="en-US" sz="1800" dirty="0"/>
              <a:t> </a:t>
            </a:r>
            <a:r>
              <a:rPr lang="en-US" sz="1800" dirty="0" err="1"/>
              <a:t>Seok</a:t>
            </a:r>
            <a:r>
              <a:rPr lang="en-US" sz="1800" dirty="0"/>
              <a:t>(</a:t>
            </a:r>
            <a:r>
              <a:rPr lang="en-US" sz="1800" dirty="0" err="1"/>
              <a:t>MediaTek</a:t>
            </a:r>
            <a:r>
              <a:rPr lang="en-US" sz="1800" dirty="0"/>
              <a:t>), </a:t>
            </a:r>
            <a:r>
              <a:rPr lang="en-US" sz="1800" dirty="0" smtClean="0"/>
              <a:t>30 </a:t>
            </a:r>
            <a:r>
              <a:rPr lang="en-US" sz="1800" dirty="0"/>
              <a:t>minutes</a:t>
            </a:r>
          </a:p>
          <a:p>
            <a:pPr>
              <a:spcBef>
                <a:spcPts val="0"/>
              </a:spcBef>
              <a:spcAft>
                <a:spcPts val="0"/>
              </a:spcAft>
              <a:defRPr/>
            </a:pPr>
            <a:endParaRPr lang="en-US" sz="1600" dirty="0">
              <a:latin typeface="+mj-lt"/>
              <a:ea typeface="Malgun Gothic" panose="020B0503020000020004" pitchFamily="34" charset="-127"/>
              <a:cs typeface="Times New Roman" panose="02020603050405020304" pitchFamily="18" charset="0"/>
            </a:endParaRPr>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 </a:t>
            </a:r>
            <a:r>
              <a:rPr lang="en-US" altLang="en-US" dirty="0" smtClean="0"/>
              <a:t>Submissions (</a:t>
            </a:r>
            <a:r>
              <a:rPr lang="en-US" altLang="en-US" i="1" dirty="0" smtClean="0"/>
              <a:t>cont.</a:t>
            </a:r>
            <a:r>
              <a:rPr lang="en-US" altLang="en-US" dirty="0" smtClean="0"/>
              <a:t>)</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13</a:t>
            </a:fld>
            <a:endParaRPr lang="en-US" altLang="en-US" sz="1200" b="0" smtClean="0"/>
          </a:p>
        </p:txBody>
      </p:sp>
      <p:sp>
        <p:nvSpPr>
          <p:cNvPr id="2" name="Rectangle 1"/>
          <p:cNvSpPr/>
          <p:nvPr/>
        </p:nvSpPr>
        <p:spPr>
          <a:xfrm>
            <a:off x="304801" y="1570623"/>
            <a:ext cx="8839200" cy="4801314"/>
          </a:xfrm>
          <a:prstGeom prst="rect">
            <a:avLst/>
          </a:prstGeom>
        </p:spPr>
        <p:txBody>
          <a:bodyPr wrap="square">
            <a:spAutoFit/>
          </a:bodyPr>
          <a:lstStyle/>
          <a:p>
            <a:pPr marL="342900" indent="-342900">
              <a:buFont typeface="+mj-lt"/>
              <a:buAutoNum type="arabicPeriod" startAt="2"/>
            </a:pPr>
            <a:r>
              <a:rPr lang="en-US" sz="1800" b="1" dirty="0" smtClean="0"/>
              <a:t>WUR </a:t>
            </a:r>
            <a:r>
              <a:rPr lang="en-US" sz="1800" b="1" dirty="0"/>
              <a:t>basic operation</a:t>
            </a:r>
          </a:p>
          <a:p>
            <a:pPr marL="800100" lvl="1" indent="-342900">
              <a:buFont typeface="+mj-lt"/>
              <a:buAutoNum type="arabicPeriod"/>
            </a:pPr>
            <a:r>
              <a:rPr lang="en-US" sz="1800" dirty="0"/>
              <a:t>11-17/1333r0 WUR Operating Channel, Po-Kai </a:t>
            </a:r>
            <a:r>
              <a:rPr lang="en-US" sz="1800" dirty="0" smtClean="0"/>
              <a:t>Huang</a:t>
            </a:r>
            <a:endParaRPr lang="en-US" sz="1800" dirty="0"/>
          </a:p>
          <a:p>
            <a:pPr marL="800100" lvl="1" indent="-342900">
              <a:buFont typeface="+mj-lt"/>
              <a:buAutoNum type="arabicPeriod"/>
            </a:pPr>
            <a:r>
              <a:rPr lang="en-US" sz="1800" dirty="0"/>
              <a:t>11-17-1349, </a:t>
            </a:r>
            <a:r>
              <a:rPr lang="en-US" sz="1800" dirty="0" smtClean="0"/>
              <a:t>Discussion </a:t>
            </a:r>
            <a:r>
              <a:rPr lang="en-US" sz="1800" dirty="0"/>
              <a:t>on WUR mode, </a:t>
            </a:r>
            <a:r>
              <a:rPr lang="en-US" sz="1800" dirty="0" err="1"/>
              <a:t>Woojin</a:t>
            </a:r>
            <a:r>
              <a:rPr lang="en-US" sz="1800" dirty="0"/>
              <a:t> </a:t>
            </a:r>
            <a:r>
              <a:rPr lang="en-US" sz="1800" dirty="0" err="1"/>
              <a:t>Ahn</a:t>
            </a:r>
            <a:r>
              <a:rPr lang="en-US" sz="1800" dirty="0"/>
              <a:t> (WILUS), </a:t>
            </a:r>
            <a:r>
              <a:rPr lang="en-US" sz="1800" dirty="0" smtClean="0"/>
              <a:t>20 </a:t>
            </a:r>
            <a:r>
              <a:rPr lang="en-US" sz="1800" dirty="0"/>
              <a:t>min</a:t>
            </a:r>
            <a:r>
              <a:rPr lang="en-US" sz="1800" dirty="0" smtClean="0"/>
              <a:t>.</a:t>
            </a:r>
            <a:endParaRPr lang="en-US" sz="1800" dirty="0"/>
          </a:p>
          <a:p>
            <a:pPr marL="800100" lvl="1" indent="-342900">
              <a:buFont typeface="+mj-lt"/>
              <a:buAutoNum type="arabicPeriod"/>
            </a:pPr>
            <a:r>
              <a:rPr lang="en-US" sz="1800" dirty="0"/>
              <a:t>11-17-1051, </a:t>
            </a:r>
            <a:r>
              <a:rPr lang="en-US" sz="1800" dirty="0" smtClean="0"/>
              <a:t>Uplink </a:t>
            </a:r>
            <a:r>
              <a:rPr lang="en-US" sz="1800" dirty="0"/>
              <a:t>transmission behavior of WUR STA, </a:t>
            </a:r>
            <a:r>
              <a:rPr lang="en-US" sz="1800" dirty="0" err="1"/>
              <a:t>Woojin</a:t>
            </a:r>
            <a:r>
              <a:rPr lang="en-US" sz="1800" dirty="0"/>
              <a:t> </a:t>
            </a:r>
            <a:r>
              <a:rPr lang="en-US" sz="1800" dirty="0" err="1"/>
              <a:t>Ahn</a:t>
            </a:r>
            <a:r>
              <a:rPr lang="en-US" sz="1800" dirty="0"/>
              <a:t> (WILUS), </a:t>
            </a:r>
            <a:r>
              <a:rPr lang="en-US" sz="1800" dirty="0" smtClean="0"/>
              <a:t>20 </a:t>
            </a:r>
            <a:r>
              <a:rPr lang="en-US" sz="1800" dirty="0"/>
              <a:t>min.  </a:t>
            </a:r>
          </a:p>
          <a:p>
            <a:pPr marL="800100" lvl="1" indent="-342900">
              <a:buFont typeface="+mj-lt"/>
              <a:buAutoNum type="arabicPeriod"/>
            </a:pPr>
            <a:r>
              <a:rPr lang="en-US" sz="1800" dirty="0" smtClean="0"/>
              <a:t>11-17-1302r0, WUR </a:t>
            </a:r>
            <a:r>
              <a:rPr lang="en-US" sz="1800" dirty="0"/>
              <a:t>mode operation procedures, Lei Huang (Panasonic), </a:t>
            </a:r>
            <a:r>
              <a:rPr lang="en-US" sz="1800" dirty="0" smtClean="0"/>
              <a:t>25min</a:t>
            </a:r>
            <a:endParaRPr lang="en-US" sz="1800" dirty="0"/>
          </a:p>
          <a:p>
            <a:pPr marL="800100" lvl="1" indent="-342900">
              <a:buFont typeface="+mj-lt"/>
              <a:buAutoNum type="arabicPeriod"/>
            </a:pPr>
            <a:r>
              <a:rPr lang="en-US" sz="1800" dirty="0" smtClean="0"/>
              <a:t>11-17-1303r0, Communicating </a:t>
            </a:r>
            <a:r>
              <a:rPr lang="en-US" sz="1800" dirty="0"/>
              <a:t>wake-up operating parameters, Lei Huang (Panasonic), </a:t>
            </a:r>
            <a:r>
              <a:rPr lang="en-US" sz="1800" dirty="0" smtClean="0"/>
              <a:t>20min</a:t>
            </a:r>
            <a:endParaRPr lang="en-US" sz="1800" dirty="0"/>
          </a:p>
          <a:p>
            <a:pPr marL="800100" lvl="1" indent="-342900">
              <a:buFont typeface="+mj-lt"/>
              <a:buAutoNum type="arabicPeriod"/>
            </a:pPr>
            <a:r>
              <a:rPr lang="en-US" sz="1800" dirty="0" smtClean="0"/>
              <a:t>11-17/1356</a:t>
            </a:r>
            <a:r>
              <a:rPr lang="en-US" sz="1800" dirty="0"/>
              <a:t>, </a:t>
            </a:r>
            <a:r>
              <a:rPr lang="en-US" sz="1800" dirty="0" smtClean="0"/>
              <a:t>PS </a:t>
            </a:r>
            <a:r>
              <a:rPr lang="en-US" sz="1800" dirty="0"/>
              <a:t>operation for Duty cycle STAs follow-up, </a:t>
            </a:r>
            <a:r>
              <a:rPr lang="en-US" sz="1800" dirty="0" err="1"/>
              <a:t>Jeongki</a:t>
            </a:r>
            <a:r>
              <a:rPr lang="en-US" sz="1800" dirty="0"/>
              <a:t> Kim (LG Electronics), </a:t>
            </a:r>
            <a:r>
              <a:rPr lang="en-US" sz="1800" dirty="0" smtClean="0"/>
              <a:t>25min.</a:t>
            </a:r>
            <a:endParaRPr lang="en-US" sz="1800" dirty="0"/>
          </a:p>
          <a:p>
            <a:pPr marL="800100" lvl="1" indent="-342900">
              <a:buFont typeface="+mj-lt"/>
              <a:buAutoNum type="arabicPeriod"/>
            </a:pPr>
            <a:r>
              <a:rPr lang="en-US" sz="1800" dirty="0" smtClean="0"/>
              <a:t>11-17-1316r0, WUR-mode-signaling, </a:t>
            </a:r>
            <a:r>
              <a:rPr lang="en-US" sz="1800" dirty="0" err="1"/>
              <a:t>Suhwook</a:t>
            </a:r>
            <a:r>
              <a:rPr lang="en-US" sz="1800" dirty="0"/>
              <a:t> Kim (20-30min</a:t>
            </a:r>
            <a:r>
              <a:rPr lang="en-US" sz="1800" dirty="0" smtClean="0"/>
              <a:t>)</a:t>
            </a:r>
            <a:endParaRPr lang="en-US" sz="1800" dirty="0"/>
          </a:p>
          <a:p>
            <a:pPr marL="800100" lvl="1" indent="-342900">
              <a:buFont typeface="+mj-lt"/>
              <a:buAutoNum type="arabicPeriod"/>
            </a:pPr>
            <a:r>
              <a:rPr lang="en-US" sz="1800" dirty="0"/>
              <a:t>11-17/1369, </a:t>
            </a:r>
            <a:r>
              <a:rPr lang="en-US" sz="1800" dirty="0" smtClean="0"/>
              <a:t>Power </a:t>
            </a:r>
            <a:r>
              <a:rPr lang="en-US" sz="1800" dirty="0"/>
              <a:t>save mode transition, Ming </a:t>
            </a:r>
            <a:r>
              <a:rPr lang="en-US" sz="1800" dirty="0" err="1"/>
              <a:t>Gan</a:t>
            </a:r>
            <a:r>
              <a:rPr lang="en-US" sz="1800" dirty="0"/>
              <a:t> (Huawei), </a:t>
            </a:r>
            <a:r>
              <a:rPr lang="en-US" sz="1800" dirty="0" smtClean="0"/>
              <a:t>20~25min</a:t>
            </a:r>
            <a:endParaRPr lang="en-US" sz="1800" dirty="0"/>
          </a:p>
          <a:p>
            <a:pPr marL="800100" lvl="1" indent="-342900">
              <a:buFont typeface="+mj-lt"/>
              <a:buAutoNum type="arabicPeriod"/>
            </a:pPr>
            <a:r>
              <a:rPr lang="en-US" sz="1800" dirty="0"/>
              <a:t>11-17/1359, </a:t>
            </a:r>
            <a:r>
              <a:rPr lang="en-US" sz="1800" dirty="0" smtClean="0"/>
              <a:t>Considerations </a:t>
            </a:r>
            <a:r>
              <a:rPr lang="en-US" sz="1800" dirty="0"/>
              <a:t>for WUR Response, </a:t>
            </a:r>
            <a:r>
              <a:rPr lang="en-US" sz="1800" dirty="0" err="1"/>
              <a:t>Taewon</a:t>
            </a:r>
            <a:r>
              <a:rPr lang="en-US" sz="1800" dirty="0"/>
              <a:t> Song (LG Electronics), </a:t>
            </a:r>
            <a:r>
              <a:rPr lang="en-US" sz="1800" dirty="0" smtClean="0"/>
              <a:t>20min</a:t>
            </a:r>
          </a:p>
          <a:p>
            <a:pPr marL="342900" indent="-342900">
              <a:buFont typeface="+mj-lt"/>
              <a:buAutoNum type="arabicPeriod" startAt="2"/>
            </a:pPr>
            <a:r>
              <a:rPr lang="en-US" sz="1800" b="1" dirty="0" smtClean="0"/>
              <a:t>Security</a:t>
            </a:r>
          </a:p>
          <a:p>
            <a:pPr marL="800100" lvl="1" indent="-342900">
              <a:buFont typeface="+mj-lt"/>
              <a:buAutoNum type="arabicPeriod"/>
            </a:pPr>
            <a:r>
              <a:rPr lang="en-US" sz="1800" dirty="0" smtClean="0"/>
              <a:t>11-17/0660</a:t>
            </a:r>
            <a:r>
              <a:rPr lang="en-US" sz="1800" dirty="0"/>
              <a:t>, WUR Security Proposal (SP only), </a:t>
            </a:r>
            <a:r>
              <a:rPr lang="en-US" sz="1800" dirty="0" err="1"/>
              <a:t>Yunbo</a:t>
            </a:r>
            <a:r>
              <a:rPr lang="en-US" sz="1800" dirty="0"/>
              <a:t> Han/</a:t>
            </a:r>
            <a:r>
              <a:rPr lang="en-US" sz="1800" dirty="0" err="1"/>
              <a:t>Yunsong</a:t>
            </a:r>
            <a:r>
              <a:rPr lang="en-US" sz="1800" dirty="0"/>
              <a:t> Yang</a:t>
            </a:r>
            <a:endParaRPr lang="en-US" sz="1800" dirty="0" smtClean="0"/>
          </a:p>
          <a:p>
            <a:pPr marL="800100" lvl="1" indent="-342900">
              <a:buFont typeface="+mj-lt"/>
              <a:buAutoNum type="arabicPeriod"/>
            </a:pPr>
            <a:endParaRPr lang="en-US" sz="1800" dirty="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Tree>
    <p:extLst>
      <p:ext uri="{BB962C8B-B14F-4D97-AF65-F5344CB8AC3E}">
        <p14:creationId xmlns:p14="http://schemas.microsoft.com/office/powerpoint/2010/main" val="12323442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Optimizations</a:t>
            </a:r>
            <a:endParaRPr lang="en-US" dirty="0"/>
          </a:p>
        </p:txBody>
      </p:sp>
      <p:sp>
        <p:nvSpPr>
          <p:cNvPr id="6" name="Content Placeholder 5"/>
          <p:cNvSpPr>
            <a:spLocks noGrp="1"/>
          </p:cNvSpPr>
          <p:nvPr>
            <p:ph idx="1"/>
          </p:nvPr>
        </p:nvSpPr>
        <p:spPr/>
        <p:txBody>
          <a:bodyPr/>
          <a:lstStyle/>
          <a:p>
            <a:pPr marL="457200" indent="-457200">
              <a:buFont typeface="+mj-lt"/>
              <a:buAutoNum type="arabicPeriod"/>
            </a:pPr>
            <a:r>
              <a:rPr lang="en-US" sz="1800" dirty="0"/>
              <a:t>WUR non-basic operation</a:t>
            </a:r>
          </a:p>
          <a:p>
            <a:pPr marL="800100" lvl="1" indent="-342900">
              <a:buFont typeface="+mj-lt"/>
              <a:buAutoNum type="arabicPeriod"/>
            </a:pPr>
            <a:r>
              <a:rPr lang="en-US" sz="1800" dirty="0"/>
              <a:t>11-17/1334r0 Vendor Specific WUR Frame Follow up, Po-Kai</a:t>
            </a:r>
          </a:p>
          <a:p>
            <a:pPr marL="800100" lvl="1" indent="-342900">
              <a:buFont typeface="+mj-lt"/>
              <a:buAutoNum type="arabicPeriod"/>
            </a:pPr>
            <a:r>
              <a:rPr lang="en-US" sz="1800" dirty="0" smtClean="0"/>
              <a:t>11-17/1427r0, Issues </a:t>
            </a:r>
            <a:r>
              <a:rPr lang="en-US" sz="1800" dirty="0"/>
              <a:t>on Wake-up V2P radio, </a:t>
            </a:r>
            <a:r>
              <a:rPr lang="en-US" sz="1800" dirty="0" err="1"/>
              <a:t>Hanseul</a:t>
            </a:r>
            <a:r>
              <a:rPr lang="en-US" sz="1800" dirty="0"/>
              <a:t> Hong (</a:t>
            </a:r>
            <a:r>
              <a:rPr lang="en-US" sz="1800" dirty="0" err="1"/>
              <a:t>Yonsei</a:t>
            </a:r>
            <a:r>
              <a:rPr lang="en-US" sz="1800" dirty="0"/>
              <a:t> Univ.), </a:t>
            </a:r>
            <a:r>
              <a:rPr lang="en-US" sz="1800" dirty="0" smtClean="0"/>
              <a:t>20min</a:t>
            </a:r>
            <a:r>
              <a:rPr lang="en-US" sz="1600" dirty="0"/>
              <a:t/>
            </a:r>
            <a:br>
              <a:rPr lang="en-US" sz="1600" dirty="0"/>
            </a:br>
            <a:endParaRPr lang="en-US" sz="1600" dirty="0"/>
          </a:p>
          <a:p>
            <a:pPr marL="457200" indent="-457200">
              <a:buFont typeface="+mj-lt"/>
              <a:buAutoNum type="arabicPeriod"/>
            </a:pPr>
            <a:r>
              <a:rPr lang="en-US" sz="1800" dirty="0"/>
              <a:t>Multi-user support</a:t>
            </a:r>
          </a:p>
          <a:p>
            <a:pPr marL="800100" lvl="1" indent="-342900">
              <a:buFont typeface="+mj-lt"/>
              <a:buAutoNum type="arabicPeriod"/>
            </a:pPr>
            <a:r>
              <a:rPr lang="en-US" sz="1800" dirty="0" smtClean="0"/>
              <a:t>11-17/1353</a:t>
            </a:r>
            <a:r>
              <a:rPr lang="en-US" sz="1800" dirty="0"/>
              <a:t>, </a:t>
            </a:r>
            <a:r>
              <a:rPr lang="en-US" sz="1800" dirty="0" smtClean="0"/>
              <a:t>Multi-user </a:t>
            </a:r>
            <a:r>
              <a:rPr lang="en-US" sz="1800" dirty="0"/>
              <a:t>wake-up frame, </a:t>
            </a:r>
            <a:r>
              <a:rPr lang="en-US" sz="1800" dirty="0" err="1"/>
              <a:t>Jeongki</a:t>
            </a:r>
            <a:r>
              <a:rPr lang="en-US" sz="1800" dirty="0"/>
              <a:t> Kim (LG Electronics), </a:t>
            </a:r>
            <a:r>
              <a:rPr lang="en-US" sz="1800" dirty="0" smtClean="0"/>
              <a:t>20min</a:t>
            </a:r>
            <a:r>
              <a:rPr lang="en-US" sz="1800" dirty="0"/>
              <a:t>.</a:t>
            </a:r>
          </a:p>
          <a:p>
            <a:pPr marL="800100" lvl="1" indent="-342900">
              <a:buFont typeface="+mj-lt"/>
              <a:buAutoNum type="arabicPeriod"/>
            </a:pPr>
            <a:r>
              <a:rPr lang="en-US" sz="1800" dirty="0" smtClean="0"/>
              <a:t>11-17-1395r0, “Simple </a:t>
            </a:r>
            <a:r>
              <a:rPr lang="en-US" sz="1800" dirty="0"/>
              <a:t>multiplexing of Wake-Up Signals”, author: Leif </a:t>
            </a:r>
            <a:r>
              <a:rPr lang="en-US" sz="1800" dirty="0" err="1"/>
              <a:t>Wilhelmsson</a:t>
            </a:r>
            <a:r>
              <a:rPr lang="en-US" sz="1800" dirty="0"/>
              <a:t> (Ericsson), </a:t>
            </a:r>
            <a:r>
              <a:rPr lang="en-US" sz="1800" dirty="0" smtClean="0"/>
              <a:t>time</a:t>
            </a:r>
            <a:r>
              <a:rPr lang="en-US" sz="1800" dirty="0"/>
              <a:t>: 20 min</a:t>
            </a:r>
          </a:p>
          <a:p>
            <a:pPr marL="800100" lvl="1" indent="-342900">
              <a:buFont typeface="+mj-lt"/>
              <a:buAutoNum type="arabicPeriod"/>
            </a:pPr>
            <a:r>
              <a:rPr lang="en-US" sz="1800" dirty="0"/>
              <a:t>11-17/1419 Waveform Coding Schemes for Frequency Domain Multiplexing, </a:t>
            </a:r>
            <a:r>
              <a:rPr lang="en-US" sz="1800" dirty="0" err="1"/>
              <a:t>Rui</a:t>
            </a:r>
            <a:r>
              <a:rPr lang="en-US" sz="1800" dirty="0"/>
              <a:t> Yang (</a:t>
            </a:r>
            <a:r>
              <a:rPr lang="en-US" sz="1800" dirty="0" err="1"/>
              <a:t>InterDigital</a:t>
            </a:r>
            <a:r>
              <a:rPr lang="en-US" sz="1800" dirty="0"/>
              <a:t>) (Wed AM1 or </a:t>
            </a:r>
            <a:r>
              <a:rPr lang="en-US" sz="1800" dirty="0" err="1"/>
              <a:t>Thur</a:t>
            </a:r>
            <a:r>
              <a:rPr lang="en-US" sz="1800" dirty="0"/>
              <a:t> PM2)</a:t>
            </a:r>
            <a:endParaRPr lang="en-US" sz="3600" dirty="0"/>
          </a:p>
          <a:p>
            <a:pPr marL="457200" indent="-457200">
              <a:buFont typeface="+mj-lt"/>
              <a:buAutoNum type="arabicPeriod"/>
            </a:pPr>
            <a:endParaRPr lang="en-US" sz="1800" dirty="0"/>
          </a:p>
        </p:txBody>
      </p:sp>
      <p:sp>
        <p:nvSpPr>
          <p:cNvPr id="3" name="Date Placeholder 2"/>
          <p:cNvSpPr>
            <a:spLocks noGrp="1"/>
          </p:cNvSpPr>
          <p:nvPr>
            <p:ph type="dt" sz="half" idx="10"/>
          </p:nvPr>
        </p:nvSpPr>
        <p:spPr/>
        <p:txBody>
          <a:bodyPr/>
          <a:lstStyle/>
          <a:p>
            <a:pPr>
              <a:defRPr/>
            </a:pPr>
            <a:r>
              <a:rPr lang="en-US" smtClean="0"/>
              <a:t>September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14</a:t>
            </a:fld>
            <a:endParaRPr lang="en-US" altLang="en-US"/>
          </a:p>
        </p:txBody>
      </p:sp>
    </p:spTree>
    <p:extLst>
      <p:ext uri="{BB962C8B-B14F-4D97-AF65-F5344CB8AC3E}">
        <p14:creationId xmlns:p14="http://schemas.microsoft.com/office/powerpoint/2010/main" val="8589459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Usage Models (Tuesday AM1)</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sz="2000" b="0" dirty="0"/>
              <a:t>11-17-1386-00-ba-examining 802.11ba usage models for mainstream devices., </a:t>
            </a:r>
            <a:r>
              <a:rPr lang="en-US" sz="2000" b="0" dirty="0" err="1"/>
              <a:t>Guoqing</a:t>
            </a:r>
            <a:r>
              <a:rPr lang="en-US" sz="2000" b="0" dirty="0"/>
              <a:t> Li, 25min</a:t>
            </a:r>
          </a:p>
          <a:p>
            <a:pPr marL="457200" indent="-457200">
              <a:buFont typeface="+mj-lt"/>
              <a:buAutoNum type="arabicPeriod"/>
            </a:pPr>
            <a:r>
              <a:rPr lang="en-US" sz="2000" b="0" dirty="0"/>
              <a:t>11-17/1388 On AP Power Saving Usage Model, </a:t>
            </a:r>
            <a:r>
              <a:rPr lang="en-US" sz="2000" b="0" dirty="0" err="1" smtClean="0"/>
              <a:t>Xiaofei</a:t>
            </a:r>
            <a:r>
              <a:rPr lang="en-US" sz="2000" b="0" dirty="0"/>
              <a:t> Wang (</a:t>
            </a:r>
            <a:r>
              <a:rPr lang="en-US" sz="2000" b="0" dirty="0" err="1"/>
              <a:t>InterDigital</a:t>
            </a:r>
            <a:r>
              <a:rPr lang="en-US" sz="2000" b="0" dirty="0"/>
              <a:t>)</a:t>
            </a:r>
          </a:p>
          <a:p>
            <a:pPr marL="457200" indent="-457200">
              <a:buFont typeface="+mj-lt"/>
              <a:buAutoNum type="arabicPeriod"/>
            </a:pPr>
            <a:endParaRPr lang="en-US" sz="2000" dirty="0"/>
          </a:p>
        </p:txBody>
      </p:sp>
      <p:sp>
        <p:nvSpPr>
          <p:cNvPr id="4" name="Date Placeholder 3"/>
          <p:cNvSpPr>
            <a:spLocks noGrp="1"/>
          </p:cNvSpPr>
          <p:nvPr>
            <p:ph type="dt" sz="half"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18540045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mtClean="0"/>
              <a:t>Motions</a:t>
            </a:r>
          </a:p>
        </p:txBody>
      </p:sp>
      <p:sp>
        <p:nvSpPr>
          <p:cNvPr id="3" name="Date Placeholder 2"/>
          <p:cNvSpPr>
            <a:spLocks noGrp="1"/>
          </p:cNvSpPr>
          <p:nvPr>
            <p:ph type="dt" sz="quarter" idx="10"/>
          </p:nvPr>
        </p:nvSpPr>
        <p:spPr/>
        <p:txBody>
          <a:bodyPr/>
          <a:lstStyle/>
          <a:p>
            <a:pPr>
              <a:defRPr/>
            </a:pPr>
            <a:r>
              <a:rPr lang="en-US" smtClean="0"/>
              <a:t>September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16</a:t>
            </a:fld>
            <a:endParaRPr lang="en-US" altLang="en-US" sz="1200" b="0" smtClean="0"/>
          </a:p>
        </p:txBody>
      </p:sp>
      <p:sp>
        <p:nvSpPr>
          <p:cNvPr id="6" name="Rectangle 5"/>
          <p:cNvSpPr/>
          <p:nvPr/>
        </p:nvSpPr>
        <p:spPr>
          <a:xfrm>
            <a:off x="76200" y="1787525"/>
            <a:ext cx="8991600" cy="1077218"/>
          </a:xfrm>
          <a:prstGeom prst="rect">
            <a:avLst/>
          </a:prstGeom>
        </p:spPr>
        <p:txBody>
          <a:bodyPr>
            <a:spAutoFit/>
          </a:bodyPr>
          <a:lstStyle/>
          <a:p>
            <a:pPr>
              <a:spcBef>
                <a:spcPts val="0"/>
              </a:spcBef>
              <a:spcAft>
                <a:spcPts val="0"/>
              </a:spcAft>
              <a:defRPr/>
            </a:pPr>
            <a:r>
              <a:rPr lang="en-US" sz="1600" b="1" u="sng" dirty="0">
                <a:latin typeface="+mj-lt"/>
                <a:ea typeface="Malgun Gothic" panose="020B0503020000020004" pitchFamily="34" charset="-127"/>
                <a:cs typeface="Times New Roman" panose="02020603050405020304" pitchFamily="18" charset="0"/>
              </a:rPr>
              <a:t>Motions (Thursday </a:t>
            </a:r>
            <a:r>
              <a:rPr lang="en-US" sz="1600" b="1" u="sng" dirty="0" smtClean="0">
                <a:latin typeface="+mj-lt"/>
                <a:ea typeface="Malgun Gothic" panose="020B0503020000020004" pitchFamily="34" charset="-127"/>
                <a:cs typeface="Times New Roman" panose="02020603050405020304" pitchFamily="18" charset="0"/>
              </a:rPr>
              <a:t>AM2)</a:t>
            </a:r>
            <a:r>
              <a:rPr lang="en-US" sz="1600" u="sng" dirty="0" smtClean="0">
                <a:latin typeface="+mj-lt"/>
                <a:ea typeface="Malgun Gothic" panose="020B0503020000020004" pitchFamily="34" charset="-127"/>
                <a:cs typeface="Times New Roman" panose="02020603050405020304" pitchFamily="18" charset="0"/>
              </a:rPr>
              <a:t>: </a:t>
            </a:r>
            <a:endParaRPr lang="en-US" sz="1600" dirty="0">
              <a:latin typeface="+mj-lt"/>
              <a:ea typeface="Malgun Gothic" panose="020B0503020000020004" pitchFamily="34" charset="-127"/>
              <a:cs typeface="Times New Roman" panose="02020603050405020304" pitchFamily="18" charset="0"/>
            </a:endParaRPr>
          </a:p>
          <a:p>
            <a:pPr marL="342900" indent="-342900">
              <a:buFont typeface="+mj-lt"/>
              <a:buAutoNum type="arabicPeriod"/>
            </a:pPr>
            <a:r>
              <a:rPr lang="en-US" sz="1600" dirty="0"/>
              <a:t/>
            </a:r>
            <a:br>
              <a:rPr lang="en-US" sz="1600" dirty="0"/>
            </a:b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685800"/>
            <a:ext cx="7772400" cy="350838"/>
          </a:xfrm>
        </p:spPr>
        <p:txBody>
          <a:bodyPr/>
          <a:lstStyle/>
          <a:p>
            <a:r>
              <a:rPr lang="en-US" altLang="en-US" smtClean="0"/>
              <a:t>Agenda</a:t>
            </a:r>
          </a:p>
        </p:txBody>
      </p:sp>
      <p:sp>
        <p:nvSpPr>
          <p:cNvPr id="21507" name="Content Placeholder 6"/>
          <p:cNvSpPr>
            <a:spLocks noGrp="1"/>
          </p:cNvSpPr>
          <p:nvPr>
            <p:ph sz="half" idx="1"/>
          </p:nvPr>
        </p:nvSpPr>
        <p:spPr>
          <a:xfrm>
            <a:off x="152400" y="1524000"/>
            <a:ext cx="4722813" cy="4951413"/>
          </a:xfrm>
        </p:spPr>
        <p:txBody>
          <a:bodyPr/>
          <a:lstStyle/>
          <a:p>
            <a:r>
              <a:rPr lang="en-US" altLang="en-US" sz="1300" dirty="0" smtClean="0"/>
              <a:t>Monday: PM1 (2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July 2017 meeting</a:t>
            </a:r>
          </a:p>
          <a:p>
            <a:pPr lvl="1"/>
            <a:r>
              <a:rPr lang="en-US" altLang="en-US" sz="1300" dirty="0" smtClean="0"/>
              <a:t>Motion: July 2017 meeting minutes (</a:t>
            </a:r>
            <a:r>
              <a:rPr lang="en-US" altLang="en-US" sz="1300" dirty="0">
                <a:hlinkClick r:id="rId2"/>
              </a:rPr>
              <a:t>doc: </a:t>
            </a:r>
            <a:r>
              <a:rPr lang="en-US" altLang="en-US" sz="1300" dirty="0">
                <a:hlinkClick r:id="rId3"/>
              </a:rPr>
              <a:t>IEEE </a:t>
            </a:r>
            <a:r>
              <a:rPr lang="en-US" altLang="en-US" sz="1300" dirty="0" smtClean="0">
                <a:hlinkClick r:id="rId2"/>
              </a:rPr>
              <a:t>802.11-17/1197r</a:t>
            </a:r>
            <a:r>
              <a:rPr lang="en-US" altLang="en-US" sz="1300" dirty="0" smtClean="0"/>
              <a:t>1)</a:t>
            </a:r>
            <a:endParaRPr lang="en-US" altLang="en-US" sz="1300" dirty="0" smtClean="0"/>
          </a:p>
          <a:p>
            <a:pPr lvl="1"/>
            <a:r>
              <a:rPr lang="en-US" altLang="en-US" sz="1300" dirty="0" err="1" smtClean="0"/>
              <a:t>TGba</a:t>
            </a:r>
            <a:r>
              <a:rPr lang="en-US" altLang="en-US" sz="1300" dirty="0" smtClean="0"/>
              <a:t> Spec Framework Document review and approval</a:t>
            </a:r>
          </a:p>
          <a:p>
            <a:pPr lvl="1"/>
            <a:r>
              <a:rPr lang="en-US" altLang="en-US" sz="1300" dirty="0" smtClean="0"/>
              <a:t>Presentations, Recess</a:t>
            </a:r>
          </a:p>
          <a:p>
            <a:r>
              <a:rPr lang="en-US" altLang="en-US" sz="1300" dirty="0" smtClean="0"/>
              <a:t>Tuesday: AM1, PM1, PM2 (6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Usage model submissions</a:t>
            </a:r>
          </a:p>
          <a:p>
            <a:pPr lvl="1"/>
            <a:r>
              <a:rPr lang="en-US" altLang="en-US" sz="1300" dirty="0" smtClean="0"/>
              <a:t>Presentations</a:t>
            </a:r>
            <a:r>
              <a:rPr lang="en-US" altLang="en-US" sz="1300" dirty="0" smtClean="0"/>
              <a:t>, Recess</a:t>
            </a:r>
          </a:p>
          <a:p>
            <a:r>
              <a:rPr lang="en-US" altLang="en-US" sz="1300" dirty="0"/>
              <a:t>Wednesday: AM1 (2 hours)</a:t>
            </a:r>
          </a:p>
          <a:p>
            <a:pPr lvl="1"/>
            <a:r>
              <a:rPr lang="en-US" altLang="en-US" sz="1300" dirty="0"/>
              <a:t>Call meeting to order</a:t>
            </a:r>
          </a:p>
          <a:p>
            <a:pPr lvl="1"/>
            <a:r>
              <a:rPr lang="en-US" altLang="en-US" sz="1300" dirty="0"/>
              <a:t>IEEE 802 and 802.11 IPR Policy and procedure</a:t>
            </a:r>
          </a:p>
          <a:p>
            <a:pPr lvl="1"/>
            <a:r>
              <a:rPr lang="en-US" altLang="en-US" sz="1300" dirty="0"/>
              <a:t>Presentations, Recess</a:t>
            </a:r>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68863" y="1524000"/>
            <a:ext cx="4268787" cy="4951413"/>
          </a:xfrm>
        </p:spPr>
        <p:txBody>
          <a:bodyPr/>
          <a:lstStyle/>
          <a:p>
            <a:r>
              <a:rPr lang="en-US" altLang="en-US" sz="1300" dirty="0" smtClean="0"/>
              <a:t>Thursday: AM1 (2 </a:t>
            </a:r>
            <a:r>
              <a:rPr lang="en-US" altLang="en-US" sz="1300" dirty="0"/>
              <a:t>hours</a:t>
            </a:r>
            <a:r>
              <a:rPr lang="en-US" altLang="en-US" sz="1300" dirty="0" smtClean="0"/>
              <a:t>)</a:t>
            </a:r>
            <a:endParaRPr lang="en-US" altLang="en-US" sz="1300" dirty="0"/>
          </a:p>
          <a:p>
            <a:pPr lvl="1"/>
            <a:r>
              <a:rPr lang="en-US" altLang="en-US" sz="1300" dirty="0"/>
              <a:t>Call meeting to order</a:t>
            </a:r>
          </a:p>
          <a:p>
            <a:pPr lvl="1"/>
            <a:r>
              <a:rPr lang="en-US" altLang="en-US" sz="1300" dirty="0"/>
              <a:t>IEEE 802 and 802.11 IPR Policy and procedure</a:t>
            </a:r>
          </a:p>
          <a:p>
            <a:pPr lvl="1"/>
            <a:r>
              <a:rPr lang="en-US" altLang="en-US" sz="1300" dirty="0" err="1" smtClean="0"/>
              <a:t>TGba</a:t>
            </a:r>
            <a:r>
              <a:rPr lang="en-US" altLang="en-US" sz="1300" dirty="0" smtClean="0"/>
              <a:t> usage model document review/approval </a:t>
            </a:r>
            <a:endParaRPr lang="en-US" altLang="en-US" sz="1300" dirty="0" smtClean="0"/>
          </a:p>
          <a:p>
            <a:pPr lvl="1"/>
            <a:r>
              <a:rPr lang="en-US" altLang="en-US" sz="1300" dirty="0" smtClean="0"/>
              <a:t>Presentations</a:t>
            </a:r>
            <a:r>
              <a:rPr lang="en-US" altLang="en-US" sz="1300" dirty="0"/>
              <a:t>, </a:t>
            </a:r>
            <a:r>
              <a:rPr lang="en-US" altLang="en-US" sz="1300" dirty="0" smtClean="0"/>
              <a:t>Recess</a:t>
            </a:r>
          </a:p>
          <a:p>
            <a:r>
              <a:rPr lang="en-US" altLang="en-US" sz="1300" dirty="0" smtClean="0"/>
              <a:t>Thursday: AM2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Motions</a:t>
            </a:r>
          </a:p>
          <a:p>
            <a:pPr lvl="1"/>
            <a:r>
              <a:rPr lang="en-US" altLang="en-US" sz="1300" dirty="0" smtClean="0"/>
              <a:t>Presentations </a:t>
            </a:r>
          </a:p>
          <a:p>
            <a:pPr lvl="1"/>
            <a:r>
              <a:rPr lang="en-US" altLang="en-US" sz="1300" dirty="0" smtClean="0"/>
              <a:t>Recess</a:t>
            </a:r>
          </a:p>
          <a:p>
            <a:r>
              <a:rPr lang="en-US" altLang="en-US" sz="1300" dirty="0" smtClean="0"/>
              <a:t>Thursday: PM1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TG timeline discussion</a:t>
            </a:r>
          </a:p>
          <a:p>
            <a:pPr lvl="1"/>
            <a:r>
              <a:rPr lang="en-US" altLang="en-US" sz="1300" dirty="0" smtClean="0"/>
              <a:t>Goal for November 2017 F2F meeting</a:t>
            </a:r>
          </a:p>
          <a:p>
            <a:pPr lvl="1"/>
            <a:r>
              <a:rPr lang="en-US" altLang="en-US" sz="1300" dirty="0" smtClean="0"/>
              <a:t>Teleconference call schedule</a:t>
            </a:r>
          </a:p>
          <a:p>
            <a:pPr lvl="1"/>
            <a:r>
              <a:rPr lang="en-US" altLang="en-US" sz="1300" dirty="0" err="1" smtClean="0"/>
              <a:t>TGba</a:t>
            </a:r>
            <a:r>
              <a:rPr lang="en-US" altLang="en-US" sz="1300" dirty="0" smtClean="0"/>
              <a:t> simulation scenarios and evaluation methodology document review/approval</a:t>
            </a:r>
            <a:endParaRPr lang="en-US" altLang="en-US" sz="1300" dirty="0"/>
          </a:p>
          <a:p>
            <a:pPr lvl="1"/>
            <a:r>
              <a:rPr lang="en-US" altLang="en-US" sz="1300" dirty="0" smtClean="0"/>
              <a:t>Presentations</a:t>
            </a:r>
          </a:p>
          <a:p>
            <a:pPr lvl="1"/>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17</a:t>
            </a:fld>
            <a:endParaRPr lang="en-US" altLang="en-US" sz="1200" b="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253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D5C735-844C-4985-8FD7-EA12CCFE05EB}" type="slidenum">
              <a:rPr lang="en-US" altLang="en-US" sz="1200" b="0" smtClean="0"/>
              <a:pPr>
                <a:spcBef>
                  <a:spcPct val="0"/>
                </a:spcBef>
                <a:buFontTx/>
                <a:buNone/>
              </a:pPr>
              <a:t>18</a:t>
            </a:fld>
            <a:endParaRPr lang="en-US" altLang="en-US" sz="1200" b="0" smtClean="0"/>
          </a:p>
        </p:txBody>
      </p:sp>
      <p:sp>
        <p:nvSpPr>
          <p:cNvPr id="7" name="Rectangle 2"/>
          <p:cNvSpPr txBox="1">
            <a:spLocks noChangeArrowheads="1"/>
          </p:cNvSpPr>
          <p:nvPr/>
        </p:nvSpPr>
        <p:spPr bwMode="auto">
          <a:xfrm>
            <a:off x="685800" y="685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nchor="ct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400" u="sng" kern="0" smtClean="0"/>
              <a:t>Instructions for the WG Chair</a:t>
            </a:r>
            <a:endParaRPr lang="en-US" altLang="en-US" sz="2400" u="sng" kern="0" dirty="0" smtClean="0"/>
          </a:p>
        </p:txBody>
      </p:sp>
      <p:sp>
        <p:nvSpPr>
          <p:cNvPr id="8" name="Rectangle 3"/>
          <p:cNvSpPr txBox="1">
            <a:spLocks noChangeArrowheads="1"/>
          </p:cNvSpPr>
          <p:nvPr/>
        </p:nvSpPr>
        <p:spPr bwMode="auto">
          <a:xfrm>
            <a:off x="152400" y="1066800"/>
            <a:ext cx="8610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spcAft>
                <a:spcPct val="30000"/>
              </a:spcAft>
              <a:buFontTx/>
              <a:buNone/>
              <a:defRPr/>
            </a:pPr>
            <a:r>
              <a:rPr lang="en-US" altLang="en-US" sz="800" b="0" kern="0" smtClean="0"/>
              <a:t>	</a:t>
            </a:r>
            <a:r>
              <a:rPr lang="en-US" altLang="en-US" sz="1400" b="0" kern="0" smtClean="0"/>
              <a:t>The IEEE-SA strongly recommends that at each WG meeting the chair or a designee:</a:t>
            </a:r>
            <a:endParaRPr lang="en-US" altLang="en-US" sz="1400" kern="0" smtClean="0"/>
          </a:p>
          <a:p>
            <a:pPr lvl="1">
              <a:lnSpc>
                <a:spcPct val="80000"/>
              </a:lnSpc>
              <a:defRPr/>
            </a:pPr>
            <a:r>
              <a:rPr lang="en-US" altLang="en-US" sz="1400" b="1" kern="0" smtClean="0"/>
              <a:t>Show slides #1 through #4 of this presentation</a:t>
            </a:r>
          </a:p>
          <a:p>
            <a:pPr lvl="1">
              <a:lnSpc>
                <a:spcPct val="80000"/>
              </a:lnSpc>
              <a:defRPr/>
            </a:pPr>
            <a:r>
              <a:rPr lang="en-US" altLang="en-US" sz="1400" b="1" kern="0" smtClean="0"/>
              <a:t>Advise the WG attendees that:</a:t>
            </a:r>
            <a:r>
              <a:rPr lang="en-US" altLang="en-US" sz="1400" kern="0" smtClean="0"/>
              <a:t> </a:t>
            </a:r>
          </a:p>
          <a:p>
            <a:pPr lvl="2">
              <a:lnSpc>
                <a:spcPct val="80000"/>
              </a:lnSpc>
              <a:defRPr/>
            </a:pPr>
            <a:r>
              <a:rPr lang="en-US" altLang="en-US" sz="1400" kern="0" smtClean="0"/>
              <a:t>The IEEE</a:t>
            </a:r>
            <a:r>
              <a:rPr lang="ja-JP" altLang="en-US" sz="1400" kern="0" smtClean="0"/>
              <a:t>’</a:t>
            </a:r>
            <a:r>
              <a:rPr lang="en-US" altLang="ja-JP" sz="1400" kern="0" smtClean="0"/>
              <a:t>s patent policy is consistent with the ANSI patent policy and is described in Clause 6 of the </a:t>
            </a:r>
            <a:r>
              <a:rPr lang="en-US" altLang="ja-JP" sz="1400" i="1" kern="0" smtClean="0"/>
              <a:t>IEEE-SA Standards Board Bylaws</a:t>
            </a:r>
            <a:r>
              <a:rPr lang="en-US" altLang="ja-JP" sz="1400" kern="0" smtClean="0"/>
              <a:t>;</a:t>
            </a:r>
          </a:p>
          <a:p>
            <a:pPr lvl="2">
              <a:lnSpc>
                <a:spcPct val="80000"/>
              </a:lnSpc>
              <a:defRPr/>
            </a:pPr>
            <a:r>
              <a:rPr lang="en-US" altLang="en-US" sz="1400" kern="0" smtClean="0"/>
              <a:t>Early identification of patent claims which may be essential for the use of standards under development is strongly encouraged; </a:t>
            </a:r>
          </a:p>
          <a:p>
            <a:pPr lvl="2">
              <a:lnSpc>
                <a:spcPct val="80000"/>
              </a:lnSpc>
              <a:defRPr/>
            </a:pPr>
            <a:r>
              <a:rPr lang="en-US" altLang="en-US" sz="1400" kern="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kern="0" smtClean="0"/>
            </a:br>
            <a:endParaRPr lang="en-US" altLang="en-US" sz="1400" kern="0" smtClean="0"/>
          </a:p>
          <a:p>
            <a:pPr lvl="1">
              <a:lnSpc>
                <a:spcPct val="20000"/>
              </a:lnSpc>
              <a:defRPr/>
            </a:pPr>
            <a:r>
              <a:rPr lang="en-US" altLang="en-US" sz="1400" b="1" kern="0" smtClean="0"/>
              <a:t>Instruct the WG Secretary to record in the minutes of the relevant WG meeting:</a:t>
            </a:r>
            <a:r>
              <a:rPr lang="en-US" altLang="en-US" sz="700" kern="0" smtClean="0"/>
              <a:t> </a:t>
            </a:r>
          </a:p>
          <a:p>
            <a:pPr lvl="2">
              <a:lnSpc>
                <a:spcPct val="80000"/>
              </a:lnSpc>
              <a:defRPr/>
            </a:pPr>
            <a:r>
              <a:rPr lang="en-US" altLang="en-US" sz="1400" kern="0" smtClean="0"/>
              <a:t>That the foregoing information was provided and that slides 1 through 4 (and this slide 0, if applicable) were shown; </a:t>
            </a:r>
          </a:p>
          <a:p>
            <a:pPr lvl="2">
              <a:lnSpc>
                <a:spcPct val="80000"/>
              </a:lnSpc>
              <a:defRPr/>
            </a:pPr>
            <a:r>
              <a:rPr lang="en-US" altLang="en-US" sz="1400" kern="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defRPr/>
            </a:pPr>
            <a:r>
              <a:rPr lang="en-US" altLang="en-US" sz="1400" kern="0" smtClean="0"/>
              <a:t>Any responses that were given, specifically the patent claim(s)/patent application claim(s) and/or the holder of the patent claim(s)/patent application claim(s) that were identified (if any) and by whom.</a:t>
            </a:r>
          </a:p>
          <a:p>
            <a:pPr lvl="2">
              <a:lnSpc>
                <a:spcPct val="80000"/>
              </a:lnSpc>
              <a:defRPr/>
            </a:pPr>
            <a:endParaRPr lang="en-US" altLang="en-US" sz="700" kern="0" smtClean="0"/>
          </a:p>
          <a:p>
            <a:pPr lvl="1">
              <a:lnSpc>
                <a:spcPct val="80000"/>
              </a:lnSpc>
              <a:spcBef>
                <a:spcPct val="5000"/>
              </a:spcBef>
              <a:defRPr/>
            </a:pPr>
            <a:r>
              <a:rPr lang="en-US" altLang="en-US" sz="1400" kern="0" smtClean="0"/>
              <a:t>The WG Chair shall ensure that a request is made to any identified holders of potential essential patent claim(s) to complete and submit a Letter of Assurance.</a:t>
            </a:r>
          </a:p>
          <a:p>
            <a:pPr lvl="1">
              <a:lnSpc>
                <a:spcPct val="80000"/>
              </a:lnSpc>
              <a:spcBef>
                <a:spcPct val="5000"/>
              </a:spcBef>
              <a:defRPr/>
            </a:pPr>
            <a:r>
              <a:rPr lang="en-US" altLang="en-US" sz="1400" kern="0" smtClean="0"/>
              <a:t>It is recommended that the WG chair review the guidance in </a:t>
            </a:r>
            <a:r>
              <a:rPr lang="en-US" altLang="en-US" sz="1400" i="1" kern="0" smtClean="0"/>
              <a:t>IEEE-SA Standards Board Operations Manual</a:t>
            </a:r>
            <a:r>
              <a:rPr lang="en-US" altLang="en-US" sz="1400" kern="0" smtClean="0"/>
              <a:t> 6.3.5 and in FAQs 12 and 12a on inclusion of potential Essential Patent Claims by incorporation or by reference.</a:t>
            </a:r>
            <a:r>
              <a:rPr lang="en-US" altLang="en-US" sz="1400" kern="0" smtClean="0">
                <a:solidFill>
                  <a:srgbClr val="FF3300"/>
                </a:solidFill>
              </a:rPr>
              <a:t> </a:t>
            </a:r>
          </a:p>
          <a:p>
            <a:pPr lvl="1">
              <a:lnSpc>
                <a:spcPct val="80000"/>
              </a:lnSpc>
              <a:spcBef>
                <a:spcPct val="5000"/>
              </a:spcBef>
              <a:buFontTx/>
              <a:buNone/>
              <a:defRPr/>
            </a:pPr>
            <a:endParaRPr lang="en-US" altLang="en-US" sz="1200" kern="0" smtClean="0"/>
          </a:p>
          <a:p>
            <a:pPr lvl="1">
              <a:lnSpc>
                <a:spcPct val="80000"/>
              </a:lnSpc>
              <a:spcBef>
                <a:spcPct val="5000"/>
              </a:spcBef>
              <a:buFontTx/>
              <a:buNone/>
              <a:defRPr/>
            </a:pPr>
            <a:r>
              <a:rPr lang="en-US" altLang="en-US" sz="1200" kern="0" smtClean="0"/>
              <a:t>	Note: </a:t>
            </a:r>
            <a:r>
              <a:rPr lang="en-US" altLang="en-US" sz="1200" b="1" kern="0" smtClean="0"/>
              <a:t>WG</a:t>
            </a:r>
            <a:r>
              <a:rPr lang="en-US" altLang="en-US" sz="1200" kern="0" smtClean="0"/>
              <a:t> includes Working Groups, Task Groups, and other standards-developing committees with a PAR approved by the IEEE-SA Standards Board.</a:t>
            </a:r>
            <a:endParaRPr lang="en-US" altLang="en-US" sz="1200" kern="0" dirty="0" smtClean="0"/>
          </a:p>
        </p:txBody>
      </p:sp>
      <p:sp>
        <p:nvSpPr>
          <p:cNvPr id="22535" name="Text Box 5"/>
          <p:cNvSpPr txBox="1">
            <a:spLocks noChangeArrowheads="1"/>
          </p:cNvSpPr>
          <p:nvPr/>
        </p:nvSpPr>
        <p:spPr bwMode="auto">
          <a:xfrm>
            <a:off x="752475"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(Optional to be shown)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September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355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5F126C8-A189-474A-8FA8-D422780F06B7}" type="slidenum">
              <a:rPr lang="en-US" altLang="en-US" sz="1200" b="0" smtClean="0"/>
              <a:pPr>
                <a:spcBef>
                  <a:spcPct val="0"/>
                </a:spcBef>
                <a:buFontTx/>
                <a:buNone/>
              </a:pPr>
              <a:t>19</a:t>
            </a:fld>
            <a:endParaRPr lang="en-US" altLang="en-US" sz="1200" b="0" smtClean="0"/>
          </a:p>
        </p:txBody>
      </p:sp>
      <p:sp>
        <p:nvSpPr>
          <p:cNvPr id="5" name="Rectangle 2"/>
          <p:cNvSpPr txBox="1">
            <a:spLocks noChangeArrowheads="1"/>
          </p:cNvSpPr>
          <p:nvPr/>
        </p:nvSpPr>
        <p:spPr>
          <a:xfrm>
            <a:off x="685800" y="685800"/>
            <a:ext cx="7772400" cy="3810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Participants, Patents, and Duty to Inform</a:t>
            </a:r>
            <a:endParaRPr lang="en-US" altLang="en-US" sz="2800" u="sng" kern="0" dirty="0" smtClean="0"/>
          </a:p>
        </p:txBody>
      </p:sp>
      <p:sp>
        <p:nvSpPr>
          <p:cNvPr id="23558"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400" u="sng">
              <a:solidFill>
                <a:srgbClr val="FF0000"/>
              </a:solidFill>
            </a:endParaRPr>
          </a:p>
          <a:p>
            <a:pPr>
              <a:buFontTx/>
              <a:buNone/>
            </a:pPr>
            <a:r>
              <a:rPr lang="en-US" altLang="en-US" sz="1200" b="0"/>
              <a:t>	</a:t>
            </a:r>
            <a:r>
              <a:rPr lang="en-US" altLang="en-US" sz="1600" b="0"/>
              <a:t>All participants in this meeting have certain obligations under the IEEE-SA Patent Policy.  Participants: </a:t>
            </a:r>
          </a:p>
          <a:p>
            <a:pPr lvl="1"/>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buFontTx/>
              <a:buNone/>
            </a:pPr>
            <a:r>
              <a:rPr lang="en-GB" altLang="en-US" sz="1600"/>
              <a:t>		Quoted text excerpted from IEEE-SA Standards Board Bylaws subclause 6.2</a:t>
            </a:r>
            <a:endParaRPr lang="en-US" altLang="en-US" sz="1600"/>
          </a:p>
          <a:p>
            <a:r>
              <a:rPr lang="en-US" altLang="en-US" sz="1600" b="0"/>
              <a:t>Early identification of holders of potential Essential Patent Claims is strongly encouraged</a:t>
            </a:r>
          </a:p>
          <a:p>
            <a:r>
              <a:rPr lang="en-US" altLang="en-US" sz="1600" b="0"/>
              <a:t>No duty to perform a patent search</a:t>
            </a:r>
            <a:endParaRPr lang="en-GB" altLang="en-US" sz="1600" b="0"/>
          </a:p>
        </p:txBody>
      </p:sp>
      <p:sp>
        <p:nvSpPr>
          <p:cNvPr id="23559"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slide_#1</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Waikoloa, Hawaii, USA</a:t>
            </a:r>
          </a:p>
          <a:p>
            <a:pPr algn="ctr">
              <a:lnSpc>
                <a:spcPct val="90000"/>
              </a:lnSpc>
              <a:buFontTx/>
              <a:buNone/>
            </a:pPr>
            <a:r>
              <a:rPr lang="en-US" altLang="en-US" sz="3200" dirty="0" smtClean="0">
                <a:cs typeface="Times New Roman" panose="02020603050405020304" pitchFamily="18" charset="0"/>
              </a:rPr>
              <a:t>September 10-15, 2017</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 Electronics)</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September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458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C253D90-DD25-430D-9C04-0ACA02473D6C}" type="slidenum">
              <a:rPr lang="en-US" altLang="en-US" sz="1200" b="0" smtClean="0"/>
              <a:pPr>
                <a:spcBef>
                  <a:spcPct val="0"/>
                </a:spcBef>
                <a:buFontTx/>
                <a:buNone/>
              </a:pPr>
              <a:t>20</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GB" altLang="en-US" u="sng" kern="0" smtClean="0"/>
              <a:t>Patent Related Links</a:t>
            </a:r>
            <a:endParaRPr lang="en-US" altLang="en-US" u="sng" kern="0" dirty="0" smtClean="0"/>
          </a:p>
        </p:txBody>
      </p:sp>
      <p:sp>
        <p:nvSpPr>
          <p:cNvPr id="6" name="Rectangle 3"/>
          <p:cNvSpPr txBox="1">
            <a:spLocks noChangeArrowheads="1"/>
          </p:cNvSpPr>
          <p:nvPr/>
        </p:nvSpPr>
        <p:spPr bwMode="auto">
          <a:xfrm>
            <a:off x="0" y="1676400"/>
            <a:ext cx="89916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nSpc>
                <a:spcPct val="90000"/>
              </a:lnSpc>
              <a:buFontTx/>
              <a:buNone/>
              <a:defRPr/>
            </a:pPr>
            <a:r>
              <a:rPr lang="en-US" altLang="en-US" sz="1800" kern="0" smtClean="0">
                <a:cs typeface="Times New Roman" panose="02020603050405020304" pitchFamily="18" charset="0"/>
              </a:rPr>
              <a:t>	</a:t>
            </a:r>
            <a:r>
              <a:rPr lang="en-US" altLang="en-US" kern="0"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defRPr/>
            </a:pPr>
            <a:r>
              <a:rPr lang="en-US" altLang="en-US" kern="0" smtClean="0">
                <a:cs typeface="Times New Roman" panose="02020603050405020304" pitchFamily="18" charset="0"/>
              </a:rPr>
              <a:t>	Patent Policy is stated in these sources:</a:t>
            </a:r>
          </a:p>
          <a:p>
            <a:pPr lvl="1">
              <a:lnSpc>
                <a:spcPct val="90000"/>
              </a:lnSpc>
              <a:buFontTx/>
              <a:buNone/>
              <a:defRPr/>
            </a:pPr>
            <a:r>
              <a:rPr lang="en-GB" altLang="en-US" kern="0" smtClean="0"/>
              <a:t>		IEEE-SA Standards Boards Bylaws</a:t>
            </a:r>
          </a:p>
          <a:p>
            <a:pPr lvl="1">
              <a:lnSpc>
                <a:spcPct val="90000"/>
              </a:lnSpc>
              <a:buFontTx/>
              <a:buNone/>
              <a:defRPr/>
            </a:pPr>
            <a:r>
              <a:rPr lang="en-US" altLang="en-US" sz="1900" kern="0" smtClean="0"/>
              <a:t>		</a:t>
            </a:r>
            <a:r>
              <a:rPr lang="en-US" altLang="en-US" sz="1900" i="1" kern="0" smtClean="0"/>
              <a:t>http://standards.ieee.org/guides/bylaws/sect6-7.html#6</a:t>
            </a:r>
          </a:p>
          <a:p>
            <a:pPr lvl="1">
              <a:lnSpc>
                <a:spcPct val="90000"/>
              </a:lnSpc>
              <a:buFontTx/>
              <a:buNone/>
              <a:defRPr/>
            </a:pPr>
            <a:r>
              <a:rPr lang="en-GB" altLang="en-US" kern="0" smtClean="0"/>
              <a:t>		IEEE-SA Standards Board Operations Manual</a:t>
            </a:r>
          </a:p>
          <a:p>
            <a:pPr lvl="1">
              <a:lnSpc>
                <a:spcPct val="90000"/>
              </a:lnSpc>
              <a:buFontTx/>
              <a:buNone/>
              <a:defRPr/>
            </a:pPr>
            <a:r>
              <a:rPr lang="en-US" altLang="en-US" kern="0" smtClean="0"/>
              <a:t>		</a:t>
            </a:r>
            <a:r>
              <a:rPr lang="en-US" altLang="en-US" sz="1900" i="1" kern="0" smtClean="0"/>
              <a:t>http://standards.ieee.org/guides/opman/sect6.html#6.3</a:t>
            </a:r>
            <a:endParaRPr lang="en-US" altLang="en-US" kern="0" smtClean="0"/>
          </a:p>
          <a:p>
            <a:pPr lvl="1">
              <a:lnSpc>
                <a:spcPct val="90000"/>
              </a:lnSpc>
              <a:buFontTx/>
              <a:buNone/>
              <a:defRPr/>
            </a:pPr>
            <a:r>
              <a:rPr lang="en-US" altLang="en-US" kern="0" smtClean="0">
                <a:cs typeface="Times New Roman" panose="02020603050405020304" pitchFamily="18" charset="0"/>
              </a:rPr>
              <a:t>	Material about the patent policy is available at</a:t>
            </a:r>
            <a:r>
              <a:rPr lang="en-US" altLang="en-US" kern="0" smtClean="0"/>
              <a:t> </a:t>
            </a:r>
          </a:p>
          <a:p>
            <a:pPr lvl="1">
              <a:lnSpc>
                <a:spcPct val="90000"/>
              </a:lnSpc>
              <a:buFontTx/>
              <a:buNone/>
              <a:defRPr/>
            </a:pPr>
            <a:r>
              <a:rPr lang="en-US" altLang="en-US" kern="0" smtClean="0"/>
              <a:t>		</a:t>
            </a:r>
            <a:r>
              <a:rPr lang="en-US" altLang="en-US" sz="1900" i="1" kern="0" smtClean="0"/>
              <a:t>http://standards.ieee.org/board/pat/pat-material.html</a:t>
            </a:r>
          </a:p>
        </p:txBody>
      </p:sp>
      <p:sp>
        <p:nvSpPr>
          <p:cNvPr id="24583"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buClr>
                <a:srgbClr val="CC3300"/>
              </a:buClr>
              <a:buSzPct val="50000"/>
              <a:buFont typeface="Monotype Sorts"/>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a:solidFill>
                  <a:srgbClr val="000099"/>
                </a:solidFill>
                <a:latin typeface="Arial" panose="020B0604020202020204" pitchFamily="34" charset="0"/>
              </a:rPr>
              <a:t>This slide set is available at http://standards.ieee.org/board/pat/pat-slideset.ppt </a:t>
            </a:r>
          </a:p>
        </p:txBody>
      </p:sp>
      <p:sp>
        <p:nvSpPr>
          <p:cNvPr id="24584"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slide_#2</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September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560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590425C-38C2-4733-BCBA-FD906FA63504}" type="slidenum">
              <a:rPr lang="en-US" altLang="en-US" sz="1200" b="0" smtClean="0"/>
              <a:pPr>
                <a:spcBef>
                  <a:spcPct val="0"/>
                </a:spcBef>
                <a:buFontTx/>
                <a:buNone/>
              </a:pPr>
              <a:t>21</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kern="0" smtClean="0"/>
              <a:t>Call for Potentially Essential Patents</a:t>
            </a:r>
            <a:endParaRPr lang="en-US" altLang="en-US" kern="0" dirty="0" smtClean="0"/>
          </a:p>
        </p:txBody>
      </p:sp>
      <p:sp>
        <p:nvSpPr>
          <p:cNvPr id="6" name="Rectangle 3"/>
          <p:cNvSpPr txBox="1">
            <a:spLocks noChangeArrowheads="1"/>
          </p:cNvSpPr>
          <p:nvPr/>
        </p:nvSpPr>
        <p:spPr bwMode="auto">
          <a:xfrm>
            <a:off x="7620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kern="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kern="0" smtClean="0"/>
              <a:t>Either speak up now or</a:t>
            </a:r>
          </a:p>
          <a:p>
            <a:pPr lvl="1">
              <a:defRPr/>
            </a:pPr>
            <a:r>
              <a:rPr lang="en-US" altLang="en-US" sz="1600" kern="0" smtClean="0"/>
              <a:t>Provide the chair of this group with the identity of the holder(s) of any and all such claims as soon as possible or</a:t>
            </a:r>
          </a:p>
          <a:p>
            <a:pPr lvl="1">
              <a:defRPr/>
            </a:pPr>
            <a:r>
              <a:rPr lang="en-US" altLang="en-US" sz="1600" kern="0" smtClean="0"/>
              <a:t>Cause an LOA to be submitted</a:t>
            </a:r>
          </a:p>
        </p:txBody>
      </p:sp>
      <p:sp>
        <p:nvSpPr>
          <p:cNvPr id="25607"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slide_#3</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September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662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D601F3A-BE8E-45A9-8FB8-BA0C7124852D}" type="slidenum">
              <a:rPr lang="en-US" altLang="en-US" sz="1200" b="0" smtClean="0"/>
              <a:pPr>
                <a:spcBef>
                  <a:spcPct val="0"/>
                </a:spcBef>
                <a:buFontTx/>
                <a:buNone/>
              </a:pPr>
              <a:t>22</a:t>
            </a:fld>
            <a:endParaRPr lang="en-US" altLang="en-US" sz="1200" b="0" smtClean="0"/>
          </a:p>
        </p:txBody>
      </p:sp>
      <p:sp>
        <p:nvSpPr>
          <p:cNvPr id="5" name="Rectangle 2"/>
          <p:cNvSpPr txBox="1">
            <a:spLocks noChangeArrowheads="1"/>
          </p:cNvSpPr>
          <p:nvPr/>
        </p:nvSpPr>
        <p:spPr>
          <a:xfrm>
            <a:off x="685800" y="685800"/>
            <a:ext cx="7772400" cy="6096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Other Guidelines for IEEE WG Meetings</a:t>
            </a:r>
            <a:endParaRPr lang="en-US" altLang="en-US" sz="2800" u="sng" kern="0" dirty="0" smtClean="0"/>
          </a:p>
        </p:txBody>
      </p:sp>
      <p:sp>
        <p:nvSpPr>
          <p:cNvPr id="26630"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500" u="sng">
              <a:solidFill>
                <a:srgbClr val="FF0000"/>
              </a:solidFill>
            </a:endParaRPr>
          </a:p>
          <a:p>
            <a:pPr>
              <a:lnSpc>
                <a:spcPct val="80000"/>
              </a:lnSpc>
              <a:spcAft>
                <a:spcPct val="40000"/>
              </a:spcAft>
            </a:pPr>
            <a:r>
              <a:rPr lang="en-US" altLang="en-US" sz="2000" b="0"/>
              <a:t>All IEEE-SA standards meetings shall be conducted in compliance with all applicable laws, including antitrust and competition laws.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Aft>
                <a:spcPct val="40000"/>
              </a:spcAft>
            </a:pPr>
            <a:r>
              <a:rPr lang="en-US" altLang="en-US" sz="1600"/>
              <a:t>Relative costs, including licensing costs of essential patent claims, of different technical approaches may be discussed in standards development meetings. </a:t>
            </a:r>
          </a:p>
          <a:p>
            <a:pPr lvl="3">
              <a:lnSpc>
                <a:spcPct val="80000"/>
              </a:lnSpc>
              <a:spcAft>
                <a:spcPct val="40000"/>
              </a:spcAft>
            </a:pPr>
            <a:r>
              <a:rPr lang="en-GB" altLang="en-US"/>
              <a:t>Technical considerations remain primary focus</a:t>
            </a:r>
            <a:endParaRPr lang="en-US" altLang="en-US"/>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buFontTx/>
              <a:buNone/>
            </a:pPr>
            <a:r>
              <a:rPr lang="en-US" altLang="en-US" sz="1200" b="0"/>
              <a:t>---------------------------------------------------------------   </a:t>
            </a:r>
            <a:endParaRPr lang="en-US" altLang="en-US" sz="1400" b="0"/>
          </a:p>
          <a:p>
            <a:pPr algn="ctr">
              <a:lnSpc>
                <a:spcPct val="80000"/>
              </a:lnSpc>
              <a:buFontTx/>
              <a:buNone/>
            </a:pPr>
            <a:r>
              <a:rPr lang="en-US" altLang="en-US" sz="1400" b="0"/>
              <a:t>See </a:t>
            </a:r>
            <a:r>
              <a:rPr lang="en-US" altLang="en-US" sz="1400" b="0" i="1"/>
              <a:t>IEEE-SA Standards Board Operations Manual</a:t>
            </a:r>
            <a:r>
              <a:rPr lang="en-US" altLang="en-US" sz="1400" b="0"/>
              <a:t>, clause 5.3.10 and </a:t>
            </a:r>
            <a:r>
              <a:rPr lang="en-GB" altLang="en-US" sz="1400" b="0"/>
              <a:t>“Promoting Competition and Innovation: What You Need to Know about the IEEE Standards Association's Antitrust and Competition Policy”</a:t>
            </a:r>
            <a:r>
              <a:rPr lang="en-US" altLang="ja-JP" sz="1400" b="0"/>
              <a:t> for more details.</a:t>
            </a:r>
            <a:endParaRPr lang="en-US" altLang="en-US" sz="1400" b="0"/>
          </a:p>
        </p:txBody>
      </p:sp>
      <p:sp>
        <p:nvSpPr>
          <p:cNvPr id="26631"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slide_#4</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July 2017 Meeting</a:t>
            </a:r>
          </a:p>
        </p:txBody>
      </p:sp>
      <p:sp>
        <p:nvSpPr>
          <p:cNvPr id="31747" name="Content Placeholder 2"/>
          <p:cNvSpPr>
            <a:spLocks noGrp="1"/>
          </p:cNvSpPr>
          <p:nvPr>
            <p:ph idx="1"/>
          </p:nvPr>
        </p:nvSpPr>
        <p:spPr>
          <a:xfrm>
            <a:off x="685800" y="1981200"/>
            <a:ext cx="7772400" cy="4494213"/>
          </a:xfrm>
        </p:spPr>
        <p:txBody>
          <a:bodyPr/>
          <a:lstStyle/>
          <a:p>
            <a:r>
              <a:rPr lang="en-US" altLang="en-US" sz="2000" dirty="0">
                <a:ea typeface="MS PGothic" charset="-128"/>
              </a:rPr>
              <a:t>Discussed MAC architecture implications of </a:t>
            </a:r>
            <a:r>
              <a:rPr lang="en-US" altLang="en-US" sz="2000" dirty="0" err="1">
                <a:ea typeface="MS PGothic" charset="-128"/>
              </a:rPr>
              <a:t>TGba</a:t>
            </a:r>
            <a:endParaRPr lang="en-US" altLang="en-US" sz="2000" dirty="0">
              <a:ea typeface="MS PGothic" charset="-128"/>
            </a:endParaRPr>
          </a:p>
          <a:p>
            <a:r>
              <a:rPr lang="en-US" altLang="en-US" sz="2000" dirty="0">
                <a:ea typeface="MS PGothic" charset="-128"/>
              </a:rPr>
              <a:t>Reviewed technical presentations</a:t>
            </a:r>
          </a:p>
          <a:p>
            <a:pPr lvl="1"/>
            <a:r>
              <a:rPr lang="en-US" altLang="en-US" dirty="0">
                <a:ea typeface="MS PGothic" charset="-128"/>
              </a:rPr>
              <a:t>14 PHY / 11 MAC presentations</a:t>
            </a:r>
          </a:p>
          <a:p>
            <a:r>
              <a:rPr lang="en-US" altLang="en-US" sz="2000" dirty="0">
                <a:ea typeface="MS PGothic" charset="-128"/>
              </a:rPr>
              <a:t>Approved </a:t>
            </a:r>
            <a:r>
              <a:rPr lang="en-US" altLang="en-US" sz="2000" dirty="0" err="1">
                <a:ea typeface="MS PGothic" charset="-128"/>
              </a:rPr>
              <a:t>TGba</a:t>
            </a:r>
            <a:r>
              <a:rPr lang="en-US" altLang="en-US" sz="2000" dirty="0">
                <a:ea typeface="MS PGothic" charset="-128"/>
              </a:rPr>
              <a:t> Spec Framework Document (SFD) </a:t>
            </a:r>
          </a:p>
          <a:p>
            <a:pPr lvl="1"/>
            <a:r>
              <a:rPr lang="en-US" altLang="en-US" dirty="0">
                <a:ea typeface="MS PGothic" charset="-128"/>
              </a:rPr>
              <a:t>IEEE 802.11-17/575r1</a:t>
            </a:r>
          </a:p>
          <a:p>
            <a:r>
              <a:rPr lang="en-US" altLang="en-US" sz="2000" dirty="0">
                <a:ea typeface="MS PGothic" charset="-128"/>
              </a:rPr>
              <a:t>Reviewed </a:t>
            </a:r>
            <a:r>
              <a:rPr lang="en-US" altLang="en-US" sz="2000" dirty="0" err="1">
                <a:ea typeface="MS PGothic" charset="-128"/>
              </a:rPr>
              <a:t>TGba</a:t>
            </a:r>
            <a:r>
              <a:rPr lang="en-US" altLang="en-US" sz="2000" dirty="0">
                <a:ea typeface="MS PGothic" charset="-128"/>
              </a:rPr>
              <a:t> task group documents</a:t>
            </a:r>
          </a:p>
          <a:p>
            <a:pPr lvl="1"/>
            <a:r>
              <a:rPr lang="en-US" altLang="en-US" dirty="0">
                <a:ea typeface="MS PGothic" charset="-128"/>
              </a:rPr>
              <a:t>Usage model document</a:t>
            </a:r>
          </a:p>
          <a:p>
            <a:pPr lvl="1"/>
            <a:r>
              <a:rPr lang="en-US" altLang="en-US" dirty="0">
                <a:ea typeface="MS PGothic" charset="-128"/>
              </a:rPr>
              <a:t>Simulation Scenarios and Evaluation Methodology Document</a:t>
            </a:r>
          </a:p>
          <a:p>
            <a:r>
              <a:rPr lang="en-US" altLang="en-US" sz="2000" dirty="0">
                <a:ea typeface="MS PGothic" charset="-128"/>
              </a:rPr>
              <a:t>Reviewed the TG timeline</a:t>
            </a:r>
          </a:p>
          <a:p>
            <a:r>
              <a:rPr lang="en-US" altLang="en-US" sz="2000" dirty="0">
                <a:ea typeface="MS PGothic" charset="-128"/>
              </a:rPr>
              <a:t>Set goals for the September 2017 meeting and teleconference schedule</a:t>
            </a:r>
          </a:p>
          <a:p>
            <a:r>
              <a:rPr lang="en-US" altLang="en-US" sz="2000" dirty="0">
                <a:ea typeface="MS PGothic" charset="-128"/>
              </a:rPr>
              <a:t>Agenda: see doc.: IEEE 802.11-17/883r8</a:t>
            </a:r>
          </a:p>
          <a:p>
            <a:endParaRPr lang="en-US" altLang="en-US" sz="1600"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27</a:t>
            </a:fld>
            <a:endParaRPr lang="en-US" altLang="en-US" sz="1200" b="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July 2017 meeting [</a:t>
            </a:r>
            <a:r>
              <a:rPr lang="en-US" altLang="en-US" dirty="0" smtClean="0">
                <a:hlinkClick r:id="rId2"/>
              </a:rPr>
              <a:t>doc: IEEE </a:t>
            </a:r>
            <a:r>
              <a:rPr lang="en-US" altLang="en-US" dirty="0" smtClean="0">
                <a:hlinkClick r:id="rId2"/>
              </a:rPr>
              <a:t>802.11-17/1197</a:t>
            </a:r>
            <a:r>
              <a:rPr lang="en-US" altLang="en-US" dirty="0">
                <a:hlinkClick r:id="rId2"/>
              </a:rPr>
              <a:t>r1</a:t>
            </a:r>
            <a:r>
              <a:rPr lang="en-US" altLang="en-US" dirty="0" smtClean="0"/>
              <a:t>]</a:t>
            </a:r>
            <a:endParaRPr lang="en-US" altLang="en-US" dirty="0" smtClean="0"/>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sz="2000" dirty="0" smtClean="0"/>
              <a:t>TGba Spec Framework Document (Po-Kai Huang</a:t>
            </a:r>
            <a:r>
              <a:rPr lang="en-US" altLang="en-US" sz="2000" dirty="0" smtClean="0"/>
              <a:t>) - Monday PM1</a:t>
            </a:r>
          </a:p>
          <a:p>
            <a:endParaRPr lang="en-US" altLang="en-US" sz="2000" dirty="0" smtClean="0"/>
          </a:p>
          <a:p>
            <a:r>
              <a:rPr lang="en-US" altLang="en-US" sz="2000" dirty="0" err="1" smtClean="0"/>
              <a:t>TGba</a:t>
            </a:r>
            <a:r>
              <a:rPr lang="en-US" altLang="en-US" sz="2000" dirty="0" smtClean="0"/>
              <a:t> Usage Model Document (Ross Yu) – later this week (Thursday AM2)</a:t>
            </a:r>
          </a:p>
          <a:p>
            <a:endParaRPr lang="en-US" altLang="en-US" sz="2000" dirty="0" smtClean="0"/>
          </a:p>
          <a:p>
            <a:r>
              <a:rPr lang="en-US" altLang="en-US" sz="2000" dirty="0" err="1" smtClean="0"/>
              <a:t>TGba</a:t>
            </a:r>
            <a:r>
              <a:rPr lang="en-US" altLang="en-US" sz="2000" dirty="0" smtClean="0"/>
              <a:t> Simulation Scenarios and Evaluation Methodology Document (</a:t>
            </a:r>
            <a:r>
              <a:rPr lang="en-US" altLang="en-US" sz="2000" dirty="0" err="1" smtClean="0"/>
              <a:t>Shahrnaz</a:t>
            </a:r>
            <a:r>
              <a:rPr lang="en-US" altLang="en-US" sz="2000" dirty="0" smtClean="0"/>
              <a:t> </a:t>
            </a:r>
            <a:r>
              <a:rPr lang="en-US" altLang="en-US" sz="2000" dirty="0" err="1" smtClean="0"/>
              <a:t>Azizi</a:t>
            </a:r>
            <a:r>
              <a:rPr lang="en-US" altLang="en-US" sz="2000" dirty="0" smtClean="0"/>
              <a:t>) – later this week (Thursday PM1)</a:t>
            </a:r>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September 2017 session</a:t>
            </a:r>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r>
              <a:rPr lang="en-US" altLang="en-US" dirty="0" smtClean="0"/>
              <a:t>See Slide </a:t>
            </a:r>
            <a:r>
              <a:rPr lang="en-US" altLang="en-US" dirty="0" smtClean="0"/>
              <a:t>10-14 </a:t>
            </a:r>
            <a:r>
              <a:rPr lang="en-US" altLang="en-US" dirty="0" smtClean="0"/>
              <a:t>of this presentation</a:t>
            </a:r>
          </a:p>
        </p:txBody>
      </p:sp>
      <p:sp>
        <p:nvSpPr>
          <p:cNvPr id="3" name="Date Placeholder 2"/>
          <p:cNvSpPr>
            <a:spLocks noGrp="1"/>
          </p:cNvSpPr>
          <p:nvPr>
            <p:ph type="dt" sz="quarter" idx="10"/>
          </p:nvPr>
        </p:nvSpPr>
        <p:spPr/>
        <p:txBody>
          <a:bodyPr/>
          <a:lstStyle/>
          <a:p>
            <a:pPr>
              <a:defRPr/>
            </a:pPr>
            <a:r>
              <a:rPr lang="en-US" smtClean="0"/>
              <a:t>September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smtClean="0"/>
              <a:t>2017</a:t>
            </a:r>
          </a:p>
          <a:p>
            <a:pPr lvl="1"/>
            <a:r>
              <a:rPr lang="en-US" altLang="en-US" sz="1600" b="1" smtClean="0"/>
              <a:t>January</a:t>
            </a:r>
            <a:r>
              <a:rPr lang="en-US" altLang="en-US" sz="1600" smtClean="0"/>
              <a:t>: TGba formation meeting</a:t>
            </a:r>
          </a:p>
          <a:p>
            <a:pPr lvl="1"/>
            <a:r>
              <a:rPr lang="en-US" altLang="en-US" sz="1600" b="1" smtClean="0"/>
              <a:t>November</a:t>
            </a:r>
            <a:r>
              <a:rPr lang="en-US" altLang="en-US" sz="1600" smtClean="0"/>
              <a:t>: TGba Draft 0.1</a:t>
            </a:r>
          </a:p>
          <a:p>
            <a:r>
              <a:rPr lang="en-US" altLang="en-US" sz="1600" smtClean="0"/>
              <a:t>2018</a:t>
            </a:r>
          </a:p>
          <a:p>
            <a:pPr lvl="1"/>
            <a:r>
              <a:rPr lang="en-US" altLang="en-US" sz="1600" b="1" smtClean="0"/>
              <a:t>March</a:t>
            </a:r>
            <a:r>
              <a:rPr lang="en-US" altLang="en-US" sz="1600" smtClean="0"/>
              <a:t>: TGba Draft 1.0</a:t>
            </a:r>
          </a:p>
          <a:p>
            <a:pPr lvl="1"/>
            <a:r>
              <a:rPr lang="en-US" altLang="en-US" sz="1600" b="1" smtClean="0"/>
              <a:t>September</a:t>
            </a:r>
            <a:r>
              <a:rPr lang="en-US" altLang="en-US" sz="1600" smtClean="0"/>
              <a:t>: TGba Draft 2.0</a:t>
            </a:r>
          </a:p>
          <a:p>
            <a:r>
              <a:rPr lang="en-US" altLang="en-US" sz="1600" smtClean="0"/>
              <a:t>2019:</a:t>
            </a:r>
          </a:p>
          <a:p>
            <a:pPr lvl="1"/>
            <a:r>
              <a:rPr lang="en-US" altLang="en-US" sz="1600" b="1" smtClean="0"/>
              <a:t>March</a:t>
            </a:r>
            <a:r>
              <a:rPr lang="en-US" altLang="en-US" sz="1600" smtClean="0"/>
              <a:t>: MDR (mandatory document review)</a:t>
            </a:r>
          </a:p>
          <a:p>
            <a:pPr lvl="1"/>
            <a:r>
              <a:rPr lang="en-US" altLang="en-US" sz="1600" b="1" smtClean="0"/>
              <a:t>July</a:t>
            </a:r>
            <a:r>
              <a:rPr lang="en-US" altLang="en-US" sz="1600" smtClean="0"/>
              <a:t>: formation of sponsor ballot pool</a:t>
            </a:r>
          </a:p>
          <a:p>
            <a:pPr lvl="1"/>
            <a:r>
              <a:rPr lang="en-US" altLang="en-US" sz="1600" b="1" smtClean="0"/>
              <a:t>September</a:t>
            </a:r>
            <a:r>
              <a:rPr lang="en-US" altLang="en-US" sz="1600" smtClean="0"/>
              <a:t>: Sponsor ballot</a:t>
            </a:r>
          </a:p>
          <a:p>
            <a:r>
              <a:rPr lang="en-US" altLang="en-US" sz="1600" smtClean="0"/>
              <a:t>2020</a:t>
            </a:r>
          </a:p>
          <a:p>
            <a:pPr lvl="1"/>
            <a:r>
              <a:rPr lang="en-US" altLang="en-US" sz="1600" b="1" smtClean="0"/>
              <a:t>July</a:t>
            </a:r>
            <a:r>
              <a:rPr lang="en-US" altLang="en-US" sz="1600" smtClean="0"/>
              <a:t>: RevCom</a:t>
            </a:r>
          </a:p>
        </p:txBody>
      </p:sp>
      <p:sp>
        <p:nvSpPr>
          <p:cNvPr id="41987" name="Title 1"/>
          <p:cNvSpPr>
            <a:spLocks noGrp="1"/>
          </p:cNvSpPr>
          <p:nvPr>
            <p:ph type="title"/>
          </p:nvPr>
        </p:nvSpPr>
        <p:spPr/>
        <p:txBody>
          <a:bodyPr/>
          <a:lstStyle/>
          <a:p>
            <a:r>
              <a:rPr lang="en-US" altLang="en-US" smtClean="0"/>
              <a:t>TGba Timeline</a:t>
            </a:r>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31</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2132968" y="5768884"/>
            <a:ext cx="908050" cy="687572"/>
            <a:chOff x="796294" y="5766661"/>
            <a:chExt cx="908050" cy="540929"/>
          </a:xfrm>
        </p:grpSpPr>
        <p:sp>
          <p:nvSpPr>
            <p:cNvPr id="42037" name="Down Arrow 8"/>
            <p:cNvSpPr>
              <a:spLocks noChangeArrowheads="1"/>
            </p:cNvSpPr>
            <p:nvPr/>
          </p:nvSpPr>
          <p:spPr bwMode="auto">
            <a:xfrm flipV="1">
              <a:off x="1095376" y="5766661"/>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796294" y="6061527"/>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2674937" y="577850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Nov. ‘17</a:t>
              </a: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3878262" y="5548312"/>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3914775" y="5684838"/>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657599" y="5775325"/>
              <a:ext cx="887413"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357562" y="5559425"/>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2813050" y="5562600"/>
              <a:ext cx="76200" cy="263525"/>
              <a:chOff x="2335630" y="5555839"/>
              <a:chExt cx="75895" cy="264408"/>
            </a:xfrm>
          </p:grpSpPr>
          <p:sp>
            <p:nvSpPr>
              <p:cNvPr id="49" name="Diamond 48"/>
              <p:cNvSpPr/>
              <p:nvPr/>
            </p:nvSpPr>
            <p:spPr>
              <a:xfrm>
                <a:off x="2335629" y="5555839"/>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6 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November 2017</a:t>
            </a:r>
          </a:p>
        </p:txBody>
      </p:sp>
      <p:sp>
        <p:nvSpPr>
          <p:cNvPr id="33795" name="Content Placeholder 8"/>
          <p:cNvSpPr>
            <a:spLocks noGrp="1"/>
          </p:cNvSpPr>
          <p:nvPr>
            <p:ph idx="1"/>
          </p:nvPr>
        </p:nvSpPr>
        <p:spPr>
          <a:xfrm>
            <a:off x="685800" y="2133600"/>
            <a:ext cx="8001000" cy="4114800"/>
          </a:xfrm>
        </p:spPr>
        <p:txBody>
          <a:bodyPr/>
          <a:lstStyle/>
          <a:p>
            <a:pPr>
              <a:defRPr/>
            </a:pPr>
            <a:r>
              <a:rPr lang="en-US" altLang="en-US" dirty="0" smtClean="0"/>
              <a:t>TBD</a:t>
            </a: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September 2017</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32</a:t>
            </a:fld>
            <a:endParaRPr lang="en-US" altLang="en-US" sz="1200" b="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0" y="1981200"/>
            <a:ext cx="4344988" cy="4114800"/>
          </a:xfrm>
        </p:spPr>
        <p:txBody>
          <a:bodyPr/>
          <a:lstStyle/>
          <a:p>
            <a:pPr marL="342900" lvl="1" indent="-342900">
              <a:buFontTx/>
              <a:buChar char="•"/>
              <a:defRPr/>
            </a:pPr>
            <a:r>
              <a:rPr lang="en-US" altLang="en-US" b="1" dirty="0" smtClean="0"/>
              <a:t>Proposed schedule</a:t>
            </a:r>
          </a:p>
          <a:p>
            <a:pPr marL="685800" lvl="2" indent="-342900">
              <a:defRPr/>
            </a:pPr>
            <a:r>
              <a:rPr lang="en-US" altLang="en-US" b="1" dirty="0" smtClean="0"/>
              <a:t>TBD</a:t>
            </a:r>
          </a:p>
          <a:p>
            <a:pPr marL="685800" lvl="2" indent="-342900">
              <a:defRPr/>
            </a:pPr>
            <a:endParaRPr lang="en-US" altLang="en-US" b="1" dirty="0"/>
          </a:p>
          <a:p>
            <a:pPr marL="0" lvl="1" indent="0">
              <a:buFontTx/>
              <a:buNone/>
              <a:defRPr/>
            </a:pPr>
            <a:endParaRPr lang="en-US" altLang="en-US" b="1" dirty="0" smtClean="0"/>
          </a:p>
          <a:p>
            <a:pPr marL="685800" lvl="2" indent="-342900">
              <a:defRPr/>
            </a:pPr>
            <a:endParaRPr lang="en-US" altLang="en-US" b="1" dirty="0" smtClean="0"/>
          </a:p>
          <a:p>
            <a:pPr marL="342900" lvl="2" indent="0">
              <a:buFontTx/>
              <a:buNone/>
              <a:defRPr/>
            </a:pPr>
            <a:endParaRPr lang="en-US" altLang="en-US" b="1" dirty="0" smtClean="0"/>
          </a:p>
          <a:p>
            <a:pPr marL="685800" lvl="2" indent="-342900">
              <a:defRPr/>
            </a:pPr>
            <a:endParaRPr lang="en-US" altLang="en-US" dirty="0" smtClean="0"/>
          </a:p>
          <a:p>
            <a:pPr>
              <a:defRPr/>
            </a:pPr>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33</a:t>
            </a:fld>
            <a:endParaRPr lang="en-US" altLang="en-US" sz="1200" b="0" smtClean="0"/>
          </a:p>
        </p:txBody>
      </p:sp>
      <p:grpSp>
        <p:nvGrpSpPr>
          <p:cNvPr id="44039" name="Group 5"/>
          <p:cNvGrpSpPr>
            <a:grpSpLocks/>
          </p:cNvGrpSpPr>
          <p:nvPr/>
        </p:nvGrpSpPr>
        <p:grpSpPr bwMode="auto">
          <a:xfrm>
            <a:off x="4378325" y="1749425"/>
            <a:ext cx="4648200" cy="4486275"/>
            <a:chOff x="3657600" y="1495157"/>
            <a:chExt cx="5486400" cy="4972050"/>
          </a:xfrm>
        </p:grpSpPr>
        <p:pic>
          <p:nvPicPr>
            <p:cNvPr id="44040"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76650" y="1495157"/>
              <a:ext cx="5467350" cy="497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41" name="Rectangle 2"/>
            <p:cNvSpPr>
              <a:spLocks noChangeArrowheads="1"/>
            </p:cNvSpPr>
            <p:nvPr/>
          </p:nvSpPr>
          <p:spPr bwMode="auto">
            <a:xfrm>
              <a:off x="3668442" y="3863823"/>
              <a:ext cx="5467350" cy="533399"/>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4042" name="Rectangle 8"/>
            <p:cNvSpPr>
              <a:spLocks noChangeArrowheads="1"/>
            </p:cNvSpPr>
            <p:nvPr/>
          </p:nvSpPr>
          <p:spPr bwMode="auto">
            <a:xfrm>
              <a:off x="3657600" y="2057399"/>
              <a:ext cx="5467350" cy="504557"/>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4043" name="Rectangle 10"/>
            <p:cNvSpPr>
              <a:spLocks noChangeArrowheads="1"/>
            </p:cNvSpPr>
            <p:nvPr/>
          </p:nvSpPr>
          <p:spPr bwMode="auto">
            <a:xfrm>
              <a:off x="3657600" y="5451616"/>
              <a:ext cx="5467350" cy="523607"/>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gr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34</a:t>
            </a:fld>
            <a:endParaRPr lang="en-US" altLang="en-US" sz="1200" b="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35</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63409699"/>
              </p:ext>
            </p:extLst>
          </p:nvPr>
        </p:nvGraphicFramePr>
        <p:xfrm>
          <a:off x="685800" y="1981200"/>
          <a:ext cx="7772400" cy="2378076"/>
        </p:xfrm>
        <a:graphic>
          <a:graphicData uri="http://schemas.openxmlformats.org/drawingml/2006/table">
            <a:tbl>
              <a:tblPr firstRow="1" bandRow="1">
                <a:tableStyleId>{073A0DAA-6AF3-43AB-8588-CEC1D06C72B9}</a:tableStyleId>
              </a:tblPr>
              <a:tblGrid>
                <a:gridCol w="1554480"/>
                <a:gridCol w="1554480"/>
                <a:gridCol w="1554480"/>
                <a:gridCol w="1554480"/>
                <a:gridCol w="1554480"/>
              </a:tblGrid>
              <a:tr h="396346">
                <a:tc>
                  <a:txBody>
                    <a:bodyPr/>
                    <a:lstStyle/>
                    <a:p>
                      <a:pPr algn="ctr"/>
                      <a:endParaRPr lang="en-US" sz="2000" dirty="0"/>
                    </a:p>
                  </a:txBody>
                  <a:tcPr marT="45742" marB="45742"/>
                </a:tc>
                <a:tc>
                  <a:txBody>
                    <a:bodyPr/>
                    <a:lstStyle/>
                    <a:p>
                      <a:pPr algn="ctr"/>
                      <a:r>
                        <a:rPr lang="en-US" sz="2000" dirty="0" smtClean="0"/>
                        <a:t>Monday</a:t>
                      </a:r>
                      <a:endParaRPr lang="en-US" sz="2000" dirty="0"/>
                    </a:p>
                  </a:txBody>
                  <a:tcPr marT="45742" marB="45742"/>
                </a:tc>
                <a:tc>
                  <a:txBody>
                    <a:bodyPr/>
                    <a:lstStyle/>
                    <a:p>
                      <a:pPr algn="ctr"/>
                      <a:r>
                        <a:rPr lang="en-US" sz="2000" dirty="0" smtClean="0"/>
                        <a:t>Tuesday</a:t>
                      </a:r>
                      <a:endParaRPr lang="en-US" sz="2000" dirty="0"/>
                    </a:p>
                  </a:txBody>
                  <a:tcPr marT="45742" marB="45742"/>
                </a:tc>
                <a:tc>
                  <a:txBody>
                    <a:bodyPr/>
                    <a:lstStyle/>
                    <a:p>
                      <a:pPr algn="ctr"/>
                      <a:r>
                        <a:rPr lang="en-US" sz="2000" dirty="0" smtClean="0"/>
                        <a:t>Wednesday</a:t>
                      </a:r>
                      <a:endParaRPr lang="en-US" sz="2000" dirty="0"/>
                    </a:p>
                  </a:txBody>
                  <a:tcPr marT="45742" marB="45742"/>
                </a:tc>
                <a:tc>
                  <a:txBody>
                    <a:bodyPr/>
                    <a:lstStyle/>
                    <a:p>
                      <a:pPr algn="ctr"/>
                      <a:r>
                        <a:rPr lang="en-US" sz="2000" dirty="0" smtClean="0"/>
                        <a:t>Thursday</a:t>
                      </a:r>
                      <a:endParaRPr lang="en-US" sz="2000" dirty="0"/>
                    </a:p>
                  </a:txBody>
                  <a:tcPr marT="45742" marB="45742"/>
                </a:tc>
              </a:tr>
              <a:tr h="396346">
                <a:tc>
                  <a:txBody>
                    <a:bodyPr/>
                    <a:lstStyle/>
                    <a:p>
                      <a:pPr algn="ctr"/>
                      <a:r>
                        <a:rPr lang="en-US" sz="2000" dirty="0" smtClean="0"/>
                        <a:t>AM1</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a:p>
                  </a:txBody>
                  <a:tcPr marT="45742" marB="45742"/>
                </a:tc>
                <a:tc>
                  <a:txBody>
                    <a:bodyPr/>
                    <a:lstStyle/>
                    <a:p>
                      <a:pPr algn="ctr"/>
                      <a:r>
                        <a:rPr lang="en-US" sz="2000" b="1" dirty="0" smtClean="0"/>
                        <a:t>TGba</a:t>
                      </a:r>
                      <a:endParaRPr lang="en-US" sz="2000" b="1"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AM2</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PM1</a:t>
                      </a:r>
                      <a:endParaRPr lang="en-US" sz="2000"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a:t>
                      </a:r>
                    </a:p>
                  </a:txBody>
                  <a:tcPr marT="45742" marB="45742"/>
                </a:tc>
                <a:tc>
                  <a:txBody>
                    <a:bodyPr/>
                    <a:lstStyle/>
                    <a:p>
                      <a:pPr algn="ctr"/>
                      <a:endParaRPr lang="en-US" sz="2000" b="1" dirty="0"/>
                    </a:p>
                  </a:txBody>
                  <a:tcPr marT="45742" marB="45742"/>
                </a:tc>
                <a:tc>
                  <a:txBody>
                    <a:bodyPr/>
                    <a:lstStyle/>
                    <a:p>
                      <a:pPr algn="ctr"/>
                      <a:r>
                        <a:rPr lang="en-US" sz="2000" b="1" dirty="0" smtClean="0">
                          <a:solidFill>
                            <a:schemeClr val="tx1"/>
                          </a:solidFill>
                        </a:rPr>
                        <a:t>TGba</a:t>
                      </a:r>
                      <a:endParaRPr lang="en-US" sz="2000" b="1" dirty="0">
                        <a:solidFill>
                          <a:schemeClr val="tx1"/>
                        </a:solidFill>
                      </a:endParaRPr>
                    </a:p>
                  </a:txBody>
                  <a:tcPr marT="45742" marB="45742"/>
                </a:tc>
              </a:tr>
              <a:tr h="396346">
                <a:tc>
                  <a:txBody>
                    <a:bodyPr/>
                    <a:lstStyle/>
                    <a:p>
                      <a:pPr algn="ctr"/>
                      <a:r>
                        <a:rPr lang="en-US" sz="2000" dirty="0" smtClean="0"/>
                        <a:t>PM2</a:t>
                      </a:r>
                      <a:endParaRPr lang="en-US" sz="2000" dirty="0"/>
                    </a:p>
                  </a:txBody>
                  <a:tcPr marT="45742" marB="45742"/>
                </a:tc>
                <a:tc>
                  <a:txBody>
                    <a:bodyPr/>
                    <a:lstStyle/>
                    <a:p>
                      <a:pPr algn="ctr"/>
                      <a:endParaRPr lang="en-US" sz="2000" b="1" dirty="0"/>
                    </a:p>
                  </a:txBody>
                  <a:tcPr marT="45742" marB="45742"/>
                </a:tc>
                <a:tc>
                  <a:txBody>
                    <a:bodyPr/>
                    <a:lstStyle/>
                    <a:p>
                      <a:pPr algn="ctr"/>
                      <a:r>
                        <a:rPr lang="en-US" sz="2000" b="1" dirty="0" err="1" smtClean="0"/>
                        <a:t>TGba</a:t>
                      </a: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r h="396346">
                <a:tc>
                  <a:txBody>
                    <a:bodyPr/>
                    <a:lstStyle/>
                    <a:p>
                      <a:pPr algn="ctr"/>
                      <a:r>
                        <a:rPr lang="en-US" sz="2000" dirty="0" smtClean="0"/>
                        <a:t>EVE</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bl>
          </a:graphicData>
        </a:graphic>
      </p:graphicFrame>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nvGraphicFramePr>
        <p:xfrm>
          <a:off x="715963" y="472440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981200"/>
            <a:ext cx="7924800" cy="4114800"/>
          </a:xfrm>
        </p:spPr>
        <p:txBody>
          <a:bodyPr/>
          <a:lstStyle/>
          <a:p>
            <a:pPr>
              <a:defRPr/>
            </a:pPr>
            <a:r>
              <a:rPr lang="en-US" altLang="en-US" dirty="0"/>
              <a:t>Review technical presentations</a:t>
            </a:r>
          </a:p>
          <a:p>
            <a:pPr lvl="1">
              <a:defRPr/>
            </a:pPr>
            <a:r>
              <a:rPr lang="en-US" altLang="en-US" dirty="0"/>
              <a:t>Strictly limit the presentation to the basic operation of WUR</a:t>
            </a:r>
          </a:p>
          <a:p>
            <a:r>
              <a:rPr lang="en-US" altLang="en-US" dirty="0"/>
              <a:t>Review </a:t>
            </a:r>
            <a:r>
              <a:rPr lang="en-US" altLang="en-US" dirty="0" smtClean="0"/>
              <a:t>the progress </a:t>
            </a:r>
            <a:r>
              <a:rPr lang="en-US" altLang="en-US" dirty="0"/>
              <a:t>and have discussion on initial </a:t>
            </a:r>
            <a:r>
              <a:rPr lang="en-US" altLang="en-US" dirty="0" err="1"/>
              <a:t>TGba</a:t>
            </a:r>
            <a:r>
              <a:rPr lang="en-US" altLang="en-US" dirty="0"/>
              <a:t> draft (D0.1) planned for Nov. 2017</a:t>
            </a:r>
          </a:p>
          <a:p>
            <a:pPr>
              <a:defRPr/>
            </a:pPr>
            <a:r>
              <a:rPr lang="en-US" altLang="en-US" dirty="0" smtClean="0"/>
              <a:t>Work </a:t>
            </a:r>
            <a:r>
              <a:rPr lang="en-US" altLang="en-US" dirty="0"/>
              <a:t>on </a:t>
            </a:r>
            <a:r>
              <a:rPr lang="en-US" altLang="en-US" dirty="0" err="1"/>
              <a:t>TGba</a:t>
            </a:r>
            <a:r>
              <a:rPr lang="en-US" altLang="en-US" dirty="0"/>
              <a:t> task group documents</a:t>
            </a:r>
          </a:p>
          <a:p>
            <a:pPr lvl="1">
              <a:defRPr/>
            </a:pPr>
            <a:r>
              <a:rPr lang="en-US" altLang="en-US" dirty="0"/>
              <a:t>Use case document (editor: </a:t>
            </a:r>
            <a:r>
              <a:rPr lang="en-US" altLang="en-US" dirty="0" err="1"/>
              <a:t>RossYu</a:t>
            </a:r>
            <a:r>
              <a:rPr lang="en-US" altLang="en-US" dirty="0"/>
              <a:t>)</a:t>
            </a:r>
          </a:p>
          <a:p>
            <a:pPr lvl="1">
              <a:defRPr/>
            </a:pPr>
            <a:r>
              <a:rPr lang="en-US" altLang="en-US" dirty="0"/>
              <a:t>Functional requirement document (</a:t>
            </a:r>
            <a:r>
              <a:rPr lang="en-US" altLang="en-US" dirty="0" err="1"/>
              <a:t>editor:Ming</a:t>
            </a:r>
            <a:r>
              <a:rPr lang="en-US" altLang="en-US" dirty="0"/>
              <a:t> </a:t>
            </a:r>
            <a:r>
              <a:rPr lang="en-US" altLang="en-US" dirty="0" err="1"/>
              <a:t>Gan</a:t>
            </a:r>
            <a:r>
              <a:rPr lang="en-US" altLang="en-US" dirty="0"/>
              <a:t>)</a:t>
            </a:r>
          </a:p>
          <a:p>
            <a:pPr lvl="1">
              <a:defRPr/>
            </a:pPr>
            <a:r>
              <a:rPr lang="en-US" altLang="en-US" dirty="0"/>
              <a:t>Evaluation methodology and simulation scenario document (editor: </a:t>
            </a:r>
            <a:r>
              <a:rPr lang="en-US" altLang="en-US" dirty="0" err="1"/>
              <a:t>Shahrnaz</a:t>
            </a:r>
            <a:r>
              <a:rPr lang="en-US" altLang="en-US" dirty="0"/>
              <a:t> </a:t>
            </a:r>
            <a:r>
              <a:rPr lang="en-US" altLang="en-US" dirty="0" err="1"/>
              <a:t>Azizi</a:t>
            </a:r>
            <a:r>
              <a:rPr lang="en-US" altLang="en-US" dirty="0"/>
              <a:t>)</a:t>
            </a:r>
          </a:p>
          <a:p>
            <a:pPr lvl="1">
              <a:defRPr/>
            </a:pPr>
            <a:r>
              <a:rPr lang="en-US" altLang="en-US" dirty="0"/>
              <a:t>Spec framework document (editor: Po-Kai Huang)</a:t>
            </a:r>
          </a:p>
          <a:p>
            <a:pPr>
              <a:defRPr/>
            </a:pPr>
            <a:r>
              <a:rPr lang="en-US" altLang="en-US" dirty="0"/>
              <a:t>Review TG timeline</a:t>
            </a:r>
          </a:p>
          <a:p>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endParaRPr lang="en-US" altLang="en-US" dirty="0" smtClean="0"/>
          </a:p>
        </p:txBody>
      </p:sp>
      <p:sp>
        <p:nvSpPr>
          <p:cNvPr id="6" name="Content Placeholder 5"/>
          <p:cNvSpPr>
            <a:spLocks noGrp="1"/>
          </p:cNvSpPr>
          <p:nvPr>
            <p:ph idx="1"/>
          </p:nvPr>
        </p:nvSpPr>
        <p:spPr>
          <a:xfrm>
            <a:off x="685800" y="1143000"/>
            <a:ext cx="7772400" cy="5332413"/>
          </a:xfrm>
        </p:spPr>
        <p:txBody>
          <a:bodyPr/>
          <a:lstStyle/>
          <a:p>
            <a:pPr>
              <a:defRPr/>
            </a:pPr>
            <a:r>
              <a:rPr lang="en-US" sz="2000" dirty="0" smtClean="0"/>
              <a:t>Call for submissions sent out on </a:t>
            </a:r>
            <a:r>
              <a:rPr lang="en-US" sz="2000" dirty="0" smtClean="0"/>
              <a:t>September 5: </a:t>
            </a:r>
          </a:p>
          <a:p>
            <a:pPr lvl="1">
              <a:defRPr/>
            </a:pPr>
            <a:r>
              <a:rPr lang="en-US" b="0" dirty="0" smtClean="0"/>
              <a:t>Received 35 </a:t>
            </a:r>
            <a:r>
              <a:rPr lang="en-US" b="0" dirty="0" smtClean="0"/>
              <a:t>submissions</a:t>
            </a:r>
          </a:p>
          <a:p>
            <a:pPr>
              <a:defRPr/>
            </a:pPr>
            <a:r>
              <a:rPr lang="en-US" sz="2000" dirty="0" smtClean="0"/>
              <a:t>Grouped based on </a:t>
            </a:r>
            <a:r>
              <a:rPr lang="en-US" sz="2000" dirty="0" smtClean="0"/>
              <a:t>topics and priority</a:t>
            </a:r>
            <a:endParaRPr lang="en-US" dirty="0" smtClean="0"/>
          </a:p>
          <a:p>
            <a:pPr lvl="1"/>
            <a:r>
              <a:rPr lang="en-US" b="0" dirty="0"/>
              <a:t>PHY submissions:</a:t>
            </a:r>
          </a:p>
          <a:p>
            <a:pPr marL="1200150" lvl="2" indent="-342900">
              <a:buFont typeface="+mj-lt"/>
              <a:buAutoNum type="arabicPeriod"/>
            </a:pPr>
            <a:r>
              <a:rPr lang="en-US" b="0" dirty="0">
                <a:solidFill>
                  <a:srgbClr val="FF0000"/>
                </a:solidFill>
              </a:rPr>
              <a:t>WUR </a:t>
            </a:r>
            <a:r>
              <a:rPr lang="en-US" b="0" dirty="0" smtClean="0">
                <a:solidFill>
                  <a:srgbClr val="FF0000"/>
                </a:solidFill>
              </a:rPr>
              <a:t>Preamble (highest priority)</a:t>
            </a:r>
            <a:endParaRPr lang="en-US" b="0" dirty="0">
              <a:solidFill>
                <a:srgbClr val="FF0000"/>
              </a:solidFill>
            </a:endParaRPr>
          </a:p>
          <a:p>
            <a:pPr marL="1200150" lvl="2" indent="-342900">
              <a:buFont typeface="+mj-lt"/>
              <a:buAutoNum type="arabicPeriod"/>
            </a:pPr>
            <a:r>
              <a:rPr lang="en-US" b="0" dirty="0" smtClean="0"/>
              <a:t>WUR </a:t>
            </a:r>
            <a:r>
              <a:rPr lang="en-US" b="0" dirty="0"/>
              <a:t>signal </a:t>
            </a:r>
            <a:r>
              <a:rPr lang="en-US" b="0" dirty="0" smtClean="0"/>
              <a:t>waveform</a:t>
            </a:r>
          </a:p>
          <a:p>
            <a:pPr marL="1200150" lvl="2" indent="-342900">
              <a:buFont typeface="+mj-lt"/>
              <a:buAutoNum type="arabicPeriod"/>
            </a:pPr>
            <a:r>
              <a:rPr lang="en-US" b="0" dirty="0" smtClean="0"/>
              <a:t>WUR </a:t>
            </a:r>
            <a:r>
              <a:rPr lang="en-US" b="0" dirty="0"/>
              <a:t>data rate/channel coding</a:t>
            </a:r>
          </a:p>
          <a:p>
            <a:pPr lvl="1"/>
            <a:r>
              <a:rPr lang="en-US" b="0" dirty="0" smtClean="0"/>
              <a:t>MAC </a:t>
            </a:r>
            <a:r>
              <a:rPr lang="en-US" b="0" dirty="0"/>
              <a:t>submissions:</a:t>
            </a:r>
          </a:p>
          <a:p>
            <a:pPr marL="1200150" lvl="2" indent="-342900">
              <a:buFont typeface="+mj-lt"/>
              <a:buAutoNum type="arabicPeriod"/>
            </a:pPr>
            <a:r>
              <a:rPr lang="en-US" b="0" dirty="0">
                <a:solidFill>
                  <a:srgbClr val="FF0000"/>
                </a:solidFill>
              </a:rPr>
              <a:t>WUR packet </a:t>
            </a:r>
            <a:r>
              <a:rPr lang="en-US" b="0" dirty="0" smtClean="0">
                <a:solidFill>
                  <a:srgbClr val="FF0000"/>
                </a:solidFill>
              </a:rPr>
              <a:t>format (highest priority)</a:t>
            </a:r>
            <a:endParaRPr lang="en-US" dirty="0">
              <a:solidFill>
                <a:srgbClr val="FF0000"/>
              </a:solidFill>
            </a:endParaRPr>
          </a:p>
          <a:p>
            <a:pPr marL="1200150" lvl="2" indent="-342900">
              <a:buFont typeface="+mj-lt"/>
              <a:buAutoNum type="arabicPeriod"/>
            </a:pPr>
            <a:r>
              <a:rPr lang="en-US" b="0" dirty="0"/>
              <a:t>WUR basic operation</a:t>
            </a:r>
          </a:p>
          <a:p>
            <a:pPr lvl="1"/>
            <a:r>
              <a:rPr lang="en-US" b="0" dirty="0" smtClean="0"/>
              <a:t>Further optimization: (lowest priority)</a:t>
            </a:r>
            <a:endParaRPr lang="en-US" b="0" dirty="0"/>
          </a:p>
          <a:p>
            <a:pPr marL="1200150" lvl="2" indent="-342900">
              <a:buFont typeface="+mj-lt"/>
              <a:buAutoNum type="arabicPeriod"/>
            </a:pPr>
            <a:r>
              <a:rPr lang="en-US" dirty="0"/>
              <a:t>WUR non-basic </a:t>
            </a:r>
            <a:r>
              <a:rPr lang="en-US" dirty="0" smtClean="0"/>
              <a:t>operation</a:t>
            </a:r>
            <a:endParaRPr lang="en-US" dirty="0"/>
          </a:p>
          <a:p>
            <a:pPr marL="1200150" lvl="2" indent="-342900">
              <a:buFont typeface="+mj-lt"/>
              <a:buAutoNum type="arabicPeriod"/>
            </a:pPr>
            <a:r>
              <a:rPr lang="en-US" dirty="0"/>
              <a:t>Multi-user </a:t>
            </a:r>
            <a:r>
              <a:rPr lang="en-US" dirty="0" smtClean="0"/>
              <a:t>support</a:t>
            </a:r>
            <a:endParaRPr lang="en-US" dirty="0"/>
          </a:p>
          <a:p>
            <a:pPr lvl="1"/>
            <a:r>
              <a:rPr lang="en-US" b="0" dirty="0"/>
              <a:t>Usage </a:t>
            </a:r>
            <a:r>
              <a:rPr lang="en-US" b="0" dirty="0" smtClean="0"/>
              <a:t>model (2 submissions) – discuss in Tuesday AM1 and then Ross will create a revision of the usage model document</a:t>
            </a:r>
            <a:r>
              <a:rPr lang="en-US" dirty="0"/>
              <a:t/>
            </a:r>
            <a:br>
              <a:rPr lang="en-US" dirty="0"/>
            </a:br>
            <a:endParaRPr lang="en-US" sz="1200" dirty="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71832</TotalTime>
  <Words>2034</Words>
  <Application>Microsoft Macintosh PowerPoint</Application>
  <PresentationFormat>On-screen Show (4:3)</PresentationFormat>
  <Paragraphs>525</Paragraphs>
  <Slides>35</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4" baseType="lpstr">
      <vt:lpstr>Malgun Gothic</vt:lpstr>
      <vt:lpstr>Monotype Sorts</vt:lpstr>
      <vt:lpstr>MS Gothic</vt:lpstr>
      <vt:lpstr>MS PGothic</vt:lpstr>
      <vt:lpstr>Neo Sans Intel</vt:lpstr>
      <vt:lpstr>Times New Roman</vt:lpstr>
      <vt:lpstr>Arial</vt:lpstr>
      <vt:lpstr>802-11-Submission</vt:lpstr>
      <vt:lpstr>Document</vt:lpstr>
      <vt:lpstr>September 2017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Submissions</vt:lpstr>
      <vt:lpstr>PHY Submissions (cont.)</vt:lpstr>
      <vt:lpstr>MAC Submissions</vt:lpstr>
      <vt:lpstr>MAC Submissions (cont.)</vt:lpstr>
      <vt:lpstr>Further Optimizations</vt:lpstr>
      <vt:lpstr>Usage Models (Tuesday AM1)</vt:lpstr>
      <vt:lpstr>Motions</vt:lpstr>
      <vt:lpstr>Agenda</vt:lpstr>
      <vt:lpstr>PowerPoint Presentation</vt:lpstr>
      <vt:lpstr>PowerPoint Presentation</vt:lpstr>
      <vt:lpstr>PowerPoint Presentation</vt:lpstr>
      <vt:lpstr>PowerPoint Presentation</vt:lpstr>
      <vt:lpstr>PowerPoint Presentation</vt:lpstr>
      <vt:lpstr>Participation in IEEE 802 Meetings</vt:lpstr>
      <vt:lpstr>IEEE-SA policy documents</vt:lpstr>
      <vt:lpstr>Current IEEE-SA Rule documents</vt:lpstr>
      <vt:lpstr>Current IEEE 802, 802.11 rules documents </vt:lpstr>
      <vt:lpstr>Summary from July 2017 Meeting</vt:lpstr>
      <vt:lpstr>Motion - Minutes</vt:lpstr>
      <vt:lpstr>TGba Documents Review and Approval</vt:lpstr>
      <vt:lpstr>Presentations</vt:lpstr>
      <vt:lpstr>TGba Timeline</vt:lpstr>
      <vt:lpstr>Goal for November 2017</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15.0035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3804</cp:revision>
  <cp:lastPrinted>2014-11-04T15:04:57Z</cp:lastPrinted>
  <dcterms:created xsi:type="dcterms:W3CDTF">2007-04-17T18:10:23Z</dcterms:created>
  <dcterms:modified xsi:type="dcterms:W3CDTF">2017-09-12T10:48:33Z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