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711" r:id="rId9"/>
    <p:sldId id="715" r:id="rId10"/>
    <p:sldId id="762" r:id="rId11"/>
    <p:sldId id="767" r:id="rId12"/>
    <p:sldId id="747" r:id="rId13"/>
    <p:sldId id="768" r:id="rId14"/>
    <p:sldId id="769" r:id="rId15"/>
    <p:sldId id="770" r:id="rId16"/>
    <p:sldId id="763" r:id="rId17"/>
    <p:sldId id="750" r:id="rId18"/>
    <p:sldId id="699" r:id="rId19"/>
    <p:sldId id="700" r:id="rId20"/>
    <p:sldId id="701" r:id="rId21"/>
    <p:sldId id="702" r:id="rId22"/>
    <p:sldId id="703" r:id="rId23"/>
    <p:sldId id="727" r:id="rId24"/>
    <p:sldId id="704" r:id="rId25"/>
    <p:sldId id="705" r:id="rId26"/>
    <p:sldId id="707" r:id="rId27"/>
    <p:sldId id="719" r:id="rId28"/>
    <p:sldId id="721" r:id="rId29"/>
    <p:sldId id="761" r:id="rId30"/>
    <p:sldId id="726" r:id="rId31"/>
    <p:sldId id="76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93" autoAdjust="0"/>
    <p:restoredTop sz="94426" autoAdjust="0"/>
  </p:normalViewPr>
  <p:slideViewPr>
    <p:cSldViewPr>
      <p:cViewPr varScale="1">
        <p:scale>
          <a:sx n="96" d="100"/>
          <a:sy n="96" d="100"/>
        </p:scale>
        <p:origin x="1744"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271" y="304026"/>
            <a:ext cx="32830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802.11-17/1223r2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1197-00-00ba-meeting-minutes-july-2017.docx" TargetMode="External"/><Relationship Id="rId3" Type="http://schemas.openxmlformats.org/officeDocument/2006/relationships/hyperlink" Target="https://mentor.ieee.org/802.11/dcn/17/11-17-1197-01-00ba-meeting-minutes-july-2017.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197-01-00ba-meeting-minutes-july-2017.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September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2017-09-11</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308448387"/>
              </p:ext>
            </p:extLst>
          </p:nvPr>
        </p:nvGraphicFramePr>
        <p:xfrm>
          <a:off x="777875" y="3940175"/>
          <a:ext cx="7512050" cy="968375"/>
        </p:xfrm>
        <a:graphic>
          <a:graphicData uri="http://schemas.openxmlformats.org/presentationml/2006/ole">
            <mc:AlternateContent xmlns:mc="http://schemas.openxmlformats.org/markup-compatibility/2006">
              <mc:Choice xmlns:v="urn:schemas-microsoft-com:vml" Requires="v">
                <p:oleObj spid="_x0000_s4265" name="Document" r:id="rId4" imgW="8255000" imgH="1066800" progId="Word.Document.8">
                  <p:embed/>
                </p:oleObj>
              </mc:Choice>
              <mc:Fallback>
                <p:oleObj name="Document" r:id="rId4" imgW="8255000" imgH="1066800" progId="Word.Document.8">
                  <p:embed/>
                  <p:pic>
                    <p:nvPicPr>
                      <p:cNvPr id="0" name="Object 3"/>
                      <p:cNvPicPr>
                        <a:picLocks noChangeAspect="1" noChangeArrowheads="1"/>
                      </p:cNvPicPr>
                      <p:nvPr/>
                    </p:nvPicPr>
                    <p:blipFill>
                      <a:blip r:embed="rId5"/>
                      <a:srcRect/>
                      <a:stretch>
                        <a:fillRect/>
                      </a:stretch>
                    </p:blipFill>
                    <p:spPr bwMode="auto">
                      <a:xfrm>
                        <a:off x="777875" y="3940175"/>
                        <a:ext cx="7512050" cy="9683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9067800" cy="4216539"/>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228600" indent="-228600">
              <a:buFont typeface="+mj-lt"/>
              <a:buAutoNum type="arabicPeriod"/>
            </a:pPr>
            <a:r>
              <a:rPr lang="en-US" sz="1800" b="1" dirty="0"/>
              <a:t>WUR </a:t>
            </a:r>
            <a:r>
              <a:rPr lang="en-US" sz="1800" b="1" dirty="0" smtClean="0"/>
              <a:t>Preamble (packet acquisition):</a:t>
            </a:r>
            <a:endParaRPr lang="en-US" sz="1800" b="1" dirty="0"/>
          </a:p>
          <a:p>
            <a:pPr marL="685800" lvl="1" indent="-228600">
              <a:buFont typeface="+mj-lt"/>
              <a:buAutoNum type="arabicPeriod"/>
            </a:pPr>
            <a:r>
              <a:rPr lang="en-US" sz="1800" dirty="0" smtClean="0"/>
              <a:t>11-17-1442-00-00ba-WUR-preamble-performance-study-with-phase-noise-and-aci</a:t>
            </a:r>
            <a:r>
              <a:rPr lang="en-US" sz="1800" dirty="0"/>
              <a:t>, </a:t>
            </a:r>
            <a:r>
              <a:rPr lang="en-US" sz="1800" dirty="0" err="1"/>
              <a:t>Shahrnaz</a:t>
            </a:r>
            <a:r>
              <a:rPr lang="en-US" sz="1800" dirty="0"/>
              <a:t> </a:t>
            </a:r>
            <a:r>
              <a:rPr lang="en-US" sz="1800" dirty="0" err="1"/>
              <a:t>Azizi</a:t>
            </a:r>
            <a:r>
              <a:rPr lang="en-US" sz="1800" dirty="0"/>
              <a:t> (Intel Corp) –  25min (including questions)</a:t>
            </a:r>
          </a:p>
          <a:p>
            <a:pPr marL="685800" lvl="1" indent="-228600">
              <a:buFont typeface="+mj-lt"/>
              <a:buAutoNum type="arabicPeriod"/>
            </a:pPr>
            <a:r>
              <a:rPr lang="en-US" sz="1800" dirty="0" smtClean="0"/>
              <a:t>11-17/1355 </a:t>
            </a:r>
            <a:r>
              <a:rPr lang="en-US" sz="1800" dirty="0"/>
              <a:t>  WUR Preamble Evaluation (Steve </a:t>
            </a:r>
            <a:r>
              <a:rPr lang="en-US" sz="1800" dirty="0" err="1" smtClean="0"/>
              <a:t>Shellhammer</a:t>
            </a:r>
            <a:r>
              <a:rPr lang="en-US" sz="1800" dirty="0" smtClean="0"/>
              <a:t>, Bin Tian and Lohan </a:t>
            </a:r>
            <a:r>
              <a:rPr lang="en-US" sz="1800" dirty="0" err="1" smtClean="0"/>
              <a:t>Verma</a:t>
            </a:r>
            <a:r>
              <a:rPr lang="en-US" sz="1800" dirty="0" smtClean="0"/>
              <a:t>) </a:t>
            </a:r>
            <a:r>
              <a:rPr lang="en-US" sz="1800" dirty="0"/>
              <a:t>- 25min</a:t>
            </a:r>
          </a:p>
          <a:p>
            <a:pPr marL="685800" lvl="1" indent="-228600">
              <a:buFont typeface="+mj-lt"/>
              <a:buAutoNum type="arabicPeriod"/>
            </a:pPr>
            <a:r>
              <a:rPr lang="en-US" sz="1800" dirty="0" smtClean="0"/>
              <a:t>11-17/1354 </a:t>
            </a:r>
            <a:r>
              <a:rPr lang="en-US" sz="1800" dirty="0"/>
              <a:t>  WUR Preamble Bit Duration (Steve </a:t>
            </a:r>
            <a:r>
              <a:rPr lang="en-US" sz="1800" dirty="0" err="1" smtClean="0"/>
              <a:t>Shellhammer</a:t>
            </a:r>
            <a:r>
              <a:rPr lang="en-US" sz="1800" dirty="0" smtClean="0"/>
              <a:t>, Bin Tian and </a:t>
            </a:r>
            <a:r>
              <a:rPr lang="en-US" sz="1800" dirty="0" err="1" smtClean="0"/>
              <a:t>Lochan</a:t>
            </a:r>
            <a:r>
              <a:rPr lang="en-US" sz="1800" dirty="0" smtClean="0"/>
              <a:t> </a:t>
            </a:r>
            <a:r>
              <a:rPr lang="en-US" sz="1800" dirty="0" err="1" smtClean="0"/>
              <a:t>Verma</a:t>
            </a:r>
            <a:r>
              <a:rPr lang="en-US" sz="1800" dirty="0" smtClean="0"/>
              <a:t>) </a:t>
            </a:r>
            <a:r>
              <a:rPr lang="en-US" sz="1800" dirty="0"/>
              <a:t>- </a:t>
            </a:r>
            <a:r>
              <a:rPr lang="en-US" sz="1800" dirty="0" smtClean="0"/>
              <a:t>25min</a:t>
            </a:r>
            <a:endParaRPr lang="en-US" sz="1800" dirty="0"/>
          </a:p>
          <a:p>
            <a:pPr marL="685800" lvl="1" indent="-228600">
              <a:buFont typeface="+mj-lt"/>
              <a:buAutoNum type="arabicPeriod"/>
            </a:pPr>
            <a:r>
              <a:rPr lang="en-US" sz="1800" dirty="0" smtClean="0"/>
              <a:t>11-17/1343r0,</a:t>
            </a:r>
            <a:r>
              <a:rPr lang="en-US" sz="1800" dirty="0"/>
              <a:t> “WUR Preamble SYNC design and performance”, </a:t>
            </a:r>
            <a:r>
              <a:rPr lang="en-US" sz="1800" dirty="0" err="1"/>
              <a:t>Rui</a:t>
            </a:r>
            <a:r>
              <a:rPr lang="en-US" sz="1800" dirty="0"/>
              <a:t> Cao and </a:t>
            </a:r>
            <a:r>
              <a:rPr lang="en-US" sz="1800" dirty="0" err="1"/>
              <a:t>Hongyuan</a:t>
            </a:r>
            <a:r>
              <a:rPr lang="en-US" sz="1800" dirty="0"/>
              <a:t> </a:t>
            </a:r>
            <a:r>
              <a:rPr lang="en-US" sz="1800" dirty="0" smtClean="0"/>
              <a:t>Zhang, </a:t>
            </a:r>
            <a:r>
              <a:rPr lang="en-US" sz="1800" dirty="0"/>
              <a:t>20mins</a:t>
            </a:r>
          </a:p>
          <a:p>
            <a:pPr marL="685800" lvl="1" indent="-228600">
              <a:buFont typeface="+mj-lt"/>
              <a:buAutoNum type="arabicPeriod"/>
            </a:pPr>
            <a:r>
              <a:rPr lang="en-US" sz="1800" dirty="0" smtClean="0"/>
              <a:t>11-17/1345r0, </a:t>
            </a:r>
            <a:r>
              <a:rPr lang="en-US" sz="1800" dirty="0" err="1" smtClean="0"/>
              <a:t>phy</a:t>
            </a:r>
            <a:r>
              <a:rPr lang="en-US" sz="1800" dirty="0" smtClean="0"/>
              <a:t>-frame-format-discussions</a:t>
            </a:r>
            <a:r>
              <a:rPr lang="en-US" sz="1800" dirty="0"/>
              <a:t>, </a:t>
            </a:r>
            <a:r>
              <a:rPr lang="en-US" sz="1800" dirty="0" err="1"/>
              <a:t>Hongyuan</a:t>
            </a:r>
            <a:r>
              <a:rPr lang="en-US" sz="1800" dirty="0"/>
              <a:t> Zhang (Marvell), </a:t>
            </a:r>
            <a:r>
              <a:rPr lang="en-US" sz="1800" dirty="0" smtClean="0"/>
              <a:t>30min</a:t>
            </a:r>
            <a:endParaRPr lang="en-US" sz="1800" dirty="0"/>
          </a:p>
          <a:p>
            <a:pPr marL="685800" lvl="1" indent="-228600">
              <a:buFont typeface="+mj-lt"/>
              <a:buAutoNum type="arabicPeriod"/>
            </a:pPr>
            <a:r>
              <a:rPr lang="en-US" sz="1800" dirty="0" smtClean="0"/>
              <a:t>11-17/1352r0, Considerations </a:t>
            </a:r>
            <a:r>
              <a:rPr lang="en-US" sz="1800" dirty="0"/>
              <a:t>on WUR sync </a:t>
            </a:r>
            <a:r>
              <a:rPr lang="en-US" sz="1800" dirty="0" smtClean="0"/>
              <a:t>preamble , </a:t>
            </a:r>
            <a:r>
              <a:rPr lang="en-US" sz="1800" dirty="0" err="1"/>
              <a:t>Jinyoung</a:t>
            </a:r>
            <a:r>
              <a:rPr lang="en-US" sz="1800" dirty="0"/>
              <a:t> Chun (LG electronics</a:t>
            </a:r>
            <a:r>
              <a:rPr lang="en-US" sz="1800" dirty="0" smtClean="0"/>
              <a:t>),, </a:t>
            </a:r>
            <a:r>
              <a:rPr lang="en-US" sz="1800" dirty="0"/>
              <a:t>25min</a:t>
            </a:r>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7" name="Rectangle 6"/>
          <p:cNvSpPr/>
          <p:nvPr/>
        </p:nvSpPr>
        <p:spPr>
          <a:xfrm>
            <a:off x="76200" y="1720840"/>
            <a:ext cx="9067800" cy="5201424"/>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342900" indent="-342900">
              <a:buFont typeface="+mj-lt"/>
              <a:buAutoNum type="arabicPeriod" startAt="2"/>
            </a:pPr>
            <a:r>
              <a:rPr lang="en-US" sz="1800" b="1" dirty="0"/>
              <a:t>WUR </a:t>
            </a:r>
            <a:r>
              <a:rPr lang="en-US" sz="1800" b="1" dirty="0" smtClean="0"/>
              <a:t>signal waveform design:</a:t>
            </a:r>
            <a:endParaRPr lang="en-US" sz="1800" b="1" dirty="0"/>
          </a:p>
          <a:p>
            <a:pPr marL="685800" lvl="1" indent="-228600">
              <a:buFont typeface="+mj-lt"/>
              <a:buAutoNum type="arabicPeriod"/>
            </a:pPr>
            <a:r>
              <a:rPr lang="en-US" sz="1800" dirty="0"/>
              <a:t>11-17/1390 Blank GI choices under Timing Errors (</a:t>
            </a:r>
            <a:r>
              <a:rPr lang="en-US" sz="1800" dirty="0" err="1"/>
              <a:t>Junghoon</a:t>
            </a:r>
            <a:r>
              <a:rPr lang="en-US" sz="1800" dirty="0"/>
              <a:t> Suh, </a:t>
            </a:r>
            <a:r>
              <a:rPr lang="en-US" sz="1800" dirty="0" err="1"/>
              <a:t>Jia</a:t>
            </a:r>
            <a:r>
              <a:rPr lang="en-US" sz="1800" dirty="0"/>
              <a:t> </a:t>
            </a:r>
            <a:r>
              <a:rPr lang="en-US" sz="1800" dirty="0" err="1"/>
              <a:t>Jia</a:t>
            </a:r>
            <a:r>
              <a:rPr lang="en-US" sz="1800" dirty="0"/>
              <a:t>, Osama </a:t>
            </a:r>
            <a:r>
              <a:rPr lang="en-US" sz="1800" dirty="0" err="1"/>
              <a:t>Aboul-Magd</a:t>
            </a:r>
            <a:r>
              <a:rPr lang="en-US" sz="1800" dirty="0"/>
              <a:t>, and Ross Yu) - 30min</a:t>
            </a:r>
          </a:p>
          <a:p>
            <a:pPr marL="685800" lvl="1" indent="-228600">
              <a:buFont typeface="+mj-lt"/>
              <a:buAutoNum type="arabicPeriod"/>
            </a:pPr>
            <a:r>
              <a:rPr lang="en-US" sz="1800" dirty="0"/>
              <a:t>“Consideration on PAPR of Wake-up packet”, </a:t>
            </a:r>
            <a:r>
              <a:rPr lang="en-US" sz="1800" dirty="0" err="1"/>
              <a:t>Yujin</a:t>
            </a:r>
            <a:r>
              <a:rPr lang="en-US" sz="1800" dirty="0"/>
              <a:t> Noh, “11-17-1344-00-00ba”, </a:t>
            </a:r>
            <a:r>
              <a:rPr lang="en-US" sz="1800" dirty="0" smtClean="0"/>
              <a:t>20min</a:t>
            </a:r>
            <a:endParaRPr lang="en-US" sz="1800" dirty="0"/>
          </a:p>
          <a:p>
            <a:pPr marL="685800" lvl="1" indent="-228600">
              <a:buFont typeface="+mj-lt"/>
              <a:buAutoNum type="arabicPeriod"/>
            </a:pPr>
            <a:r>
              <a:rPr lang="en-US" sz="1800" dirty="0"/>
              <a:t>11-17-1347-00-00ba-symbol-structure, </a:t>
            </a:r>
            <a:r>
              <a:rPr lang="en-US" sz="1800" dirty="0" err="1"/>
              <a:t>Eunsung</a:t>
            </a:r>
            <a:r>
              <a:rPr lang="en-US" sz="1800" dirty="0"/>
              <a:t> Park (LG Electronics), </a:t>
            </a:r>
            <a:r>
              <a:rPr lang="en-US" sz="1800" dirty="0" smtClean="0"/>
              <a:t>25min</a:t>
            </a:r>
          </a:p>
          <a:p>
            <a:pPr marL="800100" lvl="1" indent="-342900">
              <a:buFont typeface="+mj-lt"/>
              <a:buAutoNum type="arabicPeriod"/>
            </a:pPr>
            <a:r>
              <a:rPr lang="pt-BR" sz="1800" dirty="0" smtClean="0"/>
              <a:t>11-17/1426 WUP CCA </a:t>
            </a:r>
            <a:r>
              <a:rPr lang="pt-BR" sz="1800" dirty="0" err="1" smtClean="0"/>
              <a:t>problem</a:t>
            </a:r>
            <a:r>
              <a:rPr lang="pt-BR" sz="1800" dirty="0" smtClean="0"/>
              <a:t> , </a:t>
            </a:r>
            <a:r>
              <a:rPr lang="pt-BR" sz="1800" dirty="0" err="1" smtClean="0"/>
              <a:t>Jinsoo</a:t>
            </a:r>
            <a:r>
              <a:rPr lang="pt-BR" sz="1800" dirty="0" smtClean="0"/>
              <a:t> </a:t>
            </a:r>
            <a:r>
              <a:rPr lang="pt-BR" sz="1800" dirty="0" err="1" smtClean="0"/>
              <a:t>Ahn</a:t>
            </a:r>
            <a:r>
              <a:rPr lang="pt-BR" sz="1800" dirty="0" smtClean="0"/>
              <a:t> (</a:t>
            </a:r>
            <a:r>
              <a:rPr lang="pt-BR" sz="1800" dirty="0" err="1" smtClean="0"/>
              <a:t>Yonsei</a:t>
            </a:r>
            <a:r>
              <a:rPr lang="pt-BR" sz="1800" dirty="0" smtClean="0"/>
              <a:t> Univ.)</a:t>
            </a:r>
          </a:p>
          <a:p>
            <a:endParaRPr lang="en-US" sz="1800" dirty="0" smtClean="0"/>
          </a:p>
          <a:p>
            <a:pPr marL="685800" lvl="1" indent="-228600">
              <a:buFont typeface="+mj-lt"/>
              <a:buAutoNum type="arabicPeriod"/>
            </a:pPr>
            <a:endParaRPr lang="en-US" sz="1800" dirty="0" smtClean="0"/>
          </a:p>
          <a:p>
            <a:pPr marL="342900" indent="-342900">
              <a:buFont typeface="+mj-lt"/>
              <a:buAutoNum type="arabicPeriod" startAt="3"/>
            </a:pPr>
            <a:r>
              <a:rPr lang="en-US" sz="1800" b="1" dirty="0"/>
              <a:t>WUR data rate/channel </a:t>
            </a:r>
            <a:r>
              <a:rPr lang="en-US" sz="1800" b="1" dirty="0" smtClean="0"/>
              <a:t>coding</a:t>
            </a:r>
            <a:endParaRPr lang="en-US" sz="1800" b="1" dirty="0"/>
          </a:p>
          <a:p>
            <a:pPr marL="800100" lvl="1" indent="-342900">
              <a:buFont typeface="+mj-lt"/>
              <a:buAutoNum type="arabicPeriod"/>
            </a:pPr>
            <a:r>
              <a:rPr lang="en-US" sz="1800" dirty="0"/>
              <a:t>11-17/1326r0-follow up on Signaling method for data rates , </a:t>
            </a:r>
            <a:r>
              <a:rPr lang="en-US" sz="1800" dirty="0" err="1"/>
              <a:t>dongguk</a:t>
            </a:r>
            <a:r>
              <a:rPr lang="en-US" sz="1800" dirty="0"/>
              <a:t> Lim (LG Electronics), 25min</a:t>
            </a:r>
          </a:p>
          <a:p>
            <a:pPr marL="800100" lvl="1" indent="-342900">
              <a:buFont typeface="+mj-lt"/>
              <a:buAutoNum type="arabicPeriod"/>
            </a:pPr>
            <a:r>
              <a:rPr lang="en-US" sz="1800" dirty="0"/>
              <a:t>11-17-1348-00-00ba-higher-data-rates, </a:t>
            </a:r>
            <a:r>
              <a:rPr lang="en-US" sz="1800" dirty="0" err="1"/>
              <a:t>Eunsung</a:t>
            </a:r>
            <a:r>
              <a:rPr lang="en-US" sz="1800" dirty="0"/>
              <a:t> Park (LG Electronics), </a:t>
            </a:r>
            <a:r>
              <a:rPr lang="en-US" sz="1800" dirty="0" smtClean="0"/>
              <a:t>20min</a:t>
            </a:r>
            <a:endParaRPr lang="en-US" sz="1800" dirty="0"/>
          </a:p>
          <a:p>
            <a:pPr marL="800100" lvl="1" indent="-342900">
              <a:buFont typeface="+mj-lt"/>
              <a:buAutoNum type="arabicPeriod"/>
            </a:pPr>
            <a:r>
              <a:rPr lang="en-US" sz="1800" dirty="0"/>
              <a:t>11-17-1394-00-00ba</a:t>
            </a:r>
            <a:r>
              <a:rPr lang="en-US" sz="1800" dirty="0" smtClean="0"/>
              <a:t>, “</a:t>
            </a:r>
            <a:r>
              <a:rPr lang="en-US" sz="1800" dirty="0"/>
              <a:t>Discussion of possible BCCs for WUR”, author: Dennis </a:t>
            </a:r>
            <a:r>
              <a:rPr lang="en-US" sz="1800" dirty="0" err="1"/>
              <a:t>Sundman</a:t>
            </a:r>
            <a:r>
              <a:rPr lang="en-US" sz="1800" dirty="0"/>
              <a:t> (Ericsson</a:t>
            </a:r>
            <a:r>
              <a:rPr lang="en-US" sz="1800" dirty="0" smtClean="0"/>
              <a:t>), 20 </a:t>
            </a:r>
            <a:r>
              <a:rPr lang="en-US" sz="1800" dirty="0"/>
              <a:t>min</a:t>
            </a:r>
          </a:p>
          <a:p>
            <a:pPr marL="228600" indent="-228600">
              <a:buFont typeface="+mj-lt"/>
              <a:buAutoNum type="arabicPeriod" startAt="2"/>
            </a:pPr>
            <a:endParaRPr lang="en-US" sz="1800" dirty="0"/>
          </a:p>
          <a:p>
            <a:pPr marL="342900" indent="-342900">
              <a:spcBef>
                <a:spcPts val="0"/>
              </a:spcBef>
              <a:spcAft>
                <a:spcPts val="0"/>
              </a:spcAft>
              <a:buFont typeface="+mj-lt"/>
              <a:buAutoNum type="arabicPeriod" startAt="2"/>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83384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3662541"/>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marL="228600" indent="-228600">
              <a:buFont typeface="+mj-lt"/>
              <a:buAutoNum type="arabicPeriod"/>
            </a:pPr>
            <a:r>
              <a:rPr lang="en-US" sz="1800" b="1" dirty="0"/>
              <a:t>WUR packet format</a:t>
            </a:r>
          </a:p>
          <a:p>
            <a:pPr marL="685800" lvl="1" indent="-228600">
              <a:buFont typeface="+mj-lt"/>
              <a:buAutoNum type="arabicPeriod"/>
            </a:pPr>
            <a:r>
              <a:rPr lang="en-US" sz="1800" dirty="0"/>
              <a:t>“11-17-1340-00-00ba-WUR packet format”, </a:t>
            </a:r>
            <a:r>
              <a:rPr lang="en-US" sz="1800" dirty="0" err="1"/>
              <a:t>Jianhan</a:t>
            </a:r>
            <a:r>
              <a:rPr lang="en-US" sz="1800" dirty="0"/>
              <a:t> Liu (</a:t>
            </a:r>
            <a:r>
              <a:rPr lang="en-US" sz="1800" dirty="0" err="1"/>
              <a:t>Mediatek</a:t>
            </a:r>
            <a:r>
              <a:rPr lang="en-US" sz="1800" dirty="0" smtClean="0"/>
              <a:t>), </a:t>
            </a:r>
            <a:r>
              <a:rPr lang="en-US" sz="1800" dirty="0"/>
              <a:t>20 minutes</a:t>
            </a:r>
            <a:r>
              <a:rPr lang="en-US" sz="1800" dirty="0" smtClean="0"/>
              <a:t>.</a:t>
            </a:r>
            <a:endParaRPr lang="en-US" sz="1800" dirty="0"/>
          </a:p>
          <a:p>
            <a:pPr marL="685800" lvl="1" indent="-228600">
              <a:buFont typeface="+mj-lt"/>
              <a:buAutoNum type="arabicPeriod"/>
            </a:pPr>
            <a:r>
              <a:rPr lang="en-US" sz="1800" dirty="0"/>
              <a:t>11-17/1004r1 Considerations on WUR frame format (Alfred </a:t>
            </a:r>
            <a:r>
              <a:rPr lang="en-US" sz="1800" dirty="0" err="1"/>
              <a:t>Asterjadhi</a:t>
            </a:r>
            <a:r>
              <a:rPr lang="en-US" sz="1800" dirty="0"/>
              <a:t>, Qualcomm), </a:t>
            </a:r>
            <a:r>
              <a:rPr lang="en-US" sz="1800" dirty="0" smtClean="0"/>
              <a:t>30 mins</a:t>
            </a:r>
            <a:endParaRPr lang="en-US" sz="1800" dirty="0"/>
          </a:p>
          <a:p>
            <a:pPr marL="685800" lvl="1" indent="-228600">
              <a:buFont typeface="+mj-lt"/>
              <a:buAutoNum type="arabicPeriod"/>
            </a:pPr>
            <a:r>
              <a:rPr lang="en-US" sz="1800" dirty="0" smtClean="0"/>
              <a:t>11-17/1115, 11ba </a:t>
            </a:r>
            <a:r>
              <a:rPr lang="en-US" sz="1800" dirty="0"/>
              <a:t>Wakeup Frame </a:t>
            </a:r>
            <a:r>
              <a:rPr lang="en-US" sz="1800" dirty="0" smtClean="0"/>
              <a:t>Format, </a:t>
            </a:r>
            <a:r>
              <a:rPr lang="en-US" sz="1800" dirty="0" err="1"/>
              <a:t>Liwen</a:t>
            </a:r>
            <a:r>
              <a:rPr lang="en-US" sz="1800" dirty="0"/>
              <a:t> </a:t>
            </a:r>
            <a:r>
              <a:rPr lang="en-US" sz="1800" dirty="0" smtClean="0"/>
              <a:t>Chu</a:t>
            </a:r>
            <a:endParaRPr lang="en-US" sz="1800" dirty="0"/>
          </a:p>
          <a:p>
            <a:pPr marL="685800" lvl="1" indent="-228600">
              <a:buFont typeface="+mj-lt"/>
              <a:buAutoNum type="arabicPeriod"/>
            </a:pPr>
            <a:r>
              <a:rPr lang="en-US" sz="1800" dirty="0" smtClean="0"/>
              <a:t>11-17/977</a:t>
            </a:r>
            <a:r>
              <a:rPr lang="en-US" sz="1800" dirty="0"/>
              <a:t>, </a:t>
            </a:r>
            <a:r>
              <a:rPr lang="en-US" sz="1800" dirty="0" smtClean="0"/>
              <a:t>Address </a:t>
            </a:r>
            <a:r>
              <a:rPr lang="en-US" sz="1800" dirty="0"/>
              <a:t>structure in unicast wake-up frame, </a:t>
            </a:r>
            <a:r>
              <a:rPr lang="en-US" sz="1800" dirty="0" err="1"/>
              <a:t>Jeongki</a:t>
            </a:r>
            <a:r>
              <a:rPr lang="en-US" sz="1800" dirty="0"/>
              <a:t> Kim (LG Electronics), </a:t>
            </a:r>
            <a:r>
              <a:rPr lang="en-US" sz="1800" dirty="0" smtClean="0"/>
              <a:t>20min.</a:t>
            </a:r>
          </a:p>
          <a:p>
            <a:pPr marL="685800" lvl="1" indent="-228600">
              <a:buFont typeface="+mj-lt"/>
              <a:buAutoNum type="arabicPeriod"/>
            </a:pPr>
            <a:r>
              <a:rPr lang="en-US" sz="1800" dirty="0"/>
              <a:t>11-17/1368, </a:t>
            </a:r>
            <a:r>
              <a:rPr lang="en-US" sz="1800" dirty="0" smtClean="0"/>
              <a:t>BSS </a:t>
            </a:r>
            <a:r>
              <a:rPr lang="en-US" sz="1800" dirty="0"/>
              <a:t>parameters update notification, Ming </a:t>
            </a:r>
            <a:r>
              <a:rPr lang="en-US" sz="1800" dirty="0" err="1"/>
              <a:t>Gan</a:t>
            </a:r>
            <a:r>
              <a:rPr lang="en-US" sz="1800" dirty="0"/>
              <a:t> (Huawei), </a:t>
            </a:r>
            <a:r>
              <a:rPr lang="en-US" sz="1800" dirty="0" smtClean="0"/>
              <a:t>20min</a:t>
            </a:r>
            <a:endParaRPr lang="en-US" sz="1800" dirty="0"/>
          </a:p>
          <a:p>
            <a:pPr marL="685800" lvl="1" indent="-228600">
              <a:buFont typeface="+mj-lt"/>
              <a:buAutoNum type="arabicPeriod"/>
            </a:pPr>
            <a:r>
              <a:rPr lang="en-US" sz="1800" dirty="0"/>
              <a:t>11-17/0967r1 Consideration of WUR packet design, </a:t>
            </a:r>
            <a:r>
              <a:rPr lang="en-US" sz="1800" dirty="0" err="1" smtClean="0"/>
              <a:t>Kaiying</a:t>
            </a:r>
            <a:r>
              <a:rPr lang="en-US" sz="1800" dirty="0"/>
              <a:t> </a:t>
            </a:r>
            <a:r>
              <a:rPr lang="en-US" sz="1800" dirty="0" err="1"/>
              <a:t>Lv</a:t>
            </a:r>
            <a:r>
              <a:rPr lang="en-US" sz="1800" dirty="0"/>
              <a:t> (ZTE), 20min</a:t>
            </a:r>
          </a:p>
          <a:p>
            <a:pPr marL="685800" lvl="1" indent="-228600">
              <a:buFont typeface="+mj-lt"/>
              <a:buAutoNum type="arabicPeriod"/>
            </a:pPr>
            <a:r>
              <a:rPr lang="en-US" sz="1800" dirty="0"/>
              <a:t>11-17/1384r0, </a:t>
            </a:r>
            <a:r>
              <a:rPr lang="en-US" sz="1800" dirty="0" smtClean="0"/>
              <a:t>WUR </a:t>
            </a:r>
            <a:r>
              <a:rPr lang="en-US" sz="1800" dirty="0"/>
              <a:t>Synchronization, </a:t>
            </a:r>
            <a:r>
              <a:rPr lang="en-US" sz="1800" dirty="0" err="1"/>
              <a:t>Yongho</a:t>
            </a:r>
            <a:r>
              <a:rPr lang="en-US" sz="1800" dirty="0"/>
              <a:t> </a:t>
            </a:r>
            <a:r>
              <a:rPr lang="en-US" sz="1800" dirty="0" err="1"/>
              <a:t>Seok</a:t>
            </a:r>
            <a:r>
              <a:rPr lang="en-US" sz="1800" dirty="0"/>
              <a:t>(</a:t>
            </a:r>
            <a:r>
              <a:rPr lang="en-US" sz="1800" dirty="0" err="1"/>
              <a:t>MediaTek</a:t>
            </a:r>
            <a:r>
              <a:rPr lang="en-US" sz="1800" dirty="0"/>
              <a:t>), </a:t>
            </a:r>
            <a:r>
              <a:rPr lang="en-US" sz="1800" dirty="0" smtClean="0"/>
              <a:t>30 </a:t>
            </a:r>
            <a:r>
              <a:rPr lang="en-US" sz="1800" dirty="0"/>
              <a:t>minutes</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4801314"/>
          </a:xfrm>
          <a:prstGeom prst="rect">
            <a:avLst/>
          </a:prstGeom>
        </p:spPr>
        <p:txBody>
          <a:bodyPr wrap="square">
            <a:spAutoFit/>
          </a:bodyPr>
          <a:lstStyle/>
          <a:p>
            <a:pPr marL="342900" indent="-342900">
              <a:buFont typeface="+mj-lt"/>
              <a:buAutoNum type="arabicPeriod" startAt="2"/>
            </a:pPr>
            <a:r>
              <a:rPr lang="en-US" sz="1800" b="1" dirty="0" smtClean="0"/>
              <a:t>WUR </a:t>
            </a:r>
            <a:r>
              <a:rPr lang="en-US" sz="1800" b="1" dirty="0"/>
              <a:t>basic operation</a:t>
            </a:r>
          </a:p>
          <a:p>
            <a:pPr marL="800100" lvl="1" indent="-342900">
              <a:buFont typeface="+mj-lt"/>
              <a:buAutoNum type="arabicPeriod"/>
            </a:pPr>
            <a:r>
              <a:rPr lang="en-US" sz="1800" dirty="0"/>
              <a:t>11-17/1333r0 WUR Operating Channel, Po-Kai </a:t>
            </a:r>
            <a:r>
              <a:rPr lang="en-US" sz="1800" dirty="0" smtClean="0"/>
              <a:t>Huang</a:t>
            </a:r>
            <a:endParaRPr lang="en-US" sz="1800" dirty="0"/>
          </a:p>
          <a:p>
            <a:pPr marL="800100" lvl="1" indent="-342900">
              <a:buFont typeface="+mj-lt"/>
              <a:buAutoNum type="arabicPeriod"/>
            </a:pPr>
            <a:r>
              <a:rPr lang="en-US" sz="1800" dirty="0"/>
              <a:t>11-17-1349, </a:t>
            </a:r>
            <a:r>
              <a:rPr lang="en-US" sz="1800" dirty="0" smtClean="0"/>
              <a:t>Discussion </a:t>
            </a:r>
            <a:r>
              <a:rPr lang="en-US" sz="1800" dirty="0"/>
              <a:t>on WUR mode, </a:t>
            </a:r>
            <a:r>
              <a:rPr lang="en-US" sz="1800" dirty="0" err="1"/>
              <a:t>Woojin</a:t>
            </a:r>
            <a:r>
              <a:rPr lang="en-US" sz="1800" dirty="0"/>
              <a:t> </a:t>
            </a:r>
            <a:r>
              <a:rPr lang="en-US" sz="1800" dirty="0" err="1"/>
              <a:t>Ahn</a:t>
            </a:r>
            <a:r>
              <a:rPr lang="en-US" sz="1800" dirty="0"/>
              <a:t> (WILUS), </a:t>
            </a:r>
            <a:r>
              <a:rPr lang="en-US" sz="1800" dirty="0" smtClean="0"/>
              <a:t>20 </a:t>
            </a:r>
            <a:r>
              <a:rPr lang="en-US" sz="1800" dirty="0"/>
              <a:t>min</a:t>
            </a:r>
            <a:r>
              <a:rPr lang="en-US" sz="1800" dirty="0" smtClean="0"/>
              <a:t>.</a:t>
            </a:r>
            <a:endParaRPr lang="en-US" sz="1800" dirty="0"/>
          </a:p>
          <a:p>
            <a:pPr marL="800100" lvl="1" indent="-342900">
              <a:buFont typeface="+mj-lt"/>
              <a:buAutoNum type="arabicPeriod"/>
            </a:pPr>
            <a:r>
              <a:rPr lang="en-US" sz="1800" dirty="0"/>
              <a:t>11-17-1051, </a:t>
            </a:r>
            <a:r>
              <a:rPr lang="en-US" sz="1800" dirty="0" smtClean="0"/>
              <a:t>Uplink </a:t>
            </a:r>
            <a:r>
              <a:rPr lang="en-US" sz="1800" dirty="0"/>
              <a:t>transmission behavior of WUR STA, </a:t>
            </a:r>
            <a:r>
              <a:rPr lang="en-US" sz="1800" dirty="0" err="1"/>
              <a:t>Woojin</a:t>
            </a:r>
            <a:r>
              <a:rPr lang="en-US" sz="1800" dirty="0"/>
              <a:t> </a:t>
            </a:r>
            <a:r>
              <a:rPr lang="en-US" sz="1800" dirty="0" err="1"/>
              <a:t>Ahn</a:t>
            </a:r>
            <a:r>
              <a:rPr lang="en-US" sz="1800" dirty="0"/>
              <a:t> (WILUS), </a:t>
            </a:r>
            <a:r>
              <a:rPr lang="en-US" sz="1800" dirty="0" smtClean="0"/>
              <a:t>20 </a:t>
            </a:r>
            <a:r>
              <a:rPr lang="en-US" sz="1800" dirty="0"/>
              <a:t>min.  </a:t>
            </a:r>
          </a:p>
          <a:p>
            <a:pPr marL="800100" lvl="1" indent="-342900">
              <a:buFont typeface="+mj-lt"/>
              <a:buAutoNum type="arabicPeriod"/>
            </a:pPr>
            <a:r>
              <a:rPr lang="en-US" sz="1800" dirty="0" smtClean="0"/>
              <a:t>11-17-1302r0, WUR </a:t>
            </a:r>
            <a:r>
              <a:rPr lang="en-US" sz="1800" dirty="0"/>
              <a:t>mode operation procedures, Lei Huang (Panasonic), </a:t>
            </a:r>
            <a:r>
              <a:rPr lang="en-US" sz="1800" dirty="0" smtClean="0"/>
              <a:t>25min</a:t>
            </a:r>
            <a:endParaRPr lang="en-US" sz="1800" dirty="0"/>
          </a:p>
          <a:p>
            <a:pPr marL="800100" lvl="1" indent="-342900">
              <a:buFont typeface="+mj-lt"/>
              <a:buAutoNum type="arabicPeriod"/>
            </a:pPr>
            <a:r>
              <a:rPr lang="en-US" sz="1800" dirty="0" smtClean="0"/>
              <a:t>11-17-1303r0, Communicating </a:t>
            </a:r>
            <a:r>
              <a:rPr lang="en-US" sz="1800" dirty="0"/>
              <a:t>wake-up operating parameters, Lei Huang (Panasonic), </a:t>
            </a:r>
            <a:r>
              <a:rPr lang="en-US" sz="1800" dirty="0" smtClean="0"/>
              <a:t>20min</a:t>
            </a:r>
            <a:endParaRPr lang="en-US" sz="1800" dirty="0"/>
          </a:p>
          <a:p>
            <a:pPr marL="800100" lvl="1" indent="-342900">
              <a:buFont typeface="+mj-lt"/>
              <a:buAutoNum type="arabicPeriod"/>
            </a:pPr>
            <a:r>
              <a:rPr lang="en-US" sz="1800" dirty="0" smtClean="0"/>
              <a:t>11-17/1356</a:t>
            </a:r>
            <a:r>
              <a:rPr lang="en-US" sz="1800" dirty="0"/>
              <a:t>, </a:t>
            </a:r>
            <a:r>
              <a:rPr lang="en-US" sz="1800" dirty="0" smtClean="0"/>
              <a:t>PS </a:t>
            </a:r>
            <a:r>
              <a:rPr lang="en-US" sz="1800" dirty="0"/>
              <a:t>operation for Duty cycle STAs follow-up, </a:t>
            </a:r>
            <a:r>
              <a:rPr lang="en-US" sz="1800" dirty="0" err="1"/>
              <a:t>Jeongki</a:t>
            </a:r>
            <a:r>
              <a:rPr lang="en-US" sz="1800" dirty="0"/>
              <a:t> Kim (LG Electronics), </a:t>
            </a:r>
            <a:r>
              <a:rPr lang="en-US" sz="1800" dirty="0" smtClean="0"/>
              <a:t>25min.</a:t>
            </a:r>
            <a:endParaRPr lang="en-US" sz="1800" dirty="0"/>
          </a:p>
          <a:p>
            <a:pPr marL="800100" lvl="1" indent="-342900">
              <a:buFont typeface="+mj-lt"/>
              <a:buAutoNum type="arabicPeriod"/>
            </a:pPr>
            <a:r>
              <a:rPr lang="en-US" sz="1800" dirty="0" smtClean="0"/>
              <a:t>11-17-1316r0, WUR-mode-signaling, </a:t>
            </a:r>
            <a:r>
              <a:rPr lang="en-US" sz="1800" dirty="0" err="1"/>
              <a:t>Suhwook</a:t>
            </a:r>
            <a:r>
              <a:rPr lang="en-US" sz="1800" dirty="0"/>
              <a:t> Kim (20-30min</a:t>
            </a:r>
            <a:r>
              <a:rPr lang="en-US" sz="1800" dirty="0" smtClean="0"/>
              <a:t>)</a:t>
            </a:r>
            <a:endParaRPr lang="en-US" sz="1800" dirty="0"/>
          </a:p>
          <a:p>
            <a:pPr marL="800100" lvl="1" indent="-342900">
              <a:buFont typeface="+mj-lt"/>
              <a:buAutoNum type="arabicPeriod"/>
            </a:pPr>
            <a:r>
              <a:rPr lang="en-US" sz="1800" dirty="0"/>
              <a:t>11-17/1369, </a:t>
            </a:r>
            <a:r>
              <a:rPr lang="en-US" sz="1800" dirty="0" smtClean="0"/>
              <a:t>Power </a:t>
            </a:r>
            <a:r>
              <a:rPr lang="en-US" sz="1800" dirty="0"/>
              <a:t>save mode transition, Ming </a:t>
            </a:r>
            <a:r>
              <a:rPr lang="en-US" sz="1800" dirty="0" err="1"/>
              <a:t>Gan</a:t>
            </a:r>
            <a:r>
              <a:rPr lang="en-US" sz="1800" dirty="0"/>
              <a:t> (Huawei), </a:t>
            </a:r>
            <a:r>
              <a:rPr lang="en-US" sz="1800" dirty="0" smtClean="0"/>
              <a:t>20~25min</a:t>
            </a:r>
            <a:endParaRPr lang="en-US" sz="1800" dirty="0"/>
          </a:p>
          <a:p>
            <a:pPr marL="800100" lvl="1" indent="-342900">
              <a:buFont typeface="+mj-lt"/>
              <a:buAutoNum type="arabicPeriod"/>
            </a:pPr>
            <a:r>
              <a:rPr lang="en-US" sz="1800" dirty="0"/>
              <a:t>11-17/1359, </a:t>
            </a:r>
            <a:r>
              <a:rPr lang="en-US" sz="1800" dirty="0" smtClean="0"/>
              <a:t>Considerations </a:t>
            </a:r>
            <a:r>
              <a:rPr lang="en-US" sz="1800" dirty="0"/>
              <a:t>for WUR Response, </a:t>
            </a:r>
            <a:r>
              <a:rPr lang="en-US" sz="1800" dirty="0" err="1"/>
              <a:t>Taewon</a:t>
            </a:r>
            <a:r>
              <a:rPr lang="en-US" sz="1800" dirty="0"/>
              <a:t> Song (LG Electronics), </a:t>
            </a:r>
            <a:r>
              <a:rPr lang="en-US" sz="1800" dirty="0" smtClean="0"/>
              <a:t>20min</a:t>
            </a:r>
          </a:p>
          <a:p>
            <a:pPr marL="342900" indent="-342900">
              <a:buFont typeface="+mj-lt"/>
              <a:buAutoNum type="arabicPeriod" startAt="2"/>
            </a:pPr>
            <a:r>
              <a:rPr lang="en-US" sz="1800" b="1" dirty="0" smtClean="0"/>
              <a:t>Security</a:t>
            </a:r>
          </a:p>
          <a:p>
            <a:pPr marL="800100" lvl="1" indent="-342900">
              <a:buFont typeface="+mj-lt"/>
              <a:buAutoNum type="arabicPeriod"/>
            </a:pPr>
            <a:r>
              <a:rPr lang="en-US" sz="1800" dirty="0" smtClean="0"/>
              <a:t>11-17/0660</a:t>
            </a:r>
            <a:r>
              <a:rPr lang="en-US" sz="1800" dirty="0"/>
              <a:t>, WUR Security Proposal (SP only), </a:t>
            </a:r>
            <a:r>
              <a:rPr lang="en-US" sz="1800" dirty="0" err="1"/>
              <a:t>Yunbo</a:t>
            </a:r>
            <a:r>
              <a:rPr lang="en-US" sz="1800" dirty="0"/>
              <a:t> Han/</a:t>
            </a:r>
            <a:r>
              <a:rPr lang="en-US" sz="1800" dirty="0" err="1"/>
              <a:t>Yunsong</a:t>
            </a:r>
            <a:r>
              <a:rPr lang="en-US" sz="1800" dirty="0"/>
              <a:t> Yang</a:t>
            </a:r>
            <a:endParaRPr lang="en-US" sz="1800" dirty="0" smtClean="0"/>
          </a:p>
          <a:p>
            <a:pPr marL="800100" lvl="1" indent="-342900">
              <a:buFont typeface="+mj-lt"/>
              <a:buAutoNum type="arabicPeriod"/>
            </a:pPr>
            <a:endParaRPr lang="en-US" sz="1800" dirty="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1232344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6" name="Content Placeholder 5"/>
          <p:cNvSpPr>
            <a:spLocks noGrp="1"/>
          </p:cNvSpPr>
          <p:nvPr>
            <p:ph idx="1"/>
          </p:nvPr>
        </p:nvSpPr>
        <p:spPr/>
        <p:txBody>
          <a:bodyPr/>
          <a:lstStyle/>
          <a:p>
            <a:pPr marL="457200" indent="-457200">
              <a:buFont typeface="+mj-lt"/>
              <a:buAutoNum type="arabicPeriod"/>
            </a:pPr>
            <a:r>
              <a:rPr lang="en-US" sz="1800" dirty="0"/>
              <a:t>WUR non-basic operation</a:t>
            </a:r>
          </a:p>
          <a:p>
            <a:pPr marL="800100" lvl="1" indent="-342900">
              <a:buFont typeface="+mj-lt"/>
              <a:buAutoNum type="arabicPeriod"/>
            </a:pPr>
            <a:r>
              <a:rPr lang="en-US" sz="1800" dirty="0"/>
              <a:t>11-17/1334r0 Vendor Specific WUR Frame Follow up, Po-Kai</a:t>
            </a:r>
          </a:p>
          <a:p>
            <a:pPr marL="800100" lvl="1" indent="-342900">
              <a:buFont typeface="+mj-lt"/>
              <a:buAutoNum type="arabicPeriod"/>
            </a:pPr>
            <a:r>
              <a:rPr lang="en-US" sz="1800" dirty="0" smtClean="0"/>
              <a:t>11-17/1427r0, Issues </a:t>
            </a:r>
            <a:r>
              <a:rPr lang="en-US" sz="1800" dirty="0"/>
              <a:t>on Wake-up V2P radio, </a:t>
            </a:r>
            <a:r>
              <a:rPr lang="en-US" sz="1800" dirty="0" err="1"/>
              <a:t>Hanseul</a:t>
            </a:r>
            <a:r>
              <a:rPr lang="en-US" sz="1800" dirty="0"/>
              <a:t> Hong (</a:t>
            </a:r>
            <a:r>
              <a:rPr lang="en-US" sz="1800" dirty="0" err="1"/>
              <a:t>Yonsei</a:t>
            </a:r>
            <a:r>
              <a:rPr lang="en-US" sz="1800" dirty="0"/>
              <a:t> Univ.), </a:t>
            </a:r>
            <a:r>
              <a:rPr lang="en-US" sz="1800" dirty="0" smtClean="0"/>
              <a:t>20min</a:t>
            </a:r>
            <a:r>
              <a:rPr lang="en-US" sz="1600" dirty="0"/>
              <a:t/>
            </a:r>
            <a:br>
              <a:rPr lang="en-US" sz="1600" dirty="0"/>
            </a:br>
            <a:endParaRPr lang="en-US" sz="1600" dirty="0"/>
          </a:p>
          <a:p>
            <a:pPr marL="457200" indent="-457200">
              <a:buFont typeface="+mj-lt"/>
              <a:buAutoNum type="arabicPeriod"/>
            </a:pPr>
            <a:r>
              <a:rPr lang="en-US" sz="1800" dirty="0"/>
              <a:t>Multi-user support</a:t>
            </a:r>
          </a:p>
          <a:p>
            <a:pPr marL="800100" lvl="1" indent="-342900">
              <a:buFont typeface="+mj-lt"/>
              <a:buAutoNum type="arabicPeriod"/>
            </a:pPr>
            <a:r>
              <a:rPr lang="en-US" sz="1800" dirty="0" smtClean="0"/>
              <a:t>11-17/1353</a:t>
            </a:r>
            <a:r>
              <a:rPr lang="en-US" sz="1800" dirty="0"/>
              <a:t>, </a:t>
            </a:r>
            <a:r>
              <a:rPr lang="en-US" sz="1800" dirty="0" smtClean="0"/>
              <a:t>Multi-user </a:t>
            </a:r>
            <a:r>
              <a:rPr lang="en-US" sz="1800" dirty="0"/>
              <a:t>wake-up frame, </a:t>
            </a:r>
            <a:r>
              <a:rPr lang="en-US" sz="1800" dirty="0" err="1"/>
              <a:t>Jeongki</a:t>
            </a:r>
            <a:r>
              <a:rPr lang="en-US" sz="1800" dirty="0"/>
              <a:t> Kim (LG Electronics), </a:t>
            </a:r>
            <a:r>
              <a:rPr lang="en-US" sz="1800" dirty="0" smtClean="0"/>
              <a:t>20min</a:t>
            </a:r>
            <a:r>
              <a:rPr lang="en-US" sz="1800" dirty="0"/>
              <a:t>.</a:t>
            </a:r>
          </a:p>
          <a:p>
            <a:pPr marL="800100" lvl="1" indent="-342900">
              <a:buFont typeface="+mj-lt"/>
              <a:buAutoNum type="arabicPeriod"/>
            </a:pPr>
            <a:r>
              <a:rPr lang="en-US" sz="1800" dirty="0" smtClean="0"/>
              <a:t>11-17-1395r0, “Simple </a:t>
            </a:r>
            <a:r>
              <a:rPr lang="en-US" sz="1800" dirty="0"/>
              <a:t>multiplexing of Wake-Up Signals”, author: Leif </a:t>
            </a:r>
            <a:r>
              <a:rPr lang="en-US" sz="1800" dirty="0" err="1"/>
              <a:t>Wilhelmsson</a:t>
            </a:r>
            <a:r>
              <a:rPr lang="en-US" sz="1800" dirty="0"/>
              <a:t> (Ericsson), </a:t>
            </a:r>
            <a:r>
              <a:rPr lang="en-US" sz="1800" dirty="0" smtClean="0"/>
              <a:t>time</a:t>
            </a:r>
            <a:r>
              <a:rPr lang="en-US" sz="1800" dirty="0"/>
              <a:t>: 20 min</a:t>
            </a:r>
          </a:p>
          <a:p>
            <a:pPr marL="800100" lvl="1" indent="-342900">
              <a:buFont typeface="+mj-lt"/>
              <a:buAutoNum type="arabicPeriod"/>
            </a:pPr>
            <a:r>
              <a:rPr lang="en-US" sz="1800" dirty="0"/>
              <a:t>11-17/1419 Waveform Coding Schemes for Frequency Domain Multiplexing, </a:t>
            </a:r>
            <a:r>
              <a:rPr lang="en-US" sz="1800" dirty="0" err="1"/>
              <a:t>Rui</a:t>
            </a:r>
            <a:r>
              <a:rPr lang="en-US" sz="1800" dirty="0"/>
              <a:t> Yang (</a:t>
            </a:r>
            <a:r>
              <a:rPr lang="en-US" sz="1800" dirty="0" err="1"/>
              <a:t>InterDigital</a:t>
            </a:r>
            <a:r>
              <a:rPr lang="en-US" sz="1800" dirty="0"/>
              <a:t>) (Wed AM1 or </a:t>
            </a:r>
            <a:r>
              <a:rPr lang="en-US" sz="1800" dirty="0" err="1"/>
              <a:t>Thur</a:t>
            </a:r>
            <a:r>
              <a:rPr lang="en-US" sz="1800" dirty="0"/>
              <a:t> PM2)</a:t>
            </a:r>
            <a:endParaRPr lang="en-US" sz="3600" dirty="0"/>
          </a:p>
          <a:p>
            <a:pPr marL="457200" indent="-457200">
              <a:buFont typeface="+mj-lt"/>
              <a:buAutoNum type="arabicPeriod"/>
            </a:pPr>
            <a:endParaRPr lang="en-US" sz="1800" dirty="0"/>
          </a:p>
        </p:txBody>
      </p:sp>
      <p:sp>
        <p:nvSpPr>
          <p:cNvPr id="3" name="Date Placeholder 2"/>
          <p:cNvSpPr>
            <a:spLocks noGrp="1"/>
          </p:cNvSpPr>
          <p:nvPr>
            <p:ph type="dt" sz="half"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858945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Models (Tuesday AM1)</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b="0" dirty="0"/>
              <a:t>11-17-1386-00-ba-examining 802.11ba usage models for mainstream devices., </a:t>
            </a:r>
            <a:r>
              <a:rPr lang="en-US" sz="2000" b="0" dirty="0" err="1"/>
              <a:t>Guoqing</a:t>
            </a:r>
            <a:r>
              <a:rPr lang="en-US" sz="2000" b="0" dirty="0"/>
              <a:t> Li, 25min</a:t>
            </a:r>
          </a:p>
          <a:p>
            <a:pPr marL="457200" indent="-457200">
              <a:buFont typeface="+mj-lt"/>
              <a:buAutoNum type="arabicPeriod"/>
            </a:pPr>
            <a:r>
              <a:rPr lang="en-US" sz="2000" b="0" dirty="0"/>
              <a:t>11-17/1388 On AP Power Saving Usage Model, </a:t>
            </a:r>
            <a:r>
              <a:rPr lang="en-US" sz="2000" b="0" dirty="0" err="1" smtClean="0"/>
              <a:t>Xiaofei</a:t>
            </a:r>
            <a:r>
              <a:rPr lang="en-US" sz="2000" b="0" dirty="0"/>
              <a:t> Wang (</a:t>
            </a:r>
            <a:r>
              <a:rPr lang="en-US" sz="2000" b="0" dirty="0" err="1"/>
              <a:t>InterDigital</a:t>
            </a:r>
            <a:r>
              <a:rPr lang="en-US" sz="2000" b="0" dirty="0"/>
              <a:t>)</a:t>
            </a:r>
          </a:p>
          <a:p>
            <a:pPr marL="457200" indent="-457200">
              <a:buFont typeface="+mj-lt"/>
              <a:buAutoNum type="arabicPeriod"/>
            </a:pPr>
            <a:endParaRPr lang="en-US" sz="2000"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854004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July 2017 meeting</a:t>
            </a:r>
          </a:p>
          <a:p>
            <a:pPr lvl="1"/>
            <a:r>
              <a:rPr lang="en-US" altLang="en-US" sz="1300" dirty="0" smtClean="0"/>
              <a:t>Motion: July 2017 meeting minutes (</a:t>
            </a:r>
            <a:r>
              <a:rPr lang="en-US" altLang="en-US" sz="1300" dirty="0">
                <a:hlinkClick r:id="rId2"/>
              </a:rPr>
              <a:t>doc: </a:t>
            </a:r>
            <a:r>
              <a:rPr lang="en-US" altLang="en-US" sz="1300" dirty="0">
                <a:hlinkClick r:id="rId3"/>
              </a:rPr>
              <a:t>IEEE </a:t>
            </a:r>
            <a:r>
              <a:rPr lang="en-US" altLang="en-US" sz="1300" dirty="0" smtClean="0">
                <a:hlinkClick r:id="rId2"/>
              </a:rPr>
              <a:t>802.11-17/1197r</a:t>
            </a:r>
            <a:r>
              <a:rPr lang="en-US" altLang="en-US" sz="1300" dirty="0" smtClean="0"/>
              <a:t>1)</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Usage model submissions</a:t>
            </a:r>
          </a:p>
          <a:p>
            <a:pPr lvl="1"/>
            <a:r>
              <a:rPr lang="en-US" altLang="en-US" sz="1300" dirty="0" smtClean="0"/>
              <a:t>Presentations</a:t>
            </a:r>
            <a:r>
              <a:rPr lang="en-US" altLang="en-US" sz="1300" dirty="0" smtClean="0"/>
              <a:t>, Recess</a:t>
            </a:r>
          </a:p>
          <a:p>
            <a:r>
              <a:rPr lang="en-US" altLang="en-US" sz="1300" dirty="0"/>
              <a:t>Wednesday: AM1 (2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err="1" smtClean="0"/>
              <a:t>TGba</a:t>
            </a:r>
            <a:r>
              <a:rPr lang="en-US" altLang="en-US" sz="1300" dirty="0" smtClean="0"/>
              <a:t> usage model document review/approval </a:t>
            </a:r>
            <a:endParaRPr lang="en-US" altLang="en-US" sz="1300" dirty="0" smtClean="0"/>
          </a:p>
          <a:p>
            <a:pPr lvl="1"/>
            <a:r>
              <a:rPr lang="en-US" altLang="en-US" sz="1300" dirty="0" smtClean="0"/>
              <a:t>Presentations</a:t>
            </a:r>
            <a:r>
              <a:rPr lang="en-US" altLang="en-US" sz="1300" dirty="0"/>
              <a:t>, </a:t>
            </a:r>
            <a:r>
              <a:rPr lang="en-US" altLang="en-US" sz="1300" dirty="0" smtClean="0"/>
              <a:t>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November 2017 F2F meeting</a:t>
            </a:r>
          </a:p>
          <a:p>
            <a:pPr lvl="1"/>
            <a:r>
              <a:rPr lang="en-US" altLang="en-US" sz="1300" dirty="0" smtClean="0"/>
              <a:t>Teleconference call schedule</a:t>
            </a:r>
          </a:p>
          <a:p>
            <a:pPr lvl="1"/>
            <a:r>
              <a:rPr lang="en-US" altLang="en-US" sz="1300" dirty="0" err="1" smtClean="0"/>
              <a:t>TGba</a:t>
            </a:r>
            <a:r>
              <a:rPr lang="en-US" altLang="en-US" sz="1300" dirty="0" smtClean="0"/>
              <a:t> simulation scenarios and evaluation methodology document review/approval</a:t>
            </a:r>
            <a:endParaRPr lang="en-US" altLang="en-US" sz="1300" dirty="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18</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Hawaii, USA</a:t>
            </a:r>
          </a:p>
          <a:p>
            <a:pPr algn="ctr">
              <a:lnSpc>
                <a:spcPct val="90000"/>
              </a:lnSpc>
              <a:buFontTx/>
              <a:buNone/>
            </a:pPr>
            <a:r>
              <a:rPr lang="en-US" altLang="en-US" sz="3200" dirty="0" smtClean="0">
                <a:cs typeface="Times New Roman" panose="02020603050405020304" pitchFamily="18" charset="0"/>
              </a:rPr>
              <a:t>September 10-15,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Electronics)</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a:ea typeface="MS PGothic" charset="-128"/>
              </a:rPr>
              <a:t>Discussed MAC architecture implications of </a:t>
            </a:r>
            <a:r>
              <a:rPr lang="en-US" altLang="en-US" sz="2000" dirty="0" err="1">
                <a:ea typeface="MS PGothic" charset="-128"/>
              </a:rPr>
              <a:t>TGba</a:t>
            </a:r>
            <a:endParaRPr lang="en-US" altLang="en-US" sz="2000" dirty="0">
              <a:ea typeface="MS PGothic" charset="-128"/>
            </a:endParaRPr>
          </a:p>
          <a:p>
            <a:r>
              <a:rPr lang="en-US" altLang="en-US" sz="2000" dirty="0">
                <a:ea typeface="MS PGothic" charset="-128"/>
              </a:rPr>
              <a:t>Reviewed technical presentations</a:t>
            </a:r>
          </a:p>
          <a:p>
            <a:pPr lvl="1"/>
            <a:r>
              <a:rPr lang="en-US" altLang="en-US" dirty="0">
                <a:ea typeface="MS PGothic" charset="-128"/>
              </a:rPr>
              <a:t>14 PHY / 11 MAC presentations</a:t>
            </a:r>
          </a:p>
          <a:p>
            <a:r>
              <a:rPr lang="en-US" altLang="en-US" sz="2000" dirty="0">
                <a:ea typeface="MS PGothic" charset="-128"/>
              </a:rPr>
              <a:t>Approved </a:t>
            </a:r>
            <a:r>
              <a:rPr lang="en-US" altLang="en-US" sz="2000" dirty="0" err="1">
                <a:ea typeface="MS PGothic" charset="-128"/>
              </a:rPr>
              <a:t>TGba</a:t>
            </a:r>
            <a:r>
              <a:rPr lang="en-US" altLang="en-US" sz="2000" dirty="0">
                <a:ea typeface="MS PGothic" charset="-128"/>
              </a:rPr>
              <a:t> Spec Framework Document (SFD) </a:t>
            </a:r>
          </a:p>
          <a:p>
            <a:pPr lvl="1"/>
            <a:r>
              <a:rPr lang="en-US" altLang="en-US" dirty="0">
                <a:ea typeface="MS PGothic" charset="-128"/>
              </a:rPr>
              <a:t>IEEE 802.11-17/575r1</a:t>
            </a:r>
          </a:p>
          <a:p>
            <a:r>
              <a:rPr lang="en-US" altLang="en-US" sz="2000" dirty="0">
                <a:ea typeface="MS PGothic" charset="-128"/>
              </a:rPr>
              <a:t>Reviewed </a:t>
            </a:r>
            <a:r>
              <a:rPr lang="en-US" altLang="en-US" sz="2000" dirty="0" err="1">
                <a:ea typeface="MS PGothic" charset="-128"/>
              </a:rPr>
              <a:t>TGba</a:t>
            </a:r>
            <a:r>
              <a:rPr lang="en-US" altLang="en-US" sz="2000" dirty="0">
                <a:ea typeface="MS PGothic" charset="-128"/>
              </a:rPr>
              <a:t> task group documents</a:t>
            </a:r>
          </a:p>
          <a:p>
            <a:pPr lvl="1"/>
            <a:r>
              <a:rPr lang="en-US" altLang="en-US" dirty="0">
                <a:ea typeface="MS PGothic" charset="-128"/>
              </a:rPr>
              <a:t>Usage model document</a:t>
            </a:r>
          </a:p>
          <a:p>
            <a:pPr lvl="1"/>
            <a:r>
              <a:rPr lang="en-US" altLang="en-US" dirty="0">
                <a:ea typeface="MS PGothic" charset="-128"/>
              </a:rPr>
              <a:t>Simulation Scenarios and Evaluation Methodology Document</a:t>
            </a:r>
          </a:p>
          <a:p>
            <a:r>
              <a:rPr lang="en-US" altLang="en-US" sz="2000" dirty="0">
                <a:ea typeface="MS PGothic" charset="-128"/>
              </a:rPr>
              <a:t>Reviewed the TG timeline</a:t>
            </a:r>
          </a:p>
          <a:p>
            <a:r>
              <a:rPr lang="en-US" altLang="en-US" sz="2000" dirty="0">
                <a:ea typeface="MS PGothic" charset="-128"/>
              </a:rPr>
              <a:t>Set goals for the September 2017 meeting and teleconference schedule</a:t>
            </a:r>
          </a:p>
          <a:p>
            <a:r>
              <a:rPr lang="en-US" altLang="en-US" sz="2000" dirty="0">
                <a:ea typeface="MS PGothic" charset="-128"/>
              </a:rPr>
              <a:t>Agenda: see doc.: IEEE 802.11-17/883r8</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2017 meeting [</a:t>
            </a:r>
            <a:r>
              <a:rPr lang="en-US" altLang="en-US" dirty="0" smtClean="0">
                <a:hlinkClick r:id="rId2"/>
              </a:rPr>
              <a:t>doc: IEEE </a:t>
            </a:r>
            <a:r>
              <a:rPr lang="en-US" altLang="en-US" dirty="0" smtClean="0">
                <a:hlinkClick r:id="rId2"/>
              </a:rPr>
              <a:t>802.11-17/1197</a:t>
            </a:r>
            <a:r>
              <a:rPr lang="en-US" altLang="en-US" dirty="0">
                <a:hlinkClick r:id="rId2"/>
              </a:rPr>
              <a:t>r1</a:t>
            </a:r>
            <a:r>
              <a:rPr lang="en-US" altLang="en-US" dirty="0" smtClean="0"/>
              <a:t>]</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r>
              <a:rPr lang="en-US" altLang="en-US" sz="2000" dirty="0" smtClean="0"/>
              <a:t>) - Monday PM1</a:t>
            </a:r>
          </a:p>
          <a:p>
            <a:endParaRPr lang="en-US" altLang="en-US" sz="2000" dirty="0" smtClean="0"/>
          </a:p>
          <a:p>
            <a:r>
              <a:rPr lang="en-US" altLang="en-US" sz="2000" dirty="0" err="1" smtClean="0"/>
              <a:t>TGba</a:t>
            </a:r>
            <a:r>
              <a:rPr lang="en-US" altLang="en-US" sz="2000" dirty="0" smtClean="0"/>
              <a:t> Usage Model Document (Ross Yu) – later this week (Thursday AM2)</a:t>
            </a:r>
          </a:p>
          <a:p>
            <a:endParaRPr lang="en-US" altLang="en-US" sz="2000" dirty="0" smtClean="0"/>
          </a:p>
          <a:p>
            <a:r>
              <a:rPr lang="en-US" altLang="en-US" sz="2000" dirty="0" err="1" smtClean="0"/>
              <a:t>TGba</a:t>
            </a:r>
            <a:r>
              <a:rPr lang="en-US" altLang="en-US" sz="2000" dirty="0" smtClean="0"/>
              <a:t> Simulation Scenarios and Evaluation Methodology Document (</a:t>
            </a:r>
            <a:r>
              <a:rPr lang="en-US" altLang="en-US" sz="2000" dirty="0" err="1" smtClean="0"/>
              <a:t>Shahrnaz</a:t>
            </a:r>
            <a:r>
              <a:rPr lang="en-US" altLang="en-US" sz="2000" dirty="0" smtClean="0"/>
              <a:t> </a:t>
            </a:r>
            <a:r>
              <a:rPr lang="en-US" altLang="en-US" sz="2000" dirty="0" err="1" smtClean="0"/>
              <a:t>Azizi</a:t>
            </a:r>
            <a:r>
              <a:rPr lang="en-US" altLang="en-US" sz="2000" dirty="0" smtClean="0"/>
              <a:t>) – later this week (Thursday PM1)</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2017 session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t>
            </a:r>
            <a:r>
              <a:rPr lang="en-US" altLang="en-US" dirty="0" smtClean="0"/>
              <a:t>10-14 </a:t>
            </a:r>
            <a:r>
              <a:rPr lang="en-US" altLang="en-US" dirty="0" smtClean="0"/>
              <a:t>of this presentation</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132968"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409699"/>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pPr>
              <a:defRPr/>
            </a:pPr>
            <a:r>
              <a:rPr lang="en-US" altLang="en-US" dirty="0"/>
              <a:t>Review technical presentations</a:t>
            </a:r>
          </a:p>
          <a:p>
            <a:pPr lvl="1">
              <a:defRPr/>
            </a:pPr>
            <a:r>
              <a:rPr lang="en-US" altLang="en-US" dirty="0"/>
              <a:t>Strictly limit the presentation to the basic operation of WUR</a:t>
            </a:r>
          </a:p>
          <a:p>
            <a:r>
              <a:rPr lang="en-US" altLang="en-US" dirty="0"/>
              <a:t>Review </a:t>
            </a:r>
            <a:r>
              <a:rPr lang="en-US" altLang="en-US" dirty="0" smtClean="0"/>
              <a:t>the progress </a:t>
            </a:r>
            <a:r>
              <a:rPr lang="en-US" altLang="en-US" dirty="0"/>
              <a:t>and have discussion on initial </a:t>
            </a:r>
            <a:r>
              <a:rPr lang="en-US" altLang="en-US" dirty="0" err="1"/>
              <a:t>TGba</a:t>
            </a:r>
            <a:r>
              <a:rPr lang="en-US" altLang="en-US" dirty="0"/>
              <a:t> draft (D0.1) planned for Nov. 2017</a:t>
            </a:r>
          </a:p>
          <a:p>
            <a:pPr>
              <a:defRPr/>
            </a:pPr>
            <a:r>
              <a:rPr lang="en-US" altLang="en-US" dirty="0" smtClean="0"/>
              <a:t>Work </a:t>
            </a:r>
            <a:r>
              <a:rPr lang="en-US" altLang="en-US" dirty="0"/>
              <a:t>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endParaRPr lang="en-US" altLang="en-US" dirty="0" smtClean="0"/>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a:t>
            </a:r>
            <a:r>
              <a:rPr lang="en-US" sz="2000" dirty="0" smtClean="0"/>
              <a:t>September 5: </a:t>
            </a:r>
          </a:p>
          <a:p>
            <a:pPr lvl="1">
              <a:defRPr/>
            </a:pPr>
            <a:r>
              <a:rPr lang="en-US" b="0" dirty="0" smtClean="0"/>
              <a:t>Received 35 </a:t>
            </a:r>
            <a:r>
              <a:rPr lang="en-US" b="0" dirty="0" smtClean="0"/>
              <a:t>submissions</a:t>
            </a:r>
          </a:p>
          <a:p>
            <a:pPr>
              <a:defRPr/>
            </a:pPr>
            <a:r>
              <a:rPr lang="en-US" sz="2000" dirty="0" smtClean="0"/>
              <a:t>Grouped based on </a:t>
            </a:r>
            <a:r>
              <a:rPr lang="en-US" sz="2000" dirty="0" smtClean="0"/>
              <a:t>topics and priority</a:t>
            </a:r>
            <a:endParaRPr lang="en-US" dirty="0" smtClean="0"/>
          </a:p>
          <a:p>
            <a:pPr lvl="1"/>
            <a:r>
              <a:rPr lang="en-US" b="0" dirty="0"/>
              <a:t>PHY submissions:</a:t>
            </a:r>
          </a:p>
          <a:p>
            <a:pPr marL="1200150" lvl="2" indent="-342900">
              <a:buFont typeface="+mj-lt"/>
              <a:buAutoNum type="arabicPeriod"/>
            </a:pPr>
            <a:r>
              <a:rPr lang="en-US" b="0" dirty="0">
                <a:solidFill>
                  <a:srgbClr val="FF0000"/>
                </a:solidFill>
              </a:rPr>
              <a:t>WUR </a:t>
            </a:r>
            <a:r>
              <a:rPr lang="en-US" b="0" dirty="0" smtClean="0">
                <a:solidFill>
                  <a:srgbClr val="FF0000"/>
                </a:solidFill>
              </a:rPr>
              <a:t>Preamble (highest priority)</a:t>
            </a:r>
            <a:endParaRPr lang="en-US" b="0" dirty="0">
              <a:solidFill>
                <a:srgbClr val="FF0000"/>
              </a:solidFill>
            </a:endParaRPr>
          </a:p>
          <a:p>
            <a:pPr marL="1200150" lvl="2" indent="-342900">
              <a:buFont typeface="+mj-lt"/>
              <a:buAutoNum type="arabicPeriod"/>
            </a:pPr>
            <a:r>
              <a:rPr lang="en-US" b="0" dirty="0" smtClean="0"/>
              <a:t>WUR </a:t>
            </a:r>
            <a:r>
              <a:rPr lang="en-US" b="0" dirty="0"/>
              <a:t>signal </a:t>
            </a:r>
            <a:r>
              <a:rPr lang="en-US" b="0" dirty="0" smtClean="0"/>
              <a:t>waveform</a:t>
            </a:r>
          </a:p>
          <a:p>
            <a:pPr marL="1200150" lvl="2" indent="-342900">
              <a:buFont typeface="+mj-lt"/>
              <a:buAutoNum type="arabicPeriod"/>
            </a:pPr>
            <a:r>
              <a:rPr lang="en-US" b="0" dirty="0" smtClean="0"/>
              <a:t>WUR </a:t>
            </a:r>
            <a:r>
              <a:rPr lang="en-US" b="0" dirty="0"/>
              <a:t>data rate/channel coding</a:t>
            </a:r>
          </a:p>
          <a:p>
            <a:pPr lvl="1"/>
            <a:r>
              <a:rPr lang="en-US" b="0" dirty="0" smtClean="0"/>
              <a:t>MAC </a:t>
            </a:r>
            <a:r>
              <a:rPr lang="en-US" b="0" dirty="0"/>
              <a:t>submissions:</a:t>
            </a:r>
          </a:p>
          <a:p>
            <a:pPr marL="1200150" lvl="2" indent="-342900">
              <a:buFont typeface="+mj-lt"/>
              <a:buAutoNum type="arabicPeriod"/>
            </a:pPr>
            <a:r>
              <a:rPr lang="en-US" b="0" dirty="0">
                <a:solidFill>
                  <a:srgbClr val="FF0000"/>
                </a:solidFill>
              </a:rPr>
              <a:t>WUR packet </a:t>
            </a:r>
            <a:r>
              <a:rPr lang="en-US" b="0" dirty="0" smtClean="0">
                <a:solidFill>
                  <a:srgbClr val="FF0000"/>
                </a:solidFill>
              </a:rPr>
              <a:t>format (highest priority)</a:t>
            </a:r>
            <a:endParaRPr lang="en-US" dirty="0">
              <a:solidFill>
                <a:srgbClr val="FF0000"/>
              </a:solidFill>
            </a:endParaRPr>
          </a:p>
          <a:p>
            <a:pPr marL="1200150" lvl="2" indent="-342900">
              <a:buFont typeface="+mj-lt"/>
              <a:buAutoNum type="arabicPeriod"/>
            </a:pPr>
            <a:r>
              <a:rPr lang="en-US" b="0" dirty="0"/>
              <a:t>WUR basic operation</a:t>
            </a:r>
          </a:p>
          <a:p>
            <a:pPr lvl="1"/>
            <a:r>
              <a:rPr lang="en-US" b="0" dirty="0" smtClean="0"/>
              <a:t>Further optimization: (lowest priority)</a:t>
            </a:r>
            <a:endParaRPr lang="en-US" b="0" dirty="0"/>
          </a:p>
          <a:p>
            <a:pPr marL="1200150" lvl="2" indent="-342900">
              <a:buFont typeface="+mj-lt"/>
              <a:buAutoNum type="arabicPeriod"/>
            </a:pPr>
            <a:r>
              <a:rPr lang="en-US" dirty="0"/>
              <a:t>WUR non-basic </a:t>
            </a:r>
            <a:r>
              <a:rPr lang="en-US" dirty="0" smtClean="0"/>
              <a:t>operation</a:t>
            </a:r>
            <a:endParaRPr lang="en-US" dirty="0"/>
          </a:p>
          <a:p>
            <a:pPr marL="1200150" lvl="2" indent="-342900">
              <a:buFont typeface="+mj-lt"/>
              <a:buAutoNum type="arabicPeriod"/>
            </a:pPr>
            <a:r>
              <a:rPr lang="en-US" dirty="0"/>
              <a:t>Multi-user </a:t>
            </a:r>
            <a:r>
              <a:rPr lang="en-US" dirty="0" smtClean="0"/>
              <a:t>support</a:t>
            </a:r>
            <a:endParaRPr lang="en-US" dirty="0"/>
          </a:p>
          <a:p>
            <a:pPr lvl="1"/>
            <a:r>
              <a:rPr lang="en-US" b="0" dirty="0"/>
              <a:t>Usage </a:t>
            </a:r>
            <a:r>
              <a:rPr lang="en-US" b="0" dirty="0" smtClean="0"/>
              <a:t>model (2 submissions) – discuss in Tuesday AM1 and then Ross will create a revision of the usage model document</a:t>
            </a:r>
            <a:r>
              <a:rPr lang="en-US" dirty="0"/>
              <a:t/>
            </a:r>
            <a:br>
              <a:rPr lang="en-US" dirty="0"/>
            </a:br>
            <a:endParaRPr lang="en-US" sz="1200"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71028</TotalTime>
  <Words>2050</Words>
  <Application>Microsoft Macintosh PowerPoint</Application>
  <PresentationFormat>On-screen Show (4:3)</PresentationFormat>
  <Paragraphs>525</Paragraphs>
  <Slides>35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Malgun Gothic</vt:lpstr>
      <vt:lpstr>Monotype Sorts</vt:lpstr>
      <vt:lpstr>MS Gothic</vt:lpstr>
      <vt:lpstr>MS PGothic</vt:lpstr>
      <vt:lpstr>Neo Sans Intel</vt:lpstr>
      <vt:lpstr>Times New Roman</vt:lpstr>
      <vt:lpstr>Arial</vt:lpstr>
      <vt:lpstr>802-11-Submission</vt:lpstr>
      <vt:lpstr>Document</vt:lpstr>
      <vt:lpstr>September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Submissions</vt:lpstr>
      <vt:lpstr>PHY Submissions (cont.)</vt:lpstr>
      <vt:lpstr>MAC Submissions</vt:lpstr>
      <vt:lpstr>MAC Submissions (cont.)</vt:lpstr>
      <vt:lpstr>Further Optimizations</vt:lpstr>
      <vt:lpstr>Usage Models (Tuesday AM1)</vt:lpstr>
      <vt:lpstr>Motions</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July 2017 Meeting</vt:lpstr>
      <vt:lpstr>Motion - Minutes</vt:lpstr>
      <vt:lpstr>TGba Documents Review and Approval</vt:lpstr>
      <vt:lpstr>Presentations</vt:lpstr>
      <vt:lpstr>TGba Timeline</vt:lpstr>
      <vt:lpstr>Goal for November 2017</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3799</cp:revision>
  <cp:lastPrinted>2014-11-04T15:04:57Z</cp:lastPrinted>
  <dcterms:created xsi:type="dcterms:W3CDTF">2007-04-17T18:10:23Z</dcterms:created>
  <dcterms:modified xsi:type="dcterms:W3CDTF">2017-09-11T21:24:41Z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