
<file path=[Content_Types].xml><?xml version="1.0" encoding="utf-8"?>
<Types xmlns="http://schemas.openxmlformats.org/package/2006/content-types">
  <Default Extension="xml" ContentType="application/xml"/>
  <Default Extension="rels" ContentType="application/vnd.openxmlformats-package.relationships+xml"/>
  <Default Extension="vml" ContentType="application/vnd.openxmlformats-officedocument.vmlDrawing"/>
  <Default Extension="png" ContentType="image/png"/>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708" r:id="rId2"/>
    <p:sldId id="678" r:id="rId3"/>
    <p:sldId id="679" r:id="rId4"/>
    <p:sldId id="656" r:id="rId5"/>
    <p:sldId id="665" r:id="rId6"/>
    <p:sldId id="666" r:id="rId7"/>
    <p:sldId id="710" r:id="rId8"/>
    <p:sldId id="711" r:id="rId9"/>
    <p:sldId id="715" r:id="rId10"/>
    <p:sldId id="762" r:id="rId11"/>
    <p:sldId id="747" r:id="rId12"/>
    <p:sldId id="763" r:id="rId13"/>
    <p:sldId id="766" r:id="rId14"/>
    <p:sldId id="750" r:id="rId15"/>
    <p:sldId id="699" r:id="rId16"/>
    <p:sldId id="700" r:id="rId17"/>
    <p:sldId id="701" r:id="rId18"/>
    <p:sldId id="702" r:id="rId19"/>
    <p:sldId id="703" r:id="rId20"/>
    <p:sldId id="727" r:id="rId21"/>
    <p:sldId id="704" r:id="rId22"/>
    <p:sldId id="705" r:id="rId23"/>
    <p:sldId id="707" r:id="rId24"/>
    <p:sldId id="719" r:id="rId25"/>
    <p:sldId id="721" r:id="rId26"/>
    <p:sldId id="761" r:id="rId27"/>
    <p:sldId id="726" r:id="rId28"/>
    <p:sldId id="760" r:id="rId29"/>
    <p:sldId id="694" r:id="rId30"/>
    <p:sldId id="695" r:id="rId31"/>
    <p:sldId id="740" r:id="rId32"/>
    <p:sldId id="741" r:id="rId3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93" autoAdjust="0"/>
    <p:restoredTop sz="94426" autoAdjust="0"/>
  </p:normalViewPr>
  <p:slideViewPr>
    <p:cSldViewPr>
      <p:cViewPr varScale="1">
        <p:scale>
          <a:sx n="96" d="100"/>
          <a:sy n="96" d="100"/>
        </p:scale>
        <p:origin x="1744" y="160"/>
      </p:cViewPr>
      <p:guideLst>
        <p:guide orient="horz" pos="2160"/>
        <p:guide pos="2880"/>
      </p:guideLst>
    </p:cSldViewPr>
  </p:slideViewPr>
  <p:outlineViewPr>
    <p:cViewPr>
      <p:scale>
        <a:sx n="50" d="100"/>
        <a:sy n="50" d="100"/>
      </p:scale>
      <p:origin x="0" y="-16464"/>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handoutMaster" Target="handoutMasters/handoutMaster1.xml"/><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30</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September 2017</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271" y="304026"/>
            <a:ext cx="32830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802.11-17/1223r0</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s://mentor.ieee.org/802.11/dcn/17/11-17-1197-00-00ba-meeting-minutes-july-2017.doc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NULL" TargetMode="External"/><Relationship Id="rId4" Type="http://schemas.openxmlformats.org/officeDocument/2006/relationships/hyperlink" Target="http://www.ieee802.org/devdocs.shtml" TargetMode="External"/><Relationship Id="rId1" Type="http://schemas.openxmlformats.org/officeDocument/2006/relationships/slideLayout" Target="../slideLayouts/slideLayout2.xml"/><Relationship Id="rId2" Type="http://schemas.openxmlformats.org/officeDocument/2006/relationships/hyperlink" Target="https://standards.ieee.org/develop/policies/bylaws/sb_bylaws.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standards.ieee.org/board/pat/pat-slideset.ppt" TargetMode="External"/><Relationship Id="rId6" Type="http://schemas.openxmlformats.org/officeDocument/2006/relationships/hyperlink" Target="http://standards.ieee.org/develop/policies/bylaws/sect6-7.html#loa" TargetMode="External"/><Relationship Id="rId7" Type="http://schemas.openxmlformats.org/officeDocument/2006/relationships/hyperlink" Target="http://standards.ieee.org/board/pat/faq.pdf" TargetMode="External"/><Relationship Id="rId1" Type="http://schemas.openxmlformats.org/officeDocument/2006/relationships/slideLayout" Target="../slideLayouts/slideLayout2.xml"/><Relationship Id="rId2" Type="http://schemas.openxmlformats.org/officeDocument/2006/relationships/hyperlink" Target="http://www.ieee.org/about/corporate/governance/p7-8.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4" Type="http://schemas.openxmlformats.org/officeDocument/2006/relationships/hyperlink" Target="http://standards.ieee.org/develop/policies/opman/index.html" TargetMode="External"/><Relationship Id="rId5" Type="http://schemas.openxmlformats.org/officeDocument/2006/relationships/hyperlink" Target="http://standards.ieee.org/develop/policies/opman/sb_om.pdf"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index.html"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www.ieee802.org/PNP/approved/IEEE_802_OM_v18.pdf" TargetMode="External"/><Relationship Id="rId4" Type="http://schemas.openxmlformats.org/officeDocument/2006/relationships/hyperlink" Target="http://www.ieee802.org/PNP/approved/IEEE_802_WG_PandP_v18.1.pdf" TargetMode="External"/><Relationship Id="rId5" Type="http://schemas.openxmlformats.org/officeDocument/2006/relationships/hyperlink" Target="http://grouper.ieee.org/groups/802/PNP/approved/IEEE_802_LMSC_OM_approved_120725.pdf" TargetMode="External"/><Relationship Id="rId6" Type="http://schemas.openxmlformats.org/officeDocument/2006/relationships/hyperlink" Target="http://www.ieee802.org/PNP/2016-03/IEEE_802_Chairs_guidelines_v22_with_changes.pdf" TargetMode="External"/><Relationship Id="rId7" Type="http://schemas.openxmlformats.org/officeDocument/2006/relationships/hyperlink" Target="https://mentor.ieee.org/802.11/dcn/14/11-14-0629-14-0000-802-11-operations-manual.docx" TargetMode="External"/><Relationship Id="rId8" Type="http://schemas.openxmlformats.org/officeDocument/2006/relationships/hyperlink" Target="http://www.ieee802.org/11/Rules/rules.shtml" TargetMode="External"/><Relationship Id="rId9" Type="http://schemas.openxmlformats.org/officeDocument/2006/relationships/hyperlink" Target="http://www.ieee802.org/devdoc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7/11-17-1197-00-00ba-meeting-minutes-july-2017.doc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newton.meeting.verilan.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9"/>
          <p:cNvSpPr>
            <a:spLocks noGrp="1"/>
          </p:cNvSpPr>
          <p:nvPr>
            <p:ph type="title"/>
          </p:nvPr>
        </p:nvSpPr>
        <p:spPr/>
        <p:txBody>
          <a:bodyPr/>
          <a:lstStyle/>
          <a:p>
            <a:r>
              <a:rPr lang="en-US" altLang="en-US" dirty="0" smtClean="0"/>
              <a:t>September 2017 </a:t>
            </a:r>
            <a:r>
              <a:rPr lang="en-US" altLang="en-US" dirty="0" smtClean="0"/>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2017-08-03</a:t>
            </a:r>
            <a:endParaRPr lang="en-GB" sz="2000" b="0" kern="0" dirty="0"/>
          </a:p>
        </p:txBody>
      </p:sp>
      <p:graphicFrame>
        <p:nvGraphicFramePr>
          <p:cNvPr id="4103" name="Object 3"/>
          <p:cNvGraphicFramePr>
            <a:graphicFrameLocks noChangeAspect="1"/>
          </p:cNvGraphicFramePr>
          <p:nvPr>
            <p:extLst>
              <p:ext uri="{D42A27DB-BD31-4B8C-83A1-F6EECF244321}">
                <p14:modId xmlns:p14="http://schemas.microsoft.com/office/powerpoint/2010/main" val="1308448387"/>
              </p:ext>
            </p:extLst>
          </p:nvPr>
        </p:nvGraphicFramePr>
        <p:xfrm>
          <a:off x="777875" y="3940175"/>
          <a:ext cx="7512050" cy="968375"/>
        </p:xfrm>
        <a:graphic>
          <a:graphicData uri="http://schemas.openxmlformats.org/presentationml/2006/ole">
            <mc:AlternateContent xmlns:mc="http://schemas.openxmlformats.org/markup-compatibility/2006">
              <mc:Choice xmlns:v="urn:schemas-microsoft-com:vml" Requires="v">
                <p:oleObj spid="_x0000_s4194" name="Document" r:id="rId4" imgW="8255000" imgH="1066800" progId="Word.Document.8">
                  <p:embed/>
                </p:oleObj>
              </mc:Choice>
              <mc:Fallback>
                <p:oleObj name="Document" r:id="rId4" imgW="8255000" imgH="1066800" progId="Word.Document.8">
                  <p:embed/>
                  <p:pic>
                    <p:nvPicPr>
                      <p:cNvPr id="0" name="Object 3"/>
                      <p:cNvPicPr>
                        <a:picLocks noChangeAspect="1" noChangeArrowheads="1"/>
                      </p:cNvPicPr>
                      <p:nvPr/>
                    </p:nvPicPr>
                    <p:blipFill>
                      <a:blip r:embed="rId5"/>
                      <a:srcRect/>
                      <a:stretch>
                        <a:fillRect/>
                      </a:stretch>
                    </p:blipFill>
                    <p:spPr bwMode="auto">
                      <a:xfrm>
                        <a:off x="777875" y="3940175"/>
                        <a:ext cx="7512050" cy="96837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t>PHY Submissions</a:t>
            </a:r>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10</a:t>
            </a:fld>
            <a:endParaRPr lang="en-US" altLang="en-US" sz="1200" b="0" smtClean="0"/>
          </a:p>
        </p:txBody>
      </p:sp>
      <p:sp>
        <p:nvSpPr>
          <p:cNvPr id="7" name="Rectangle 6"/>
          <p:cNvSpPr/>
          <p:nvPr/>
        </p:nvSpPr>
        <p:spPr>
          <a:xfrm>
            <a:off x="76200" y="1720840"/>
            <a:ext cx="8915400" cy="1138773"/>
          </a:xfrm>
          <a:prstGeom prst="rect">
            <a:avLst/>
          </a:prstGeom>
        </p:spPr>
        <p:txBody>
          <a:bodyPr wrap="square">
            <a:spAutoFit/>
          </a:bodyPr>
          <a:lstStyle/>
          <a:p>
            <a:pPr>
              <a:spcBef>
                <a:spcPts val="0"/>
              </a:spcBef>
              <a:spcAft>
                <a:spcPts val="0"/>
              </a:spcAft>
              <a:defRPr/>
            </a:pPr>
            <a:r>
              <a:rPr lang="en-US" sz="2000" b="1" u="sng" dirty="0">
                <a:latin typeface="+mn-lt"/>
                <a:ea typeface="Malgun Gothic" panose="020B0503020000020004" pitchFamily="34" charset="-127"/>
                <a:cs typeface="Times New Roman" panose="02020603050405020304" pitchFamily="18" charset="0"/>
              </a:rPr>
              <a:t>PHY presentations</a:t>
            </a:r>
            <a:r>
              <a:rPr lang="en-US" sz="2000" u="sng" dirty="0">
                <a:latin typeface="+mn-lt"/>
                <a:ea typeface="Malgun Gothic" panose="020B0503020000020004" pitchFamily="34" charset="-127"/>
                <a:cs typeface="Times New Roman" panose="02020603050405020304" pitchFamily="18" charset="0"/>
              </a:rPr>
              <a:t>:</a:t>
            </a:r>
            <a:endParaRPr lang="en-US" sz="2000" dirty="0">
              <a:latin typeface="+mn-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n-lt"/>
                <a:ea typeface="Malgun Gothic" panose="020B0503020000020004" pitchFamily="34" charset="-127"/>
                <a:cs typeface="Times New Roman" panose="02020603050405020304" pitchFamily="18" charset="0"/>
              </a:rPr>
              <a:t> </a:t>
            </a:r>
          </a:p>
          <a:p>
            <a:pPr marL="342900" indent="-342900">
              <a:spcBef>
                <a:spcPts val="0"/>
              </a:spcBef>
              <a:spcAft>
                <a:spcPts val="0"/>
              </a:spcAft>
              <a:buFont typeface="+mj-lt"/>
              <a:buAutoNum type="arabicPeriod"/>
              <a:defRPr/>
            </a:pPr>
            <a:endParaRPr lang="en-GB" sz="1600" dirty="0"/>
          </a:p>
          <a:p>
            <a:pPr marL="342900" indent="-342900">
              <a:spcBef>
                <a:spcPts val="0"/>
              </a:spcBef>
              <a:spcAft>
                <a:spcPts val="0"/>
              </a:spcAft>
              <a:buFont typeface="+mj-lt"/>
              <a:buAutoNum type="arabicPeriod"/>
              <a:defRPr/>
            </a:pPr>
            <a:endParaRPr lang="en-US" sz="1600" dirty="0">
              <a:latin typeface="+mn-lt"/>
              <a:ea typeface="Malgun Gothic" panose="020B0503020000020004" pitchFamily="34" charset="-127"/>
              <a:cs typeface="Times New Roman" panose="02020603050405020304" pitchFamily="18" charset="0"/>
            </a:endParaRPr>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t>MAC Submissions</a:t>
            </a:r>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11</a:t>
            </a:fld>
            <a:endParaRPr lang="en-US" altLang="en-US" sz="1200" b="0" smtClean="0"/>
          </a:p>
        </p:txBody>
      </p:sp>
      <p:sp>
        <p:nvSpPr>
          <p:cNvPr id="2" name="Rectangle 1"/>
          <p:cNvSpPr/>
          <p:nvPr/>
        </p:nvSpPr>
        <p:spPr>
          <a:xfrm>
            <a:off x="304801" y="1570623"/>
            <a:ext cx="8839200" cy="892552"/>
          </a:xfrm>
          <a:prstGeom prst="rect">
            <a:avLst/>
          </a:prstGeom>
        </p:spPr>
        <p:txBody>
          <a:bodyPr wrap="square">
            <a:spAutoFit/>
          </a:bodyPr>
          <a:lstStyle/>
          <a:p>
            <a:pPr>
              <a:spcBef>
                <a:spcPts val="0"/>
              </a:spcBef>
              <a:spcAft>
                <a:spcPts val="0"/>
              </a:spcAft>
              <a:defRPr/>
            </a:pPr>
            <a:r>
              <a:rPr lang="en-US" sz="2000" b="1" u="sng" dirty="0">
                <a:latin typeface="+mj-lt"/>
                <a:ea typeface="Malgun Gothic" panose="020B0503020000020004" pitchFamily="34" charset="-127"/>
                <a:cs typeface="Times New Roman" panose="02020603050405020304" pitchFamily="18" charset="0"/>
              </a:rPr>
              <a:t>MAC presentations</a:t>
            </a:r>
            <a:r>
              <a:rPr lang="en-US" sz="2000" u="sng" dirty="0">
                <a:latin typeface="+mj-lt"/>
                <a:ea typeface="Malgun Gothic" panose="020B0503020000020004" pitchFamily="34" charset="-127"/>
                <a:cs typeface="Times New Roman" panose="02020603050405020304" pitchFamily="18" charset="0"/>
              </a:rPr>
              <a:t>:</a:t>
            </a:r>
            <a:endParaRPr lang="en-US" sz="20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endParaRPr lang="en-US" sz="1600" dirty="0">
              <a:latin typeface="+mj-lt"/>
              <a:ea typeface="Malgun Gothic" panose="020B0503020000020004" pitchFamily="34" charset="-127"/>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Motions</a:t>
            </a:r>
          </a:p>
        </p:txBody>
      </p:sp>
      <p:sp>
        <p:nvSpPr>
          <p:cNvPr id="3" name="Date Placeholder 2"/>
          <p:cNvSpPr>
            <a:spLocks noGrp="1"/>
          </p:cNvSpPr>
          <p:nvPr>
            <p:ph type="dt" sz="quarter" idx="10"/>
          </p:nvPr>
        </p:nvSpPr>
        <p:spPr/>
        <p:txBody>
          <a:bodyPr/>
          <a:lstStyle/>
          <a:p>
            <a:pPr>
              <a:defRPr/>
            </a:pPr>
            <a:r>
              <a:rPr lang="en-US" smtClean="0"/>
              <a:t>September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12</a:t>
            </a:fld>
            <a:endParaRPr lang="en-US" altLang="en-US" sz="1200" b="0" smtClean="0"/>
          </a:p>
        </p:txBody>
      </p:sp>
      <p:sp>
        <p:nvSpPr>
          <p:cNvPr id="6" name="Rectangle 5"/>
          <p:cNvSpPr/>
          <p:nvPr/>
        </p:nvSpPr>
        <p:spPr>
          <a:xfrm>
            <a:off x="76200" y="1787525"/>
            <a:ext cx="8991600" cy="1077218"/>
          </a:xfrm>
          <a:prstGeom prst="rect">
            <a:avLst/>
          </a:prstGeom>
        </p:spPr>
        <p:txBody>
          <a:bodyPr>
            <a:spAutoFit/>
          </a:bodyPr>
          <a:lstStyle/>
          <a:p>
            <a:pPr>
              <a:spcBef>
                <a:spcPts val="0"/>
              </a:spcBef>
              <a:spcAft>
                <a:spcPts val="0"/>
              </a:spcAft>
              <a:defRPr/>
            </a:pPr>
            <a:r>
              <a:rPr lang="en-US" sz="1600" b="1" u="sng" dirty="0">
                <a:latin typeface="+mj-lt"/>
                <a:ea typeface="Malgun Gothic" panose="020B0503020000020004" pitchFamily="34" charset="-127"/>
                <a:cs typeface="Times New Roman" panose="02020603050405020304" pitchFamily="18" charset="0"/>
              </a:rPr>
              <a:t>Motions (Thursday </a:t>
            </a:r>
            <a:r>
              <a:rPr lang="en-US" sz="1600" b="1" u="sng" dirty="0" smtClean="0">
                <a:latin typeface="+mj-lt"/>
                <a:ea typeface="Malgun Gothic" panose="020B0503020000020004" pitchFamily="34" charset="-127"/>
                <a:cs typeface="Times New Roman" panose="02020603050405020304" pitchFamily="18" charset="0"/>
              </a:rPr>
              <a:t>AM2)</a:t>
            </a:r>
            <a:r>
              <a:rPr lang="en-US" sz="1600" u="sng" dirty="0" smtClean="0">
                <a:latin typeface="+mj-lt"/>
                <a:ea typeface="Malgun Gothic" panose="020B0503020000020004" pitchFamily="34" charset="-127"/>
                <a:cs typeface="Times New Roman" panose="02020603050405020304" pitchFamily="18" charset="0"/>
              </a:rPr>
              <a:t>: </a:t>
            </a:r>
            <a:endParaRPr lang="en-US" sz="1600" dirty="0">
              <a:latin typeface="+mj-lt"/>
              <a:ea typeface="Malgun Gothic" panose="020B0503020000020004" pitchFamily="34" charset="-127"/>
              <a:cs typeface="Times New Roman" panose="02020603050405020304" pitchFamily="18" charset="0"/>
            </a:endParaRPr>
          </a:p>
          <a:p>
            <a:pPr marL="342900" indent="-342900">
              <a:buFont typeface="+mj-lt"/>
              <a:buAutoNum type="arabicPeriod"/>
            </a:pPr>
            <a:r>
              <a:rPr lang="en-US" sz="1600" dirty="0"/>
              <a:t/>
            </a:r>
            <a:br>
              <a:rPr lang="en-US" sz="1600" dirty="0"/>
            </a:b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mtClean="0"/>
              <a:t>Task Group Documents</a:t>
            </a:r>
          </a:p>
        </p:txBody>
      </p:sp>
      <p:sp>
        <p:nvSpPr>
          <p:cNvPr id="20483" name="Content Placeholder 5"/>
          <p:cNvSpPr>
            <a:spLocks noGrp="1"/>
          </p:cNvSpPr>
          <p:nvPr>
            <p:ph idx="1"/>
          </p:nvPr>
        </p:nvSpPr>
        <p:spPr/>
        <p:txBody>
          <a:bodyPr/>
          <a:lstStyle/>
          <a:p>
            <a:pPr>
              <a:spcBef>
                <a:spcPct val="0"/>
              </a:spcBef>
            </a:pPr>
            <a:r>
              <a:rPr lang="en-US" altLang="en-US" sz="1800" u="sng" dirty="0" smtClean="0">
                <a:ea typeface="Malgun Gothic" panose="020B0503020000020004" pitchFamily="34" charset="-127"/>
                <a:cs typeface="Times New Roman" panose="02020603050405020304" pitchFamily="18" charset="0"/>
              </a:rPr>
              <a:t>Task group documents:</a:t>
            </a:r>
            <a:endParaRPr lang="en-US" altLang="en-US" sz="1800" dirty="0" smtClean="0">
              <a:ea typeface="Malgun Gothic" panose="020B0503020000020004" pitchFamily="34" charset="-127"/>
              <a:cs typeface="Times New Roman" panose="02020603050405020304" pitchFamily="18" charset="0"/>
            </a:endParaRPr>
          </a:p>
          <a:p>
            <a:endParaRPr lang="en-US" altLang="en-US" sz="1800" dirty="0" smtClean="0"/>
          </a:p>
        </p:txBody>
      </p:sp>
      <p:sp>
        <p:nvSpPr>
          <p:cNvPr id="3" name="Date Placeholder 2"/>
          <p:cNvSpPr>
            <a:spLocks noGrp="1"/>
          </p:cNvSpPr>
          <p:nvPr>
            <p:ph type="dt" sz="quarter" idx="10"/>
          </p:nvPr>
        </p:nvSpPr>
        <p:spPr/>
        <p:txBody>
          <a:bodyPr/>
          <a:lstStyle/>
          <a:p>
            <a:pPr>
              <a:defRPr/>
            </a:pPr>
            <a:r>
              <a:rPr lang="en-US" smtClean="0"/>
              <a:t>September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2048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C8B27D83-9FA6-4DCA-A36C-F5CA5A84FDAC}" type="slidenum">
              <a:rPr lang="en-US" altLang="en-US" sz="1200" b="0" smtClean="0"/>
              <a:pPr>
                <a:spcBef>
                  <a:spcPct val="0"/>
                </a:spcBef>
                <a:buFontTx/>
                <a:buNone/>
              </a:pPr>
              <a:t>13</a:t>
            </a:fld>
            <a:endParaRPr lang="en-US" altLang="en-US" sz="1200" b="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685800"/>
            <a:ext cx="7772400" cy="350838"/>
          </a:xfrm>
        </p:spPr>
        <p:txBody>
          <a:bodyPr/>
          <a:lstStyle/>
          <a:p>
            <a:r>
              <a:rPr lang="en-US" altLang="en-US" smtClean="0"/>
              <a:t>Agenda</a:t>
            </a:r>
          </a:p>
        </p:txBody>
      </p:sp>
      <p:sp>
        <p:nvSpPr>
          <p:cNvPr id="21507" name="Content Placeholder 6"/>
          <p:cNvSpPr>
            <a:spLocks noGrp="1"/>
          </p:cNvSpPr>
          <p:nvPr>
            <p:ph sz="half" idx="1"/>
          </p:nvPr>
        </p:nvSpPr>
        <p:spPr>
          <a:xfrm>
            <a:off x="152400" y="1524000"/>
            <a:ext cx="4722813" cy="4951413"/>
          </a:xfrm>
        </p:spPr>
        <p:txBody>
          <a:bodyPr/>
          <a:lstStyle/>
          <a:p>
            <a:r>
              <a:rPr lang="en-US" altLang="en-US" sz="1300" dirty="0" smtClean="0"/>
              <a:t>Monday: </a:t>
            </a:r>
            <a:r>
              <a:rPr lang="en-US" altLang="en-US" sz="1300" dirty="0" smtClean="0"/>
              <a:t>PM1 </a:t>
            </a:r>
            <a:r>
              <a:rPr lang="en-US" altLang="en-US" sz="1300" dirty="0" smtClean="0"/>
              <a:t>(2 hours)</a:t>
            </a:r>
          </a:p>
          <a:p>
            <a:pPr lvl="1"/>
            <a:r>
              <a:rPr lang="en-US" altLang="en-US" sz="1300" dirty="0" smtClean="0"/>
              <a:t>Call meeting to order, TGba introduction</a:t>
            </a:r>
          </a:p>
          <a:p>
            <a:pPr lvl="1"/>
            <a:r>
              <a:rPr lang="en-US" altLang="en-US" sz="1300" dirty="0" smtClean="0"/>
              <a:t>Call for submissions</a:t>
            </a:r>
          </a:p>
          <a:p>
            <a:pPr lvl="1"/>
            <a:r>
              <a:rPr lang="en-US" altLang="en-US" sz="1300" dirty="0" smtClean="0"/>
              <a:t>Review agenda and approval</a:t>
            </a:r>
          </a:p>
          <a:p>
            <a:pPr lvl="1"/>
            <a:r>
              <a:rPr lang="en-US" altLang="en-US" sz="1300" dirty="0" smtClean="0"/>
              <a:t>IEEE 802 and 802.11 IPR Policy and procedure</a:t>
            </a:r>
          </a:p>
          <a:p>
            <a:pPr lvl="1"/>
            <a:r>
              <a:rPr lang="en-US" altLang="en-US" sz="1300" dirty="0" smtClean="0"/>
              <a:t>Participation in IEEE 802 Meetings </a:t>
            </a:r>
          </a:p>
          <a:p>
            <a:pPr lvl="1"/>
            <a:r>
              <a:rPr lang="en-US" altLang="en-US" sz="1300" dirty="0" smtClean="0"/>
              <a:t>Summary from </a:t>
            </a:r>
            <a:r>
              <a:rPr lang="en-US" altLang="en-US" sz="1300" dirty="0" smtClean="0"/>
              <a:t>July 2017 </a:t>
            </a:r>
            <a:r>
              <a:rPr lang="en-US" altLang="en-US" sz="1300" dirty="0" smtClean="0"/>
              <a:t>meeting</a:t>
            </a:r>
          </a:p>
          <a:p>
            <a:pPr lvl="1"/>
            <a:r>
              <a:rPr lang="en-US" altLang="en-US" sz="1300" dirty="0" smtClean="0"/>
              <a:t>Motion: </a:t>
            </a:r>
            <a:r>
              <a:rPr lang="en-US" altLang="en-US" sz="1300" dirty="0" smtClean="0"/>
              <a:t>July 2017 </a:t>
            </a:r>
            <a:r>
              <a:rPr lang="en-US" altLang="en-US" sz="1300" dirty="0" smtClean="0"/>
              <a:t>meeting minutes (</a:t>
            </a:r>
            <a:r>
              <a:rPr lang="en-US" altLang="en-US" sz="1300" dirty="0">
                <a:hlinkClick r:id="rId2"/>
              </a:rPr>
              <a:t>doc: IEEE </a:t>
            </a:r>
            <a:r>
              <a:rPr lang="en-US" altLang="en-US" sz="1300" dirty="0" smtClean="0">
                <a:hlinkClick r:id="rId2"/>
              </a:rPr>
              <a:t>802.11-17/1197r0</a:t>
            </a:r>
            <a:r>
              <a:rPr lang="en-US" altLang="en-US" sz="1300" dirty="0" smtClean="0"/>
              <a:t>) and teleconference calls minutes (</a:t>
            </a:r>
            <a:r>
              <a:rPr lang="en-US" altLang="en-US" sz="1400" dirty="0" err="1"/>
              <a:t>doc.:IEEE</a:t>
            </a:r>
            <a:r>
              <a:rPr lang="en-US" altLang="en-US" sz="1400" dirty="0"/>
              <a:t> </a:t>
            </a:r>
            <a:r>
              <a:rPr lang="en-US" altLang="en-US" sz="1400" dirty="0" smtClean="0"/>
              <a:t>802.11-17/TBD</a:t>
            </a:r>
            <a:r>
              <a:rPr lang="en-US" altLang="en-US" sz="1300" dirty="0" smtClean="0"/>
              <a:t>)</a:t>
            </a:r>
            <a:endParaRPr lang="en-US" altLang="en-US" sz="1300" dirty="0" smtClean="0"/>
          </a:p>
          <a:p>
            <a:pPr lvl="1"/>
            <a:r>
              <a:rPr lang="en-US" altLang="en-US" sz="1300" dirty="0" err="1" smtClean="0"/>
              <a:t>TGba</a:t>
            </a:r>
            <a:r>
              <a:rPr lang="en-US" altLang="en-US" sz="1300" dirty="0" smtClean="0"/>
              <a:t> </a:t>
            </a:r>
            <a:r>
              <a:rPr lang="en-US" altLang="en-US" sz="1300" dirty="0" smtClean="0"/>
              <a:t>Spec Framework Document review and approval</a:t>
            </a:r>
          </a:p>
          <a:p>
            <a:pPr lvl="1"/>
            <a:r>
              <a:rPr lang="en-US" altLang="en-US" sz="1300" dirty="0" smtClean="0"/>
              <a:t>Presentations</a:t>
            </a:r>
            <a:r>
              <a:rPr lang="en-US" altLang="en-US" sz="1300" dirty="0" smtClean="0"/>
              <a:t>, Recess</a:t>
            </a:r>
          </a:p>
          <a:p>
            <a:r>
              <a:rPr lang="en-US" altLang="en-US" sz="1300" dirty="0" smtClean="0"/>
              <a:t>Tuesday: AM1, PM1, PM2 (6 hours</a:t>
            </a:r>
            <a:r>
              <a:rPr lang="en-US" altLang="en-US" sz="1300" dirty="0" smtClean="0"/>
              <a:t>)</a:t>
            </a:r>
            <a:endParaRPr lang="en-US" altLang="en-US" sz="1300" dirty="0" smtClean="0"/>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Presentations, </a:t>
            </a:r>
            <a:r>
              <a:rPr lang="en-US" altLang="en-US" sz="1300" dirty="0" smtClean="0"/>
              <a:t>Recess</a:t>
            </a:r>
            <a:endParaRPr lang="en-US" altLang="en-US" sz="1300" dirty="0" smtClean="0"/>
          </a:p>
          <a:p>
            <a:r>
              <a:rPr lang="en-US" altLang="en-US" sz="1300" dirty="0"/>
              <a:t>Wednesday: AM1 (2 hours)</a:t>
            </a:r>
          </a:p>
          <a:p>
            <a:pPr lvl="1"/>
            <a:r>
              <a:rPr lang="en-US" altLang="en-US" sz="1300" dirty="0"/>
              <a:t>Call meeting to order</a:t>
            </a:r>
          </a:p>
          <a:p>
            <a:pPr lvl="1"/>
            <a:r>
              <a:rPr lang="en-US" altLang="en-US" sz="1300" dirty="0"/>
              <a:t>IEEE 802 and 802.11 IPR Policy and procedure</a:t>
            </a:r>
          </a:p>
          <a:p>
            <a:pPr lvl="1"/>
            <a:r>
              <a:rPr lang="en-US" altLang="en-US" sz="1300" dirty="0"/>
              <a:t>Presentations, Recess</a:t>
            </a:r>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68863" y="1524000"/>
            <a:ext cx="4268787" cy="4951413"/>
          </a:xfrm>
        </p:spPr>
        <p:txBody>
          <a:bodyPr/>
          <a:lstStyle/>
          <a:p>
            <a:r>
              <a:rPr lang="en-US" altLang="en-US" sz="1300" dirty="0" smtClean="0"/>
              <a:t>Thursday: </a:t>
            </a:r>
            <a:r>
              <a:rPr lang="en-US" altLang="en-US" sz="1300" dirty="0" smtClean="0"/>
              <a:t>AM1 (2 </a:t>
            </a:r>
            <a:r>
              <a:rPr lang="en-US" altLang="en-US" sz="1300" dirty="0"/>
              <a:t>hours</a:t>
            </a:r>
            <a:r>
              <a:rPr lang="en-US" altLang="en-US" sz="1300" dirty="0" smtClean="0"/>
              <a:t>)</a:t>
            </a:r>
            <a:endParaRPr lang="en-US" altLang="en-US" sz="1300" dirty="0"/>
          </a:p>
          <a:p>
            <a:pPr lvl="1"/>
            <a:r>
              <a:rPr lang="en-US" altLang="en-US" sz="1300" dirty="0"/>
              <a:t>Call meeting to order</a:t>
            </a:r>
          </a:p>
          <a:p>
            <a:pPr lvl="1"/>
            <a:r>
              <a:rPr lang="en-US" altLang="en-US" sz="1300" dirty="0"/>
              <a:t>IEEE 802 and 802.11 IPR Policy and procedure</a:t>
            </a:r>
          </a:p>
          <a:p>
            <a:pPr lvl="1"/>
            <a:r>
              <a:rPr lang="en-US" altLang="en-US" sz="1300" dirty="0"/>
              <a:t>Presentations, </a:t>
            </a:r>
            <a:r>
              <a:rPr lang="en-US" altLang="en-US" sz="1300" dirty="0" smtClean="0"/>
              <a:t>Recess</a:t>
            </a:r>
          </a:p>
          <a:p>
            <a:r>
              <a:rPr lang="en-US" altLang="en-US" sz="1300" dirty="0" smtClean="0"/>
              <a:t>Thursday: AM2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Motions</a:t>
            </a:r>
          </a:p>
          <a:p>
            <a:pPr lvl="1"/>
            <a:r>
              <a:rPr lang="en-US" altLang="en-US" sz="1300" dirty="0" smtClean="0"/>
              <a:t>Presentations </a:t>
            </a:r>
          </a:p>
          <a:p>
            <a:pPr lvl="1"/>
            <a:r>
              <a:rPr lang="en-US" altLang="en-US" sz="1300" dirty="0" smtClean="0"/>
              <a:t>Recess</a:t>
            </a:r>
          </a:p>
          <a:p>
            <a:r>
              <a:rPr lang="en-US" altLang="en-US" sz="1300" dirty="0" smtClean="0"/>
              <a:t>Thursday: PM1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TG timeline discussion</a:t>
            </a:r>
          </a:p>
          <a:p>
            <a:pPr lvl="1"/>
            <a:r>
              <a:rPr lang="en-US" altLang="en-US" sz="1300" dirty="0" smtClean="0"/>
              <a:t>Goal for </a:t>
            </a:r>
            <a:r>
              <a:rPr lang="en-US" altLang="en-US" sz="1300" dirty="0" smtClean="0"/>
              <a:t>November 2017 </a:t>
            </a:r>
            <a:r>
              <a:rPr lang="en-US" altLang="en-US" sz="1300" dirty="0" smtClean="0"/>
              <a:t>F2F meeting</a:t>
            </a:r>
          </a:p>
          <a:p>
            <a:pPr lvl="1"/>
            <a:r>
              <a:rPr lang="en-US" altLang="en-US" sz="1300" dirty="0" smtClean="0"/>
              <a:t>Teleconference call schedule</a:t>
            </a:r>
          </a:p>
          <a:p>
            <a:pPr lvl="1"/>
            <a:r>
              <a:rPr lang="en-US" altLang="en-US" sz="1300" dirty="0"/>
              <a:t>TG documents review</a:t>
            </a:r>
          </a:p>
          <a:p>
            <a:pPr lvl="1"/>
            <a:r>
              <a:rPr lang="en-US" altLang="en-US" sz="1300" dirty="0" smtClean="0"/>
              <a:t>Presentations</a:t>
            </a:r>
          </a:p>
          <a:p>
            <a:pPr lvl="1"/>
            <a:r>
              <a:rPr lang="en-US" altLang="en-US" sz="1300" dirty="0" smtClean="0"/>
              <a:t>Adjourn</a:t>
            </a:r>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14</a:t>
            </a:fld>
            <a:endParaRPr lang="en-US" altLang="en-US" sz="1200" b="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253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D5C735-844C-4985-8FD7-EA12CCFE05EB}" type="slidenum">
              <a:rPr lang="en-US" altLang="en-US" sz="1200" b="0" smtClean="0"/>
              <a:pPr>
                <a:spcBef>
                  <a:spcPct val="0"/>
                </a:spcBef>
                <a:buFontTx/>
                <a:buNone/>
              </a:pPr>
              <a:t>15</a:t>
            </a:fld>
            <a:endParaRPr lang="en-US" altLang="en-US" sz="1200" b="0" smtClean="0"/>
          </a:p>
        </p:txBody>
      </p:sp>
      <p:sp>
        <p:nvSpPr>
          <p:cNvPr id="7" name="Rectangle 2"/>
          <p:cNvSpPr txBox="1">
            <a:spLocks noChangeArrowheads="1"/>
          </p:cNvSpPr>
          <p:nvPr/>
        </p:nvSpPr>
        <p:spPr bwMode="auto">
          <a:xfrm>
            <a:off x="685800" y="685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nchor="ct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400" u="sng" kern="0" smtClean="0"/>
              <a:t>Instructions for the WG Chair</a:t>
            </a:r>
            <a:endParaRPr lang="en-US" altLang="en-US" sz="2400" u="sng" kern="0" dirty="0" smtClean="0"/>
          </a:p>
        </p:txBody>
      </p:sp>
      <p:sp>
        <p:nvSpPr>
          <p:cNvPr id="8" name="Rectangle 3"/>
          <p:cNvSpPr txBox="1">
            <a:spLocks noChangeArrowheads="1"/>
          </p:cNvSpPr>
          <p:nvPr/>
        </p:nvSpPr>
        <p:spPr bwMode="auto">
          <a:xfrm>
            <a:off x="152400" y="1066800"/>
            <a:ext cx="8610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spcAft>
                <a:spcPct val="30000"/>
              </a:spcAft>
              <a:buFontTx/>
              <a:buNone/>
              <a:defRPr/>
            </a:pPr>
            <a:r>
              <a:rPr lang="en-US" altLang="en-US" sz="800" b="0" kern="0" smtClean="0"/>
              <a:t>	</a:t>
            </a:r>
            <a:r>
              <a:rPr lang="en-US" altLang="en-US" sz="1400" b="0" kern="0" smtClean="0"/>
              <a:t>The IEEE-SA strongly recommends that at each WG meeting the chair or a designee:</a:t>
            </a:r>
            <a:endParaRPr lang="en-US" altLang="en-US" sz="1400" kern="0" smtClean="0"/>
          </a:p>
          <a:p>
            <a:pPr lvl="1">
              <a:lnSpc>
                <a:spcPct val="80000"/>
              </a:lnSpc>
              <a:defRPr/>
            </a:pPr>
            <a:r>
              <a:rPr lang="en-US" altLang="en-US" sz="1400" b="1" kern="0" smtClean="0"/>
              <a:t>Show slides #1 through #4 of this presentation</a:t>
            </a:r>
          </a:p>
          <a:p>
            <a:pPr lvl="1">
              <a:lnSpc>
                <a:spcPct val="80000"/>
              </a:lnSpc>
              <a:defRPr/>
            </a:pPr>
            <a:r>
              <a:rPr lang="en-US" altLang="en-US" sz="1400" b="1" kern="0" smtClean="0"/>
              <a:t>Advise the WG attendees that:</a:t>
            </a:r>
            <a:r>
              <a:rPr lang="en-US" altLang="en-US" sz="1400" kern="0" smtClean="0"/>
              <a:t> </a:t>
            </a:r>
          </a:p>
          <a:p>
            <a:pPr lvl="2">
              <a:lnSpc>
                <a:spcPct val="80000"/>
              </a:lnSpc>
              <a:defRPr/>
            </a:pPr>
            <a:r>
              <a:rPr lang="en-US" altLang="en-US" sz="1400" kern="0" smtClean="0"/>
              <a:t>The IEEE</a:t>
            </a:r>
            <a:r>
              <a:rPr lang="ja-JP" altLang="en-US" sz="1400" kern="0" smtClean="0"/>
              <a:t>’</a:t>
            </a:r>
            <a:r>
              <a:rPr lang="en-US" altLang="ja-JP" sz="1400" kern="0" smtClean="0"/>
              <a:t>s patent policy is consistent with the ANSI patent policy and is described in Clause 6 of the </a:t>
            </a:r>
            <a:r>
              <a:rPr lang="en-US" altLang="ja-JP" sz="1400" i="1" kern="0" smtClean="0"/>
              <a:t>IEEE-SA Standards Board Bylaws</a:t>
            </a:r>
            <a:r>
              <a:rPr lang="en-US" altLang="ja-JP" sz="1400" kern="0" smtClean="0"/>
              <a:t>;</a:t>
            </a:r>
          </a:p>
          <a:p>
            <a:pPr lvl="2">
              <a:lnSpc>
                <a:spcPct val="80000"/>
              </a:lnSpc>
              <a:defRPr/>
            </a:pPr>
            <a:r>
              <a:rPr lang="en-US" altLang="en-US" sz="1400" kern="0" smtClean="0"/>
              <a:t>Early identification of patent claims which may be essential for the use of standards under development is strongly encouraged; </a:t>
            </a:r>
          </a:p>
          <a:p>
            <a:pPr lvl="2">
              <a:lnSpc>
                <a:spcPct val="80000"/>
              </a:lnSpc>
              <a:defRPr/>
            </a:pPr>
            <a:r>
              <a:rPr lang="en-US" altLang="en-US" sz="1400" kern="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kern="0" smtClean="0"/>
            </a:br>
            <a:endParaRPr lang="en-US" altLang="en-US" sz="1400" kern="0" smtClean="0"/>
          </a:p>
          <a:p>
            <a:pPr lvl="1">
              <a:lnSpc>
                <a:spcPct val="20000"/>
              </a:lnSpc>
              <a:defRPr/>
            </a:pPr>
            <a:r>
              <a:rPr lang="en-US" altLang="en-US" sz="1400" b="1" kern="0" smtClean="0"/>
              <a:t>Instruct the WG Secretary to record in the minutes of the relevant WG meeting:</a:t>
            </a:r>
            <a:r>
              <a:rPr lang="en-US" altLang="en-US" sz="700" kern="0" smtClean="0"/>
              <a:t> </a:t>
            </a:r>
          </a:p>
          <a:p>
            <a:pPr lvl="2">
              <a:lnSpc>
                <a:spcPct val="80000"/>
              </a:lnSpc>
              <a:defRPr/>
            </a:pPr>
            <a:r>
              <a:rPr lang="en-US" altLang="en-US" sz="1400" kern="0" smtClean="0"/>
              <a:t>That the foregoing information was provided and that slides 1 through 4 (and this slide 0, if applicable) were shown; </a:t>
            </a:r>
          </a:p>
          <a:p>
            <a:pPr lvl="2">
              <a:lnSpc>
                <a:spcPct val="80000"/>
              </a:lnSpc>
              <a:defRPr/>
            </a:pPr>
            <a:r>
              <a:rPr lang="en-US" altLang="en-US" sz="1400" kern="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defRPr/>
            </a:pPr>
            <a:r>
              <a:rPr lang="en-US" altLang="en-US" sz="1400" kern="0" smtClean="0"/>
              <a:t>Any responses that were given, specifically the patent claim(s)/patent application claim(s) and/or the holder of the patent claim(s)/patent application claim(s) that were identified (if any) and by whom.</a:t>
            </a:r>
          </a:p>
          <a:p>
            <a:pPr lvl="2">
              <a:lnSpc>
                <a:spcPct val="80000"/>
              </a:lnSpc>
              <a:defRPr/>
            </a:pPr>
            <a:endParaRPr lang="en-US" altLang="en-US" sz="700" kern="0" smtClean="0"/>
          </a:p>
          <a:p>
            <a:pPr lvl="1">
              <a:lnSpc>
                <a:spcPct val="80000"/>
              </a:lnSpc>
              <a:spcBef>
                <a:spcPct val="5000"/>
              </a:spcBef>
              <a:defRPr/>
            </a:pPr>
            <a:r>
              <a:rPr lang="en-US" altLang="en-US" sz="1400" kern="0" smtClean="0"/>
              <a:t>The WG Chair shall ensure that a request is made to any identified holders of potential essential patent claim(s) to complete and submit a Letter of Assurance.</a:t>
            </a:r>
          </a:p>
          <a:p>
            <a:pPr lvl="1">
              <a:lnSpc>
                <a:spcPct val="80000"/>
              </a:lnSpc>
              <a:spcBef>
                <a:spcPct val="5000"/>
              </a:spcBef>
              <a:defRPr/>
            </a:pPr>
            <a:r>
              <a:rPr lang="en-US" altLang="en-US" sz="1400" kern="0" smtClean="0"/>
              <a:t>It is recommended that the WG chair review the guidance in </a:t>
            </a:r>
            <a:r>
              <a:rPr lang="en-US" altLang="en-US" sz="1400" i="1" kern="0" smtClean="0"/>
              <a:t>IEEE-SA Standards Board Operations Manual</a:t>
            </a:r>
            <a:r>
              <a:rPr lang="en-US" altLang="en-US" sz="1400" kern="0" smtClean="0"/>
              <a:t> 6.3.5 and in FAQs 12 and 12a on inclusion of potential Essential Patent Claims by incorporation or by reference.</a:t>
            </a:r>
            <a:r>
              <a:rPr lang="en-US" altLang="en-US" sz="1400" kern="0" smtClean="0">
                <a:solidFill>
                  <a:srgbClr val="FF3300"/>
                </a:solidFill>
              </a:rPr>
              <a:t> </a:t>
            </a:r>
          </a:p>
          <a:p>
            <a:pPr lvl="1">
              <a:lnSpc>
                <a:spcPct val="80000"/>
              </a:lnSpc>
              <a:spcBef>
                <a:spcPct val="5000"/>
              </a:spcBef>
              <a:buFontTx/>
              <a:buNone/>
              <a:defRPr/>
            </a:pPr>
            <a:endParaRPr lang="en-US" altLang="en-US" sz="1200" kern="0" smtClean="0"/>
          </a:p>
          <a:p>
            <a:pPr lvl="1">
              <a:lnSpc>
                <a:spcPct val="80000"/>
              </a:lnSpc>
              <a:spcBef>
                <a:spcPct val="5000"/>
              </a:spcBef>
              <a:buFontTx/>
              <a:buNone/>
              <a:defRPr/>
            </a:pPr>
            <a:r>
              <a:rPr lang="en-US" altLang="en-US" sz="1200" kern="0" smtClean="0"/>
              <a:t>	Note: </a:t>
            </a:r>
            <a:r>
              <a:rPr lang="en-US" altLang="en-US" sz="1200" b="1" kern="0" smtClean="0"/>
              <a:t>WG</a:t>
            </a:r>
            <a:r>
              <a:rPr lang="en-US" altLang="en-US" sz="1200" kern="0" smtClean="0"/>
              <a:t> includes Working Groups, Task Groups, and other standards-developing committees with a PAR approved by the IEEE-SA Standards Board.</a:t>
            </a:r>
            <a:endParaRPr lang="en-US" altLang="en-US" sz="1200" kern="0" dirty="0" smtClean="0"/>
          </a:p>
        </p:txBody>
      </p:sp>
      <p:sp>
        <p:nvSpPr>
          <p:cNvPr id="22535" name="Text Box 5"/>
          <p:cNvSpPr txBox="1">
            <a:spLocks noChangeArrowheads="1"/>
          </p:cNvSpPr>
          <p:nvPr/>
        </p:nvSpPr>
        <p:spPr bwMode="auto">
          <a:xfrm>
            <a:off x="752475"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(Optional to be shown)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September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355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5F126C8-A189-474A-8FA8-D422780F06B7}" type="slidenum">
              <a:rPr lang="en-US" altLang="en-US" sz="1200" b="0" smtClean="0"/>
              <a:pPr>
                <a:spcBef>
                  <a:spcPct val="0"/>
                </a:spcBef>
                <a:buFontTx/>
                <a:buNone/>
              </a:pPr>
              <a:t>16</a:t>
            </a:fld>
            <a:endParaRPr lang="en-US" altLang="en-US" sz="1200" b="0" smtClean="0"/>
          </a:p>
        </p:txBody>
      </p:sp>
      <p:sp>
        <p:nvSpPr>
          <p:cNvPr id="5" name="Rectangle 2"/>
          <p:cNvSpPr txBox="1">
            <a:spLocks noChangeArrowheads="1"/>
          </p:cNvSpPr>
          <p:nvPr/>
        </p:nvSpPr>
        <p:spPr>
          <a:xfrm>
            <a:off x="685800" y="685800"/>
            <a:ext cx="7772400" cy="3810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800" u="sng" kern="0" smtClean="0"/>
              <a:t>Participants, Patents, and Duty to Inform</a:t>
            </a:r>
            <a:endParaRPr lang="en-US" altLang="en-US" sz="2800" u="sng" kern="0" dirty="0" smtClean="0"/>
          </a:p>
        </p:txBody>
      </p:sp>
      <p:sp>
        <p:nvSpPr>
          <p:cNvPr id="23558"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pPr>
            <a:endParaRPr lang="en-US" altLang="en-US" sz="400" u="sng">
              <a:solidFill>
                <a:srgbClr val="FF0000"/>
              </a:solidFill>
            </a:endParaRPr>
          </a:p>
          <a:p>
            <a:pPr>
              <a:buFontTx/>
              <a:buNone/>
            </a:pPr>
            <a:r>
              <a:rPr lang="en-US" altLang="en-US" sz="1200" b="0"/>
              <a:t>	</a:t>
            </a:r>
            <a:r>
              <a:rPr lang="en-US" altLang="en-US" sz="1600" b="0"/>
              <a:t>All participants in this meeting have certain obligations under the IEEE-SA Patent Policy.  Participants: </a:t>
            </a:r>
          </a:p>
          <a:p>
            <a:pPr lvl="1"/>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buFontTx/>
              <a:buNone/>
            </a:pPr>
            <a:r>
              <a:rPr lang="en-GB" altLang="en-US" sz="1600"/>
              <a:t>		Quoted text excerpted from IEEE-SA Standards Board Bylaws subclause 6.2</a:t>
            </a:r>
            <a:endParaRPr lang="en-US" altLang="en-US" sz="1600"/>
          </a:p>
          <a:p>
            <a:r>
              <a:rPr lang="en-US" altLang="en-US" sz="1600" b="0"/>
              <a:t>Early identification of holders of potential Essential Patent Claims is strongly encouraged</a:t>
            </a:r>
          </a:p>
          <a:p>
            <a:r>
              <a:rPr lang="en-US" altLang="en-US" sz="1600" b="0"/>
              <a:t>No duty to perform a patent search</a:t>
            </a:r>
            <a:endParaRPr lang="en-GB" altLang="en-US" sz="1600" b="0"/>
          </a:p>
        </p:txBody>
      </p:sp>
      <p:sp>
        <p:nvSpPr>
          <p:cNvPr id="23559"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slide_#1</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September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458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C253D90-DD25-430D-9C04-0ACA02473D6C}" type="slidenum">
              <a:rPr lang="en-US" altLang="en-US" sz="1200" b="0" smtClean="0"/>
              <a:pPr>
                <a:spcBef>
                  <a:spcPct val="0"/>
                </a:spcBef>
                <a:buFontTx/>
                <a:buNone/>
              </a:pPr>
              <a:t>17</a:t>
            </a:fld>
            <a:endParaRPr lang="en-US" altLang="en-US" sz="1200" b="0" smtClean="0"/>
          </a:p>
        </p:txBody>
      </p:sp>
      <p:sp>
        <p:nvSpPr>
          <p:cNvPr id="5" name="Rectangle 2"/>
          <p:cNvSpPr txBox="1">
            <a:spLocks noChangeArrowheads="1"/>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GB" altLang="en-US" u="sng" kern="0" smtClean="0"/>
              <a:t>Patent Related Links</a:t>
            </a:r>
            <a:endParaRPr lang="en-US" altLang="en-US" u="sng" kern="0" dirty="0" smtClean="0"/>
          </a:p>
        </p:txBody>
      </p:sp>
      <p:sp>
        <p:nvSpPr>
          <p:cNvPr id="6" name="Rectangle 3"/>
          <p:cNvSpPr txBox="1">
            <a:spLocks noChangeArrowheads="1"/>
          </p:cNvSpPr>
          <p:nvPr/>
        </p:nvSpPr>
        <p:spPr bwMode="auto">
          <a:xfrm>
            <a:off x="0" y="1676400"/>
            <a:ext cx="89916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nSpc>
                <a:spcPct val="90000"/>
              </a:lnSpc>
              <a:buFontTx/>
              <a:buNone/>
              <a:defRPr/>
            </a:pPr>
            <a:r>
              <a:rPr lang="en-US" altLang="en-US" sz="1800" kern="0" smtClean="0">
                <a:cs typeface="Times New Roman" panose="02020603050405020304" pitchFamily="18" charset="0"/>
              </a:rPr>
              <a:t>	</a:t>
            </a:r>
            <a:r>
              <a:rPr lang="en-US" altLang="en-US" kern="0"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defRPr/>
            </a:pPr>
            <a:r>
              <a:rPr lang="en-US" altLang="en-US" kern="0" smtClean="0">
                <a:cs typeface="Times New Roman" panose="02020603050405020304" pitchFamily="18" charset="0"/>
              </a:rPr>
              <a:t>	Patent Policy is stated in these sources:</a:t>
            </a:r>
          </a:p>
          <a:p>
            <a:pPr lvl="1">
              <a:lnSpc>
                <a:spcPct val="90000"/>
              </a:lnSpc>
              <a:buFontTx/>
              <a:buNone/>
              <a:defRPr/>
            </a:pPr>
            <a:r>
              <a:rPr lang="en-GB" altLang="en-US" kern="0" smtClean="0"/>
              <a:t>		IEEE-SA Standards Boards Bylaws</a:t>
            </a:r>
          </a:p>
          <a:p>
            <a:pPr lvl="1">
              <a:lnSpc>
                <a:spcPct val="90000"/>
              </a:lnSpc>
              <a:buFontTx/>
              <a:buNone/>
              <a:defRPr/>
            </a:pPr>
            <a:r>
              <a:rPr lang="en-US" altLang="en-US" sz="1900" kern="0" smtClean="0"/>
              <a:t>		</a:t>
            </a:r>
            <a:r>
              <a:rPr lang="en-US" altLang="en-US" sz="1900" i="1" kern="0" smtClean="0"/>
              <a:t>http://standards.ieee.org/guides/bylaws/sect6-7.html#6</a:t>
            </a:r>
          </a:p>
          <a:p>
            <a:pPr lvl="1">
              <a:lnSpc>
                <a:spcPct val="90000"/>
              </a:lnSpc>
              <a:buFontTx/>
              <a:buNone/>
              <a:defRPr/>
            </a:pPr>
            <a:r>
              <a:rPr lang="en-GB" altLang="en-US" kern="0" smtClean="0"/>
              <a:t>		IEEE-SA Standards Board Operations Manual</a:t>
            </a:r>
          </a:p>
          <a:p>
            <a:pPr lvl="1">
              <a:lnSpc>
                <a:spcPct val="90000"/>
              </a:lnSpc>
              <a:buFontTx/>
              <a:buNone/>
              <a:defRPr/>
            </a:pPr>
            <a:r>
              <a:rPr lang="en-US" altLang="en-US" kern="0" smtClean="0"/>
              <a:t>		</a:t>
            </a:r>
            <a:r>
              <a:rPr lang="en-US" altLang="en-US" sz="1900" i="1" kern="0" smtClean="0"/>
              <a:t>http://standards.ieee.org/guides/opman/sect6.html#6.3</a:t>
            </a:r>
            <a:endParaRPr lang="en-US" altLang="en-US" kern="0" smtClean="0"/>
          </a:p>
          <a:p>
            <a:pPr lvl="1">
              <a:lnSpc>
                <a:spcPct val="90000"/>
              </a:lnSpc>
              <a:buFontTx/>
              <a:buNone/>
              <a:defRPr/>
            </a:pPr>
            <a:r>
              <a:rPr lang="en-US" altLang="en-US" kern="0" smtClean="0">
                <a:cs typeface="Times New Roman" panose="02020603050405020304" pitchFamily="18" charset="0"/>
              </a:rPr>
              <a:t>	Material about the patent policy is available at</a:t>
            </a:r>
            <a:r>
              <a:rPr lang="en-US" altLang="en-US" kern="0" smtClean="0"/>
              <a:t> </a:t>
            </a:r>
          </a:p>
          <a:p>
            <a:pPr lvl="1">
              <a:lnSpc>
                <a:spcPct val="90000"/>
              </a:lnSpc>
              <a:buFontTx/>
              <a:buNone/>
              <a:defRPr/>
            </a:pPr>
            <a:r>
              <a:rPr lang="en-US" altLang="en-US" kern="0" smtClean="0"/>
              <a:t>		</a:t>
            </a:r>
            <a:r>
              <a:rPr lang="en-US" altLang="en-US" sz="1900" i="1" kern="0" smtClean="0"/>
              <a:t>http://standards.ieee.org/board/pat/pat-material.html</a:t>
            </a:r>
          </a:p>
        </p:txBody>
      </p:sp>
      <p:sp>
        <p:nvSpPr>
          <p:cNvPr id="24583"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buClr>
                <a:srgbClr val="CC3300"/>
              </a:buClr>
              <a:buSzPct val="50000"/>
              <a:buFont typeface="Monotype Sorts"/>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a:solidFill>
                  <a:srgbClr val="000099"/>
                </a:solidFill>
                <a:latin typeface="Arial" panose="020B0604020202020204" pitchFamily="34" charset="0"/>
              </a:rPr>
              <a:t>This slide set is available at http://standards.ieee.org/board/pat/pat-slideset.ppt </a:t>
            </a:r>
          </a:p>
        </p:txBody>
      </p:sp>
      <p:sp>
        <p:nvSpPr>
          <p:cNvPr id="24584"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slide_#2</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September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560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590425C-38C2-4733-BCBA-FD906FA63504}" type="slidenum">
              <a:rPr lang="en-US" altLang="en-US" sz="1200" b="0" smtClean="0"/>
              <a:pPr>
                <a:spcBef>
                  <a:spcPct val="0"/>
                </a:spcBef>
                <a:buFontTx/>
                <a:buNone/>
              </a:pPr>
              <a:t>18</a:t>
            </a:fld>
            <a:endParaRPr lang="en-US" altLang="en-US" sz="1200" b="0" smtClean="0"/>
          </a:p>
        </p:txBody>
      </p:sp>
      <p:sp>
        <p:nvSpPr>
          <p:cNvPr id="5" name="Rectangle 2"/>
          <p:cNvSpPr txBox="1">
            <a:spLocks noChangeArrowheads="1"/>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kern="0" smtClean="0"/>
              <a:t>Call for Potentially Essential Patents</a:t>
            </a:r>
            <a:endParaRPr lang="en-US" altLang="en-US" kern="0" dirty="0" smtClean="0"/>
          </a:p>
        </p:txBody>
      </p:sp>
      <p:sp>
        <p:nvSpPr>
          <p:cNvPr id="6" name="Rectangle 3"/>
          <p:cNvSpPr txBox="1">
            <a:spLocks noChangeArrowheads="1"/>
          </p:cNvSpPr>
          <p:nvPr/>
        </p:nvSpPr>
        <p:spPr bwMode="auto">
          <a:xfrm>
            <a:off x="7620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kern="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kern="0" smtClean="0"/>
              <a:t>Either speak up now or</a:t>
            </a:r>
          </a:p>
          <a:p>
            <a:pPr lvl="1">
              <a:defRPr/>
            </a:pPr>
            <a:r>
              <a:rPr lang="en-US" altLang="en-US" sz="1600" kern="0" smtClean="0"/>
              <a:t>Provide the chair of this group with the identity of the holder(s) of any and all such claims as soon as possible or</a:t>
            </a:r>
          </a:p>
          <a:p>
            <a:pPr lvl="1">
              <a:defRPr/>
            </a:pPr>
            <a:r>
              <a:rPr lang="en-US" altLang="en-US" sz="1600" kern="0" smtClean="0"/>
              <a:t>Cause an LOA to be submitted</a:t>
            </a:r>
          </a:p>
        </p:txBody>
      </p:sp>
      <p:sp>
        <p:nvSpPr>
          <p:cNvPr id="25607"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slide_#3</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September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662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D601F3A-BE8E-45A9-8FB8-BA0C7124852D}" type="slidenum">
              <a:rPr lang="en-US" altLang="en-US" sz="1200" b="0" smtClean="0"/>
              <a:pPr>
                <a:spcBef>
                  <a:spcPct val="0"/>
                </a:spcBef>
                <a:buFontTx/>
                <a:buNone/>
              </a:pPr>
              <a:t>19</a:t>
            </a:fld>
            <a:endParaRPr lang="en-US" altLang="en-US" sz="1200" b="0" smtClean="0"/>
          </a:p>
        </p:txBody>
      </p:sp>
      <p:sp>
        <p:nvSpPr>
          <p:cNvPr id="5" name="Rectangle 2"/>
          <p:cNvSpPr txBox="1">
            <a:spLocks noChangeArrowheads="1"/>
          </p:cNvSpPr>
          <p:nvPr/>
        </p:nvSpPr>
        <p:spPr>
          <a:xfrm>
            <a:off x="685800" y="685800"/>
            <a:ext cx="7772400" cy="6096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800" u="sng" kern="0" smtClean="0"/>
              <a:t>Other Guidelines for IEEE WG Meetings</a:t>
            </a:r>
            <a:endParaRPr lang="en-US" altLang="en-US" sz="2800" u="sng" kern="0" dirty="0" smtClean="0"/>
          </a:p>
        </p:txBody>
      </p:sp>
      <p:sp>
        <p:nvSpPr>
          <p:cNvPr id="26630"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pPr>
            <a:endParaRPr lang="en-US" altLang="en-US" sz="500" u="sng">
              <a:solidFill>
                <a:srgbClr val="FF0000"/>
              </a:solidFill>
            </a:endParaRPr>
          </a:p>
          <a:p>
            <a:pPr>
              <a:lnSpc>
                <a:spcPct val="80000"/>
              </a:lnSpc>
              <a:spcAft>
                <a:spcPct val="40000"/>
              </a:spcAft>
            </a:pPr>
            <a:r>
              <a:rPr lang="en-US" altLang="en-US" sz="2000" b="0"/>
              <a:t>All IEEE-SA standards meetings shall be conducted in compliance with all applicable laws, including antitrust and competition laws. </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the interpretation, validity, or essentiality of patents/patent claims. </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specific license rates, terms, or conditions.</a:t>
            </a:r>
          </a:p>
          <a:p>
            <a:pPr lvl="2">
              <a:lnSpc>
                <a:spcPct val="80000"/>
              </a:lnSpc>
              <a:spcAft>
                <a:spcPct val="40000"/>
              </a:spcAft>
            </a:pPr>
            <a:r>
              <a:rPr lang="en-US" altLang="en-US" sz="1600"/>
              <a:t>Relative costs, including licensing costs of essential patent claims, of different technical approaches may be discussed in standards development meetings. </a:t>
            </a:r>
          </a:p>
          <a:p>
            <a:pPr lvl="3">
              <a:lnSpc>
                <a:spcPct val="80000"/>
              </a:lnSpc>
              <a:spcAft>
                <a:spcPct val="40000"/>
              </a:spcAft>
            </a:pPr>
            <a:r>
              <a:rPr lang="en-GB" altLang="en-US"/>
              <a:t>Technical considerations remain primary focus</a:t>
            </a:r>
            <a:endParaRPr lang="en-US" altLang="en-US"/>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or engage in the fixing of product prices, allocation of customers, or division of sales markets.</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the status or substance of ongoing or threatened litigation.</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be silent if inappropriate topics are discussed </a:t>
            </a:r>
            <a:r>
              <a:rPr lang="en-US" altLang="ja-JP" sz="1800" b="1">
                <a:latin typeface="Arial" panose="020B0604020202020204" pitchFamily="34" charset="0"/>
              </a:rPr>
              <a:t>…</a:t>
            </a:r>
            <a:r>
              <a:rPr lang="en-US" altLang="ja-JP" sz="1800" b="1"/>
              <a:t> do formally object.</a:t>
            </a:r>
          </a:p>
          <a:p>
            <a:pPr algn="ctr">
              <a:lnSpc>
                <a:spcPct val="80000"/>
              </a:lnSpc>
              <a:buFontTx/>
              <a:buNone/>
            </a:pPr>
            <a:r>
              <a:rPr lang="en-US" altLang="en-US" sz="1200" b="0"/>
              <a:t>---------------------------------------------------------------   </a:t>
            </a:r>
            <a:endParaRPr lang="en-US" altLang="en-US" sz="1400" b="0"/>
          </a:p>
          <a:p>
            <a:pPr algn="ctr">
              <a:lnSpc>
                <a:spcPct val="80000"/>
              </a:lnSpc>
              <a:buFontTx/>
              <a:buNone/>
            </a:pPr>
            <a:r>
              <a:rPr lang="en-US" altLang="en-US" sz="1400" b="0"/>
              <a:t>See </a:t>
            </a:r>
            <a:r>
              <a:rPr lang="en-US" altLang="en-US" sz="1400" b="0" i="1"/>
              <a:t>IEEE-SA Standards Board Operations Manual</a:t>
            </a:r>
            <a:r>
              <a:rPr lang="en-US" altLang="en-US" sz="1400" b="0"/>
              <a:t>, clause 5.3.10 and </a:t>
            </a:r>
            <a:r>
              <a:rPr lang="en-GB" altLang="en-US" sz="1400" b="0"/>
              <a:t>“Promoting Competition and Innovation: What You Need to Know about the IEEE Standards Association's Antitrust and Competition Policy”</a:t>
            </a:r>
            <a:r>
              <a:rPr lang="en-US" altLang="ja-JP" sz="1400" b="0"/>
              <a:t> for more details.</a:t>
            </a:r>
            <a:endParaRPr lang="en-US" altLang="en-US" sz="1400" b="0"/>
          </a:p>
        </p:txBody>
      </p:sp>
      <p:sp>
        <p:nvSpPr>
          <p:cNvPr id="26631"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slide_#4</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smtClean="0">
                <a:solidFill>
                  <a:srgbClr val="0000FF"/>
                </a:solidFill>
                <a:cs typeface="Times New Roman" panose="02020603050405020304" pitchFamily="18" charset="0"/>
              </a:rPr>
              <a:t>IEEE 802.11 TGba:</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Wake-up Radio Operation</a:t>
            </a:r>
            <a:endParaRPr lang="en-US" altLang="en-US" sz="360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a:t>
            </a:r>
            <a:r>
              <a:rPr lang="en-US" altLang="en-US" sz="3200" dirty="0" smtClean="0">
                <a:cs typeface="Times New Roman" panose="02020603050405020304" pitchFamily="18" charset="0"/>
              </a:rPr>
              <a:t>Waikoloa, Hawaii, USA</a:t>
            </a: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September 10-15, </a:t>
            </a:r>
            <a:r>
              <a:rPr lang="en-US" altLang="en-US" sz="3200" dirty="0" smtClean="0">
                <a:cs typeface="Times New Roman" panose="02020603050405020304" pitchFamily="18" charset="0"/>
              </a:rPr>
              <a:t>2017</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 </a:t>
            </a:r>
            <a:r>
              <a:rPr lang="en-US" altLang="en-US" sz="2000" dirty="0" smtClean="0">
                <a:cs typeface="Times New Roman" panose="02020603050405020304" pitchFamily="18" charset="0"/>
              </a:rPr>
              <a:t>Electronics)</a:t>
            </a: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20</a:t>
            </a:fld>
            <a:endParaRPr lang="en-US" altLang="en-US" sz="1200" b="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a:t>
            </a:r>
            <a:r>
              <a:rPr lang="en-US" altLang="en-US" dirty="0" smtClean="0"/>
              <a:t>July 2017 </a:t>
            </a:r>
            <a:r>
              <a:rPr lang="en-US" altLang="en-US" dirty="0" smtClean="0"/>
              <a:t>Meeting</a:t>
            </a:r>
          </a:p>
        </p:txBody>
      </p:sp>
      <p:sp>
        <p:nvSpPr>
          <p:cNvPr id="31747" name="Content Placeholder 2"/>
          <p:cNvSpPr>
            <a:spLocks noGrp="1"/>
          </p:cNvSpPr>
          <p:nvPr>
            <p:ph idx="1"/>
          </p:nvPr>
        </p:nvSpPr>
        <p:spPr>
          <a:xfrm>
            <a:off x="685800" y="1981200"/>
            <a:ext cx="7772400" cy="4494213"/>
          </a:xfrm>
        </p:spPr>
        <p:txBody>
          <a:bodyPr/>
          <a:lstStyle/>
          <a:p>
            <a:r>
              <a:rPr lang="en-US" altLang="en-US" sz="2000" dirty="0">
                <a:ea typeface="MS PGothic" charset="-128"/>
              </a:rPr>
              <a:t>Discussed MAC architecture implications of </a:t>
            </a:r>
            <a:r>
              <a:rPr lang="en-US" altLang="en-US" sz="2000" dirty="0" err="1">
                <a:ea typeface="MS PGothic" charset="-128"/>
              </a:rPr>
              <a:t>TGba</a:t>
            </a:r>
            <a:endParaRPr lang="en-US" altLang="en-US" sz="2000" dirty="0">
              <a:ea typeface="MS PGothic" charset="-128"/>
            </a:endParaRPr>
          </a:p>
          <a:p>
            <a:r>
              <a:rPr lang="en-US" altLang="en-US" sz="2000" dirty="0">
                <a:ea typeface="MS PGothic" charset="-128"/>
              </a:rPr>
              <a:t>Reviewed technical presentations</a:t>
            </a:r>
          </a:p>
          <a:p>
            <a:pPr lvl="1"/>
            <a:r>
              <a:rPr lang="en-US" altLang="en-US" dirty="0">
                <a:ea typeface="MS PGothic" charset="-128"/>
              </a:rPr>
              <a:t>14 PHY / 11 MAC presentations</a:t>
            </a:r>
          </a:p>
          <a:p>
            <a:r>
              <a:rPr lang="en-US" altLang="en-US" sz="2000" dirty="0">
                <a:ea typeface="MS PGothic" charset="-128"/>
              </a:rPr>
              <a:t>Approved </a:t>
            </a:r>
            <a:r>
              <a:rPr lang="en-US" altLang="en-US" sz="2000" dirty="0" err="1">
                <a:ea typeface="MS PGothic" charset="-128"/>
              </a:rPr>
              <a:t>TGba</a:t>
            </a:r>
            <a:r>
              <a:rPr lang="en-US" altLang="en-US" sz="2000" dirty="0">
                <a:ea typeface="MS PGothic" charset="-128"/>
              </a:rPr>
              <a:t> Spec Framework Document (SFD) </a:t>
            </a:r>
          </a:p>
          <a:p>
            <a:pPr lvl="1"/>
            <a:r>
              <a:rPr lang="en-US" altLang="en-US" dirty="0">
                <a:ea typeface="MS PGothic" charset="-128"/>
              </a:rPr>
              <a:t>IEEE 802.11-17/575r1</a:t>
            </a:r>
          </a:p>
          <a:p>
            <a:r>
              <a:rPr lang="en-US" altLang="en-US" sz="2000" dirty="0">
                <a:ea typeface="MS PGothic" charset="-128"/>
              </a:rPr>
              <a:t>Reviewed </a:t>
            </a:r>
            <a:r>
              <a:rPr lang="en-US" altLang="en-US" sz="2000" dirty="0" err="1">
                <a:ea typeface="MS PGothic" charset="-128"/>
              </a:rPr>
              <a:t>TGba</a:t>
            </a:r>
            <a:r>
              <a:rPr lang="en-US" altLang="en-US" sz="2000" dirty="0">
                <a:ea typeface="MS PGothic" charset="-128"/>
              </a:rPr>
              <a:t> task group documents</a:t>
            </a:r>
          </a:p>
          <a:p>
            <a:pPr lvl="1"/>
            <a:r>
              <a:rPr lang="en-US" altLang="en-US" dirty="0">
                <a:ea typeface="MS PGothic" charset="-128"/>
              </a:rPr>
              <a:t>Usage model document</a:t>
            </a:r>
          </a:p>
          <a:p>
            <a:pPr lvl="1"/>
            <a:r>
              <a:rPr lang="en-US" altLang="en-US" dirty="0">
                <a:ea typeface="MS PGothic" charset="-128"/>
              </a:rPr>
              <a:t>Simulation Scenarios and Evaluation Methodology Document</a:t>
            </a:r>
          </a:p>
          <a:p>
            <a:r>
              <a:rPr lang="en-US" altLang="en-US" sz="2000" dirty="0">
                <a:ea typeface="MS PGothic" charset="-128"/>
              </a:rPr>
              <a:t>Reviewed the TG timeline</a:t>
            </a:r>
          </a:p>
          <a:p>
            <a:r>
              <a:rPr lang="en-US" altLang="en-US" sz="2000" dirty="0">
                <a:ea typeface="MS PGothic" charset="-128"/>
              </a:rPr>
              <a:t>Set goals for the September 2017 meeting and teleconference schedule</a:t>
            </a:r>
          </a:p>
          <a:p>
            <a:r>
              <a:rPr lang="en-US" altLang="en-US" sz="2000" dirty="0">
                <a:ea typeface="MS PGothic" charset="-128"/>
              </a:rPr>
              <a:t>Agenda: see doc.: IEEE 802.11-17/883r8</a:t>
            </a:r>
          </a:p>
          <a:p>
            <a:endParaRPr lang="en-US" altLang="en-US" sz="1600" dirty="0"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a:t>
            </a:r>
            <a:r>
              <a:rPr lang="en-US" altLang="en-US" dirty="0" smtClean="0"/>
              <a:t>July 2017 </a:t>
            </a:r>
            <a:r>
              <a:rPr lang="en-US" altLang="en-US" dirty="0" smtClean="0"/>
              <a:t>meeting [</a:t>
            </a:r>
            <a:r>
              <a:rPr lang="en-US" altLang="en-US" dirty="0" smtClean="0">
                <a:hlinkClick r:id="rId2"/>
              </a:rPr>
              <a:t>doc: IEEE </a:t>
            </a:r>
            <a:r>
              <a:rPr lang="en-US" altLang="en-US" dirty="0" smtClean="0">
                <a:hlinkClick r:id="rId2"/>
              </a:rPr>
              <a:t>802.11-17/1197r0</a:t>
            </a:r>
            <a:r>
              <a:rPr lang="en-US" altLang="en-US" dirty="0" smtClean="0"/>
              <a:t>] and teleconference call minutes [</a:t>
            </a:r>
            <a:r>
              <a:rPr lang="en-US" altLang="en-US" dirty="0" err="1" smtClean="0"/>
              <a:t>doc.:IEEE</a:t>
            </a:r>
            <a:r>
              <a:rPr lang="en-US" altLang="en-US" dirty="0" smtClean="0"/>
              <a:t> </a:t>
            </a:r>
            <a:r>
              <a:rPr lang="en-US" altLang="en-US" dirty="0" smtClean="0"/>
              <a:t>802.11-17/TBD]</a:t>
            </a:r>
            <a:endParaRPr lang="en-US" altLang="en-US" dirty="0" smtClean="0"/>
          </a:p>
          <a:p>
            <a:endParaRPr lang="en-US" altLang="en-US" dirty="0" smtClean="0"/>
          </a:p>
          <a:p>
            <a:pPr lvl="1"/>
            <a:r>
              <a:rPr lang="en-US" altLang="en-US" dirty="0" smtClean="0"/>
              <a:t>Move</a:t>
            </a:r>
            <a:r>
              <a:rPr lang="en-US" altLang="en-US" dirty="0" smtClean="0"/>
              <a:t>:</a:t>
            </a:r>
            <a:endParaRPr lang="en-US" altLang="en-US" dirty="0" smtClean="0"/>
          </a:p>
          <a:p>
            <a:pPr lvl="1"/>
            <a:r>
              <a:rPr lang="en-US" altLang="en-US" dirty="0" smtClean="0"/>
              <a:t>Second</a:t>
            </a:r>
            <a:r>
              <a:rPr lang="en-US" altLang="en-US" dirty="0" smtClean="0"/>
              <a:t>:</a:t>
            </a:r>
            <a:endParaRPr lang="en-US" altLang="en-US" dirty="0" smtClean="0"/>
          </a:p>
          <a:p>
            <a:pPr lvl="1"/>
            <a:r>
              <a:rPr lang="en-US" altLang="en-US" dirty="0" smtClean="0"/>
              <a:t>Result</a:t>
            </a:r>
            <a:r>
              <a:rPr lang="en-US" altLang="en-US" dirty="0" smtClean="0"/>
              <a:t>:</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TGba Documents Review and Approval</a:t>
            </a:r>
          </a:p>
        </p:txBody>
      </p:sp>
      <p:sp>
        <p:nvSpPr>
          <p:cNvPr id="39939" name="Content Placeholder 2"/>
          <p:cNvSpPr>
            <a:spLocks noGrp="1"/>
          </p:cNvSpPr>
          <p:nvPr>
            <p:ph idx="1"/>
          </p:nvPr>
        </p:nvSpPr>
        <p:spPr/>
        <p:txBody>
          <a:bodyPr/>
          <a:lstStyle/>
          <a:p>
            <a:r>
              <a:rPr lang="en-US" altLang="en-US" sz="2000" dirty="0" smtClean="0"/>
              <a:t>TGba Spec Framework Document (Po-Kai Huang</a:t>
            </a:r>
            <a:r>
              <a:rPr lang="en-US" altLang="en-US" sz="2000" dirty="0" smtClean="0"/>
              <a:t>)</a:t>
            </a:r>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24ECCC3-D7AD-4801-A458-20E01E3620CB}"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r>
              <a:rPr lang="en-US" altLang="en-US" dirty="0" smtClean="0"/>
              <a:t>See Slide </a:t>
            </a:r>
            <a:r>
              <a:rPr lang="en-US" altLang="en-US" dirty="0" smtClean="0"/>
              <a:t>a-z of </a:t>
            </a:r>
            <a:r>
              <a:rPr lang="en-US" altLang="en-US" dirty="0" smtClean="0"/>
              <a:t>this presentation</a:t>
            </a:r>
          </a:p>
        </p:txBody>
      </p:sp>
      <p:sp>
        <p:nvSpPr>
          <p:cNvPr id="3" name="Date Placeholder 2"/>
          <p:cNvSpPr>
            <a:spLocks noGrp="1"/>
          </p:cNvSpPr>
          <p:nvPr>
            <p:ph type="dt" sz="quarter" idx="10"/>
          </p:nvPr>
        </p:nvSpPr>
        <p:spPr/>
        <p:txBody>
          <a:bodyPr/>
          <a:lstStyle/>
          <a:p>
            <a:pPr>
              <a:defRPr/>
            </a:pPr>
            <a:r>
              <a:rPr lang="en-US" smtClean="0"/>
              <a:t>September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27</a:t>
            </a:fld>
            <a:endParaRPr lang="en-US" altLang="en-US" sz="1200" b="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200"/>
            <a:ext cx="7772400" cy="4419600"/>
          </a:xfrm>
        </p:spPr>
        <p:txBody>
          <a:bodyPr/>
          <a:lstStyle/>
          <a:p>
            <a:r>
              <a:rPr lang="en-US" altLang="en-US" sz="1600" smtClean="0"/>
              <a:t>2017</a:t>
            </a:r>
          </a:p>
          <a:p>
            <a:pPr lvl="1"/>
            <a:r>
              <a:rPr lang="en-US" altLang="en-US" sz="1600" b="1" smtClean="0"/>
              <a:t>January</a:t>
            </a:r>
            <a:r>
              <a:rPr lang="en-US" altLang="en-US" sz="1600" smtClean="0"/>
              <a:t>: TGba formation meeting</a:t>
            </a:r>
          </a:p>
          <a:p>
            <a:pPr lvl="1"/>
            <a:r>
              <a:rPr lang="en-US" altLang="en-US" sz="1600" b="1" smtClean="0"/>
              <a:t>November</a:t>
            </a:r>
            <a:r>
              <a:rPr lang="en-US" altLang="en-US" sz="1600" smtClean="0"/>
              <a:t>: TGba Draft 0.1</a:t>
            </a:r>
          </a:p>
          <a:p>
            <a:r>
              <a:rPr lang="en-US" altLang="en-US" sz="1600" smtClean="0"/>
              <a:t>2018</a:t>
            </a:r>
          </a:p>
          <a:p>
            <a:pPr lvl="1"/>
            <a:r>
              <a:rPr lang="en-US" altLang="en-US" sz="1600" b="1" smtClean="0"/>
              <a:t>March</a:t>
            </a:r>
            <a:r>
              <a:rPr lang="en-US" altLang="en-US" sz="1600" smtClean="0"/>
              <a:t>: TGba Draft 1.0</a:t>
            </a:r>
          </a:p>
          <a:p>
            <a:pPr lvl="1"/>
            <a:r>
              <a:rPr lang="en-US" altLang="en-US" sz="1600" b="1" smtClean="0"/>
              <a:t>September</a:t>
            </a:r>
            <a:r>
              <a:rPr lang="en-US" altLang="en-US" sz="1600" smtClean="0"/>
              <a:t>: TGba Draft 2.0</a:t>
            </a:r>
          </a:p>
          <a:p>
            <a:r>
              <a:rPr lang="en-US" altLang="en-US" sz="1600" smtClean="0"/>
              <a:t>2019:</a:t>
            </a:r>
          </a:p>
          <a:p>
            <a:pPr lvl="1"/>
            <a:r>
              <a:rPr lang="en-US" altLang="en-US" sz="1600" b="1" smtClean="0"/>
              <a:t>March</a:t>
            </a:r>
            <a:r>
              <a:rPr lang="en-US" altLang="en-US" sz="1600" smtClean="0"/>
              <a:t>: MDR (mandatory document review)</a:t>
            </a:r>
          </a:p>
          <a:p>
            <a:pPr lvl="1"/>
            <a:r>
              <a:rPr lang="en-US" altLang="en-US" sz="1600" b="1" smtClean="0"/>
              <a:t>July</a:t>
            </a:r>
            <a:r>
              <a:rPr lang="en-US" altLang="en-US" sz="1600" smtClean="0"/>
              <a:t>: formation of sponsor ballot pool</a:t>
            </a:r>
          </a:p>
          <a:p>
            <a:pPr lvl="1"/>
            <a:r>
              <a:rPr lang="en-US" altLang="en-US" sz="1600" b="1" smtClean="0"/>
              <a:t>September</a:t>
            </a:r>
            <a:r>
              <a:rPr lang="en-US" altLang="en-US" sz="1600" smtClean="0"/>
              <a:t>: Sponsor ballot</a:t>
            </a:r>
          </a:p>
          <a:p>
            <a:r>
              <a:rPr lang="en-US" altLang="en-US" sz="1600" smtClean="0"/>
              <a:t>2020</a:t>
            </a:r>
          </a:p>
          <a:p>
            <a:pPr lvl="1"/>
            <a:r>
              <a:rPr lang="en-US" altLang="en-US" sz="1600" b="1" smtClean="0"/>
              <a:t>July</a:t>
            </a:r>
            <a:r>
              <a:rPr lang="en-US" altLang="en-US" sz="1600" smtClean="0"/>
              <a:t>: RevCom</a:t>
            </a:r>
          </a:p>
        </p:txBody>
      </p:sp>
      <p:sp>
        <p:nvSpPr>
          <p:cNvPr id="41987" name="Title 1"/>
          <p:cNvSpPr>
            <a:spLocks noGrp="1"/>
          </p:cNvSpPr>
          <p:nvPr>
            <p:ph type="title"/>
          </p:nvPr>
        </p:nvSpPr>
        <p:spPr/>
        <p:txBody>
          <a:bodyPr/>
          <a:lstStyle/>
          <a:p>
            <a:r>
              <a:rPr lang="en-US" altLang="en-US" smtClean="0"/>
              <a:t>TGba Timeline</a:t>
            </a:r>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28</a:t>
            </a:fld>
            <a:endParaRPr lang="en-US" altLang="en-US" sz="1200" b="0" smtClean="0"/>
          </a:p>
        </p:txBody>
      </p:sp>
      <p:sp>
        <p:nvSpPr>
          <p:cNvPr id="32" name="TextBox 31"/>
          <p:cNvSpPr txBox="1"/>
          <p:nvPr/>
        </p:nvSpPr>
        <p:spPr>
          <a:xfrm>
            <a:off x="3176588"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2018</a:t>
            </a:r>
          </a:p>
        </p:txBody>
      </p:sp>
      <p:sp>
        <p:nvSpPr>
          <p:cNvPr id="58" name="TextBox 57"/>
          <p:cNvSpPr txBox="1"/>
          <p:nvPr/>
        </p:nvSpPr>
        <p:spPr>
          <a:xfrm>
            <a:off x="6062663" y="5335588"/>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2019</a:t>
            </a:r>
          </a:p>
        </p:txBody>
      </p:sp>
      <p:grpSp>
        <p:nvGrpSpPr>
          <p:cNvPr id="41993" name="Group 1"/>
          <p:cNvGrpSpPr>
            <a:grpSpLocks/>
          </p:cNvGrpSpPr>
          <p:nvPr/>
        </p:nvGrpSpPr>
        <p:grpSpPr bwMode="auto">
          <a:xfrm>
            <a:off x="1828800" y="5821367"/>
            <a:ext cx="908050" cy="497143"/>
            <a:chOff x="803276" y="5766661"/>
            <a:chExt cx="908050" cy="497144"/>
          </a:xfrm>
        </p:grpSpPr>
        <p:sp>
          <p:nvSpPr>
            <p:cNvPr id="42037" name="Down Arrow 8"/>
            <p:cNvSpPr>
              <a:spLocks noChangeArrowheads="1"/>
            </p:cNvSpPr>
            <p:nvPr/>
          </p:nvSpPr>
          <p:spPr bwMode="auto">
            <a:xfrm flipV="1">
              <a:off x="1095376" y="5766661"/>
              <a:ext cx="260350" cy="228600"/>
            </a:xfrm>
            <a:prstGeom prst="downArrow">
              <a:avLst>
                <a:gd name="adj1" fmla="val 50000"/>
                <a:gd name="adj2"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73" name="TextBox 72"/>
            <p:cNvSpPr txBox="1"/>
            <p:nvPr/>
          </p:nvSpPr>
          <p:spPr>
            <a:xfrm>
              <a:off x="803276" y="6017742"/>
              <a:ext cx="908050" cy="246063"/>
            </a:xfrm>
            <a:prstGeom prst="rect">
              <a:avLst/>
            </a:prstGeom>
            <a:noFill/>
          </p:spPr>
          <p:txBody>
            <a:bodyPr wrap="none">
              <a:spAutoFit/>
            </a:bodyPr>
            <a:lstStyle/>
            <a:p>
              <a:pPr eaLnBrk="1" fontAlgn="auto" hangingPunct="1">
                <a:spcBef>
                  <a:spcPts val="0"/>
                </a:spcBef>
                <a:spcAft>
                  <a:spcPts val="0"/>
                </a:spcAft>
                <a:defRPr/>
              </a:pPr>
              <a:r>
                <a:rPr lang="en-US" sz="1000" b="1" dirty="0">
                  <a:solidFill>
                    <a:srgbClr val="FF0000"/>
                  </a:solidFill>
                  <a:latin typeface="Neo Sans Intel"/>
                  <a:ea typeface="+mn-ea"/>
                  <a:cs typeface="Neo Sans Intel"/>
                </a:rPr>
                <a:t>We are here</a:t>
              </a:r>
            </a:p>
          </p:txBody>
        </p:sp>
      </p:grpSp>
      <p:grpSp>
        <p:nvGrpSpPr>
          <p:cNvPr id="41994" name="Group 1"/>
          <p:cNvGrpSpPr>
            <a:grpSpLocks/>
          </p:cNvGrpSpPr>
          <p:nvPr/>
        </p:nvGrpSpPr>
        <p:grpSpPr bwMode="auto">
          <a:xfrm>
            <a:off x="76200" y="5421313"/>
            <a:ext cx="8983663" cy="979487"/>
            <a:chOff x="76200" y="5346700"/>
            <a:chExt cx="8983661" cy="979488"/>
          </a:xfrm>
        </p:grpSpPr>
        <p:sp>
          <p:nvSpPr>
            <p:cNvPr id="57" name="Rectangle 56"/>
            <p:cNvSpPr/>
            <p:nvPr/>
          </p:nvSpPr>
          <p:spPr>
            <a:xfrm>
              <a:off x="6007099" y="5608637"/>
              <a:ext cx="2355849" cy="57150"/>
            </a:xfrm>
            <a:prstGeom prst="rect">
              <a:avLst/>
            </a:prstGeom>
            <a:solidFill>
              <a:schemeClr val="tx1"/>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55" name="Rectangle 54"/>
            <p:cNvSpPr/>
            <p:nvPr/>
          </p:nvSpPr>
          <p:spPr>
            <a:xfrm>
              <a:off x="3136899" y="5614987"/>
              <a:ext cx="2870199" cy="50800"/>
            </a:xfrm>
            <a:prstGeom prst="rect">
              <a:avLst/>
            </a:prstGeom>
            <a:solidFill>
              <a:srgbClr val="00428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13" name="Rectangle 12"/>
            <p:cNvSpPr/>
            <p:nvPr/>
          </p:nvSpPr>
          <p:spPr>
            <a:xfrm>
              <a:off x="249238" y="5614987"/>
              <a:ext cx="2884486" cy="50800"/>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sp>
          <p:nvSpPr>
            <p:cNvPr id="16" name="TextBox 15"/>
            <p:cNvSpPr txBox="1"/>
            <p:nvPr/>
          </p:nvSpPr>
          <p:spPr>
            <a:xfrm>
              <a:off x="76200" y="5789612"/>
              <a:ext cx="11842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Jan. ‘17</a:t>
              </a:r>
            </a:p>
            <a:p>
              <a:pPr eaLnBrk="1" fontAlgn="auto" hangingPunct="1">
                <a:spcBef>
                  <a:spcPts val="0"/>
                </a:spcBef>
                <a:spcAft>
                  <a:spcPts val="0"/>
                </a:spcAft>
                <a:defRPr/>
              </a:pPr>
              <a:r>
                <a:rPr lang="en-US" sz="1000" dirty="0">
                  <a:latin typeface="Neo Sans Intel"/>
                  <a:ea typeface="+mn-ea"/>
                  <a:cs typeface="Neo Sans Intel"/>
                </a:rPr>
                <a:t>- TGba formation </a:t>
              </a:r>
            </a:p>
          </p:txBody>
        </p:sp>
        <p:sp>
          <p:nvSpPr>
            <p:cNvPr id="25" name="TextBox 24"/>
            <p:cNvSpPr txBox="1"/>
            <p:nvPr/>
          </p:nvSpPr>
          <p:spPr>
            <a:xfrm>
              <a:off x="2674937" y="577850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Nov. ‘17</a:t>
              </a:r>
            </a:p>
            <a:p>
              <a:pPr eaLnBrk="1" fontAlgn="auto" hangingPunct="1">
                <a:spcBef>
                  <a:spcPts val="0"/>
                </a:spcBef>
                <a:spcAft>
                  <a:spcPts val="0"/>
                </a:spcAft>
                <a:defRPr/>
              </a:pPr>
              <a:r>
                <a:rPr lang="en-US" sz="1000" dirty="0">
                  <a:latin typeface="Neo Sans Intel"/>
                  <a:ea typeface="+mn-ea"/>
                  <a:cs typeface="Neo Sans Intel"/>
                </a:rPr>
                <a:t>- TGba D0.1</a:t>
              </a:r>
            </a:p>
          </p:txBody>
        </p:sp>
        <p:sp>
          <p:nvSpPr>
            <p:cNvPr id="28" name="TextBox 27"/>
            <p:cNvSpPr txBox="1"/>
            <p:nvPr/>
          </p:nvSpPr>
          <p:spPr>
            <a:xfrm>
              <a:off x="279400" y="5346700"/>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2017</a:t>
              </a:r>
            </a:p>
          </p:txBody>
        </p:sp>
        <p:cxnSp>
          <p:nvCxnSpPr>
            <p:cNvPr id="42002" name="Straight Connector 29"/>
            <p:cNvCxnSpPr>
              <a:cxnSpLocks noChangeShapeType="1"/>
            </p:cNvCxnSpPr>
            <p:nvPr/>
          </p:nvCxnSpPr>
          <p:spPr bwMode="auto">
            <a:xfrm flipH="1">
              <a:off x="3133725" y="542290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3" name="Diamond 32"/>
            <p:cNvSpPr/>
            <p:nvPr/>
          </p:nvSpPr>
          <p:spPr>
            <a:xfrm>
              <a:off x="3878262" y="5548312"/>
              <a:ext cx="74612"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04" name="Straight Connector 33"/>
            <p:cNvCxnSpPr>
              <a:cxnSpLocks noChangeShapeType="1"/>
            </p:cNvCxnSpPr>
            <p:nvPr/>
          </p:nvCxnSpPr>
          <p:spPr bwMode="auto">
            <a:xfrm>
              <a:off x="3914775" y="5684838"/>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3657599" y="5775325"/>
              <a:ext cx="887413"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‘18</a:t>
              </a:r>
            </a:p>
            <a:p>
              <a:pPr eaLnBrk="1" fontAlgn="auto" hangingPunct="1">
                <a:spcBef>
                  <a:spcPts val="0"/>
                </a:spcBef>
                <a:spcAft>
                  <a:spcPts val="0"/>
                </a:spcAft>
                <a:defRPr/>
              </a:pPr>
              <a:r>
                <a:rPr lang="en-US" sz="1000" dirty="0">
                  <a:latin typeface="Neo Sans Intel"/>
                  <a:ea typeface="+mn-ea"/>
                  <a:cs typeface="Neo Sans Intel"/>
                </a:rPr>
                <a:t>- TGba D1.0</a:t>
              </a:r>
            </a:p>
          </p:txBody>
        </p:sp>
        <p:sp>
          <p:nvSpPr>
            <p:cNvPr id="41" name="TextBox 40"/>
            <p:cNvSpPr txBox="1"/>
            <p:nvPr/>
          </p:nvSpPr>
          <p:spPr>
            <a:xfrm>
              <a:off x="1363663" y="5572125"/>
              <a:ext cx="465137"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10 mo.</a:t>
              </a:r>
            </a:p>
          </p:txBody>
        </p:sp>
        <p:sp>
          <p:nvSpPr>
            <p:cNvPr id="42" name="TextBox 41"/>
            <p:cNvSpPr txBox="1"/>
            <p:nvPr/>
          </p:nvSpPr>
          <p:spPr>
            <a:xfrm>
              <a:off x="3357562" y="5559425"/>
              <a:ext cx="341312"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4 mo.</a:t>
              </a:r>
            </a:p>
          </p:txBody>
        </p:sp>
        <p:cxnSp>
          <p:nvCxnSpPr>
            <p:cNvPr id="42008" name="Straight Connector 42"/>
            <p:cNvCxnSpPr>
              <a:cxnSpLocks noChangeShapeType="1"/>
            </p:cNvCxnSpPr>
            <p:nvPr/>
          </p:nvCxnSpPr>
          <p:spPr bwMode="auto">
            <a:xfrm flipH="1">
              <a:off x="6007100" y="5462588"/>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42009" name="Straight Connector 43"/>
            <p:cNvCxnSpPr>
              <a:cxnSpLocks noChangeShapeType="1"/>
            </p:cNvCxnSpPr>
            <p:nvPr/>
          </p:nvCxnSpPr>
          <p:spPr bwMode="auto">
            <a:xfrm flipH="1">
              <a:off x="257175" y="5468938"/>
              <a:ext cx="0" cy="1920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nvGrpSpPr>
            <p:cNvPr id="42010" name="Group 44"/>
            <p:cNvGrpSpPr>
              <a:grpSpLocks/>
            </p:cNvGrpSpPr>
            <p:nvPr/>
          </p:nvGrpSpPr>
          <p:grpSpPr bwMode="auto">
            <a:xfrm>
              <a:off x="327025" y="5564188"/>
              <a:ext cx="76200" cy="265112"/>
              <a:chOff x="2335630" y="5555839"/>
              <a:chExt cx="75895" cy="264408"/>
            </a:xfrm>
          </p:grpSpPr>
          <p:sp>
            <p:nvSpPr>
              <p:cNvPr id="46" name="Diamond 45"/>
              <p:cNvSpPr/>
              <p:nvPr/>
            </p:nvSpPr>
            <p:spPr>
              <a:xfrm>
                <a:off x="2335630"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6" name="Straight Connector 46"/>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1" name="Group 47"/>
            <p:cNvGrpSpPr>
              <a:grpSpLocks/>
            </p:cNvGrpSpPr>
            <p:nvPr/>
          </p:nvGrpSpPr>
          <p:grpSpPr bwMode="auto">
            <a:xfrm>
              <a:off x="2813050" y="5562600"/>
              <a:ext cx="76200" cy="263525"/>
              <a:chOff x="2335630" y="5555839"/>
              <a:chExt cx="75895" cy="264408"/>
            </a:xfrm>
          </p:grpSpPr>
          <p:sp>
            <p:nvSpPr>
              <p:cNvPr id="49" name="Diamond 48"/>
              <p:cNvSpPr/>
              <p:nvPr/>
            </p:nvSpPr>
            <p:spPr>
              <a:xfrm>
                <a:off x="2335629" y="5555839"/>
                <a:ext cx="75895" cy="151317"/>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4" name="Straight Connector 49"/>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51" name="Diamond 50"/>
            <p:cNvSpPr/>
            <p:nvPr/>
          </p:nvSpPr>
          <p:spPr>
            <a:xfrm>
              <a:off x="6608762" y="5562600"/>
              <a:ext cx="76200" cy="150812"/>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13" name="Straight Connector 51"/>
            <p:cNvCxnSpPr>
              <a:cxnSpLocks noChangeShapeType="1"/>
            </p:cNvCxnSpPr>
            <p:nvPr/>
          </p:nvCxnSpPr>
          <p:spPr bwMode="auto">
            <a:xfrm>
              <a:off x="6643687" y="5699125"/>
              <a:ext cx="0" cy="1301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53" name="TextBox 52"/>
            <p:cNvSpPr txBox="1"/>
            <p:nvPr/>
          </p:nvSpPr>
          <p:spPr>
            <a:xfrm>
              <a:off x="6281737" y="5788025"/>
              <a:ext cx="6461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‘19</a:t>
              </a:r>
            </a:p>
            <a:p>
              <a:pPr eaLnBrk="1" fontAlgn="auto" hangingPunct="1">
                <a:spcBef>
                  <a:spcPts val="0"/>
                </a:spcBef>
                <a:spcAft>
                  <a:spcPts val="0"/>
                </a:spcAft>
                <a:defRPr/>
              </a:pPr>
              <a:r>
                <a:rPr lang="en-US" sz="1000" dirty="0">
                  <a:latin typeface="Neo Sans Intel"/>
                  <a:ea typeface="+mn-ea"/>
                  <a:cs typeface="Neo Sans Intel"/>
                </a:rPr>
                <a:t>- MDR</a:t>
              </a:r>
            </a:p>
          </p:txBody>
        </p:sp>
        <p:sp>
          <p:nvSpPr>
            <p:cNvPr id="54" name="TextBox 53"/>
            <p:cNvSpPr txBox="1"/>
            <p:nvPr/>
          </p:nvSpPr>
          <p:spPr>
            <a:xfrm>
              <a:off x="4419599" y="5573712"/>
              <a:ext cx="342900" cy="153988"/>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6 mo.</a:t>
              </a:r>
            </a:p>
          </p:txBody>
        </p:sp>
        <p:sp>
          <p:nvSpPr>
            <p:cNvPr id="56" name="TextBox 55"/>
            <p:cNvSpPr txBox="1"/>
            <p:nvPr/>
          </p:nvSpPr>
          <p:spPr>
            <a:xfrm>
              <a:off x="6937373" y="5772150"/>
              <a:ext cx="717550" cy="554038"/>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‘19</a:t>
              </a:r>
            </a:p>
            <a:p>
              <a:pPr eaLnBrk="1" fontAlgn="auto" hangingPunct="1">
                <a:spcBef>
                  <a:spcPts val="0"/>
                </a:spcBef>
                <a:spcAft>
                  <a:spcPts val="0"/>
                </a:spcAft>
                <a:defRPr/>
              </a:pPr>
              <a:r>
                <a:rPr lang="en-US" sz="1000" dirty="0">
                  <a:latin typeface="Neo Sans Intel"/>
                  <a:ea typeface="+mn-ea"/>
                  <a:cs typeface="Neo Sans Intel"/>
                </a:rPr>
                <a:t>SB pool</a:t>
              </a:r>
              <a:br>
                <a:rPr lang="en-US" sz="1000" dirty="0">
                  <a:latin typeface="Neo Sans Intel"/>
                  <a:ea typeface="+mn-ea"/>
                  <a:cs typeface="Neo Sans Intel"/>
                </a:rPr>
              </a:br>
              <a:r>
                <a:rPr lang="en-US" sz="1000" dirty="0">
                  <a:latin typeface="Neo Sans Intel"/>
                  <a:ea typeface="+mn-ea"/>
                  <a:cs typeface="Neo Sans Intel"/>
                </a:rPr>
                <a:t>formation</a:t>
              </a:r>
            </a:p>
          </p:txBody>
        </p:sp>
        <p:grpSp>
          <p:nvGrpSpPr>
            <p:cNvPr id="42017" name="Group 58"/>
            <p:cNvGrpSpPr>
              <a:grpSpLocks/>
            </p:cNvGrpSpPr>
            <p:nvPr/>
          </p:nvGrpSpPr>
          <p:grpSpPr bwMode="auto">
            <a:xfrm>
              <a:off x="7165975" y="5564188"/>
              <a:ext cx="76200" cy="265112"/>
              <a:chOff x="2335630" y="5555839"/>
              <a:chExt cx="75895" cy="264408"/>
            </a:xfrm>
          </p:grpSpPr>
          <p:sp>
            <p:nvSpPr>
              <p:cNvPr id="60" name="Diamond 59"/>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2" name="Straight Connector 60"/>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8" name="Group 61"/>
            <p:cNvGrpSpPr>
              <a:grpSpLocks/>
            </p:cNvGrpSpPr>
            <p:nvPr/>
          </p:nvGrpSpPr>
          <p:grpSpPr bwMode="auto">
            <a:xfrm>
              <a:off x="7623175" y="5564188"/>
              <a:ext cx="76200" cy="265112"/>
              <a:chOff x="2335630" y="5555839"/>
              <a:chExt cx="75895" cy="264408"/>
            </a:xfrm>
          </p:grpSpPr>
          <p:sp>
            <p:nvSpPr>
              <p:cNvPr id="63" name="Diamond 62"/>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0" name="Straight Connector 63"/>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5" name="TextBox 64"/>
            <p:cNvSpPr txBox="1"/>
            <p:nvPr/>
          </p:nvSpPr>
          <p:spPr>
            <a:xfrm>
              <a:off x="7497761" y="5767387"/>
              <a:ext cx="6508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‘19</a:t>
              </a:r>
            </a:p>
            <a:p>
              <a:pPr eaLnBrk="1" fontAlgn="auto" hangingPunct="1">
                <a:spcBef>
                  <a:spcPts val="0"/>
                </a:spcBef>
                <a:spcAft>
                  <a:spcPts val="0"/>
                </a:spcAft>
                <a:defRPr/>
              </a:pPr>
              <a:r>
                <a:rPr lang="en-US" sz="1000" dirty="0">
                  <a:latin typeface="Neo Sans Intel"/>
                  <a:ea typeface="+mn-ea"/>
                  <a:cs typeface="Neo Sans Intel"/>
                </a:rPr>
                <a:t>SB</a:t>
              </a:r>
            </a:p>
          </p:txBody>
        </p:sp>
        <p:sp>
          <p:nvSpPr>
            <p:cNvPr id="59" name="Diamond 58"/>
            <p:cNvSpPr/>
            <p:nvPr/>
          </p:nvSpPr>
          <p:spPr>
            <a:xfrm>
              <a:off x="5124449" y="5557837"/>
              <a:ext cx="74613"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1" name="Straight Connector 33"/>
            <p:cNvCxnSpPr>
              <a:cxnSpLocks noChangeShapeType="1"/>
            </p:cNvCxnSpPr>
            <p:nvPr/>
          </p:nvCxnSpPr>
          <p:spPr bwMode="auto">
            <a:xfrm>
              <a:off x="5161594" y="5694270"/>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2" name="TextBox 61"/>
            <p:cNvSpPr txBox="1"/>
            <p:nvPr/>
          </p:nvSpPr>
          <p:spPr>
            <a:xfrm>
              <a:off x="4903787" y="578485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‘18</a:t>
              </a:r>
            </a:p>
            <a:p>
              <a:pPr eaLnBrk="1" fontAlgn="auto" hangingPunct="1">
                <a:spcBef>
                  <a:spcPts val="0"/>
                </a:spcBef>
                <a:spcAft>
                  <a:spcPts val="0"/>
                </a:spcAft>
                <a:defRPr/>
              </a:pPr>
              <a:r>
                <a:rPr lang="en-US" sz="1000" dirty="0">
                  <a:latin typeface="Neo Sans Intel"/>
                  <a:ea typeface="+mn-ea"/>
                  <a:cs typeface="Neo Sans Intel"/>
                </a:rPr>
                <a:t>- TGba D2.0</a:t>
              </a:r>
            </a:p>
          </p:txBody>
        </p:sp>
        <p:cxnSp>
          <p:nvCxnSpPr>
            <p:cNvPr id="42023" name="Straight Connector 42"/>
            <p:cNvCxnSpPr>
              <a:cxnSpLocks noChangeShapeType="1"/>
            </p:cNvCxnSpPr>
            <p:nvPr/>
          </p:nvCxnSpPr>
          <p:spPr bwMode="auto">
            <a:xfrm flipH="1">
              <a:off x="8077690" y="546847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6" name="Rectangle 65"/>
            <p:cNvSpPr/>
            <p:nvPr/>
          </p:nvSpPr>
          <p:spPr>
            <a:xfrm>
              <a:off x="8077198" y="5611812"/>
              <a:ext cx="982663" cy="53975"/>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grpSp>
          <p:nvGrpSpPr>
            <p:cNvPr id="42025" name="Group 65"/>
            <p:cNvGrpSpPr>
              <a:grpSpLocks/>
            </p:cNvGrpSpPr>
            <p:nvPr/>
          </p:nvGrpSpPr>
          <p:grpSpPr bwMode="auto">
            <a:xfrm>
              <a:off x="8629020" y="5564188"/>
              <a:ext cx="76200" cy="265112"/>
              <a:chOff x="2335630" y="5555839"/>
              <a:chExt cx="75895" cy="264408"/>
            </a:xfrm>
          </p:grpSpPr>
          <p:sp>
            <p:nvSpPr>
              <p:cNvPr id="67" name="Diamond 66"/>
              <p:cNvSpPr/>
              <p:nvPr/>
            </p:nvSpPr>
            <p:spPr>
              <a:xfrm>
                <a:off x="2336255"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8" name="Straight Connector 67"/>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9" name="TextBox 68"/>
            <p:cNvSpPr txBox="1"/>
            <p:nvPr/>
          </p:nvSpPr>
          <p:spPr>
            <a:xfrm>
              <a:off x="8172448" y="5767387"/>
              <a:ext cx="68262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‘20</a:t>
              </a:r>
            </a:p>
            <a:p>
              <a:pPr eaLnBrk="1" fontAlgn="auto" hangingPunct="1">
                <a:spcBef>
                  <a:spcPts val="0"/>
                </a:spcBef>
                <a:spcAft>
                  <a:spcPts val="0"/>
                </a:spcAft>
                <a:defRPr/>
              </a:pPr>
              <a:r>
                <a:rPr lang="en-US" sz="1000" dirty="0" err="1">
                  <a:latin typeface="Neo Sans Intel"/>
                  <a:ea typeface="+mn-ea"/>
                  <a:cs typeface="Neo Sans Intel"/>
                </a:rPr>
                <a:t>RevCom</a:t>
              </a:r>
              <a:endParaRPr lang="en-US" sz="1000" dirty="0">
                <a:latin typeface="Neo Sans Intel"/>
                <a:ea typeface="+mn-ea"/>
                <a:cs typeface="Neo Sans Intel"/>
              </a:endParaRPr>
            </a:p>
          </p:txBody>
        </p:sp>
      </p:grpSp>
      <p:sp>
        <p:nvSpPr>
          <p:cNvPr id="68" name="TextBox 67"/>
          <p:cNvSpPr txBox="1"/>
          <p:nvPr/>
        </p:nvSpPr>
        <p:spPr>
          <a:xfrm>
            <a:off x="8170863"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2020</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a:t>
            </a:r>
            <a:r>
              <a:rPr lang="en-US" altLang="en-US" dirty="0" smtClean="0"/>
              <a:t>November 2017</a:t>
            </a:r>
            <a:endParaRPr lang="en-US" altLang="en-US" dirty="0" smtClean="0"/>
          </a:p>
        </p:txBody>
      </p:sp>
      <p:sp>
        <p:nvSpPr>
          <p:cNvPr id="33795" name="Content Placeholder 8"/>
          <p:cNvSpPr>
            <a:spLocks noGrp="1"/>
          </p:cNvSpPr>
          <p:nvPr>
            <p:ph idx="1"/>
          </p:nvPr>
        </p:nvSpPr>
        <p:spPr>
          <a:xfrm>
            <a:off x="685800" y="2133600"/>
            <a:ext cx="8001000" cy="4114800"/>
          </a:xfrm>
        </p:spPr>
        <p:txBody>
          <a:bodyPr/>
          <a:lstStyle/>
          <a:p>
            <a:pPr>
              <a:defRPr/>
            </a:pPr>
            <a:r>
              <a:rPr lang="en-US" altLang="en-US" dirty="0" smtClean="0"/>
              <a:t>TBD</a:t>
            </a: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September 2017</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a:t>
            </a:r>
            <a:r>
              <a:rPr lang="en-US" altLang="en-US" dirty="0" smtClean="0"/>
              <a:t>September 2017 </a:t>
            </a:r>
            <a:r>
              <a:rPr lang="en-US" altLang="en-US" dirty="0" smtClean="0"/>
              <a:t>session</a:t>
            </a:r>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0" y="1981200"/>
            <a:ext cx="4344988" cy="4114800"/>
          </a:xfrm>
        </p:spPr>
        <p:txBody>
          <a:bodyPr/>
          <a:lstStyle/>
          <a:p>
            <a:pPr marL="342900" lvl="1" indent="-342900">
              <a:buFontTx/>
              <a:buChar char="•"/>
              <a:defRPr/>
            </a:pPr>
            <a:r>
              <a:rPr lang="en-US" altLang="en-US" b="1" dirty="0" smtClean="0"/>
              <a:t>Proposed </a:t>
            </a:r>
            <a:r>
              <a:rPr lang="en-US" altLang="en-US" b="1" dirty="0" smtClean="0"/>
              <a:t>schedule</a:t>
            </a:r>
            <a:endParaRPr lang="en-US" altLang="en-US" b="1" dirty="0" smtClean="0"/>
          </a:p>
          <a:p>
            <a:pPr marL="685800" lvl="2" indent="-342900">
              <a:defRPr/>
            </a:pPr>
            <a:r>
              <a:rPr lang="en-US" altLang="en-US" b="1" dirty="0" smtClean="0"/>
              <a:t>TBD</a:t>
            </a:r>
            <a:endParaRPr lang="en-US" altLang="en-US" b="1" dirty="0" smtClean="0"/>
          </a:p>
          <a:p>
            <a:pPr marL="685800" lvl="2" indent="-342900">
              <a:defRPr/>
            </a:pPr>
            <a:endParaRPr lang="en-US" altLang="en-US" b="1" dirty="0"/>
          </a:p>
          <a:p>
            <a:pPr marL="0" lvl="1" indent="0">
              <a:buFontTx/>
              <a:buNone/>
              <a:defRPr/>
            </a:pPr>
            <a:endParaRPr lang="en-US" altLang="en-US" b="1" dirty="0" smtClean="0"/>
          </a:p>
          <a:p>
            <a:pPr marL="685800" lvl="2" indent="-342900">
              <a:defRPr/>
            </a:pPr>
            <a:endParaRPr lang="en-US" altLang="en-US" b="1" dirty="0" smtClean="0"/>
          </a:p>
          <a:p>
            <a:pPr marL="342900" lvl="2" indent="0">
              <a:buFontTx/>
              <a:buNone/>
              <a:defRPr/>
            </a:pPr>
            <a:endParaRPr lang="en-US" altLang="en-US" b="1" dirty="0" smtClean="0"/>
          </a:p>
          <a:p>
            <a:pPr marL="685800" lvl="2" indent="-342900">
              <a:defRPr/>
            </a:pPr>
            <a:endParaRPr lang="en-US" altLang="en-US" dirty="0" smtClean="0"/>
          </a:p>
          <a:p>
            <a:pPr>
              <a:defRPr/>
            </a:pPr>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30</a:t>
            </a:fld>
            <a:endParaRPr lang="en-US" altLang="en-US" sz="1200" b="0" smtClean="0"/>
          </a:p>
        </p:txBody>
      </p:sp>
      <p:grpSp>
        <p:nvGrpSpPr>
          <p:cNvPr id="44039" name="Group 5"/>
          <p:cNvGrpSpPr>
            <a:grpSpLocks/>
          </p:cNvGrpSpPr>
          <p:nvPr/>
        </p:nvGrpSpPr>
        <p:grpSpPr bwMode="auto">
          <a:xfrm>
            <a:off x="4378325" y="1749425"/>
            <a:ext cx="4648200" cy="4486275"/>
            <a:chOff x="3657600" y="1495157"/>
            <a:chExt cx="5486400" cy="4972050"/>
          </a:xfrm>
        </p:grpSpPr>
        <p:pic>
          <p:nvPicPr>
            <p:cNvPr id="4404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76650" y="1495157"/>
              <a:ext cx="5467350" cy="497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41" name="Rectangle 2"/>
            <p:cNvSpPr>
              <a:spLocks noChangeArrowheads="1"/>
            </p:cNvSpPr>
            <p:nvPr/>
          </p:nvSpPr>
          <p:spPr bwMode="auto">
            <a:xfrm>
              <a:off x="3668442" y="3863823"/>
              <a:ext cx="5467350" cy="533399"/>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4042" name="Rectangle 8"/>
            <p:cNvSpPr>
              <a:spLocks noChangeArrowheads="1"/>
            </p:cNvSpPr>
            <p:nvPr/>
          </p:nvSpPr>
          <p:spPr bwMode="auto">
            <a:xfrm>
              <a:off x="3657600" y="2057399"/>
              <a:ext cx="5467350" cy="504557"/>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4043" name="Rectangle 10"/>
            <p:cNvSpPr>
              <a:spLocks noChangeArrowheads="1"/>
            </p:cNvSpPr>
            <p:nvPr/>
          </p:nvSpPr>
          <p:spPr bwMode="auto">
            <a:xfrm>
              <a:off x="3657600" y="5451616"/>
              <a:ext cx="5467350" cy="523607"/>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gr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31</a:t>
            </a:fld>
            <a:endParaRPr lang="en-US" altLang="en-US" sz="1200" b="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32</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63409699"/>
              </p:ext>
            </p:extLst>
          </p:nvPr>
        </p:nvGraphicFramePr>
        <p:xfrm>
          <a:off x="685800" y="1981200"/>
          <a:ext cx="7772400" cy="2378076"/>
        </p:xfrm>
        <a:graphic>
          <a:graphicData uri="http://schemas.openxmlformats.org/drawingml/2006/table">
            <a:tbl>
              <a:tblPr firstRow="1" bandRow="1">
                <a:tableStyleId>{073A0DAA-6AF3-43AB-8588-CEC1D06C72B9}</a:tableStyleId>
              </a:tblPr>
              <a:tblGrid>
                <a:gridCol w="1554480"/>
                <a:gridCol w="1554480"/>
                <a:gridCol w="1554480"/>
                <a:gridCol w="1554480"/>
                <a:gridCol w="1554480"/>
              </a:tblGrid>
              <a:tr h="396346">
                <a:tc>
                  <a:txBody>
                    <a:bodyPr/>
                    <a:lstStyle/>
                    <a:p>
                      <a:pPr algn="ctr"/>
                      <a:endParaRPr lang="en-US" sz="2000" dirty="0"/>
                    </a:p>
                  </a:txBody>
                  <a:tcPr marT="45742" marB="45742"/>
                </a:tc>
                <a:tc>
                  <a:txBody>
                    <a:bodyPr/>
                    <a:lstStyle/>
                    <a:p>
                      <a:pPr algn="ctr"/>
                      <a:r>
                        <a:rPr lang="en-US" sz="2000" dirty="0" smtClean="0"/>
                        <a:t>Monday</a:t>
                      </a:r>
                      <a:endParaRPr lang="en-US" sz="2000" dirty="0"/>
                    </a:p>
                  </a:txBody>
                  <a:tcPr marT="45742" marB="45742"/>
                </a:tc>
                <a:tc>
                  <a:txBody>
                    <a:bodyPr/>
                    <a:lstStyle/>
                    <a:p>
                      <a:pPr algn="ctr"/>
                      <a:r>
                        <a:rPr lang="en-US" sz="2000" dirty="0" smtClean="0"/>
                        <a:t>Tuesday</a:t>
                      </a:r>
                      <a:endParaRPr lang="en-US" sz="2000" dirty="0"/>
                    </a:p>
                  </a:txBody>
                  <a:tcPr marT="45742" marB="45742"/>
                </a:tc>
                <a:tc>
                  <a:txBody>
                    <a:bodyPr/>
                    <a:lstStyle/>
                    <a:p>
                      <a:pPr algn="ctr"/>
                      <a:r>
                        <a:rPr lang="en-US" sz="2000" dirty="0" smtClean="0"/>
                        <a:t>Wednesday</a:t>
                      </a:r>
                      <a:endParaRPr lang="en-US" sz="2000" dirty="0"/>
                    </a:p>
                  </a:txBody>
                  <a:tcPr marT="45742" marB="45742"/>
                </a:tc>
                <a:tc>
                  <a:txBody>
                    <a:bodyPr/>
                    <a:lstStyle/>
                    <a:p>
                      <a:pPr algn="ctr"/>
                      <a:r>
                        <a:rPr lang="en-US" sz="2000" dirty="0" smtClean="0"/>
                        <a:t>Thursday</a:t>
                      </a:r>
                      <a:endParaRPr lang="en-US" sz="2000" dirty="0"/>
                    </a:p>
                  </a:txBody>
                  <a:tcPr marT="45742" marB="45742"/>
                </a:tc>
              </a:tr>
              <a:tr h="396346">
                <a:tc>
                  <a:txBody>
                    <a:bodyPr/>
                    <a:lstStyle/>
                    <a:p>
                      <a:pPr algn="ctr"/>
                      <a:r>
                        <a:rPr lang="en-US" sz="2000" dirty="0" smtClean="0"/>
                        <a:t>AM1</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a:p>
                  </a:txBody>
                  <a:tcPr marT="45742" marB="45742"/>
                </a:tc>
                <a:tc>
                  <a:txBody>
                    <a:bodyPr/>
                    <a:lstStyle/>
                    <a:p>
                      <a:pPr algn="ctr"/>
                      <a:r>
                        <a:rPr lang="en-US" sz="2000" b="1" dirty="0" smtClean="0"/>
                        <a:t>TGba</a:t>
                      </a:r>
                      <a:endParaRPr lang="en-US" sz="2000" b="1"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r>
              <a:tr h="396346">
                <a:tc>
                  <a:txBody>
                    <a:bodyPr/>
                    <a:lstStyle/>
                    <a:p>
                      <a:pPr algn="ctr"/>
                      <a:r>
                        <a:rPr lang="en-US" sz="2000" dirty="0" smtClean="0"/>
                        <a:t>AM2</a:t>
                      </a:r>
                      <a:endParaRPr lang="en-US" sz="2000" dirty="0"/>
                    </a:p>
                  </a:txBody>
                  <a:tcPr marT="45742" marB="45742"/>
                </a:tc>
                <a:tc>
                  <a:txBody>
                    <a:bodyPr/>
                    <a:lstStyle/>
                    <a:p>
                      <a:pPr algn="ct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r>
              <a:tr h="396346">
                <a:tc>
                  <a:txBody>
                    <a:bodyPr/>
                    <a:lstStyle/>
                    <a:p>
                      <a:pPr algn="ctr"/>
                      <a:r>
                        <a:rPr lang="en-US" sz="2000" dirty="0" smtClean="0"/>
                        <a:t>PM1</a:t>
                      </a:r>
                      <a:endParaRPr lang="en-US" sz="2000"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TGba</a:t>
                      </a:r>
                    </a:p>
                  </a:txBody>
                  <a:tcPr marT="45742" marB="45742"/>
                </a:tc>
                <a:tc>
                  <a:txBody>
                    <a:bodyPr/>
                    <a:lstStyle/>
                    <a:p>
                      <a:pPr algn="ctr"/>
                      <a:endParaRPr lang="en-US" sz="2000" b="1" dirty="0"/>
                    </a:p>
                  </a:txBody>
                  <a:tcPr marT="45742" marB="45742"/>
                </a:tc>
                <a:tc>
                  <a:txBody>
                    <a:bodyPr/>
                    <a:lstStyle/>
                    <a:p>
                      <a:pPr algn="ctr"/>
                      <a:r>
                        <a:rPr lang="en-US" sz="2000" b="1" dirty="0" smtClean="0">
                          <a:solidFill>
                            <a:schemeClr val="tx1"/>
                          </a:solidFill>
                        </a:rPr>
                        <a:t>TGba</a:t>
                      </a:r>
                      <a:endParaRPr lang="en-US" sz="2000" b="1" dirty="0">
                        <a:solidFill>
                          <a:schemeClr val="tx1"/>
                        </a:solidFill>
                      </a:endParaRPr>
                    </a:p>
                  </a:txBody>
                  <a:tcPr marT="45742" marB="45742"/>
                </a:tc>
              </a:tr>
              <a:tr h="396346">
                <a:tc>
                  <a:txBody>
                    <a:bodyPr/>
                    <a:lstStyle/>
                    <a:p>
                      <a:pPr algn="ctr"/>
                      <a:r>
                        <a:rPr lang="en-US" sz="2000" dirty="0" smtClean="0"/>
                        <a:t>PM2</a:t>
                      </a:r>
                      <a:endParaRPr lang="en-US" sz="2000" dirty="0"/>
                    </a:p>
                  </a:txBody>
                  <a:tcPr marT="45742" marB="45742"/>
                </a:tc>
                <a:tc>
                  <a:txBody>
                    <a:bodyPr/>
                    <a:lstStyle/>
                    <a:p>
                      <a:pPr algn="ctr"/>
                      <a:endParaRPr lang="en-US" sz="2000" b="1" dirty="0"/>
                    </a:p>
                  </a:txBody>
                  <a:tcPr marT="45742" marB="45742"/>
                </a:tc>
                <a:tc>
                  <a:txBody>
                    <a:bodyPr/>
                    <a:lstStyle/>
                    <a:p>
                      <a:pPr algn="ctr"/>
                      <a:r>
                        <a:rPr lang="en-US" sz="2000" b="1" dirty="0" err="1" smtClean="0"/>
                        <a:t>TGba</a:t>
                      </a: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r h="396346">
                <a:tc>
                  <a:txBody>
                    <a:bodyPr/>
                    <a:lstStyle/>
                    <a:p>
                      <a:pPr algn="ctr"/>
                      <a:r>
                        <a:rPr lang="en-US" sz="2000" dirty="0" smtClean="0"/>
                        <a:t>EVE</a:t>
                      </a:r>
                      <a:endParaRPr lang="en-US" sz="2000" dirty="0"/>
                    </a:p>
                  </a:txBody>
                  <a:tcPr marT="45742" marB="45742"/>
                </a:tc>
                <a:tc>
                  <a:txBody>
                    <a:bodyPr/>
                    <a:lstStyle/>
                    <a:p>
                      <a:pPr algn="ct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bl>
          </a:graphicData>
        </a:graphic>
      </p:graphicFrame>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nvGraphicFramePr>
        <p:xfrm>
          <a:off x="715963" y="472440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981200"/>
            <a:ext cx="7924800" cy="4114800"/>
          </a:xfrm>
        </p:spPr>
        <p:txBody>
          <a:bodyPr/>
          <a:lstStyle/>
          <a:p>
            <a:pPr>
              <a:defRPr/>
            </a:pPr>
            <a:r>
              <a:rPr lang="en-US" altLang="en-US" dirty="0"/>
              <a:t>Review technical presentations</a:t>
            </a:r>
          </a:p>
          <a:p>
            <a:pPr lvl="1">
              <a:defRPr/>
            </a:pPr>
            <a:r>
              <a:rPr lang="en-US" altLang="en-US" dirty="0"/>
              <a:t>Strictly limit the presentation to the basic operation of WUR</a:t>
            </a:r>
          </a:p>
          <a:p>
            <a:pPr>
              <a:defRPr/>
            </a:pPr>
            <a:r>
              <a:rPr lang="en-US" altLang="en-US" dirty="0"/>
              <a:t>Prepare for </a:t>
            </a:r>
            <a:r>
              <a:rPr lang="en-US" altLang="en-US" dirty="0" err="1"/>
              <a:t>TGba</a:t>
            </a:r>
            <a:r>
              <a:rPr lang="en-US" altLang="en-US" dirty="0"/>
              <a:t> Draft 0.1 in November 2017</a:t>
            </a:r>
          </a:p>
          <a:p>
            <a:pPr>
              <a:defRPr/>
            </a:pPr>
            <a:r>
              <a:rPr lang="en-US" altLang="en-US" dirty="0"/>
              <a:t>Work on </a:t>
            </a:r>
            <a:r>
              <a:rPr lang="en-US" altLang="en-US" dirty="0" err="1"/>
              <a:t>TGba</a:t>
            </a:r>
            <a:r>
              <a:rPr lang="en-US" altLang="en-US" dirty="0"/>
              <a:t> task group documents</a:t>
            </a:r>
          </a:p>
          <a:p>
            <a:pPr lvl="1">
              <a:defRPr/>
            </a:pPr>
            <a:r>
              <a:rPr lang="en-US" altLang="en-US" dirty="0"/>
              <a:t>Use case document (editor: </a:t>
            </a:r>
            <a:r>
              <a:rPr lang="en-US" altLang="en-US" dirty="0" err="1"/>
              <a:t>RossYu</a:t>
            </a:r>
            <a:r>
              <a:rPr lang="en-US" altLang="en-US" dirty="0"/>
              <a:t>)</a:t>
            </a:r>
          </a:p>
          <a:p>
            <a:pPr lvl="1">
              <a:defRPr/>
            </a:pPr>
            <a:r>
              <a:rPr lang="en-US" altLang="en-US" dirty="0"/>
              <a:t>Functional requirement document (</a:t>
            </a:r>
            <a:r>
              <a:rPr lang="en-US" altLang="en-US" dirty="0" err="1"/>
              <a:t>editor:Ming</a:t>
            </a:r>
            <a:r>
              <a:rPr lang="en-US" altLang="en-US" dirty="0"/>
              <a:t> </a:t>
            </a:r>
            <a:r>
              <a:rPr lang="en-US" altLang="en-US" dirty="0" err="1"/>
              <a:t>Gan</a:t>
            </a:r>
            <a:r>
              <a:rPr lang="en-US" altLang="en-US" dirty="0"/>
              <a:t>)</a:t>
            </a:r>
          </a:p>
          <a:p>
            <a:pPr lvl="1">
              <a:defRPr/>
            </a:pPr>
            <a:r>
              <a:rPr lang="en-US" altLang="en-US" dirty="0"/>
              <a:t>Evaluation methodology and simulation scenario document (editor: </a:t>
            </a:r>
            <a:r>
              <a:rPr lang="en-US" altLang="en-US" dirty="0" err="1"/>
              <a:t>Shahrnaz</a:t>
            </a:r>
            <a:r>
              <a:rPr lang="en-US" altLang="en-US" dirty="0"/>
              <a:t> </a:t>
            </a:r>
            <a:r>
              <a:rPr lang="en-US" altLang="en-US" dirty="0" err="1"/>
              <a:t>Azizi</a:t>
            </a:r>
            <a:r>
              <a:rPr lang="en-US" altLang="en-US" dirty="0"/>
              <a:t>)</a:t>
            </a:r>
          </a:p>
          <a:p>
            <a:pPr lvl="1">
              <a:defRPr/>
            </a:pPr>
            <a:r>
              <a:rPr lang="en-US" altLang="en-US" dirty="0"/>
              <a:t>Spec framework document (editor: Po-Kai Huang)</a:t>
            </a:r>
          </a:p>
          <a:p>
            <a:pPr>
              <a:defRPr/>
            </a:pPr>
            <a:r>
              <a:rPr lang="en-US" altLang="en-US" dirty="0"/>
              <a:t>Review TG timeline</a:t>
            </a:r>
          </a:p>
          <a:p>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8</a:t>
            </a:fld>
            <a:endParaRPr lang="en-US" altLang="en-US" sz="1200" b="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smtClean="0"/>
              <a:t>Submissions</a:t>
            </a:r>
          </a:p>
        </p:txBody>
      </p:sp>
      <p:sp>
        <p:nvSpPr>
          <p:cNvPr id="6" name="Content Placeholder 5"/>
          <p:cNvSpPr>
            <a:spLocks noGrp="1"/>
          </p:cNvSpPr>
          <p:nvPr>
            <p:ph idx="1"/>
          </p:nvPr>
        </p:nvSpPr>
        <p:spPr>
          <a:xfrm>
            <a:off x="685800" y="1143000"/>
            <a:ext cx="7772400" cy="5332413"/>
          </a:xfrm>
        </p:spPr>
        <p:txBody>
          <a:bodyPr/>
          <a:lstStyle/>
          <a:p>
            <a:pPr>
              <a:defRPr/>
            </a:pPr>
            <a:r>
              <a:rPr lang="en-US" sz="2000" dirty="0" smtClean="0"/>
              <a:t>Call for submissions sent out on </a:t>
            </a:r>
            <a:r>
              <a:rPr lang="en-US" sz="2000" dirty="0" smtClean="0"/>
              <a:t>TBD</a:t>
            </a:r>
            <a:r>
              <a:rPr lang="en-US" sz="1800" b="0" dirty="0" smtClean="0"/>
              <a:t>- </a:t>
            </a:r>
            <a:r>
              <a:rPr lang="en-US" sz="1800" b="0" dirty="0" smtClean="0"/>
              <a:t>Received </a:t>
            </a:r>
            <a:r>
              <a:rPr lang="en-US" sz="1800" b="0" dirty="0" smtClean="0"/>
              <a:t>~?? </a:t>
            </a:r>
            <a:r>
              <a:rPr lang="en-US" sz="1800" b="0" dirty="0" smtClean="0"/>
              <a:t>submissions</a:t>
            </a:r>
          </a:p>
          <a:p>
            <a:pPr>
              <a:defRPr/>
            </a:pPr>
            <a:r>
              <a:rPr lang="en-US" sz="2000" dirty="0" smtClean="0"/>
              <a:t>Grouped based on </a:t>
            </a:r>
            <a:r>
              <a:rPr lang="en-US" sz="2000" dirty="0" smtClean="0"/>
              <a:t>topics</a:t>
            </a:r>
            <a:endParaRPr lang="en-US" dirty="0" smtClean="0"/>
          </a:p>
          <a:p>
            <a:pPr lvl="2">
              <a:defRPr/>
            </a:pPr>
            <a:endParaRPr lang="en-US" sz="1600" dirty="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69278</TotalTime>
  <Words>1664</Words>
  <Application>Microsoft Macintosh PowerPoint</Application>
  <PresentationFormat>On-screen Show (4:3)</PresentationFormat>
  <Paragraphs>432</Paragraphs>
  <Slides>32</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1" baseType="lpstr">
      <vt:lpstr>Malgun Gothic</vt:lpstr>
      <vt:lpstr>Monotype Sorts</vt:lpstr>
      <vt:lpstr>MS Gothic</vt:lpstr>
      <vt:lpstr>MS PGothic</vt:lpstr>
      <vt:lpstr>Neo Sans Intel</vt:lpstr>
      <vt:lpstr>Arial</vt:lpstr>
      <vt:lpstr>Times New Roman</vt:lpstr>
      <vt:lpstr>802-11-Submission</vt:lpstr>
      <vt:lpstr>Microsoft Word 97 - 2004 Document</vt:lpstr>
      <vt:lpstr>September 2017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Submissions</vt:lpstr>
      <vt:lpstr>PHY Submissions</vt:lpstr>
      <vt:lpstr>MAC Submissions</vt:lpstr>
      <vt:lpstr>Motions</vt:lpstr>
      <vt:lpstr>Task Group Documents</vt:lpstr>
      <vt:lpstr>Agenda</vt:lpstr>
      <vt:lpstr>PowerPoint Presentation</vt:lpstr>
      <vt:lpstr>PowerPoint Presentation</vt:lpstr>
      <vt:lpstr>PowerPoint Presentation</vt:lpstr>
      <vt:lpstr>PowerPoint Presentation</vt:lpstr>
      <vt:lpstr>PowerPoint Presentation</vt:lpstr>
      <vt:lpstr>Participation in IEEE 802 Meetings</vt:lpstr>
      <vt:lpstr>IEEE-SA policy documents</vt:lpstr>
      <vt:lpstr>Current IEEE-SA Rule documents</vt:lpstr>
      <vt:lpstr>Current IEEE 802, 802.11 rules documents </vt:lpstr>
      <vt:lpstr>Summary from July 2017 Meeting</vt:lpstr>
      <vt:lpstr>Motion - Minutes</vt:lpstr>
      <vt:lpstr>TGba Documents Review and Approval</vt:lpstr>
      <vt:lpstr>Presentations</vt:lpstr>
      <vt:lpstr>TGba Timeline</vt:lpstr>
      <vt:lpstr>Goal for November 2017</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15.0035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Minyoung Park</cp:lastModifiedBy>
  <cp:revision>3740</cp:revision>
  <cp:lastPrinted>2014-11-04T15:04:57Z</cp:lastPrinted>
  <dcterms:created xsi:type="dcterms:W3CDTF">2007-04-17T18:10:23Z</dcterms:created>
  <dcterms:modified xsi:type="dcterms:W3CDTF">2017-08-04T04:27:32Z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