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5" r:id="rId4"/>
    <p:sldId id="266" r:id="rId5"/>
    <p:sldId id="267" r:id="rId6"/>
    <p:sldId id="268" r:id="rId7"/>
    <p:sldId id="280" r:id="rId8"/>
    <p:sldId id="270" r:id="rId9"/>
    <p:sldId id="272" r:id="rId10"/>
    <p:sldId id="275" r:id="rId11"/>
    <p:sldId id="278" r:id="rId12"/>
    <p:sldId id="287" r:id="rId13"/>
    <p:sldId id="288" r:id="rId14"/>
    <p:sldId id="285" r:id="rId15"/>
    <p:sldId id="290" r:id="rId16"/>
    <p:sldId id="291" r:id="rId17"/>
    <p:sldId id="289" r:id="rId18"/>
    <p:sldId id="282" r:id="rId19"/>
    <p:sldId id="286" r:id="rId20"/>
    <p:sldId id="283" r:id="rId21"/>
    <p:sldId id="292" r:id="rId22"/>
    <p:sldId id="297" r:id="rId23"/>
    <p:sldId id="295" r:id="rId24"/>
    <p:sldId id="296" r:id="rId25"/>
    <p:sldId id="274"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0" d="100"/>
          <a:sy n="40" d="100"/>
        </p:scale>
        <p:origin x="48" y="8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dcn/17/1-17-0004-00-ICne-jul-2017-nend-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3gpp.org/ftp/Specs/archive/33_series/33.899/33899-120.zip" TargetMode="External"/><Relationship Id="rId2" Type="http://schemas.openxmlformats.org/officeDocument/2006/relationships/hyperlink" Target="http://www.3gpp.org/ftp/Specs/archive/23_series/23.799/23799-e00.zi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3gpp.org/ftp/Specs/archive/23_series/23.502/23502-040.zip" TargetMode="External"/><Relationship Id="rId2" Type="http://schemas.openxmlformats.org/officeDocument/2006/relationships/hyperlink" Target="http://www.3gpp.org/ftp/Specs/archive/23_series/23.501/23501-100.zip" TargetMode="External"/><Relationship Id="rId1" Type="http://schemas.openxmlformats.org/officeDocument/2006/relationships/slideLayout" Target="../slideLayouts/slideLayout2.xml"/><Relationship Id="rId4" Type="http://schemas.openxmlformats.org/officeDocument/2006/relationships/hyperlink" Target="http://www.3gpp.org/ftp/Specs/archive/33_series/33.501/33501-020.zi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257-01-AANI-minutes-aani-sc-2017-08-17.docx" TargetMode="External"/><Relationship Id="rId2" Type="http://schemas.openxmlformats.org/officeDocument/2006/relationships/hyperlink" Target="https://mentor.ieee.org/802.11/dcn/17/11-17-1093-01-AANI-minutes-aani-sc-july-2017.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284-00-AANI-minutes-aani-sc-2017-08-24.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26"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t>Review of Teleconferences</a:t>
            </a:r>
          </a:p>
        </p:txBody>
      </p:sp>
      <p:sp>
        <p:nvSpPr>
          <p:cNvPr id="3" name="Content Placeholder 2"/>
          <p:cNvSpPr>
            <a:spLocks noGrp="1"/>
          </p:cNvSpPr>
          <p:nvPr>
            <p:ph idx="1"/>
          </p:nvPr>
        </p:nvSpPr>
        <p:spPr/>
        <p:txBody>
          <a:bodyPr/>
          <a:lstStyle/>
          <a:p>
            <a:pPr marL="800100" lvl="1" indent="-342900">
              <a:buFont typeface="Arial" panose="020B0604020202020204" pitchFamily="34" charset="0"/>
              <a:buChar char="•"/>
            </a:pPr>
            <a:r>
              <a:rPr lang="en-US" altLang="en-US" dirty="0"/>
              <a:t>July 27, 9am EDT - Canceled</a:t>
            </a:r>
          </a:p>
          <a:p>
            <a:pPr marL="800100" lvl="1" indent="-342900">
              <a:buFont typeface="Arial" panose="020B0604020202020204" pitchFamily="34" charset="0"/>
              <a:buChar char="•"/>
            </a:pPr>
            <a:r>
              <a:rPr lang="en-US" altLang="en-US" dirty="0"/>
              <a:t>August 3, 9am EDT - Canceled</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b="1" dirty="0"/>
              <a:t>August 17 - 12:00 noon EDT</a:t>
            </a:r>
          </a:p>
          <a:p>
            <a:pPr marL="800100" lvl="1" indent="-342900">
              <a:buFont typeface="Arial" panose="020B0604020202020204" pitchFamily="34" charset="0"/>
              <a:buChar char="•"/>
            </a:pPr>
            <a:r>
              <a:rPr lang="en-US" altLang="en-US" b="1" dirty="0"/>
              <a:t>August 24, 9am EDT </a:t>
            </a:r>
          </a:p>
          <a:p>
            <a:pPr marL="800100" lvl="1" indent="-342900">
              <a:buFont typeface="Arial" panose="020B0604020202020204" pitchFamily="34" charset="0"/>
              <a:buChar char="•"/>
            </a:pPr>
            <a:r>
              <a:rPr lang="en-US" altLang="en-US" dirty="0"/>
              <a:t>August 31, 9am EDT - Canceled </a:t>
            </a:r>
          </a:p>
          <a:p>
            <a:pPr marL="800100" lvl="1" indent="-342900">
              <a:buFont typeface="Arial" panose="020B0604020202020204" pitchFamily="34" charset="0"/>
              <a:buChar char="•"/>
            </a:pPr>
            <a:r>
              <a:rPr lang="en-US" altLang="en-US" dirty="0"/>
              <a:t>September 7, 9am EDT - Canceled </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6643"/>
            <a:ext cx="10361084" cy="467790"/>
          </a:xfrm>
        </p:spPr>
        <p:txBody>
          <a:bodyPr/>
          <a:lstStyle/>
          <a:p>
            <a:r>
              <a:rPr lang="en-US" dirty="0"/>
              <a:t>Continue Teleconference Discussion on 11-17/1242r0 (1/2)</a:t>
            </a:r>
          </a:p>
        </p:txBody>
      </p:sp>
      <p:sp>
        <p:nvSpPr>
          <p:cNvPr id="3" name="Content Placeholder 2"/>
          <p:cNvSpPr>
            <a:spLocks noGrp="1"/>
          </p:cNvSpPr>
          <p:nvPr>
            <p:ph idx="1"/>
          </p:nvPr>
        </p:nvSpPr>
        <p:spPr>
          <a:xfrm>
            <a:off x="106691" y="1447801"/>
            <a:ext cx="6217909" cy="684212"/>
          </a:xfrm>
        </p:spPr>
        <p:txBody>
          <a:bodyPr/>
          <a:lstStyle/>
          <a:p>
            <a:pPr marL="0" indent="0"/>
            <a:r>
              <a:rPr lang="en-US" sz="1800" dirty="0">
                <a:hlinkClick r:id="rId2"/>
              </a:rPr>
              <a:t>11-17/1242r0</a:t>
            </a:r>
            <a:r>
              <a:rPr lang="en-US" sz="1800" dirty="0"/>
              <a:t> - Strategies to Maximize Adoption of 802.11 in 5G Networks, Chuck Lukaszewski (Aruba, a HPE Company)</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TextBox 7"/>
          <p:cNvSpPr txBox="1"/>
          <p:nvPr/>
        </p:nvSpPr>
        <p:spPr>
          <a:xfrm>
            <a:off x="6355950" y="1232969"/>
            <a:ext cx="5562600" cy="5078313"/>
          </a:xfrm>
          <a:prstGeom prst="rect">
            <a:avLst/>
          </a:prstGeom>
          <a:noFill/>
        </p:spPr>
        <p:txBody>
          <a:bodyPr wrap="square" rtlCol="0">
            <a:spAutoFit/>
          </a:bodyPr>
          <a:lstStyle/>
          <a:p>
            <a:pPr algn="ctr"/>
            <a:r>
              <a:rPr lang="en-US" dirty="0">
                <a:solidFill>
                  <a:schemeClr val="tx1"/>
                </a:solidFill>
              </a:rPr>
              <a:t>For Discussion:</a:t>
            </a:r>
          </a:p>
          <a:p>
            <a:endParaRPr lang="en-US" sz="1200" dirty="0">
              <a:solidFill>
                <a:schemeClr val="tx1"/>
              </a:solidFill>
            </a:endParaRPr>
          </a:p>
          <a:p>
            <a:pPr marL="457200" indent="-457200">
              <a:buFont typeface="+mj-lt"/>
              <a:buAutoNum type="arabicPeriod"/>
            </a:pPr>
            <a:r>
              <a:rPr lang="en-US" dirty="0">
                <a:solidFill>
                  <a:schemeClr val="tx1"/>
                </a:solidFill>
              </a:rPr>
              <a:t>Any comments/discussion on this vision of “Success”?</a:t>
            </a:r>
          </a:p>
          <a:p>
            <a:pPr marL="457200" indent="-457200">
              <a:buFont typeface="+mj-lt"/>
              <a:buAutoNum type="arabicPeriod"/>
            </a:pPr>
            <a:r>
              <a:rPr lang="en-US" dirty="0">
                <a:solidFill>
                  <a:schemeClr val="tx1"/>
                </a:solidFill>
              </a:rPr>
              <a:t>How should we engage with 3GPP?</a:t>
            </a:r>
          </a:p>
          <a:p>
            <a:pPr marL="1200150" lvl="1" indent="-457200">
              <a:buFont typeface="+mj-lt"/>
              <a:buAutoNum type="arabicPeriod"/>
            </a:pPr>
            <a:r>
              <a:rPr lang="en-US" dirty="0">
                <a:solidFill>
                  <a:schemeClr val="tx1"/>
                </a:solidFill>
              </a:rPr>
              <a:t>Actively review and discuss 3GPP supplied information and provide 802.11 input to 3GPP</a:t>
            </a:r>
          </a:p>
          <a:p>
            <a:pPr marL="1200150" lvl="1" indent="-457200">
              <a:buFont typeface="+mj-lt"/>
              <a:buAutoNum type="arabicPeriod"/>
            </a:pPr>
            <a:r>
              <a:rPr lang="en-US" dirty="0">
                <a:solidFill>
                  <a:schemeClr val="tx1"/>
                </a:solidFill>
              </a:rPr>
              <a:t>Wait for 3GPP to ask 802.11 to provide input/specification changes</a:t>
            </a:r>
          </a:p>
          <a:p>
            <a:pPr marL="1200150" lvl="1" indent="-457200">
              <a:buFont typeface="+mj-lt"/>
              <a:buAutoNum type="arabicPeriod"/>
            </a:pPr>
            <a:r>
              <a:rPr lang="en-US" dirty="0">
                <a:solidFill>
                  <a:schemeClr val="tx1"/>
                </a:solidFill>
              </a:rPr>
              <a:t>Do nothing and allow 3GPP to define 802.11 interface(s) to 3GPP</a:t>
            </a:r>
          </a:p>
        </p:txBody>
      </p:sp>
      <p:sp>
        <p:nvSpPr>
          <p:cNvPr id="9" name="TextBox 8"/>
          <p:cNvSpPr txBox="1"/>
          <p:nvPr/>
        </p:nvSpPr>
        <p:spPr>
          <a:xfrm>
            <a:off x="1120146" y="5966210"/>
            <a:ext cx="4191000" cy="461665"/>
          </a:xfrm>
          <a:prstGeom prst="rect">
            <a:avLst/>
          </a:prstGeom>
          <a:noFill/>
        </p:spPr>
        <p:txBody>
          <a:bodyPr wrap="square" rtlCol="0">
            <a:spAutoFit/>
          </a:bodyPr>
          <a:lstStyle/>
          <a:p>
            <a:pPr algn="ctr"/>
            <a:r>
              <a:rPr lang="en-US" dirty="0">
                <a:solidFill>
                  <a:schemeClr val="tx1"/>
                </a:solidFill>
              </a:rPr>
              <a:t>Slide 14 from 11-17/1242r0</a:t>
            </a:r>
          </a:p>
        </p:txBody>
      </p:sp>
      <p:sp>
        <p:nvSpPr>
          <p:cNvPr id="10" name="Rectangle 9"/>
          <p:cNvSpPr/>
          <p:nvPr/>
        </p:nvSpPr>
        <p:spPr bwMode="auto">
          <a:xfrm>
            <a:off x="106691" y="1447801"/>
            <a:ext cx="6217910" cy="4980073"/>
          </a:xfrm>
          <a:prstGeom prst="rect">
            <a:avLst/>
          </a:prstGeom>
          <a:noFill/>
          <a:ln w="571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1" name="Picture 10"/>
          <p:cNvPicPr>
            <a:picLocks noChangeAspect="1"/>
          </p:cNvPicPr>
          <p:nvPr/>
        </p:nvPicPr>
        <p:blipFill rotWithShape="1">
          <a:blip r:embed="rId3"/>
          <a:srcRect l="4341" t="9674" r="3727" b="10553"/>
          <a:stretch/>
        </p:blipFill>
        <p:spPr>
          <a:xfrm>
            <a:off x="158636" y="2197745"/>
            <a:ext cx="6013563" cy="3913677"/>
          </a:xfrm>
          <a:prstGeom prst="rect">
            <a:avLst/>
          </a:prstGeom>
        </p:spPr>
      </p:pic>
    </p:spTree>
    <p:extLst>
      <p:ext uri="{BB962C8B-B14F-4D97-AF65-F5344CB8AC3E}">
        <p14:creationId xmlns:p14="http://schemas.microsoft.com/office/powerpoint/2010/main" val="312499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789" y="751703"/>
            <a:ext cx="10361084" cy="467790"/>
          </a:xfrm>
        </p:spPr>
        <p:txBody>
          <a:bodyPr/>
          <a:lstStyle/>
          <a:p>
            <a:r>
              <a:rPr lang="en-US" dirty="0"/>
              <a:t>Continue Teleconference Discussion on 11-17/1242r0 (2/2)</a:t>
            </a:r>
          </a:p>
        </p:txBody>
      </p:sp>
      <p:sp>
        <p:nvSpPr>
          <p:cNvPr id="3" name="Content Placeholder 2"/>
          <p:cNvSpPr>
            <a:spLocks noGrp="1"/>
          </p:cNvSpPr>
          <p:nvPr>
            <p:ph idx="1"/>
          </p:nvPr>
        </p:nvSpPr>
        <p:spPr>
          <a:xfrm>
            <a:off x="106691" y="1447801"/>
            <a:ext cx="6217909" cy="684212"/>
          </a:xfrm>
        </p:spPr>
        <p:txBody>
          <a:bodyPr/>
          <a:lstStyle/>
          <a:p>
            <a:pPr marL="0" indent="0"/>
            <a:r>
              <a:rPr lang="en-US" sz="1800" dirty="0">
                <a:hlinkClick r:id="rId2"/>
              </a:rPr>
              <a:t>11-17/1242r0</a:t>
            </a:r>
            <a:r>
              <a:rPr lang="en-US" sz="1800" dirty="0"/>
              <a:t> - Strategies to Maximize Adoption of 802.11 in 5G Networks, Chuck Lukaszewski (Aruba, a HPE Company)</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pic>
        <p:nvPicPr>
          <p:cNvPr id="7" name="Picture 6"/>
          <p:cNvPicPr>
            <a:picLocks noChangeAspect="1"/>
          </p:cNvPicPr>
          <p:nvPr/>
        </p:nvPicPr>
        <p:blipFill>
          <a:blip r:embed="rId3"/>
          <a:stretch>
            <a:fillRect/>
          </a:stretch>
        </p:blipFill>
        <p:spPr>
          <a:xfrm>
            <a:off x="249182" y="2143318"/>
            <a:ext cx="5932928" cy="3811587"/>
          </a:xfrm>
          <a:prstGeom prst="rect">
            <a:avLst/>
          </a:prstGeom>
          <a:ln>
            <a:solidFill>
              <a:schemeClr val="tx1"/>
            </a:solidFill>
          </a:ln>
        </p:spPr>
      </p:pic>
      <p:sp>
        <p:nvSpPr>
          <p:cNvPr id="8" name="TextBox 7"/>
          <p:cNvSpPr txBox="1"/>
          <p:nvPr/>
        </p:nvSpPr>
        <p:spPr>
          <a:xfrm>
            <a:off x="6349314" y="1492963"/>
            <a:ext cx="5562600" cy="4708981"/>
          </a:xfrm>
          <a:prstGeom prst="rect">
            <a:avLst/>
          </a:prstGeom>
          <a:noFill/>
        </p:spPr>
        <p:txBody>
          <a:bodyPr wrap="square" rtlCol="0">
            <a:spAutoFit/>
          </a:bodyPr>
          <a:lstStyle/>
          <a:p>
            <a:pPr algn="ctr"/>
            <a:r>
              <a:rPr lang="en-US" dirty="0">
                <a:solidFill>
                  <a:schemeClr val="tx1"/>
                </a:solidFill>
              </a:rPr>
              <a:t>For Discussion:</a:t>
            </a:r>
          </a:p>
          <a:p>
            <a:endParaRPr lang="en-US" sz="1200" dirty="0">
              <a:solidFill>
                <a:schemeClr val="tx1"/>
              </a:solidFill>
            </a:endParaRPr>
          </a:p>
          <a:p>
            <a:pPr marL="457200" indent="-457200">
              <a:buFont typeface="+mj-lt"/>
              <a:buAutoNum type="arabicPeriod"/>
            </a:pPr>
            <a:r>
              <a:rPr lang="en-US" dirty="0">
                <a:solidFill>
                  <a:schemeClr val="tx1"/>
                </a:solidFill>
              </a:rPr>
              <a:t>Will 802.11 capabilities and functionalities meet/exceed 3GPP RAT minimums?</a:t>
            </a:r>
          </a:p>
          <a:p>
            <a:pPr marL="1200150" lvl="1" indent="-457200">
              <a:buFont typeface="+mj-lt"/>
              <a:buAutoNum type="alphaUcPeriod"/>
            </a:pPr>
            <a:r>
              <a:rPr lang="en-US" dirty="0">
                <a:solidFill>
                  <a:schemeClr val="tx1"/>
                </a:solidFill>
              </a:rPr>
              <a:t>Does security need improvement?</a:t>
            </a:r>
          </a:p>
          <a:p>
            <a:pPr marL="1200150" lvl="1" indent="-457200">
              <a:buFont typeface="+mj-lt"/>
              <a:buAutoNum type="alphaUcPeriod"/>
            </a:pPr>
            <a:r>
              <a:rPr lang="en-US" dirty="0">
                <a:solidFill>
                  <a:schemeClr val="tx1"/>
                </a:solidFill>
              </a:rPr>
              <a:t>Are additional QoS/GBR capabilities needed?</a:t>
            </a:r>
          </a:p>
          <a:p>
            <a:pPr marL="1200150" lvl="1" indent="-457200">
              <a:buFont typeface="+mj-lt"/>
              <a:buAutoNum type="alphaUcPeriod"/>
            </a:pPr>
            <a:r>
              <a:rPr lang="en-US" dirty="0">
                <a:solidFill>
                  <a:schemeClr val="tx1"/>
                </a:solidFill>
              </a:rPr>
              <a:t>Are controlled/predictable hand-overs needed (mobility)?</a:t>
            </a:r>
          </a:p>
          <a:p>
            <a:pPr marL="457200" indent="-457200">
              <a:buFont typeface="+mj-lt"/>
              <a:buAutoNum type="arabicPeriod"/>
            </a:pPr>
            <a:r>
              <a:rPr lang="en-US" dirty="0">
                <a:solidFill>
                  <a:schemeClr val="tx1"/>
                </a:solidFill>
              </a:rPr>
              <a:t>Are there Operator technology gaps?</a:t>
            </a:r>
          </a:p>
          <a:p>
            <a:pPr marL="457200" indent="-457200">
              <a:buFont typeface="+mj-lt"/>
              <a:buAutoNum type="arabicPeriod"/>
            </a:pPr>
            <a:r>
              <a:rPr lang="en-US" dirty="0">
                <a:solidFill>
                  <a:schemeClr val="tx1"/>
                </a:solidFill>
              </a:rPr>
              <a:t>Should we look in to speeding up the 802.11 process?</a:t>
            </a:r>
          </a:p>
        </p:txBody>
      </p:sp>
      <p:sp>
        <p:nvSpPr>
          <p:cNvPr id="9" name="TextBox 8"/>
          <p:cNvSpPr txBox="1"/>
          <p:nvPr/>
        </p:nvSpPr>
        <p:spPr>
          <a:xfrm>
            <a:off x="1120146" y="5966210"/>
            <a:ext cx="4191000" cy="461665"/>
          </a:xfrm>
          <a:prstGeom prst="rect">
            <a:avLst/>
          </a:prstGeom>
          <a:noFill/>
        </p:spPr>
        <p:txBody>
          <a:bodyPr wrap="square" rtlCol="0">
            <a:spAutoFit/>
          </a:bodyPr>
          <a:lstStyle/>
          <a:p>
            <a:pPr algn="ctr"/>
            <a:r>
              <a:rPr lang="en-US" dirty="0">
                <a:solidFill>
                  <a:schemeClr val="tx1"/>
                </a:solidFill>
              </a:rPr>
              <a:t>Slide 15 from 11-17/1242r0</a:t>
            </a:r>
          </a:p>
        </p:txBody>
      </p:sp>
      <p:sp>
        <p:nvSpPr>
          <p:cNvPr id="10" name="Rectangle 9"/>
          <p:cNvSpPr/>
          <p:nvPr/>
        </p:nvSpPr>
        <p:spPr bwMode="auto">
          <a:xfrm>
            <a:off x="106691" y="1447801"/>
            <a:ext cx="6217910" cy="4980073"/>
          </a:xfrm>
          <a:prstGeom prst="rect">
            <a:avLst/>
          </a:prstGeom>
          <a:noFill/>
          <a:ln w="571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65127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Future: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F2F at 802 Plenary meetings.  Therefore the next F2F meeting will be Tuesday November 7 19:00 to 21:00 at Caribe Hotel and Convention Center, Orlando, FL, USA.</a:t>
            </a:r>
          </a:p>
          <a:p>
            <a:pPr>
              <a:buFont typeface="Arial" panose="020B0604020202020204" pitchFamily="34" charset="0"/>
              <a:buChar char="•"/>
            </a:pPr>
            <a:r>
              <a:rPr lang="en-US" b="0" dirty="0"/>
              <a:t>There will be NEND ICA teleconferences, it is likely these will be monthly, the dates and times of these meetings are currently TBD. </a:t>
            </a:r>
          </a:p>
          <a:p>
            <a:pPr>
              <a:buFont typeface="Arial" panose="020B0604020202020204" pitchFamily="34" charset="0"/>
              <a:buChar char="•"/>
            </a:pPr>
            <a:r>
              <a:rPr lang="en-US" b="0" dirty="0"/>
              <a:t>Glenn Parsons will continue to Chair this activity until a Chair can be found.</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a:buFont typeface="Arial" panose="020B0604020202020204" pitchFamily="34" charset="0"/>
              <a:buChar char="•"/>
            </a:pPr>
            <a:r>
              <a:rPr lang="en-US" dirty="0"/>
              <a:t>Does 802.11 want to participate in this activity, do we have particular Industry interest?</a:t>
            </a:r>
          </a:p>
          <a:p>
            <a:pPr>
              <a:buFont typeface="Arial" panose="020B0604020202020204" pitchFamily="34" charset="0"/>
              <a:buChar char="•"/>
            </a:pPr>
            <a:r>
              <a:rPr lang="en-US" dirty="0"/>
              <a:t>Is anyone interested in participating/contributing to this active?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lvl="0" indent="-457200">
              <a:buFont typeface="Times New Roman" panose="02020603050405020304" pitchFamily="18" charset="0"/>
              <a:buAutoNum type="arabicPeriod"/>
              <a:defRPr/>
            </a:pPr>
            <a:r>
              <a:rPr lang="en-US" altLang="en-US" sz="1600" dirty="0"/>
              <a:t>Continued Contributions (if any)</a:t>
            </a:r>
          </a:p>
          <a:p>
            <a:pPr marL="457200" lvl="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lvl="0" indent="-457200">
              <a:buFont typeface="Times New Roman" panose="02020603050405020304" pitchFamily="18" charset="0"/>
              <a:buAutoNum type="arabicPeriod"/>
              <a:defRPr/>
            </a:pPr>
            <a:r>
              <a:rPr lang="en-US" sz="1600" dirty="0"/>
              <a:t>Call for contributions</a:t>
            </a:r>
          </a:p>
          <a:p>
            <a:pPr marL="457200" lvl="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pPr>
              <a:buFont typeface="Arial" panose="020B0604020202020204" pitchFamily="34" charset="0"/>
              <a:buChar char="•"/>
            </a:pPr>
            <a:r>
              <a:rPr lang="en-US" dirty="0"/>
              <a:t>Discussion</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2017</a:t>
            </a:r>
          </a:p>
          <a:p>
            <a:pPr algn="ctr"/>
            <a:r>
              <a:rPr lang="en-GB" dirty="0"/>
              <a:t>Hilton Waikoloa Village, Kona, HI,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sz="2800" dirty="0"/>
              <a:t>IEEE 802 network enhancements for the next decade Industry Connections Activity (cont.)</a:t>
            </a:r>
          </a:p>
        </p:txBody>
      </p:sp>
      <p:sp>
        <p:nvSpPr>
          <p:cNvPr id="3" name="Content Placeholder 2"/>
          <p:cNvSpPr>
            <a:spLocks noGrp="1"/>
          </p:cNvSpPr>
          <p:nvPr>
            <p:ph idx="1"/>
          </p:nvPr>
        </p:nvSpPr>
        <p:spPr>
          <a:xfrm>
            <a:off x="533400" y="1442955"/>
            <a:ext cx="11265958" cy="4669451"/>
          </a:xfrm>
        </p:spPr>
        <p:txBody>
          <a:bodyPr/>
          <a:lstStyle/>
          <a:p>
            <a:pPr>
              <a:buFont typeface="Arial" panose="020B0604020202020204" pitchFamily="34" charset="0"/>
              <a:buChar char="•"/>
            </a:pPr>
            <a:r>
              <a:rPr lang="en-US" sz="2800" dirty="0"/>
              <a:t>The minutes for the July 2017 NEND IC are available: </a:t>
            </a:r>
            <a:r>
              <a:rPr lang="en-US" sz="2000" dirty="0">
                <a:hlinkClick r:id="rId2"/>
              </a:rPr>
              <a:t>https://mentor.ieee.org/802.1/dcn/17/1-17-0004-00-ICne-jul-2017-nend-minutes.docx</a:t>
            </a:r>
            <a:endParaRPr lang="en-US" sz="2800" dirty="0"/>
          </a:p>
          <a:p>
            <a:r>
              <a:rPr lang="en-US" sz="2800" dirty="0"/>
              <a:t>Actions/Next Steps (from minutes)</a:t>
            </a:r>
          </a:p>
          <a:p>
            <a:pPr lvl="0"/>
            <a:r>
              <a:rPr lang="en-US" sz="2800" dirty="0"/>
              <a:t>“Glenn solicited more contributions and want to reach out to more customers. In particular, he is looking for evangelists, who are able to step into various industries and can promote the Industry Connections activity. He asked to be contacted, if someone would be able to help.</a:t>
            </a:r>
          </a:p>
          <a:p>
            <a:pPr lvl="0"/>
            <a:r>
              <a:rPr lang="en-US" sz="2800" dirty="0"/>
              <a:t>Glenn has requested staff to create a mailing list and web page for the IC activity</a:t>
            </a:r>
          </a:p>
          <a:p>
            <a:pPr lvl="0"/>
            <a:r>
              <a:rPr lang="en-US" sz="2800" dirty="0"/>
              <a:t>Glenn will arrange for one or more conference calls of the industry connections activity in the September/October timeframe.”</a:t>
            </a:r>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45766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Call for Contributions</a:t>
            </a:r>
          </a:p>
        </p:txBody>
      </p:sp>
      <p:sp>
        <p:nvSpPr>
          <p:cNvPr id="3" name="Content Placeholder 2"/>
          <p:cNvSpPr>
            <a:spLocks noGrp="1"/>
          </p:cNvSpPr>
          <p:nvPr>
            <p:ph idx="1"/>
          </p:nvPr>
        </p:nvSpPr>
        <p:spPr>
          <a:xfrm>
            <a:off x="340785" y="1295400"/>
            <a:ext cx="11048999" cy="5180013"/>
          </a:xfrm>
        </p:spPr>
        <p:txBody>
          <a:bodyPr/>
          <a:lstStyle/>
          <a:p>
            <a:r>
              <a:rPr lang="en-US" dirty="0"/>
              <a:t>To progress the work of the AANI SC contributions are requested: </a:t>
            </a:r>
            <a:endParaRPr lang="en-US" sz="1600" dirty="0"/>
          </a:p>
          <a:p>
            <a:pPr lvl="0"/>
            <a:r>
              <a:rPr lang="en-US" dirty="0"/>
              <a:t>Related to 3GPP SA TSG</a:t>
            </a:r>
            <a:endParaRPr lang="en-US" sz="1800" dirty="0"/>
          </a:p>
          <a:p>
            <a:pPr lvl="1"/>
            <a:r>
              <a:rPr lang="en-US" sz="3200" dirty="0"/>
              <a:t>Reviews/tutorials on 3GPP SA solutions related to 3GPP core network and 802.11 interworking</a:t>
            </a:r>
          </a:p>
          <a:p>
            <a:pPr lvl="1"/>
            <a:r>
              <a:rPr lang="en-US" sz="3200" dirty="0"/>
              <a:t>Reviews, tutorials, or commentary on the completed 3GPP SA studies for 5G:</a:t>
            </a:r>
          </a:p>
          <a:p>
            <a:pPr lvl="2"/>
            <a:r>
              <a:rPr lang="en-GB" sz="2800" b="1" dirty="0"/>
              <a:t>SA2 “Study on Architecture for Next Generation System” </a:t>
            </a:r>
            <a:r>
              <a:rPr lang="en-GB" sz="2800" b="1" u="sng" dirty="0">
                <a:hlinkClick r:id="rId2"/>
              </a:rPr>
              <a:t>TR 23.799</a:t>
            </a:r>
            <a:endParaRPr lang="en-US" sz="2800" dirty="0"/>
          </a:p>
          <a:p>
            <a:pPr lvl="2"/>
            <a:r>
              <a:rPr lang="en-GB" sz="2800" b="1" dirty="0"/>
              <a:t>SA3 “Study on the Security Aspects of the Next Generation System” </a:t>
            </a:r>
            <a:r>
              <a:rPr lang="en-GB" sz="2800" b="1" u="sng" dirty="0">
                <a:hlinkClick r:id="rId3"/>
              </a:rPr>
              <a:t>TR 33.899</a:t>
            </a:r>
            <a:endParaRPr 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2412767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Call for Contributions</a:t>
            </a:r>
          </a:p>
        </p:txBody>
      </p:sp>
      <p:sp>
        <p:nvSpPr>
          <p:cNvPr id="3" name="Content Placeholder 2"/>
          <p:cNvSpPr>
            <a:spLocks noGrp="1"/>
          </p:cNvSpPr>
          <p:nvPr>
            <p:ph idx="1"/>
          </p:nvPr>
        </p:nvSpPr>
        <p:spPr>
          <a:xfrm>
            <a:off x="340785" y="1295400"/>
            <a:ext cx="11394015" cy="5180013"/>
          </a:xfrm>
        </p:spPr>
        <p:txBody>
          <a:bodyPr/>
          <a:lstStyle/>
          <a:p>
            <a:r>
              <a:rPr lang="en-US" dirty="0"/>
              <a:t>To progress the work of the AANI SC contributions are requested (cont.): </a:t>
            </a:r>
            <a:endParaRPr lang="en-US" sz="1600" dirty="0"/>
          </a:p>
          <a:p>
            <a:pPr lvl="0"/>
            <a:r>
              <a:rPr lang="en-US" dirty="0"/>
              <a:t>Related to 3GPP SA TSG (cont.)</a:t>
            </a:r>
            <a:endParaRPr lang="en-US" sz="1800" dirty="0"/>
          </a:p>
          <a:p>
            <a:r>
              <a:rPr lang="en-US" sz="2800" dirty="0"/>
              <a:t>Reviews/Tutorials/commentary on 3GPP SA Release 15 (5G):</a:t>
            </a:r>
          </a:p>
          <a:p>
            <a:pPr lvl="1"/>
            <a:r>
              <a:rPr lang="en-GB" sz="2400" b="1" dirty="0"/>
              <a:t>SA2: </a:t>
            </a:r>
            <a:r>
              <a:rPr lang="en-GB" sz="2400" b="1" u="sng" dirty="0">
                <a:hlinkClick r:id="rId2"/>
              </a:rPr>
              <a:t>TS 23.501 </a:t>
            </a:r>
            <a:r>
              <a:rPr lang="en-GB" sz="2400" b="1" dirty="0"/>
              <a:t>System Architecture for the 5G System (Stage 2), planned 9/17 </a:t>
            </a:r>
            <a:endParaRPr lang="en-US" sz="2400" dirty="0"/>
          </a:p>
          <a:p>
            <a:pPr lvl="1"/>
            <a:r>
              <a:rPr lang="en-GB" sz="2400" b="1" dirty="0"/>
              <a:t>SA2: </a:t>
            </a:r>
            <a:r>
              <a:rPr lang="en-GB" sz="2400" b="1" u="sng" dirty="0">
                <a:hlinkClick r:id="rId3"/>
              </a:rPr>
              <a:t>TS 23.502 </a:t>
            </a:r>
            <a:r>
              <a:rPr lang="en-GB" sz="2400" b="1" dirty="0"/>
              <a:t>Procedures for the 5G System (Stage 2), planned 12/17  </a:t>
            </a:r>
            <a:endParaRPr lang="en-US" sz="2400" dirty="0"/>
          </a:p>
          <a:p>
            <a:pPr lvl="1"/>
            <a:r>
              <a:rPr lang="en-GB" sz="2400" b="1" dirty="0"/>
              <a:t>SA3: </a:t>
            </a:r>
            <a:r>
              <a:rPr lang="en-GB" sz="2400" b="1" u="sng" dirty="0">
                <a:hlinkClick r:id="rId4"/>
              </a:rPr>
              <a:t>TS 33.501 </a:t>
            </a:r>
            <a:r>
              <a:rPr lang="en-GB" sz="2400" b="1" dirty="0"/>
              <a:t>Security Architecture and Procedure for the 5G System, planned 3/18</a:t>
            </a:r>
            <a:endParaRPr lang="en-US" sz="2400" dirty="0"/>
          </a:p>
          <a:p>
            <a:pPr lvl="1"/>
            <a:r>
              <a:rPr lang="en-US" sz="2400" dirty="0"/>
              <a:t>Any other 3GPP nextGen Core network and 802.11 interworking  </a:t>
            </a:r>
          </a:p>
          <a:p>
            <a:r>
              <a:rPr lang="en-US" sz="2800" dirty="0"/>
              <a:t>Updates and discussions of 3GPP SA plans/future activities of interest</a:t>
            </a:r>
          </a:p>
          <a:p>
            <a:r>
              <a:rPr lang="en-US" sz="2800" dirty="0"/>
              <a:t>802.11 proposals/solutions to support interworking with 3GPP nextGen core network</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3317224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Call for Contributions</a:t>
            </a:r>
          </a:p>
        </p:txBody>
      </p:sp>
      <p:sp>
        <p:nvSpPr>
          <p:cNvPr id="3" name="Content Placeholder 2"/>
          <p:cNvSpPr>
            <a:spLocks noGrp="1"/>
          </p:cNvSpPr>
          <p:nvPr>
            <p:ph idx="1"/>
          </p:nvPr>
        </p:nvSpPr>
        <p:spPr>
          <a:xfrm>
            <a:off x="570443" y="1295400"/>
            <a:ext cx="11048999" cy="5180013"/>
          </a:xfrm>
        </p:spPr>
        <p:txBody>
          <a:bodyPr/>
          <a:lstStyle/>
          <a:p>
            <a:r>
              <a:rPr lang="en-US" dirty="0"/>
              <a:t>To progress the work of the AANI SC contributions are requested (cont.): </a:t>
            </a:r>
            <a:endParaRPr lang="en-US" sz="1600" dirty="0"/>
          </a:p>
          <a:p>
            <a:pPr lvl="0"/>
            <a:r>
              <a:rPr lang="en-US" sz="3200" dirty="0"/>
              <a:t>Related to 3GPP RAN TSG</a:t>
            </a:r>
            <a:endParaRPr lang="en-US" dirty="0"/>
          </a:p>
          <a:p>
            <a:pPr lvl="1"/>
            <a:r>
              <a:rPr lang="en-US" sz="2800" dirty="0"/>
              <a:t>Reviews or tutorials of current solutions related to 3GPP 2G/3G/4G RAN and 802.11 integration</a:t>
            </a:r>
          </a:p>
          <a:p>
            <a:pPr lvl="1"/>
            <a:r>
              <a:rPr lang="en-US" sz="2800" dirty="0"/>
              <a:t>RAN plans, and 802.11 proposal to support 3GPP / 802.11 interworking with the 3GPP RAN</a:t>
            </a:r>
          </a:p>
          <a:p>
            <a:pPr lvl="0"/>
            <a:r>
              <a:rPr lang="en-US" sz="3200" dirty="0"/>
              <a:t>In support of 802.1 NEND IC activity</a:t>
            </a:r>
            <a:endParaRPr lang="en-US" dirty="0"/>
          </a:p>
          <a:p>
            <a:pPr lvl="1"/>
            <a:r>
              <a:rPr lang="en-US" sz="2800" dirty="0"/>
              <a:t>Proposals of industries to address</a:t>
            </a:r>
            <a:endParaRPr lang="en-US" dirty="0"/>
          </a:p>
          <a:p>
            <a:pPr lvl="1"/>
            <a:r>
              <a:rPr lang="en-US" sz="2800" dirty="0"/>
              <a:t>Contributions defining areas of 802.11 interest</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4078866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685802"/>
            <a:ext cx="10361084" cy="5638798"/>
          </a:xfrm>
        </p:spPr>
        <p:txBody>
          <a:bodyPr/>
          <a:lstStyle/>
          <a:p>
            <a:r>
              <a:rPr lang="en-US" altLang="en-US" dirty="0"/>
              <a:t>Teleconference: </a:t>
            </a:r>
          </a:p>
          <a:p>
            <a:pPr lvl="1"/>
            <a:r>
              <a:rPr lang="en-US" altLang="en-US" dirty="0"/>
              <a:t>How many teleconferences should we plan between now and the November? </a:t>
            </a:r>
          </a:p>
          <a:p>
            <a:pPr lvl="1"/>
            <a:r>
              <a:rPr lang="en-US" altLang="en-US" dirty="0"/>
              <a:t>?????</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5-10 November 2017 F2F,  Orlando, FL, USA:</a:t>
            </a:r>
          </a:p>
          <a:p>
            <a:pPr lvl="1"/>
            <a:r>
              <a:rPr lang="en-US" altLang="en-US" dirty="0"/>
              <a:t>Goals: </a:t>
            </a:r>
          </a:p>
          <a:p>
            <a:pPr lvl="2"/>
            <a:r>
              <a:rPr lang="en-US" altLang="en-US" dirty="0"/>
              <a:t>Contributions on current SA/802.11 interworking: 2G/3G/4G</a:t>
            </a:r>
          </a:p>
          <a:p>
            <a:pPr lvl="2"/>
            <a:r>
              <a:rPr lang="en-US" altLang="en-US" dirty="0"/>
              <a:t>Contributions on SA/802.11 or RAN/802.11 interworking or related 5G/nextGen topics</a:t>
            </a:r>
          </a:p>
          <a:p>
            <a:pPr lvl="2"/>
            <a:r>
              <a:rPr lang="en-US" altLang="en-US" dirty="0"/>
              <a:t>Discuss and address any LSs received</a:t>
            </a:r>
          </a:p>
          <a:p>
            <a:pPr lvl="2"/>
            <a:r>
              <a:rPr lang="en-US" altLang="en-US" dirty="0"/>
              <a:t>Continue discussions on NEND IC and report of NEND IC activity. </a:t>
            </a:r>
            <a:endParaRPr lang="en-US" dirty="0"/>
          </a:p>
          <a:p>
            <a:pPr lvl="2"/>
            <a:r>
              <a:rPr lang="en-US" altLang="en-US" dirty="0"/>
              <a:t>Present a 802.11 contribution(s) for NEND IC activity: A 802.11 perspective on ?????</a:t>
            </a:r>
          </a:p>
          <a:p>
            <a:pPr lvl="1"/>
            <a:r>
              <a:rPr lang="en-US" altLang="en-US" dirty="0"/>
              <a:t>2 sessions on Monday PM1 and Thursday AM2 (to be confirmed)</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850616" y="1347145"/>
            <a:ext cx="10361084" cy="4951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altLang="en-US" sz="1600" dirty="0"/>
              <a:t>Review of Teleconferences</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600" dirty="0"/>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July F2F Meeting in Berlin, Germany:</a:t>
            </a:r>
            <a:br>
              <a:rPr lang="en-US" altLang="en-US" dirty="0"/>
            </a:br>
            <a:r>
              <a:rPr lang="en-US" altLang="en-US" dirty="0">
                <a:hlinkClick r:id="rId2"/>
              </a:rPr>
              <a:t>11-17/1093r1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r>
              <a:rPr lang="en-US" altLang="en-US" sz="2000" dirty="0"/>
              <a:t>Minutes from Teleconferences: </a:t>
            </a:r>
          </a:p>
          <a:p>
            <a:pPr marL="800100" lvl="1" indent="-342900">
              <a:buFont typeface="Arial" panose="020B0604020202020204" pitchFamily="34" charset="0"/>
              <a:buChar char="•"/>
            </a:pPr>
            <a:r>
              <a:rPr lang="en-US" altLang="en-US" dirty="0"/>
              <a:t>August 17 - 12:00 noon EDT - </a:t>
            </a:r>
            <a:r>
              <a:rPr lang="en-US" altLang="en-US" dirty="0">
                <a:hlinkClick r:id="rId3"/>
              </a:rPr>
              <a:t>11-17/1257r1</a:t>
            </a:r>
            <a:r>
              <a:rPr lang="en-US" altLang="en-US" dirty="0"/>
              <a:t> </a:t>
            </a:r>
          </a:p>
          <a:p>
            <a:r>
              <a:rPr lang="en-US" altLang="en-US" sz="2000" dirty="0"/>
              <a:t>Comments?</a:t>
            </a:r>
          </a:p>
          <a:p>
            <a:r>
              <a:rPr lang="en-US" altLang="en-US" dirty="0"/>
              <a:t> 	</a:t>
            </a:r>
            <a:r>
              <a:rPr lang="en-US" altLang="en-US" sz="2000" dirty="0"/>
              <a:t>Objections to approving the minutes?</a:t>
            </a:r>
            <a:endParaRPr lang="en-US" altLang="en-US" dirty="0"/>
          </a:p>
          <a:p>
            <a:pPr marL="800100" lvl="1" indent="-342900">
              <a:buFont typeface="Arial" panose="020B0604020202020204" pitchFamily="34" charset="0"/>
              <a:buChar char="•"/>
            </a:pPr>
            <a:r>
              <a:rPr lang="en-US" altLang="en-US" dirty="0"/>
              <a:t>August 24, 9am EDT – 9:00 noon EDT - </a:t>
            </a:r>
            <a:r>
              <a:rPr lang="en-US" altLang="en-US" dirty="0">
                <a:hlinkClick r:id="rId4"/>
              </a:rPr>
              <a:t>11-17/1284r0</a:t>
            </a:r>
            <a:endParaRPr lang="en-US" altLang="en-US" dirty="0"/>
          </a:p>
          <a:p>
            <a:r>
              <a:rPr lang="en-US" altLang="en-US" sz="2000" dirty="0"/>
              <a:t>Comments?</a:t>
            </a:r>
          </a:p>
          <a:p>
            <a:r>
              <a:rPr lang="en-US" altLang="en-US" dirty="0"/>
              <a:t> 	</a:t>
            </a:r>
            <a:r>
              <a:rPr lang="en-US" altLang="en-US" sz="2000" dirty="0"/>
              <a:t>Objections to approving the minutes?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5518</TotalTime>
  <Words>2494</Words>
  <Application>Microsoft Office PowerPoint</Application>
  <PresentationFormat>Widescreen</PresentationFormat>
  <Paragraphs>329</Paragraphs>
  <Slides>26</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Review of Teleconferences</vt:lpstr>
      <vt:lpstr>Continue Teleconference Discussion on 11-17/1242r0 (1/2)</vt:lpstr>
      <vt:lpstr>Continue Teleconference Discussion on 11-17/1242r0 (2/2)</vt:lpstr>
      <vt:lpstr>Contributions</vt:lpstr>
      <vt:lpstr>Status/Background:  IEEE 802 network enhancements for the next decade Industry Connections Activity</vt:lpstr>
      <vt:lpstr>Status/Background: Future: IEEE 802 network enhancements for the next decade Industry Connections Activity</vt:lpstr>
      <vt:lpstr>IEEE 802 network enhancements for the next decade Industry Connections Activity  Contributions/Discussion</vt:lpstr>
      <vt:lpstr>Agenda</vt:lpstr>
      <vt:lpstr>Contributions</vt:lpstr>
      <vt:lpstr>IEEE 802 network enhancements for the next decade Industry Connections Activity – Contributions/Discussion</vt:lpstr>
      <vt:lpstr>IEEE 802 network enhancements for the next decade Industry Connections Activity (cont.)</vt:lpstr>
      <vt:lpstr>Call for Contributions</vt:lpstr>
      <vt:lpstr>Call for Contributions</vt:lpstr>
      <vt:lpstr>Call for Contributions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65</cp:revision>
  <cp:lastPrinted>1601-01-01T00:00:00Z</cp:lastPrinted>
  <dcterms:created xsi:type="dcterms:W3CDTF">2017-06-02T20:57:23Z</dcterms:created>
  <dcterms:modified xsi:type="dcterms:W3CDTF">2017-09-14T19:28:35Z</dcterms:modified>
</cp:coreProperties>
</file>