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5" r:id="rId4"/>
    <p:sldId id="266" r:id="rId5"/>
    <p:sldId id="267" r:id="rId6"/>
    <p:sldId id="268" r:id="rId7"/>
    <p:sldId id="280" r:id="rId8"/>
    <p:sldId id="270" r:id="rId9"/>
    <p:sldId id="272" r:id="rId10"/>
    <p:sldId id="275" r:id="rId11"/>
    <p:sldId id="278" r:id="rId12"/>
    <p:sldId id="287" r:id="rId13"/>
    <p:sldId id="288" r:id="rId14"/>
    <p:sldId id="285" r:id="rId15"/>
    <p:sldId id="290" r:id="rId16"/>
    <p:sldId id="291" r:id="rId17"/>
    <p:sldId id="289" r:id="rId18"/>
    <p:sldId id="282" r:id="rId19"/>
    <p:sldId id="286" r:id="rId20"/>
    <p:sldId id="283" r:id="rId21"/>
    <p:sldId id="273" r:id="rId22"/>
    <p:sldId id="274" r:id="rId23"/>
    <p:sldId id="2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47" d="100"/>
          <a:sy n="47" d="100"/>
        </p:scale>
        <p:origin x="432" y="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5529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384175" y="701675"/>
            <a:ext cx="6165850"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7C1C4D-82E4-42F7-92B4-CE4E9CCC0BC5}"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3958129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802.11-17/1222r1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7/11-17-1242-00-AANI-strategies-to-maximize-adoption-of-802-11-in-5g-networks.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7/11-17-1242-00-AANI-strategies-to-maximize-adoption-of-802-11-in-5g-network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7/11-17-1257-01-AANI-minutes-aani-sc-2017-08-17.docx" TargetMode="External"/><Relationship Id="rId2" Type="http://schemas.openxmlformats.org/officeDocument/2006/relationships/hyperlink" Target="https://mentor.ieee.org/802.11/dcn/17/11-17-1093-01-AANI-minutes-aani-sc-july-2017.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284-00-AANI-minutes-aani-sc-2017-08-24.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September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22"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a:t>Review of Teleconferences</a:t>
            </a:r>
          </a:p>
        </p:txBody>
      </p:sp>
      <p:sp>
        <p:nvSpPr>
          <p:cNvPr id="3" name="Content Placeholder 2"/>
          <p:cNvSpPr>
            <a:spLocks noGrp="1"/>
          </p:cNvSpPr>
          <p:nvPr>
            <p:ph idx="1"/>
          </p:nvPr>
        </p:nvSpPr>
        <p:spPr/>
        <p:txBody>
          <a:bodyPr/>
          <a:lstStyle/>
          <a:p>
            <a:pPr marL="800100" lvl="1" indent="-342900">
              <a:buFont typeface="Arial" panose="020B0604020202020204" pitchFamily="34" charset="0"/>
              <a:buChar char="•"/>
            </a:pPr>
            <a:r>
              <a:rPr lang="en-US" altLang="en-US" dirty="0"/>
              <a:t>July 27, 9am EDT - Canceled</a:t>
            </a:r>
          </a:p>
          <a:p>
            <a:pPr marL="800100" lvl="1" indent="-342900">
              <a:buFont typeface="Arial" panose="020B0604020202020204" pitchFamily="34" charset="0"/>
              <a:buChar char="•"/>
            </a:pPr>
            <a:r>
              <a:rPr lang="en-US" altLang="en-US" dirty="0"/>
              <a:t>August 3, 9am EDT - Canceled</a:t>
            </a:r>
          </a:p>
          <a:p>
            <a:pPr marL="800100" lvl="1" indent="-342900">
              <a:buFont typeface="Arial" panose="020B0604020202020204" pitchFamily="34" charset="0"/>
              <a:buChar char="•"/>
            </a:pPr>
            <a:r>
              <a:rPr lang="en-US" altLang="en-US" dirty="0"/>
              <a:t>August 10 , 9am EDT - Canceled</a:t>
            </a:r>
          </a:p>
          <a:p>
            <a:pPr marL="800100" lvl="1" indent="-342900">
              <a:buFont typeface="Arial" panose="020B0604020202020204" pitchFamily="34" charset="0"/>
              <a:buChar char="•"/>
            </a:pPr>
            <a:r>
              <a:rPr lang="en-US" altLang="en-US" b="1" dirty="0"/>
              <a:t>August 17 - 12:00 noon EDT</a:t>
            </a:r>
          </a:p>
          <a:p>
            <a:pPr marL="800100" lvl="1" indent="-342900">
              <a:buFont typeface="Arial" panose="020B0604020202020204" pitchFamily="34" charset="0"/>
              <a:buChar char="•"/>
            </a:pPr>
            <a:r>
              <a:rPr lang="en-US" altLang="en-US" b="1" dirty="0"/>
              <a:t>August 24, 9am EDT </a:t>
            </a:r>
          </a:p>
          <a:p>
            <a:pPr marL="800100" lvl="1" indent="-342900">
              <a:buFont typeface="Arial" panose="020B0604020202020204" pitchFamily="34" charset="0"/>
              <a:buChar char="•"/>
            </a:pPr>
            <a:r>
              <a:rPr lang="en-US" altLang="en-US" dirty="0"/>
              <a:t>August 31, 9am EDT </a:t>
            </a:r>
            <a:r>
              <a:rPr lang="en-US" altLang="en-US" dirty="0"/>
              <a:t>- Canceled</a:t>
            </a:r>
            <a:r>
              <a:rPr lang="en-US" altLang="en-US" dirty="0"/>
              <a:t> </a:t>
            </a:r>
          </a:p>
          <a:p>
            <a:pPr marL="800100" lvl="1" indent="-342900">
              <a:buFont typeface="Arial" panose="020B0604020202020204" pitchFamily="34" charset="0"/>
              <a:buChar char="•"/>
            </a:pPr>
            <a:r>
              <a:rPr lang="en-US" altLang="en-US" dirty="0"/>
              <a:t>September 7, 9am EDT </a:t>
            </a:r>
            <a:r>
              <a:rPr lang="en-US" altLang="en-US" dirty="0"/>
              <a:t>- Canceled</a:t>
            </a:r>
            <a:r>
              <a:rPr lang="en-US" altLang="en-US" dirty="0"/>
              <a:t> </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77471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6643"/>
            <a:ext cx="10361084" cy="467790"/>
          </a:xfrm>
        </p:spPr>
        <p:txBody>
          <a:bodyPr/>
          <a:lstStyle/>
          <a:p>
            <a:r>
              <a:rPr lang="en-US" dirty="0"/>
              <a:t>Continue Teleconference Discussion on 11-17/1242r0 (1/2)</a:t>
            </a:r>
          </a:p>
        </p:txBody>
      </p:sp>
      <p:sp>
        <p:nvSpPr>
          <p:cNvPr id="3" name="Content Placeholder 2"/>
          <p:cNvSpPr>
            <a:spLocks noGrp="1"/>
          </p:cNvSpPr>
          <p:nvPr>
            <p:ph idx="1"/>
          </p:nvPr>
        </p:nvSpPr>
        <p:spPr>
          <a:xfrm>
            <a:off x="106691" y="1447801"/>
            <a:ext cx="6217909" cy="684212"/>
          </a:xfrm>
        </p:spPr>
        <p:txBody>
          <a:bodyPr/>
          <a:lstStyle/>
          <a:p>
            <a:pPr marL="0" indent="0"/>
            <a:r>
              <a:rPr lang="en-US" sz="1800" dirty="0">
                <a:hlinkClick r:id="rId2"/>
              </a:rPr>
              <a:t>11-17/1242r0</a:t>
            </a:r>
            <a:r>
              <a:rPr lang="en-US" sz="1800" dirty="0"/>
              <a:t> - Strategies to Maximize Adoption of 802.11 in 5G Networks, Chuck Lukaszewski (Aruba, a HPE Company)</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TextBox 7"/>
          <p:cNvSpPr txBox="1"/>
          <p:nvPr/>
        </p:nvSpPr>
        <p:spPr>
          <a:xfrm>
            <a:off x="6355950" y="1232969"/>
            <a:ext cx="5562600" cy="5078313"/>
          </a:xfrm>
          <a:prstGeom prst="rect">
            <a:avLst/>
          </a:prstGeom>
          <a:noFill/>
        </p:spPr>
        <p:txBody>
          <a:bodyPr wrap="square" rtlCol="0">
            <a:spAutoFit/>
          </a:bodyPr>
          <a:lstStyle/>
          <a:p>
            <a:pPr algn="ctr"/>
            <a:r>
              <a:rPr lang="en-US" dirty="0">
                <a:solidFill>
                  <a:schemeClr val="tx1"/>
                </a:solidFill>
              </a:rPr>
              <a:t>For Discussion:</a:t>
            </a:r>
          </a:p>
          <a:p>
            <a:endParaRPr lang="en-US" sz="1200" dirty="0">
              <a:solidFill>
                <a:schemeClr val="tx1"/>
              </a:solidFill>
            </a:endParaRPr>
          </a:p>
          <a:p>
            <a:pPr marL="457200" indent="-457200">
              <a:buFont typeface="+mj-lt"/>
              <a:buAutoNum type="arabicPeriod"/>
            </a:pPr>
            <a:r>
              <a:rPr lang="en-US" dirty="0">
                <a:solidFill>
                  <a:schemeClr val="tx1"/>
                </a:solidFill>
              </a:rPr>
              <a:t>Any comments/discussion on this vision of “Success”?</a:t>
            </a:r>
          </a:p>
          <a:p>
            <a:pPr marL="457200" indent="-457200">
              <a:buFont typeface="+mj-lt"/>
              <a:buAutoNum type="arabicPeriod"/>
            </a:pPr>
            <a:r>
              <a:rPr lang="en-US" dirty="0">
                <a:solidFill>
                  <a:schemeClr val="tx1"/>
                </a:solidFill>
              </a:rPr>
              <a:t>How should we engage with 3GPP?</a:t>
            </a:r>
          </a:p>
          <a:p>
            <a:pPr marL="1200150" lvl="1" indent="-457200">
              <a:buFont typeface="+mj-lt"/>
              <a:buAutoNum type="arabicPeriod"/>
            </a:pPr>
            <a:r>
              <a:rPr lang="en-US" dirty="0">
                <a:solidFill>
                  <a:schemeClr val="tx1"/>
                </a:solidFill>
              </a:rPr>
              <a:t>Actively review and discuss 3GPP supplied information and provide 802.11 input to 3GPP</a:t>
            </a:r>
          </a:p>
          <a:p>
            <a:pPr marL="1200150" lvl="1" indent="-457200">
              <a:buFont typeface="+mj-lt"/>
              <a:buAutoNum type="arabicPeriod"/>
            </a:pPr>
            <a:r>
              <a:rPr lang="en-US" dirty="0">
                <a:solidFill>
                  <a:schemeClr val="tx1"/>
                </a:solidFill>
              </a:rPr>
              <a:t>Wait for 3GPP to ask 802.11 to provide input/specification changes</a:t>
            </a:r>
          </a:p>
          <a:p>
            <a:pPr marL="1200150" lvl="1" indent="-457200">
              <a:buFont typeface="+mj-lt"/>
              <a:buAutoNum type="arabicPeriod"/>
            </a:pPr>
            <a:r>
              <a:rPr lang="en-US" dirty="0">
                <a:solidFill>
                  <a:schemeClr val="tx1"/>
                </a:solidFill>
              </a:rPr>
              <a:t>Do nothing and allow 3GPP to define 802.11 interface(s) to 3GPP</a:t>
            </a:r>
          </a:p>
        </p:txBody>
      </p:sp>
      <p:sp>
        <p:nvSpPr>
          <p:cNvPr id="9" name="TextBox 8"/>
          <p:cNvSpPr txBox="1"/>
          <p:nvPr/>
        </p:nvSpPr>
        <p:spPr>
          <a:xfrm>
            <a:off x="1120146" y="5966210"/>
            <a:ext cx="4191000" cy="461665"/>
          </a:xfrm>
          <a:prstGeom prst="rect">
            <a:avLst/>
          </a:prstGeom>
          <a:noFill/>
        </p:spPr>
        <p:txBody>
          <a:bodyPr wrap="square" rtlCol="0">
            <a:spAutoFit/>
          </a:bodyPr>
          <a:lstStyle/>
          <a:p>
            <a:pPr algn="ctr"/>
            <a:r>
              <a:rPr lang="en-US" dirty="0">
                <a:solidFill>
                  <a:schemeClr val="tx1"/>
                </a:solidFill>
              </a:rPr>
              <a:t>Slide 14 from 11-17/1242r0</a:t>
            </a:r>
          </a:p>
        </p:txBody>
      </p:sp>
      <p:sp>
        <p:nvSpPr>
          <p:cNvPr id="10" name="Rectangle 9"/>
          <p:cNvSpPr/>
          <p:nvPr/>
        </p:nvSpPr>
        <p:spPr bwMode="auto">
          <a:xfrm>
            <a:off x="106691" y="1447801"/>
            <a:ext cx="6217910" cy="4980073"/>
          </a:xfrm>
          <a:prstGeom prst="rect">
            <a:avLst/>
          </a:prstGeom>
          <a:noFill/>
          <a:ln w="571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pic>
        <p:nvPicPr>
          <p:cNvPr id="11" name="Picture 10"/>
          <p:cNvPicPr>
            <a:picLocks noChangeAspect="1"/>
          </p:cNvPicPr>
          <p:nvPr/>
        </p:nvPicPr>
        <p:blipFill rotWithShape="1">
          <a:blip r:embed="rId3"/>
          <a:srcRect l="4341" t="9674" r="3727" b="10553"/>
          <a:stretch/>
        </p:blipFill>
        <p:spPr>
          <a:xfrm>
            <a:off x="158636" y="2197745"/>
            <a:ext cx="6013563" cy="3913677"/>
          </a:xfrm>
          <a:prstGeom prst="rect">
            <a:avLst/>
          </a:prstGeom>
        </p:spPr>
      </p:pic>
    </p:spTree>
    <p:extLst>
      <p:ext uri="{BB962C8B-B14F-4D97-AF65-F5344CB8AC3E}">
        <p14:creationId xmlns:p14="http://schemas.microsoft.com/office/powerpoint/2010/main" val="3124999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789" y="751703"/>
            <a:ext cx="10361084" cy="467790"/>
          </a:xfrm>
        </p:spPr>
        <p:txBody>
          <a:bodyPr/>
          <a:lstStyle/>
          <a:p>
            <a:r>
              <a:rPr lang="en-US" dirty="0"/>
              <a:t>Continue </a:t>
            </a:r>
            <a:r>
              <a:rPr lang="en-US" dirty="0"/>
              <a:t>Teleconference </a:t>
            </a:r>
            <a:r>
              <a:rPr lang="en-US" dirty="0"/>
              <a:t>Discussion on 11-17/1242r0 (2/2)</a:t>
            </a:r>
          </a:p>
        </p:txBody>
      </p:sp>
      <p:sp>
        <p:nvSpPr>
          <p:cNvPr id="3" name="Content Placeholder 2"/>
          <p:cNvSpPr>
            <a:spLocks noGrp="1"/>
          </p:cNvSpPr>
          <p:nvPr>
            <p:ph idx="1"/>
          </p:nvPr>
        </p:nvSpPr>
        <p:spPr>
          <a:xfrm>
            <a:off x="106691" y="1447801"/>
            <a:ext cx="6217909" cy="684212"/>
          </a:xfrm>
        </p:spPr>
        <p:txBody>
          <a:bodyPr/>
          <a:lstStyle/>
          <a:p>
            <a:pPr marL="0" indent="0"/>
            <a:r>
              <a:rPr lang="en-US" sz="1800" dirty="0">
                <a:hlinkClick r:id="rId2"/>
              </a:rPr>
              <a:t>11-17/1242r0</a:t>
            </a:r>
            <a:r>
              <a:rPr lang="en-US" sz="1800" dirty="0"/>
              <a:t> - Strategies to Maximize Adoption of 802.11 in 5G Networks, Chuck Lukaszewski (Aruba, a HPE Company)</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pic>
        <p:nvPicPr>
          <p:cNvPr id="7" name="Picture 6"/>
          <p:cNvPicPr>
            <a:picLocks noChangeAspect="1"/>
          </p:cNvPicPr>
          <p:nvPr/>
        </p:nvPicPr>
        <p:blipFill>
          <a:blip r:embed="rId3"/>
          <a:stretch>
            <a:fillRect/>
          </a:stretch>
        </p:blipFill>
        <p:spPr>
          <a:xfrm>
            <a:off x="249182" y="2143318"/>
            <a:ext cx="5932928" cy="3811587"/>
          </a:xfrm>
          <a:prstGeom prst="rect">
            <a:avLst/>
          </a:prstGeom>
          <a:ln>
            <a:solidFill>
              <a:schemeClr val="tx1"/>
            </a:solidFill>
          </a:ln>
        </p:spPr>
      </p:pic>
      <p:sp>
        <p:nvSpPr>
          <p:cNvPr id="8" name="TextBox 7"/>
          <p:cNvSpPr txBox="1"/>
          <p:nvPr/>
        </p:nvSpPr>
        <p:spPr>
          <a:xfrm>
            <a:off x="6349314" y="1492963"/>
            <a:ext cx="5562600" cy="4708981"/>
          </a:xfrm>
          <a:prstGeom prst="rect">
            <a:avLst/>
          </a:prstGeom>
          <a:noFill/>
        </p:spPr>
        <p:txBody>
          <a:bodyPr wrap="square" rtlCol="0">
            <a:spAutoFit/>
          </a:bodyPr>
          <a:lstStyle/>
          <a:p>
            <a:pPr algn="ctr"/>
            <a:r>
              <a:rPr lang="en-US" dirty="0">
                <a:solidFill>
                  <a:schemeClr val="tx1"/>
                </a:solidFill>
              </a:rPr>
              <a:t>For Discussion:</a:t>
            </a:r>
          </a:p>
          <a:p>
            <a:endParaRPr lang="en-US" sz="1200" dirty="0">
              <a:solidFill>
                <a:schemeClr val="tx1"/>
              </a:solidFill>
            </a:endParaRPr>
          </a:p>
          <a:p>
            <a:pPr marL="457200" indent="-457200">
              <a:buFont typeface="+mj-lt"/>
              <a:buAutoNum type="arabicPeriod"/>
            </a:pPr>
            <a:r>
              <a:rPr lang="en-US" dirty="0">
                <a:solidFill>
                  <a:schemeClr val="tx1"/>
                </a:solidFill>
              </a:rPr>
              <a:t>Will 802.11 capabilities and functionalities meet/exceed 3GPP RAT minimums?</a:t>
            </a:r>
          </a:p>
          <a:p>
            <a:pPr marL="1200150" lvl="1" indent="-457200">
              <a:buFont typeface="+mj-lt"/>
              <a:buAutoNum type="alphaUcPeriod"/>
            </a:pPr>
            <a:r>
              <a:rPr lang="en-US" dirty="0">
                <a:solidFill>
                  <a:schemeClr val="tx1"/>
                </a:solidFill>
              </a:rPr>
              <a:t>Does security need improvement?</a:t>
            </a:r>
          </a:p>
          <a:p>
            <a:pPr marL="1200150" lvl="1" indent="-457200">
              <a:buFont typeface="+mj-lt"/>
              <a:buAutoNum type="alphaUcPeriod"/>
            </a:pPr>
            <a:r>
              <a:rPr lang="en-US" dirty="0">
                <a:solidFill>
                  <a:schemeClr val="tx1"/>
                </a:solidFill>
              </a:rPr>
              <a:t>Are additional QoS/GBR capabilities needed?</a:t>
            </a:r>
          </a:p>
          <a:p>
            <a:pPr marL="1200150" lvl="1" indent="-457200">
              <a:buFont typeface="+mj-lt"/>
              <a:buAutoNum type="alphaUcPeriod"/>
            </a:pPr>
            <a:r>
              <a:rPr lang="en-US" dirty="0">
                <a:solidFill>
                  <a:schemeClr val="tx1"/>
                </a:solidFill>
              </a:rPr>
              <a:t>Are controlled/predictable hand-overs needed (mobility)?</a:t>
            </a:r>
          </a:p>
          <a:p>
            <a:pPr marL="457200" indent="-457200">
              <a:buFont typeface="+mj-lt"/>
              <a:buAutoNum type="arabicPeriod"/>
            </a:pPr>
            <a:r>
              <a:rPr lang="en-US" dirty="0">
                <a:solidFill>
                  <a:schemeClr val="tx1"/>
                </a:solidFill>
              </a:rPr>
              <a:t>Are there Operator technology gaps?</a:t>
            </a:r>
          </a:p>
          <a:p>
            <a:pPr marL="457200" indent="-457200">
              <a:buFont typeface="+mj-lt"/>
              <a:buAutoNum type="arabicPeriod"/>
            </a:pPr>
            <a:r>
              <a:rPr lang="en-US" dirty="0">
                <a:solidFill>
                  <a:schemeClr val="tx1"/>
                </a:solidFill>
              </a:rPr>
              <a:t>Should we look in to speeding up the 802.11 process?</a:t>
            </a:r>
          </a:p>
        </p:txBody>
      </p:sp>
      <p:sp>
        <p:nvSpPr>
          <p:cNvPr id="9" name="TextBox 8"/>
          <p:cNvSpPr txBox="1"/>
          <p:nvPr/>
        </p:nvSpPr>
        <p:spPr>
          <a:xfrm>
            <a:off x="1120146" y="5966210"/>
            <a:ext cx="4191000" cy="461665"/>
          </a:xfrm>
          <a:prstGeom prst="rect">
            <a:avLst/>
          </a:prstGeom>
          <a:noFill/>
        </p:spPr>
        <p:txBody>
          <a:bodyPr wrap="square" rtlCol="0">
            <a:spAutoFit/>
          </a:bodyPr>
          <a:lstStyle/>
          <a:p>
            <a:pPr algn="ctr"/>
            <a:r>
              <a:rPr lang="en-US" dirty="0">
                <a:solidFill>
                  <a:schemeClr val="tx1"/>
                </a:solidFill>
              </a:rPr>
              <a:t>Slide 15 from 11-17/1242r0</a:t>
            </a:r>
          </a:p>
        </p:txBody>
      </p:sp>
      <p:sp>
        <p:nvSpPr>
          <p:cNvPr id="10" name="Rectangle 9"/>
          <p:cNvSpPr/>
          <p:nvPr/>
        </p:nvSpPr>
        <p:spPr bwMode="auto">
          <a:xfrm>
            <a:off x="106691" y="1447801"/>
            <a:ext cx="6217910" cy="4980073"/>
          </a:xfrm>
          <a:prstGeom prst="rect">
            <a:avLst/>
          </a:prstGeom>
          <a:noFill/>
          <a:ln w="5715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665127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639688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 150 attendees </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01515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Future: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F2F at 802 Plenary meetings.  Therefore the next F2F meeting will be Tuesday November 7 19:00 to 21:00 at Caribe Hotel and Convention Center, Orlando, FL, USA.</a:t>
            </a:r>
          </a:p>
          <a:p>
            <a:pPr>
              <a:buFont typeface="Arial" panose="020B0604020202020204" pitchFamily="34" charset="0"/>
              <a:buChar char="•"/>
            </a:pPr>
            <a:r>
              <a:rPr lang="en-US" b="0" dirty="0"/>
              <a:t>There will be NEND ICA teleconferences, it is likely these will be monthly, the dates and times of these meetings are currently TBD. </a:t>
            </a:r>
          </a:p>
          <a:p>
            <a:pPr>
              <a:buFont typeface="Arial" panose="020B0604020202020204" pitchFamily="34" charset="0"/>
              <a:buChar char="•"/>
            </a:pPr>
            <a:r>
              <a:rPr lang="en-US" b="0" dirty="0"/>
              <a:t>Glenn Parsons will continue to Chair this activity until a Chair can be found.</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a:buFont typeface="Arial" panose="020B0604020202020204" pitchFamily="34" charset="0"/>
              <a:buChar char="•"/>
            </a:pPr>
            <a:r>
              <a:rPr lang="en-US" dirty="0"/>
              <a:t>Does 802.11 want to participate in this activity, do we have particular Industry interest?</a:t>
            </a:r>
          </a:p>
          <a:p>
            <a:pPr>
              <a:buFont typeface="Arial" panose="020B0604020202020204" pitchFamily="34" charset="0"/>
              <a:buChar char="•"/>
            </a:pPr>
            <a:r>
              <a:rPr lang="en-US" dirty="0"/>
              <a:t>Is anyone interested in participating/contributing to this active?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802 network enhancements for the next decade Industry Connections Activity  Contributions/Discussion</a:t>
            </a:r>
          </a:p>
        </p:txBody>
      </p:sp>
      <p:sp>
        <p:nvSpPr>
          <p:cNvPr id="3" name="Content Placeholder 2"/>
          <p:cNvSpPr>
            <a:spLocks noGrp="1"/>
          </p:cNvSpPr>
          <p:nvPr>
            <p:ph idx="1"/>
          </p:nvPr>
        </p:nvSpPr>
        <p:spPr>
          <a:xfrm>
            <a:off x="621242" y="1731348"/>
            <a:ext cx="11049000" cy="4669451"/>
          </a:xfrm>
        </p:spPr>
        <p:txBody>
          <a:bodyPr/>
          <a:lstStyle/>
          <a:p>
            <a:pPr lvl="1">
              <a:buFont typeface="Arial" panose="020B0604020202020204" pitchFamily="34" charset="0"/>
              <a:buChar char="•"/>
            </a:pPr>
            <a:r>
              <a:rPr lang="en-US" sz="3200" dirty="0"/>
              <a:t>Contributions ???</a:t>
            </a:r>
          </a:p>
          <a:p>
            <a:pPr lvl="1">
              <a:buFont typeface="Arial" panose="020B0604020202020204" pitchFamily="34" charset="0"/>
              <a:buChar char="•"/>
            </a:pPr>
            <a:r>
              <a:rPr lang="en-US" sz="3200" dirty="0"/>
              <a:t>Discussion</a:t>
            </a:r>
          </a:p>
          <a:p>
            <a:pPr lvl="2">
              <a:buFont typeface="Arial" panose="020B0604020202020204" pitchFamily="34" charset="0"/>
              <a:buChar char="•"/>
            </a:pPr>
            <a:r>
              <a:rPr lang="en-US" altLang="en-US" sz="2800" dirty="0"/>
              <a:t>Present a 802.11 contribution(s) for NEND IC activity: A 802.11 perspective on ?????</a:t>
            </a:r>
            <a:endParaRPr lang="en-US" sz="2800" dirty="0"/>
          </a:p>
          <a:p>
            <a:pPr>
              <a:buFont typeface="Arial" panose="020B0604020202020204" pitchFamily="34" charset="0"/>
              <a:buChar char="•"/>
            </a:pPr>
            <a:endParaRPr lang="en-US" sz="3600" dirty="0"/>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50547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838200" y="1524000"/>
            <a:ext cx="10361084" cy="4800600"/>
          </a:xfrm>
        </p:spPr>
        <p:txBody>
          <a:bodyPr/>
          <a:lstStyle/>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lvl="0" indent="-457200">
              <a:buFont typeface="Times New Roman" panose="02020603050405020304" pitchFamily="18" charset="0"/>
              <a:buAutoNum type="arabicPeriod"/>
              <a:defRPr/>
            </a:pPr>
            <a:r>
              <a:rPr lang="en-US" altLang="en-US" sz="1600" dirty="0"/>
              <a:t>Continued Contributions (if any)</a:t>
            </a:r>
          </a:p>
          <a:p>
            <a:pPr marL="457200" lvl="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lvl="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46573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pPr>
              <a:buFont typeface="Arial" panose="020B0604020202020204" pitchFamily="34" charset="0"/>
              <a:buChar char="•"/>
            </a:pPr>
            <a:r>
              <a:rPr lang="en-US" dirty="0"/>
              <a:t>Discussion</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258361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September 2017</a:t>
            </a:r>
          </a:p>
          <a:p>
            <a:pPr algn="ctr"/>
            <a:r>
              <a:rPr lang="en-GB" dirty="0"/>
              <a:t>Hilton Waikoloa Village, Kona, HI,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802 network enhancements for the next decade Industry Connections Activity – Contributions/Discussion</a:t>
            </a:r>
          </a:p>
        </p:txBody>
      </p:sp>
      <p:sp>
        <p:nvSpPr>
          <p:cNvPr id="3" name="Content Placeholder 2"/>
          <p:cNvSpPr>
            <a:spLocks noGrp="1"/>
          </p:cNvSpPr>
          <p:nvPr>
            <p:ph idx="1"/>
          </p:nvPr>
        </p:nvSpPr>
        <p:spPr>
          <a:xfrm>
            <a:off x="621242" y="1731348"/>
            <a:ext cx="11049000" cy="4669451"/>
          </a:xfrm>
        </p:spPr>
        <p:txBody>
          <a:bodyPr/>
          <a:lstStyle/>
          <a:p>
            <a:pPr lvl="1">
              <a:buFont typeface="Arial" panose="020B0604020202020204" pitchFamily="34" charset="0"/>
              <a:buChar char="•"/>
            </a:pPr>
            <a:r>
              <a:rPr lang="en-US" sz="3200" dirty="0"/>
              <a:t>Contributions ???</a:t>
            </a:r>
          </a:p>
          <a:p>
            <a:pPr lvl="1">
              <a:buFont typeface="Arial" panose="020B0604020202020204" pitchFamily="34" charset="0"/>
              <a:buChar char="•"/>
            </a:pPr>
            <a:r>
              <a:rPr lang="en-US" sz="3200" dirty="0"/>
              <a:t>Discussion</a:t>
            </a:r>
          </a:p>
          <a:p>
            <a:pPr lvl="2">
              <a:buFont typeface="Arial" panose="020B0604020202020204" pitchFamily="34" charset="0"/>
              <a:buChar char="•"/>
            </a:pPr>
            <a:r>
              <a:rPr lang="en-US" altLang="en-US" sz="2800" dirty="0"/>
              <a:t>Present a 802.11 contribution(s) for NEND IC activity: A 802.11 perspective on ?????</a:t>
            </a:r>
            <a:endParaRPr lang="en-US" sz="2800" dirty="0"/>
          </a:p>
          <a:p>
            <a:pPr>
              <a:buFont typeface="Arial" panose="020B0604020202020204" pitchFamily="34" charset="0"/>
              <a:buChar char="•"/>
            </a:pPr>
            <a:endParaRPr lang="en-US" sz="3600" dirty="0"/>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16917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914401" y="685801"/>
            <a:ext cx="10361084" cy="685799"/>
          </a:xfrm>
        </p:spPr>
        <p:txBody>
          <a:bodyPr/>
          <a:lstStyle/>
          <a:p>
            <a:r>
              <a:rPr lang="en-US" altLang="en-US" dirty="0"/>
              <a:t>New Business</a:t>
            </a:r>
          </a:p>
        </p:txBody>
      </p:sp>
      <p:sp>
        <p:nvSpPr>
          <p:cNvPr id="35843" name="Content Placeholder 2"/>
          <p:cNvSpPr>
            <a:spLocks noGrp="1"/>
          </p:cNvSpPr>
          <p:nvPr>
            <p:ph idx="1"/>
          </p:nvPr>
        </p:nvSpPr>
        <p:spPr>
          <a:xfrm>
            <a:off x="914401" y="1450977"/>
            <a:ext cx="10361084" cy="4643438"/>
          </a:xfrm>
        </p:spPr>
        <p:txBody>
          <a:bodyPr/>
          <a:lstStyle/>
          <a:p>
            <a:r>
              <a:rPr lang="en-US" altLang="en-US" dirty="0"/>
              <a:t>Any other business?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858039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685802"/>
            <a:ext cx="10361084" cy="5638798"/>
          </a:xfrm>
        </p:spPr>
        <p:txBody>
          <a:bodyPr/>
          <a:lstStyle/>
          <a:p>
            <a:r>
              <a:rPr lang="en-US" altLang="en-US" dirty="0"/>
              <a:t>Teleconference: </a:t>
            </a:r>
          </a:p>
          <a:p>
            <a:pPr lvl="1"/>
            <a:r>
              <a:rPr lang="en-US" altLang="en-US" dirty="0"/>
              <a:t>How many teleconferences should we plan between now and the November? </a:t>
            </a:r>
          </a:p>
          <a:p>
            <a:pPr lvl="1"/>
            <a:r>
              <a:rPr lang="en-US" altLang="en-US" dirty="0"/>
              <a:t>?????</a:t>
            </a:r>
          </a:p>
          <a:p>
            <a:pPr lvl="1"/>
            <a:r>
              <a:rPr lang="en-US" altLang="en-US" dirty="0"/>
              <a:t>Topics for discussion/contribution:</a:t>
            </a:r>
          </a:p>
          <a:p>
            <a:pPr marL="914400" lvl="1" indent="-457200">
              <a:buFont typeface="+mj-lt"/>
              <a:buAutoNum type="arabicPeriod"/>
            </a:pPr>
            <a:r>
              <a:rPr lang="en-US" altLang="en-US" dirty="0"/>
              <a:t>NEND IC activity</a:t>
            </a:r>
          </a:p>
          <a:p>
            <a:pPr marL="914400" lvl="1" indent="-457200">
              <a:buFont typeface="+mj-lt"/>
              <a:buAutoNum type="arabicPeriod"/>
            </a:pPr>
            <a:r>
              <a:rPr lang="en-US" altLang="en-US" dirty="0"/>
              <a:t>3GPP Interworking</a:t>
            </a:r>
          </a:p>
          <a:p>
            <a:r>
              <a:rPr lang="en-US" altLang="en-US" dirty="0"/>
              <a:t>5-10 November 2017 F2F,  Orlando, FL, USA:</a:t>
            </a:r>
          </a:p>
          <a:p>
            <a:pPr lvl="1"/>
            <a:r>
              <a:rPr lang="en-US" altLang="en-US" dirty="0"/>
              <a:t>Goals: </a:t>
            </a:r>
          </a:p>
          <a:p>
            <a:pPr lvl="2"/>
            <a:r>
              <a:rPr lang="en-US" altLang="en-US" dirty="0"/>
              <a:t>Contributions on current SA/802.11 interworking: 2G/3G/4G</a:t>
            </a:r>
          </a:p>
          <a:p>
            <a:pPr lvl="2"/>
            <a:r>
              <a:rPr lang="en-US" altLang="en-US" dirty="0"/>
              <a:t>Contributions on SA/802.11 or RAN/802.11 interworking or related 5G/nextGen topics</a:t>
            </a:r>
          </a:p>
          <a:p>
            <a:pPr lvl="2"/>
            <a:r>
              <a:rPr lang="en-US" altLang="en-US" dirty="0"/>
              <a:t>Discuss and address any LSs received</a:t>
            </a:r>
          </a:p>
          <a:p>
            <a:pPr lvl="2"/>
            <a:r>
              <a:rPr lang="en-US" altLang="en-US" dirty="0"/>
              <a:t>Continue discussions on NEND IC and report of NEND IC activity. </a:t>
            </a:r>
            <a:endParaRPr lang="en-US" dirty="0"/>
          </a:p>
          <a:p>
            <a:pPr lvl="2"/>
            <a:r>
              <a:rPr lang="en-US" altLang="en-US" dirty="0"/>
              <a:t>Present a 802.11 contribution(s) for NEND IC activity: A 802.11 perspective on ?????</a:t>
            </a:r>
          </a:p>
          <a:p>
            <a:pPr lvl="1"/>
            <a:r>
              <a:rPr lang="en-US" altLang="en-US" dirty="0"/>
              <a:t>2 sessions on Monday PM1 and Thursday AM2 (to be confirmed)</a:t>
            </a:r>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850616" y="1347145"/>
            <a:ext cx="10361084" cy="4951414"/>
          </a:xfrm>
        </p:spPr>
        <p:txBody>
          <a:bodyPr/>
          <a:lstStyle/>
          <a:p>
            <a:pPr marL="0" indent="0">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Background/Status</a:t>
            </a:r>
          </a:p>
          <a:p>
            <a:pPr marL="457200" indent="-457200">
              <a:buFont typeface="Times New Roman" panose="02020603050405020304" pitchFamily="18" charset="0"/>
              <a:buAutoNum type="arabicPeriod"/>
              <a:defRPr/>
            </a:pPr>
            <a:r>
              <a:rPr lang="en-US" altLang="en-US" sz="1600" dirty="0"/>
              <a:t>Review of Teleconferences</a:t>
            </a:r>
          </a:p>
          <a:p>
            <a:pPr marL="457200" indent="-457200">
              <a:buFont typeface="Times New Roman" panose="02020603050405020304" pitchFamily="18" charset="0"/>
              <a:buAutoNum type="arabicPeriod"/>
              <a:defRPr/>
            </a:pPr>
            <a:r>
              <a:rPr lang="en-US" altLang="en-US" sz="1600" dirty="0"/>
              <a:t>Incoming Liaison Statements (if any)</a:t>
            </a:r>
          </a:p>
          <a:p>
            <a:pPr marL="457200" indent="-457200">
              <a:buFont typeface="Times New Roman" panose="02020603050405020304" pitchFamily="18" charset="0"/>
              <a:buAutoNum type="arabicPeriod"/>
              <a:defRPr/>
            </a:pPr>
            <a:r>
              <a:rPr lang="en-US" altLang="en-US" sz="1600" dirty="0"/>
              <a:t>Contributions (if any)</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endParaRPr lang="en-US" altLang="en-US" sz="1600" dirty="0"/>
          </a:p>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Contributions (if any)</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September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July F2F Meeting in Berlin, Germany:</a:t>
            </a:r>
            <a:br>
              <a:rPr lang="en-US" altLang="en-US" dirty="0"/>
            </a:br>
            <a:r>
              <a:rPr lang="en-US" altLang="en-US" dirty="0">
                <a:hlinkClick r:id="rId2"/>
              </a:rPr>
              <a:t>11-17/1093r1</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sz="2000" dirty="0"/>
          </a:p>
          <a:p>
            <a:r>
              <a:rPr lang="en-US" altLang="en-US" sz="2000" dirty="0"/>
              <a:t>Minutes from Teleconferences: </a:t>
            </a:r>
          </a:p>
          <a:p>
            <a:pPr marL="800100" lvl="1" indent="-342900">
              <a:buFont typeface="Arial" panose="020B0604020202020204" pitchFamily="34" charset="0"/>
              <a:buChar char="•"/>
            </a:pPr>
            <a:r>
              <a:rPr lang="en-US" altLang="en-US" dirty="0"/>
              <a:t>August 17 - 12:00 noon EDT - </a:t>
            </a:r>
            <a:r>
              <a:rPr lang="en-US" altLang="en-US" dirty="0">
                <a:hlinkClick r:id="rId3"/>
              </a:rPr>
              <a:t>11-17/1257r1</a:t>
            </a:r>
            <a:r>
              <a:rPr lang="en-US" altLang="en-US" dirty="0"/>
              <a:t> </a:t>
            </a:r>
          </a:p>
          <a:p>
            <a:r>
              <a:rPr lang="en-US" altLang="en-US" sz="2000" dirty="0"/>
              <a:t>Comments?</a:t>
            </a:r>
          </a:p>
          <a:p>
            <a:r>
              <a:rPr lang="en-US" altLang="en-US" dirty="0"/>
              <a:t> 	</a:t>
            </a:r>
            <a:r>
              <a:rPr lang="en-US" altLang="en-US" sz="2000" dirty="0"/>
              <a:t>Objections to approving the minutes?</a:t>
            </a:r>
            <a:endParaRPr lang="en-US" altLang="en-US" dirty="0"/>
          </a:p>
          <a:p>
            <a:pPr marL="800100" lvl="1" indent="-342900">
              <a:buFont typeface="Arial" panose="020B0604020202020204" pitchFamily="34" charset="0"/>
              <a:buChar char="•"/>
            </a:pPr>
            <a:r>
              <a:rPr lang="en-US" altLang="en-US" dirty="0"/>
              <a:t>August 24, 9am EDT – 9:00 noon EDT - </a:t>
            </a:r>
            <a:r>
              <a:rPr lang="en-US" altLang="en-US" dirty="0">
                <a:hlinkClick r:id="rId4"/>
              </a:rPr>
              <a:t>11-17/1284r0</a:t>
            </a:r>
            <a:endParaRPr lang="en-US" altLang="en-US" dirty="0"/>
          </a:p>
          <a:p>
            <a:r>
              <a:rPr lang="en-US" altLang="en-US" sz="2000" dirty="0"/>
              <a:t>Comments?</a:t>
            </a:r>
          </a:p>
          <a:p>
            <a:r>
              <a:rPr lang="en-US" altLang="en-US" dirty="0"/>
              <a:t> 	</a:t>
            </a:r>
            <a:r>
              <a:rPr lang="en-US" altLang="en-US" sz="2000" dirty="0"/>
              <a:t>Objections to approving the minutes?</a:t>
            </a:r>
          </a:p>
          <a:p>
            <a:pPr marL="800100" lvl="1" indent="-342900">
              <a:buFont typeface="Arial" panose="020B0604020202020204" pitchFamily="34" charset="0"/>
              <a:buChar char="•"/>
            </a:pPr>
            <a:endParaRPr lang="en-US" altLang="en-US" dirty="0"/>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September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5468</TotalTime>
  <Words>2103</Words>
  <Application>Microsoft Office PowerPoint</Application>
  <PresentationFormat>Widescreen</PresentationFormat>
  <Paragraphs>294</Paragraphs>
  <Slides>23</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Status</vt:lpstr>
      <vt:lpstr>Review of Teleconferences</vt:lpstr>
      <vt:lpstr>Continue Teleconference Discussion on 11-17/1242r0 (1/2)</vt:lpstr>
      <vt:lpstr>Continue Teleconference Discussion on 11-17/1242r0 (2/2)</vt:lpstr>
      <vt:lpstr>Contributions</vt:lpstr>
      <vt:lpstr>Status/Background:  IEEE 802 network enhancements for the next decade Industry Connections Activity</vt:lpstr>
      <vt:lpstr>Status/Background: Future: IEEE 802 network enhancements for the next decade Industry Connections Activity</vt:lpstr>
      <vt:lpstr>IEEE 802 network enhancements for the next decade Industry Connections Activity  Contributions/Discussion</vt:lpstr>
      <vt:lpstr>Agenda</vt:lpstr>
      <vt:lpstr>Contributions</vt:lpstr>
      <vt:lpstr>IEEE 802 network enhancements for the next decade Industry Connections Activity – Contributions/Discussion</vt:lpstr>
      <vt:lpstr>New Business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59</cp:revision>
  <cp:lastPrinted>1601-01-01T00:00:00Z</cp:lastPrinted>
  <dcterms:created xsi:type="dcterms:W3CDTF">2017-06-02T20:57:23Z</dcterms:created>
  <dcterms:modified xsi:type="dcterms:W3CDTF">2017-09-11T20:17:18Z</dcterms:modified>
</cp:coreProperties>
</file>