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257" r:id="rId3"/>
    <p:sldId id="265" r:id="rId4"/>
    <p:sldId id="266" r:id="rId5"/>
    <p:sldId id="267" r:id="rId6"/>
    <p:sldId id="268" r:id="rId7"/>
    <p:sldId id="280" r:id="rId8"/>
    <p:sldId id="270" r:id="rId9"/>
    <p:sldId id="272" r:id="rId10"/>
    <p:sldId id="275" r:id="rId11"/>
    <p:sldId id="278" r:id="rId12"/>
    <p:sldId id="287" r:id="rId13"/>
    <p:sldId id="288" r:id="rId14"/>
    <p:sldId id="285" r:id="rId15"/>
    <p:sldId id="290" r:id="rId16"/>
    <p:sldId id="291" r:id="rId17"/>
    <p:sldId id="289" r:id="rId18"/>
    <p:sldId id="282" r:id="rId19"/>
    <p:sldId id="286" r:id="rId20"/>
    <p:sldId id="283" r:id="rId21"/>
    <p:sldId id="273" r:id="rId22"/>
    <p:sldId id="274" r:id="rId23"/>
    <p:sldId id="264" r:id="rId2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47" d="100"/>
          <a:sy n="47" d="100"/>
        </p:scale>
        <p:origin x="432" y="3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9/11/2017</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23</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150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2150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2151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2151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AAC3C24F-F4EA-494B-80DD-7660B11FC234}" type="slidenum">
              <a:rPr lang="en-US" altLang="en-US" smtClean="0"/>
              <a:pPr>
                <a:spcBef>
                  <a:spcPct val="0"/>
                </a:spcBef>
              </a:pPr>
              <a:t>9</a:t>
            </a:fld>
            <a:endParaRPr lang="en-US" altLang="en-US" dirty="0"/>
          </a:p>
        </p:txBody>
      </p:sp>
    </p:spTree>
    <p:extLst>
      <p:ext uri="{BB962C8B-B14F-4D97-AF65-F5344CB8AC3E}">
        <p14:creationId xmlns:p14="http://schemas.microsoft.com/office/powerpoint/2010/main" val="41311336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18</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40552967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384175" y="701675"/>
            <a:ext cx="6165850"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68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68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687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687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97C1C4D-82E4-42F7-92B4-CE4E9CCC0BC5}" type="slidenum">
              <a:rPr lang="en-US" altLang="en-US" smtClean="0"/>
              <a:pPr>
                <a:spcBef>
                  <a:spcPct val="0"/>
                </a:spcBef>
              </a:pPr>
              <a:t>21</a:t>
            </a:fld>
            <a:endParaRPr lang="en-US" altLang="en-US" dirty="0"/>
          </a:p>
        </p:txBody>
      </p:sp>
    </p:spTree>
    <p:extLst>
      <p:ext uri="{BB962C8B-B14F-4D97-AF65-F5344CB8AC3E}">
        <p14:creationId xmlns:p14="http://schemas.microsoft.com/office/powerpoint/2010/main" val="39581295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22</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2017</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September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2017</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2017</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2017</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2017</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2017</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802.11-17/1222r1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16/11-16-1574-03-AANI-draft-ls-from-802-11-to-3gpp-sa-requesting-status-and-information-on-wlan-integration-in-3gpp-nextgen-system.docx" TargetMode="External"/><Relationship Id="rId2" Type="http://schemas.openxmlformats.org/officeDocument/2006/relationships/hyperlink" Target="https://mentor.ieee.org/802.11/dcn/17/11-17-0903-00-0000-liaison-statement-from-3gpp-tsg-sa-on-wlan-integration.doc"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mentor.ieee.org/802.11/dcn/17/11-17-1242-00-AANI-strategies-to-maximize-adoption-of-802-11-in-5g-networks.ppt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mentor.ieee.org/802.11/dcn/17/11-17-1242-00-AANI-strategies-to-maximize-adoption-of-802-11-in-5g-networks.ppt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documents" TargetMode="External"/><Relationship Id="rId2" Type="http://schemas.openxmlformats.org/officeDocument/2006/relationships/hyperlink" Target="https://mentor.ieee.org/802.1/dcn/17/1-17-0001-01-ICne-july-2017-agenda.pdf" TargetMode="External"/><Relationship Id="rId1" Type="http://schemas.openxmlformats.org/officeDocument/2006/relationships/slideLayout" Target="../slideLayouts/slideLayout2.xml"/><Relationship Id="rId5" Type="http://schemas.openxmlformats.org/officeDocument/2006/relationships/hyperlink" Target="https://mentor.ieee.org/omniran/dcn/17/omniran-17-0054-01-00ic-wireless-communications-in-the-manufacturing-fields.pdf" TargetMode="External"/><Relationship Id="rId4" Type="http://schemas.openxmlformats.org/officeDocument/2006/relationships/hyperlink" Target="https://mentor.ieee.org/802.1/dcn/17/1-17-0002-00-ICne-layer-2-network-virtualization.pptx"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17/11-17-1257-01-AANI-minutes-aani-sc-2017-08-17.docx" TargetMode="External"/><Relationship Id="rId2" Type="http://schemas.openxmlformats.org/officeDocument/2006/relationships/hyperlink" Target="https://mentor.ieee.org/802.11/dcn/17/11-17-1093-01-AANI-minutes-aani-sc-july-2017.docx" TargetMode="External"/><Relationship Id="rId1" Type="http://schemas.openxmlformats.org/officeDocument/2006/relationships/slideLayout" Target="../slideLayouts/slideLayout2.xml"/><Relationship Id="rId4" Type="http://schemas.openxmlformats.org/officeDocument/2006/relationships/hyperlink" Target="https://mentor.ieee.org/802.11/dcn/17/11-17-1284-00-AANI-minutes-aani-sc-2017-08-24.docx"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s://mentor.ieee.org/802.11/dcn/16/11-16-1574-03-AANI-draft-ls-from-802-11-to-3gpp-sa-requesting-status-and-information-on-wlan-integration-in-3gpp-nextgen-system.docx" TargetMode="External"/><Relationship Id="rId3" Type="http://schemas.openxmlformats.org/officeDocument/2006/relationships/hyperlink" Target="https://mentor.ieee.org/802.11/dcn/16/11-16-1057-01-0000-802-11-imt-2020-5g-sc-proposal.pptx" TargetMode="External"/><Relationship Id="rId7" Type="http://schemas.openxmlformats.org/officeDocument/2006/relationships/hyperlink" Target="https://mentor.ieee.org/802.11/dcn/17/11-17-0378-02-AANI-reply-ls-to-reply-ls-from-3gpp-ran2-on-estimated-throughput-11-17-315r0.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16/11-16-1573-03-AANI-draft-ls-from-802-11-to-3gpp-ran-requesting-status-and-information-on-radio-level-integration.docx" TargetMode="External"/><Relationship Id="rId11" Type="http://schemas.openxmlformats.org/officeDocument/2006/relationships/hyperlink" Target="https://mentor.ieee.org/802.11/dcn/17/11-17-0903-00-0000-liaison-statement-from-3gpp-tsg-sa-on-wlan-integration.doc" TargetMode="External"/><Relationship Id="rId5" Type="http://schemas.openxmlformats.org/officeDocument/2006/relationships/hyperlink" Target="https://mentor.ieee.org/802.11/dcn/16/11-16-1510-02-AANI-reply-to-liaison-from-3gpp-ran2-on-estimated-throughput-11-16-1384.docx" TargetMode="External"/><Relationship Id="rId10" Type="http://schemas.openxmlformats.org/officeDocument/2006/relationships/hyperlink" Target="https://mentor.ieee.org/802.11/dcn/17/11-17-0444-00-0000-liaison-from-3gpp-ran-on-radio-level-integration.doc" TargetMode="External"/><Relationship Id="rId4" Type="http://schemas.openxmlformats.org/officeDocument/2006/relationships/hyperlink" Target="https://mentor.ieee.org/802.11/dcn/16/11-16-1101-10-0000-draft-ls-from-802-11-to-3gpp-ran-and-sa-on-imt-2020.docx" TargetMode="External"/><Relationship Id="rId9" Type="http://schemas.openxmlformats.org/officeDocument/2006/relationships/hyperlink" Target="https://mentor.ieee.org/802.11/dcn/17/11-17-0315-00-0000-liaison-statement-from-3gpp-ran2-on-estimated-wlan-throughput.doc"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AANI SC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2017-09-11</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a:t>September 2017</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70284137"/>
              </p:ext>
            </p:extLst>
          </p:nvPr>
        </p:nvGraphicFramePr>
        <p:xfrm>
          <a:off x="461963" y="2500312"/>
          <a:ext cx="11333162" cy="3900488"/>
        </p:xfrm>
        <a:graphic>
          <a:graphicData uri="http://schemas.openxmlformats.org/presentationml/2006/ole">
            <mc:AlternateContent xmlns:mc="http://schemas.openxmlformats.org/markup-compatibility/2006">
              <mc:Choice xmlns:v="urn:schemas-microsoft-com:vml" Requires="v">
                <p:oleObj spid="_x0000_s3122" name="Document" r:id="rId4" imgW="8267030" imgH="2840781" progId="Word.Document.8">
                  <p:embed/>
                </p:oleObj>
              </mc:Choice>
              <mc:Fallback>
                <p:oleObj name="Document" r:id="rId4" imgW="8267030" imgH="2840781" progId="Word.Document.8">
                  <p:embed/>
                  <p:pic>
                    <p:nvPicPr>
                      <p:cNvPr id="3075" name="Object 3"/>
                      <p:cNvPicPr>
                        <a:picLocks noChangeAspect="1" noChangeArrowheads="1"/>
                      </p:cNvPicPr>
                      <p:nvPr/>
                    </p:nvPicPr>
                    <p:blipFill>
                      <a:blip r:embed="rId5"/>
                      <a:srcRect/>
                      <a:stretch>
                        <a:fillRect/>
                      </a:stretch>
                    </p:blipFill>
                    <p:spPr bwMode="auto">
                      <a:xfrm>
                        <a:off x="461963" y="2500312"/>
                        <a:ext cx="11333162" cy="3900488"/>
                      </a:xfrm>
                      <a:prstGeom prst="rect">
                        <a:avLst/>
                      </a:prstGeom>
                      <a:noFill/>
                      <a:extLst/>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AANI Status</a:t>
            </a:r>
          </a:p>
        </p:txBody>
      </p:sp>
      <p:sp>
        <p:nvSpPr>
          <p:cNvPr id="3" name="Content Placeholder 2"/>
          <p:cNvSpPr>
            <a:spLocks noGrp="1"/>
          </p:cNvSpPr>
          <p:nvPr>
            <p:ph idx="1"/>
          </p:nvPr>
        </p:nvSpPr>
        <p:spPr>
          <a:xfrm>
            <a:off x="914401" y="1524000"/>
            <a:ext cx="10361084" cy="4751294"/>
          </a:xfrm>
        </p:spPr>
        <p:txBody>
          <a:bodyPr/>
          <a:lstStyle/>
          <a:p>
            <a:r>
              <a:rPr lang="en-US" dirty="0"/>
              <a:t>Incoming LS from </a:t>
            </a:r>
            <a:r>
              <a:rPr lang="en-US" altLang="en-US" dirty="0"/>
              <a:t>3GPP SA TSG (</a:t>
            </a:r>
            <a:r>
              <a:rPr lang="en-US" altLang="en-US" dirty="0">
                <a:hlinkClick r:id="rId2"/>
              </a:rPr>
              <a:t>11-17/0903r0</a:t>
            </a:r>
            <a:r>
              <a:rPr lang="en-US" altLang="en-US" dirty="0"/>
              <a:t>):</a:t>
            </a:r>
          </a:p>
          <a:p>
            <a:r>
              <a:rPr lang="en-US" dirty="0"/>
              <a:t>“</a:t>
            </a:r>
            <a:r>
              <a:rPr lang="en-GB" dirty="0"/>
              <a:t>Reply LS to IEEE 802.11 Requesting Status and Information on WLAN integration in 3GPP NextGen System”</a:t>
            </a:r>
          </a:p>
          <a:p>
            <a:r>
              <a:rPr lang="en-US" b="0" dirty="0"/>
              <a:t>Sent by 3GPP SA in reply to our LS </a:t>
            </a:r>
            <a:r>
              <a:rPr lang="en-US" altLang="en-US" b="0" dirty="0"/>
              <a:t>(</a:t>
            </a:r>
            <a:r>
              <a:rPr lang="en-US" altLang="en-US" b="0" dirty="0">
                <a:hlinkClick r:id="rId3"/>
              </a:rPr>
              <a:t>11-16/1574r3</a:t>
            </a:r>
            <a:r>
              <a:rPr lang="en-US" altLang="en-US" b="0" dirty="0"/>
              <a:t>) to 3GPP SA (5/17):</a:t>
            </a:r>
          </a:p>
          <a:p>
            <a:r>
              <a:rPr lang="en-US" altLang="en-US" b="0" dirty="0"/>
              <a:t>“</a:t>
            </a:r>
            <a:r>
              <a:rPr lang="en-US" b="0" dirty="0"/>
              <a:t>IEEE 802.11 Working Group Liaison Statement Requesting </a:t>
            </a:r>
            <a:r>
              <a:rPr lang="en-GB" b="0" dirty="0"/>
              <a:t>status and technical information on WLAN integration in 3GPP NextGen System.”</a:t>
            </a:r>
            <a:endParaRPr lang="en-US" altLang="en-US" b="0" dirty="0"/>
          </a:p>
          <a:p>
            <a:r>
              <a:rPr lang="en-US" dirty="0"/>
              <a:t> </a:t>
            </a:r>
          </a:p>
          <a:p>
            <a:r>
              <a:rPr lang="en-US" dirty="0"/>
              <a:t>Contribution regarding the ongoing 3GPP work:</a:t>
            </a:r>
          </a:p>
          <a:p>
            <a:pPr>
              <a:buFont typeface="Arial" panose="020B0604020202020204" pitchFamily="34" charset="0"/>
              <a:buChar char="•"/>
            </a:pPr>
            <a:r>
              <a:rPr lang="en-US" dirty="0"/>
              <a:t>11-17/1064r0 – “Overview of 3GPP SA Next Generation System Documents</a:t>
            </a:r>
            <a:br>
              <a:rPr lang="en-US" dirty="0"/>
            </a:br>
            <a:r>
              <a:rPr lang="en-US" dirty="0"/>
              <a:t>Reviewed the 3GPP SA Documents provided in the reply LS</a:t>
            </a:r>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a:t>September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27725162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altLang="en-US" dirty="0"/>
              <a:t>Review of Teleconferences</a:t>
            </a:r>
          </a:p>
        </p:txBody>
      </p:sp>
      <p:sp>
        <p:nvSpPr>
          <p:cNvPr id="3" name="Content Placeholder 2"/>
          <p:cNvSpPr>
            <a:spLocks noGrp="1"/>
          </p:cNvSpPr>
          <p:nvPr>
            <p:ph idx="1"/>
          </p:nvPr>
        </p:nvSpPr>
        <p:spPr/>
        <p:txBody>
          <a:bodyPr/>
          <a:lstStyle/>
          <a:p>
            <a:pPr marL="800100" lvl="1" indent="-342900">
              <a:buFont typeface="Arial" panose="020B0604020202020204" pitchFamily="34" charset="0"/>
              <a:buChar char="•"/>
            </a:pPr>
            <a:r>
              <a:rPr lang="en-US" altLang="en-US" dirty="0"/>
              <a:t>July 27, 9am EDT - Canceled</a:t>
            </a:r>
          </a:p>
          <a:p>
            <a:pPr marL="800100" lvl="1" indent="-342900">
              <a:buFont typeface="Arial" panose="020B0604020202020204" pitchFamily="34" charset="0"/>
              <a:buChar char="•"/>
            </a:pPr>
            <a:r>
              <a:rPr lang="en-US" altLang="en-US" dirty="0"/>
              <a:t>August 3, 9am EDT - Canceled</a:t>
            </a:r>
          </a:p>
          <a:p>
            <a:pPr marL="800100" lvl="1" indent="-342900">
              <a:buFont typeface="Arial" panose="020B0604020202020204" pitchFamily="34" charset="0"/>
              <a:buChar char="•"/>
            </a:pPr>
            <a:r>
              <a:rPr lang="en-US" altLang="en-US" dirty="0"/>
              <a:t>August 10 , 9am EDT - Canceled</a:t>
            </a:r>
          </a:p>
          <a:p>
            <a:pPr marL="800100" lvl="1" indent="-342900">
              <a:buFont typeface="Arial" panose="020B0604020202020204" pitchFamily="34" charset="0"/>
              <a:buChar char="•"/>
            </a:pPr>
            <a:r>
              <a:rPr lang="en-US" altLang="en-US" b="1" dirty="0"/>
              <a:t>August 17 - 12:00 noon EDT</a:t>
            </a:r>
          </a:p>
          <a:p>
            <a:pPr marL="800100" lvl="1" indent="-342900">
              <a:buFont typeface="Arial" panose="020B0604020202020204" pitchFamily="34" charset="0"/>
              <a:buChar char="•"/>
            </a:pPr>
            <a:r>
              <a:rPr lang="en-US" altLang="en-US" b="1" dirty="0"/>
              <a:t>August 24, 9am EDT </a:t>
            </a:r>
          </a:p>
          <a:p>
            <a:pPr marL="800100" lvl="1" indent="-342900">
              <a:buFont typeface="Arial" panose="020B0604020202020204" pitchFamily="34" charset="0"/>
              <a:buChar char="•"/>
            </a:pPr>
            <a:r>
              <a:rPr lang="en-US" altLang="en-US" dirty="0"/>
              <a:t>August 31, 9am EDT </a:t>
            </a:r>
            <a:r>
              <a:rPr lang="en-US" altLang="en-US" dirty="0"/>
              <a:t>- Canceled</a:t>
            </a:r>
            <a:r>
              <a:rPr lang="en-US" altLang="en-US" dirty="0"/>
              <a:t> </a:t>
            </a:r>
          </a:p>
          <a:p>
            <a:pPr marL="800100" lvl="1" indent="-342900">
              <a:buFont typeface="Arial" panose="020B0604020202020204" pitchFamily="34" charset="0"/>
              <a:buChar char="•"/>
            </a:pPr>
            <a:r>
              <a:rPr lang="en-US" altLang="en-US" dirty="0"/>
              <a:t>September 7, 9am EDT </a:t>
            </a:r>
            <a:r>
              <a:rPr lang="en-US" altLang="en-US" dirty="0"/>
              <a:t>- Canceled</a:t>
            </a:r>
            <a:r>
              <a:rPr lang="en-US" altLang="en-US" dirty="0"/>
              <a:t> </a:t>
            </a:r>
          </a:p>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a:t>September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7747153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46643"/>
            <a:ext cx="10361084" cy="467790"/>
          </a:xfrm>
        </p:spPr>
        <p:txBody>
          <a:bodyPr/>
          <a:lstStyle/>
          <a:p>
            <a:r>
              <a:rPr lang="en-US" dirty="0"/>
              <a:t>Continue Teleconference Discussion on 11-17/1242r0 (1/2)</a:t>
            </a:r>
          </a:p>
        </p:txBody>
      </p:sp>
      <p:sp>
        <p:nvSpPr>
          <p:cNvPr id="3" name="Content Placeholder 2"/>
          <p:cNvSpPr>
            <a:spLocks noGrp="1"/>
          </p:cNvSpPr>
          <p:nvPr>
            <p:ph idx="1"/>
          </p:nvPr>
        </p:nvSpPr>
        <p:spPr>
          <a:xfrm>
            <a:off x="106691" y="1447801"/>
            <a:ext cx="6217909" cy="684212"/>
          </a:xfrm>
        </p:spPr>
        <p:txBody>
          <a:bodyPr/>
          <a:lstStyle/>
          <a:p>
            <a:pPr marL="0" indent="0"/>
            <a:r>
              <a:rPr lang="en-US" sz="1800" dirty="0">
                <a:hlinkClick r:id="rId2"/>
              </a:rPr>
              <a:t>11-17/1242r0</a:t>
            </a:r>
            <a:r>
              <a:rPr lang="en-US" sz="1800" dirty="0"/>
              <a:t> - Strategies to Maximize Adoption of 802.11 in 5G Networks, Chuck Lukaszewski (Aruba, a HPE Company)</a:t>
            </a:r>
          </a:p>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a:t>September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8" name="TextBox 7"/>
          <p:cNvSpPr txBox="1"/>
          <p:nvPr/>
        </p:nvSpPr>
        <p:spPr>
          <a:xfrm>
            <a:off x="6355950" y="1232969"/>
            <a:ext cx="5562600" cy="5078313"/>
          </a:xfrm>
          <a:prstGeom prst="rect">
            <a:avLst/>
          </a:prstGeom>
          <a:noFill/>
        </p:spPr>
        <p:txBody>
          <a:bodyPr wrap="square" rtlCol="0">
            <a:spAutoFit/>
          </a:bodyPr>
          <a:lstStyle/>
          <a:p>
            <a:pPr algn="ctr"/>
            <a:r>
              <a:rPr lang="en-US" dirty="0">
                <a:solidFill>
                  <a:schemeClr val="tx1"/>
                </a:solidFill>
              </a:rPr>
              <a:t>For Discussion:</a:t>
            </a:r>
          </a:p>
          <a:p>
            <a:endParaRPr lang="en-US" sz="1200" dirty="0">
              <a:solidFill>
                <a:schemeClr val="tx1"/>
              </a:solidFill>
            </a:endParaRPr>
          </a:p>
          <a:p>
            <a:pPr marL="457200" indent="-457200">
              <a:buFont typeface="+mj-lt"/>
              <a:buAutoNum type="arabicPeriod"/>
            </a:pPr>
            <a:r>
              <a:rPr lang="en-US" dirty="0">
                <a:solidFill>
                  <a:schemeClr val="tx1"/>
                </a:solidFill>
              </a:rPr>
              <a:t>Any comments/discussion on this vision of “Success”?</a:t>
            </a:r>
          </a:p>
          <a:p>
            <a:pPr marL="457200" indent="-457200">
              <a:buFont typeface="+mj-lt"/>
              <a:buAutoNum type="arabicPeriod"/>
            </a:pPr>
            <a:r>
              <a:rPr lang="en-US" dirty="0">
                <a:solidFill>
                  <a:schemeClr val="tx1"/>
                </a:solidFill>
              </a:rPr>
              <a:t>How should we engage with 3GPP?</a:t>
            </a:r>
          </a:p>
          <a:p>
            <a:pPr marL="1200150" lvl="1" indent="-457200">
              <a:buFont typeface="+mj-lt"/>
              <a:buAutoNum type="arabicPeriod"/>
            </a:pPr>
            <a:r>
              <a:rPr lang="en-US" dirty="0">
                <a:solidFill>
                  <a:schemeClr val="tx1"/>
                </a:solidFill>
              </a:rPr>
              <a:t>Actively review and discuss 3GPP supplied information and provide 802.11 input to 3GPP</a:t>
            </a:r>
          </a:p>
          <a:p>
            <a:pPr marL="1200150" lvl="1" indent="-457200">
              <a:buFont typeface="+mj-lt"/>
              <a:buAutoNum type="arabicPeriod"/>
            </a:pPr>
            <a:r>
              <a:rPr lang="en-US" dirty="0">
                <a:solidFill>
                  <a:schemeClr val="tx1"/>
                </a:solidFill>
              </a:rPr>
              <a:t>Wait for 3GPP to ask 802.11 to provide input/specification changes</a:t>
            </a:r>
          </a:p>
          <a:p>
            <a:pPr marL="1200150" lvl="1" indent="-457200">
              <a:buFont typeface="+mj-lt"/>
              <a:buAutoNum type="arabicPeriod"/>
            </a:pPr>
            <a:r>
              <a:rPr lang="en-US" dirty="0">
                <a:solidFill>
                  <a:schemeClr val="tx1"/>
                </a:solidFill>
              </a:rPr>
              <a:t>Do nothing and allow 3GPP to define 802.11 interface(s) to 3GPP</a:t>
            </a:r>
          </a:p>
        </p:txBody>
      </p:sp>
      <p:sp>
        <p:nvSpPr>
          <p:cNvPr id="9" name="TextBox 8"/>
          <p:cNvSpPr txBox="1"/>
          <p:nvPr/>
        </p:nvSpPr>
        <p:spPr>
          <a:xfrm>
            <a:off x="1120146" y="5966210"/>
            <a:ext cx="4191000" cy="461665"/>
          </a:xfrm>
          <a:prstGeom prst="rect">
            <a:avLst/>
          </a:prstGeom>
          <a:noFill/>
        </p:spPr>
        <p:txBody>
          <a:bodyPr wrap="square" rtlCol="0">
            <a:spAutoFit/>
          </a:bodyPr>
          <a:lstStyle/>
          <a:p>
            <a:pPr algn="ctr"/>
            <a:r>
              <a:rPr lang="en-US" dirty="0">
                <a:solidFill>
                  <a:schemeClr val="tx1"/>
                </a:solidFill>
              </a:rPr>
              <a:t>Slide 14 from 11-17/1242r0</a:t>
            </a:r>
          </a:p>
        </p:txBody>
      </p:sp>
      <p:sp>
        <p:nvSpPr>
          <p:cNvPr id="10" name="Rectangle 9"/>
          <p:cNvSpPr/>
          <p:nvPr/>
        </p:nvSpPr>
        <p:spPr bwMode="auto">
          <a:xfrm>
            <a:off x="106691" y="1447801"/>
            <a:ext cx="6217910" cy="4980073"/>
          </a:xfrm>
          <a:prstGeom prst="rect">
            <a:avLst/>
          </a:prstGeom>
          <a:noFill/>
          <a:ln w="57150">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pic>
        <p:nvPicPr>
          <p:cNvPr id="11" name="Picture 10"/>
          <p:cNvPicPr>
            <a:picLocks noChangeAspect="1"/>
          </p:cNvPicPr>
          <p:nvPr/>
        </p:nvPicPr>
        <p:blipFill rotWithShape="1">
          <a:blip r:embed="rId3"/>
          <a:srcRect l="4341" t="9674" r="3727" b="10553"/>
          <a:stretch/>
        </p:blipFill>
        <p:spPr>
          <a:xfrm>
            <a:off x="158636" y="2197745"/>
            <a:ext cx="6013563" cy="3913677"/>
          </a:xfrm>
          <a:prstGeom prst="rect">
            <a:avLst/>
          </a:prstGeom>
        </p:spPr>
      </p:pic>
    </p:spTree>
    <p:extLst>
      <p:ext uri="{BB962C8B-B14F-4D97-AF65-F5344CB8AC3E}">
        <p14:creationId xmlns:p14="http://schemas.microsoft.com/office/powerpoint/2010/main" val="31249990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7789" y="751703"/>
            <a:ext cx="10361084" cy="467790"/>
          </a:xfrm>
        </p:spPr>
        <p:txBody>
          <a:bodyPr/>
          <a:lstStyle/>
          <a:p>
            <a:r>
              <a:rPr lang="en-US" dirty="0"/>
              <a:t>Continue </a:t>
            </a:r>
            <a:r>
              <a:rPr lang="en-US" dirty="0"/>
              <a:t>Teleconference </a:t>
            </a:r>
            <a:r>
              <a:rPr lang="en-US" dirty="0"/>
              <a:t>Discussion on 11-17/1242r0 (2/2)</a:t>
            </a:r>
          </a:p>
        </p:txBody>
      </p:sp>
      <p:sp>
        <p:nvSpPr>
          <p:cNvPr id="3" name="Content Placeholder 2"/>
          <p:cNvSpPr>
            <a:spLocks noGrp="1"/>
          </p:cNvSpPr>
          <p:nvPr>
            <p:ph idx="1"/>
          </p:nvPr>
        </p:nvSpPr>
        <p:spPr>
          <a:xfrm>
            <a:off x="106691" y="1447801"/>
            <a:ext cx="6217909" cy="684212"/>
          </a:xfrm>
        </p:spPr>
        <p:txBody>
          <a:bodyPr/>
          <a:lstStyle/>
          <a:p>
            <a:pPr marL="0" indent="0"/>
            <a:r>
              <a:rPr lang="en-US" sz="1800" dirty="0">
                <a:hlinkClick r:id="rId2"/>
              </a:rPr>
              <a:t>11-17/1242r0</a:t>
            </a:r>
            <a:r>
              <a:rPr lang="en-US" sz="1800" dirty="0"/>
              <a:t> - Strategies to Maximize Adoption of 802.11 in 5G Networks, Chuck Lukaszewski (Aruba, a HPE Company)</a:t>
            </a:r>
          </a:p>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a:t>September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pic>
        <p:nvPicPr>
          <p:cNvPr id="7" name="Picture 6"/>
          <p:cNvPicPr>
            <a:picLocks noChangeAspect="1"/>
          </p:cNvPicPr>
          <p:nvPr/>
        </p:nvPicPr>
        <p:blipFill>
          <a:blip r:embed="rId3"/>
          <a:stretch>
            <a:fillRect/>
          </a:stretch>
        </p:blipFill>
        <p:spPr>
          <a:xfrm>
            <a:off x="249182" y="2143318"/>
            <a:ext cx="5932928" cy="3811587"/>
          </a:xfrm>
          <a:prstGeom prst="rect">
            <a:avLst/>
          </a:prstGeom>
          <a:ln>
            <a:solidFill>
              <a:schemeClr val="tx1"/>
            </a:solidFill>
          </a:ln>
        </p:spPr>
      </p:pic>
      <p:sp>
        <p:nvSpPr>
          <p:cNvPr id="8" name="TextBox 7"/>
          <p:cNvSpPr txBox="1"/>
          <p:nvPr/>
        </p:nvSpPr>
        <p:spPr>
          <a:xfrm>
            <a:off x="6349314" y="1492963"/>
            <a:ext cx="5562600" cy="4708981"/>
          </a:xfrm>
          <a:prstGeom prst="rect">
            <a:avLst/>
          </a:prstGeom>
          <a:noFill/>
        </p:spPr>
        <p:txBody>
          <a:bodyPr wrap="square" rtlCol="0">
            <a:spAutoFit/>
          </a:bodyPr>
          <a:lstStyle/>
          <a:p>
            <a:pPr algn="ctr"/>
            <a:r>
              <a:rPr lang="en-US" dirty="0">
                <a:solidFill>
                  <a:schemeClr val="tx1"/>
                </a:solidFill>
              </a:rPr>
              <a:t>For Discussion:</a:t>
            </a:r>
          </a:p>
          <a:p>
            <a:endParaRPr lang="en-US" sz="1200" dirty="0">
              <a:solidFill>
                <a:schemeClr val="tx1"/>
              </a:solidFill>
            </a:endParaRPr>
          </a:p>
          <a:p>
            <a:pPr marL="457200" indent="-457200">
              <a:buFont typeface="+mj-lt"/>
              <a:buAutoNum type="arabicPeriod"/>
            </a:pPr>
            <a:r>
              <a:rPr lang="en-US" dirty="0">
                <a:solidFill>
                  <a:schemeClr val="tx1"/>
                </a:solidFill>
              </a:rPr>
              <a:t>Will 802.11 capabilities and functionalities meet/exceed 3GPP RAT minimums?</a:t>
            </a:r>
          </a:p>
          <a:p>
            <a:pPr marL="1200150" lvl="1" indent="-457200">
              <a:buFont typeface="+mj-lt"/>
              <a:buAutoNum type="alphaUcPeriod"/>
            </a:pPr>
            <a:r>
              <a:rPr lang="en-US" dirty="0">
                <a:solidFill>
                  <a:schemeClr val="tx1"/>
                </a:solidFill>
              </a:rPr>
              <a:t>Does security need improvement?</a:t>
            </a:r>
          </a:p>
          <a:p>
            <a:pPr marL="1200150" lvl="1" indent="-457200">
              <a:buFont typeface="+mj-lt"/>
              <a:buAutoNum type="alphaUcPeriod"/>
            </a:pPr>
            <a:r>
              <a:rPr lang="en-US" dirty="0">
                <a:solidFill>
                  <a:schemeClr val="tx1"/>
                </a:solidFill>
              </a:rPr>
              <a:t>Are additional QoS/GBR capabilities needed?</a:t>
            </a:r>
          </a:p>
          <a:p>
            <a:pPr marL="1200150" lvl="1" indent="-457200">
              <a:buFont typeface="+mj-lt"/>
              <a:buAutoNum type="alphaUcPeriod"/>
            </a:pPr>
            <a:r>
              <a:rPr lang="en-US" dirty="0">
                <a:solidFill>
                  <a:schemeClr val="tx1"/>
                </a:solidFill>
              </a:rPr>
              <a:t>Are controlled/predictable hand-overs needed (mobility)?</a:t>
            </a:r>
          </a:p>
          <a:p>
            <a:pPr marL="457200" indent="-457200">
              <a:buFont typeface="+mj-lt"/>
              <a:buAutoNum type="arabicPeriod"/>
            </a:pPr>
            <a:r>
              <a:rPr lang="en-US" dirty="0">
                <a:solidFill>
                  <a:schemeClr val="tx1"/>
                </a:solidFill>
              </a:rPr>
              <a:t>Are there Operator technology gaps?</a:t>
            </a:r>
          </a:p>
          <a:p>
            <a:pPr marL="457200" indent="-457200">
              <a:buFont typeface="+mj-lt"/>
              <a:buAutoNum type="arabicPeriod"/>
            </a:pPr>
            <a:r>
              <a:rPr lang="en-US" dirty="0">
                <a:solidFill>
                  <a:schemeClr val="tx1"/>
                </a:solidFill>
              </a:rPr>
              <a:t>Should we look in to speeding up the 802.11 process?</a:t>
            </a:r>
          </a:p>
        </p:txBody>
      </p:sp>
      <p:sp>
        <p:nvSpPr>
          <p:cNvPr id="9" name="TextBox 8"/>
          <p:cNvSpPr txBox="1"/>
          <p:nvPr/>
        </p:nvSpPr>
        <p:spPr>
          <a:xfrm>
            <a:off x="1120146" y="5966210"/>
            <a:ext cx="4191000" cy="461665"/>
          </a:xfrm>
          <a:prstGeom prst="rect">
            <a:avLst/>
          </a:prstGeom>
          <a:noFill/>
        </p:spPr>
        <p:txBody>
          <a:bodyPr wrap="square" rtlCol="0">
            <a:spAutoFit/>
          </a:bodyPr>
          <a:lstStyle/>
          <a:p>
            <a:pPr algn="ctr"/>
            <a:r>
              <a:rPr lang="en-US" dirty="0">
                <a:solidFill>
                  <a:schemeClr val="tx1"/>
                </a:solidFill>
              </a:rPr>
              <a:t>Slide 15 from 11-17/1242r0</a:t>
            </a:r>
          </a:p>
        </p:txBody>
      </p:sp>
      <p:sp>
        <p:nvSpPr>
          <p:cNvPr id="10" name="Rectangle 9"/>
          <p:cNvSpPr/>
          <p:nvPr/>
        </p:nvSpPr>
        <p:spPr bwMode="auto">
          <a:xfrm>
            <a:off x="106691" y="1447801"/>
            <a:ext cx="6217910" cy="4980073"/>
          </a:xfrm>
          <a:prstGeom prst="rect">
            <a:avLst/>
          </a:prstGeom>
          <a:noFill/>
          <a:ln w="57150">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16651277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Contributions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t>
            </a:r>
          </a:p>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a:t>September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6396883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Status/Background:  IEEE 802 network enhancements for the next decade Industry Connections Activity</a:t>
            </a:r>
          </a:p>
        </p:txBody>
      </p:sp>
      <p:sp>
        <p:nvSpPr>
          <p:cNvPr id="3" name="Content Placeholder 2"/>
          <p:cNvSpPr>
            <a:spLocks noGrp="1"/>
          </p:cNvSpPr>
          <p:nvPr>
            <p:ph idx="1"/>
          </p:nvPr>
        </p:nvSpPr>
        <p:spPr>
          <a:xfrm>
            <a:off x="621242" y="1731348"/>
            <a:ext cx="11049000" cy="4669451"/>
          </a:xfrm>
        </p:spPr>
        <p:txBody>
          <a:bodyPr/>
          <a:lstStyle/>
          <a:p>
            <a:pPr>
              <a:buFont typeface="Arial" panose="020B0604020202020204" pitchFamily="34" charset="0"/>
              <a:buChar char="•"/>
            </a:pPr>
            <a:r>
              <a:rPr lang="en-US" b="0" dirty="0"/>
              <a:t>IEEE 802 NEND ICA met on Tuesday, 11 July 19:00 to 21:00.  ~ 150 attendees </a:t>
            </a:r>
          </a:p>
          <a:p>
            <a:pPr>
              <a:buFont typeface="Arial" panose="020B0604020202020204" pitchFamily="34" charset="0"/>
              <a:buChar char="•"/>
            </a:pPr>
            <a:r>
              <a:rPr lang="en-US" b="0" dirty="0"/>
              <a:t>The session was Chaired by Glenn Parsons (802.1 Chair).</a:t>
            </a:r>
          </a:p>
          <a:p>
            <a:pPr>
              <a:buFont typeface="Arial" panose="020B0604020202020204" pitchFamily="34" charset="0"/>
              <a:buChar char="•"/>
            </a:pPr>
            <a:r>
              <a:rPr lang="en-US" b="0" dirty="0"/>
              <a:t>The Agenda document/updated by the Chair </a:t>
            </a:r>
            <a:r>
              <a:rPr lang="en-US" b="0" dirty="0">
                <a:hlinkClick r:id="rId2"/>
              </a:rPr>
              <a:t>1-17/0001r1</a:t>
            </a:r>
            <a:r>
              <a:rPr lang="en-US" b="0" dirty="0"/>
              <a:t> (Note: All NEND ICA documents can/will be found on: </a:t>
            </a:r>
            <a:r>
              <a:rPr lang="en-US" b="0" dirty="0">
                <a:hlinkClick r:id="rId3"/>
              </a:rPr>
              <a:t>mentor.ieee.org/802.1</a:t>
            </a:r>
            <a:r>
              <a:rPr lang="en-US" b="0" dirty="0"/>
              <a:t>)</a:t>
            </a:r>
          </a:p>
          <a:p>
            <a:pPr>
              <a:buFont typeface="Arial" panose="020B0604020202020204" pitchFamily="34" charset="0"/>
              <a:buChar char="•"/>
            </a:pPr>
            <a:r>
              <a:rPr lang="en-US" b="0" dirty="0"/>
              <a:t>High level summary of the Meeting:</a:t>
            </a:r>
          </a:p>
          <a:p>
            <a:pPr lvl="1">
              <a:buFont typeface="Arial" panose="020B0604020202020204" pitchFamily="34" charset="0"/>
              <a:buChar char="•"/>
            </a:pPr>
            <a:r>
              <a:rPr lang="en-US" dirty="0"/>
              <a:t>The background and history leading to the NEND IC were reviewed by Chair</a:t>
            </a:r>
          </a:p>
          <a:p>
            <a:pPr lvl="1">
              <a:buFont typeface="Arial" panose="020B0604020202020204" pitchFamily="34" charset="0"/>
              <a:buChar char="•"/>
            </a:pPr>
            <a:r>
              <a:rPr lang="en-US" dirty="0"/>
              <a:t>The attendees introduced themselves and provided some comments on their areas of interest and/or their desired outcome for the IC activity. </a:t>
            </a:r>
          </a:p>
          <a:p>
            <a:pPr lvl="1">
              <a:buFont typeface="Arial" panose="020B0604020202020204" pitchFamily="34" charset="0"/>
              <a:buChar char="•"/>
            </a:pPr>
            <a:r>
              <a:rPr lang="en-US" dirty="0"/>
              <a:t>Many attendees indicated an interested in Industrial Networking/ Manufacturing  Networking  </a:t>
            </a:r>
          </a:p>
          <a:p>
            <a:pPr lvl="1">
              <a:buFont typeface="Arial" panose="020B0604020202020204" pitchFamily="34" charset="0"/>
              <a:buChar char="•"/>
            </a:pPr>
            <a:r>
              <a:rPr lang="en-US" dirty="0"/>
              <a:t>Two contributions were presented: </a:t>
            </a:r>
          </a:p>
          <a:p>
            <a:pPr marL="914400" lvl="1" indent="-457200">
              <a:buFont typeface="+mj-lt"/>
              <a:buAutoNum type="arabicPeriod"/>
            </a:pPr>
            <a:r>
              <a:rPr lang="en-US" dirty="0"/>
              <a:t>Layer 2 network virtualization, Max Riegel (Nokia), </a:t>
            </a:r>
            <a:r>
              <a:rPr lang="en-US" dirty="0">
                <a:hlinkClick r:id="rId4"/>
              </a:rPr>
              <a:t>1-17/0002r0</a:t>
            </a:r>
            <a:r>
              <a:rPr lang="en-US" dirty="0"/>
              <a:t> </a:t>
            </a:r>
          </a:p>
          <a:p>
            <a:pPr marL="914400" lvl="1" indent="-457200">
              <a:buFont typeface="+mj-lt"/>
              <a:buAutoNum type="arabicPeriod"/>
            </a:pPr>
            <a:r>
              <a:rPr lang="en-US" dirty="0"/>
              <a:t>Wireless Communications in the Manufacturing Fields, Satoko Itaya (NICT), </a:t>
            </a:r>
            <a:r>
              <a:rPr lang="en-US" dirty="0">
                <a:hlinkClick r:id="rId5"/>
              </a:rPr>
              <a:t>omniran-17/0054r1</a:t>
            </a:r>
            <a:endParaRPr lang="en-US" dirty="0"/>
          </a:p>
          <a:p>
            <a:pPr lvl="1">
              <a:buFont typeface="Arial" panose="020B0604020202020204" pitchFamily="34" charset="0"/>
              <a:buChar char="•"/>
            </a:pPr>
            <a:endParaRPr lang="en-US" dirty="0"/>
          </a:p>
          <a:p>
            <a:pPr>
              <a:buFont typeface="Arial" panose="020B0604020202020204" pitchFamily="34" charset="0"/>
              <a:buChar char="•"/>
            </a:pPr>
            <a:endParaRPr lang="en-US" dirty="0"/>
          </a:p>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a:t>September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20015156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Status/Background: Future: IEEE 802 network enhancements for the next decade Industry Connections Activity</a:t>
            </a:r>
          </a:p>
        </p:txBody>
      </p:sp>
      <p:sp>
        <p:nvSpPr>
          <p:cNvPr id="3" name="Content Placeholder 2"/>
          <p:cNvSpPr>
            <a:spLocks noGrp="1"/>
          </p:cNvSpPr>
          <p:nvPr>
            <p:ph idx="1"/>
          </p:nvPr>
        </p:nvSpPr>
        <p:spPr>
          <a:xfrm>
            <a:off x="141919" y="1751014"/>
            <a:ext cx="12007645" cy="4343400"/>
          </a:xfrm>
        </p:spPr>
        <p:txBody>
          <a:bodyPr/>
          <a:lstStyle/>
          <a:p>
            <a:pPr>
              <a:buFont typeface="Arial" panose="020B0604020202020204" pitchFamily="34" charset="0"/>
              <a:buChar char="•"/>
            </a:pPr>
            <a:r>
              <a:rPr lang="en-US" b="0" dirty="0"/>
              <a:t>IEEE 802 NEND ICA will meet F2F at 802 Plenary meetings.  Therefore the next F2F meeting will be Tuesday November 7 19:00 to 21:00 at Caribe Hotel and Convention Center, Orlando, FL, USA.</a:t>
            </a:r>
          </a:p>
          <a:p>
            <a:pPr>
              <a:buFont typeface="Arial" panose="020B0604020202020204" pitchFamily="34" charset="0"/>
              <a:buChar char="•"/>
            </a:pPr>
            <a:r>
              <a:rPr lang="en-US" b="0" dirty="0"/>
              <a:t>There will be NEND ICA teleconferences, it is likely these will be monthly, the dates and times of these meetings are currently TBD. </a:t>
            </a:r>
          </a:p>
          <a:p>
            <a:pPr>
              <a:buFont typeface="Arial" panose="020B0604020202020204" pitchFamily="34" charset="0"/>
              <a:buChar char="•"/>
            </a:pPr>
            <a:r>
              <a:rPr lang="en-US" b="0" dirty="0"/>
              <a:t>Glenn Parsons will continue to Chair this activity until a Chair can be found.</a:t>
            </a:r>
          </a:p>
          <a:p>
            <a:pPr>
              <a:buFont typeface="Arial" panose="020B0604020202020204" pitchFamily="34" charset="0"/>
              <a:buChar char="•"/>
            </a:pPr>
            <a:r>
              <a:rPr lang="en-US" b="0" dirty="0"/>
              <a:t>Glenn is seeking a Chair and technology/industry evangelists to move this work forward.</a:t>
            </a:r>
          </a:p>
          <a:p>
            <a:pPr>
              <a:buFont typeface="Arial" panose="020B0604020202020204" pitchFamily="34" charset="0"/>
              <a:buChar char="•"/>
            </a:pPr>
            <a:r>
              <a:rPr lang="en-US" b="0" dirty="0"/>
              <a:t>There is IEEE Staff support to aid in Industry outreach (established in offline discussions). </a:t>
            </a:r>
          </a:p>
          <a:p>
            <a:pPr>
              <a:buFont typeface="Arial" panose="020B0604020202020204" pitchFamily="34" charset="0"/>
              <a:buChar char="•"/>
            </a:pPr>
            <a:endParaRPr lang="en-US" sz="100" b="0" dirty="0"/>
          </a:p>
          <a:p>
            <a:pPr>
              <a:buFont typeface="Arial" panose="020B0604020202020204" pitchFamily="34" charset="0"/>
              <a:buChar char="•"/>
            </a:pPr>
            <a:r>
              <a:rPr lang="en-US" dirty="0"/>
              <a:t>Does 802.11 want to participate in this activity, do we have particular Industry interest?</a:t>
            </a:r>
          </a:p>
          <a:p>
            <a:pPr>
              <a:buFont typeface="Arial" panose="020B0604020202020204" pitchFamily="34" charset="0"/>
              <a:buChar char="•"/>
            </a:pPr>
            <a:r>
              <a:rPr lang="en-US" dirty="0"/>
              <a:t>Is anyone interested in participating/contributing to this active? </a:t>
            </a:r>
          </a:p>
          <a:p>
            <a:pPr>
              <a:buFont typeface="Arial" panose="020B0604020202020204" pitchFamily="34" charset="0"/>
              <a:buChar char="•"/>
            </a:pPr>
            <a:endParaRPr lang="en-US" dirty="0"/>
          </a:p>
          <a:p>
            <a:pPr>
              <a:buFont typeface="Arial" panose="020B0604020202020204" pitchFamily="34" charset="0"/>
              <a:buChar char="•"/>
            </a:pPr>
            <a:endParaRPr lang="en-US" dirty="0"/>
          </a:p>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a:t>September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8700452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IEEE 802 network enhancements for the next decade Industry Connections Activity  Contributions/Discussion</a:t>
            </a:r>
          </a:p>
        </p:txBody>
      </p:sp>
      <p:sp>
        <p:nvSpPr>
          <p:cNvPr id="3" name="Content Placeholder 2"/>
          <p:cNvSpPr>
            <a:spLocks noGrp="1"/>
          </p:cNvSpPr>
          <p:nvPr>
            <p:ph idx="1"/>
          </p:nvPr>
        </p:nvSpPr>
        <p:spPr>
          <a:xfrm>
            <a:off x="621242" y="1731348"/>
            <a:ext cx="11049000" cy="4669451"/>
          </a:xfrm>
        </p:spPr>
        <p:txBody>
          <a:bodyPr/>
          <a:lstStyle/>
          <a:p>
            <a:pPr lvl="1">
              <a:buFont typeface="Arial" panose="020B0604020202020204" pitchFamily="34" charset="0"/>
              <a:buChar char="•"/>
            </a:pPr>
            <a:r>
              <a:rPr lang="en-US" sz="3200" dirty="0"/>
              <a:t>Contributions ???</a:t>
            </a:r>
          </a:p>
          <a:p>
            <a:pPr lvl="1">
              <a:buFont typeface="Arial" panose="020B0604020202020204" pitchFamily="34" charset="0"/>
              <a:buChar char="•"/>
            </a:pPr>
            <a:r>
              <a:rPr lang="en-US" sz="3200" dirty="0"/>
              <a:t>Discussion</a:t>
            </a:r>
          </a:p>
          <a:p>
            <a:pPr lvl="2">
              <a:buFont typeface="Arial" panose="020B0604020202020204" pitchFamily="34" charset="0"/>
              <a:buChar char="•"/>
            </a:pPr>
            <a:r>
              <a:rPr lang="en-US" altLang="en-US" sz="2800" dirty="0"/>
              <a:t>Present a 802.11 contribution(s) for NEND IC activity: A 802.11 perspective on ?????</a:t>
            </a:r>
            <a:endParaRPr lang="en-US" sz="2800" dirty="0"/>
          </a:p>
          <a:p>
            <a:pPr>
              <a:buFont typeface="Arial" panose="020B0604020202020204" pitchFamily="34" charset="0"/>
              <a:buChar char="•"/>
            </a:pPr>
            <a:endParaRPr lang="en-US" sz="3600" dirty="0"/>
          </a:p>
          <a:p>
            <a:endParaRPr lang="en-US" sz="3600"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a:t>September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0505477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r>
              <a:rPr lang="en-US" altLang="en-US" dirty="0"/>
              <a:t>Agenda</a:t>
            </a:r>
          </a:p>
        </p:txBody>
      </p:sp>
      <p:sp>
        <p:nvSpPr>
          <p:cNvPr id="20483" name="Rectangle 3"/>
          <p:cNvSpPr>
            <a:spLocks noGrp="1" noChangeArrowheads="1"/>
          </p:cNvSpPr>
          <p:nvPr>
            <p:ph idx="1"/>
          </p:nvPr>
        </p:nvSpPr>
        <p:spPr>
          <a:xfrm>
            <a:off x="838200" y="1524000"/>
            <a:ext cx="10361084" cy="4800600"/>
          </a:xfrm>
        </p:spPr>
        <p:txBody>
          <a:bodyPr/>
          <a:lstStyle/>
          <a:p>
            <a:pPr marL="457200" indent="-457200">
              <a:buFont typeface="Times New Roman" panose="02020603050405020304" pitchFamily="18" charset="0"/>
              <a:buAutoNum type="arabicPeriod"/>
              <a:defRPr/>
            </a:pPr>
            <a:endParaRPr lang="en-US" altLang="en-US" sz="1800" dirty="0"/>
          </a:p>
          <a:p>
            <a:pPr marL="0" indent="0">
              <a:defRPr/>
            </a:pPr>
            <a:r>
              <a:rPr lang="en-US" altLang="en-US" sz="1800" dirty="0"/>
              <a:t>Thursday – AM2</a:t>
            </a:r>
          </a:p>
          <a:p>
            <a:pPr marL="457200" lvl="0" indent="-457200">
              <a:buFont typeface="Times New Roman" panose="02020603050405020304" pitchFamily="18" charset="0"/>
              <a:buAutoNum type="arabicPeriod"/>
              <a:defRPr/>
            </a:pPr>
            <a:r>
              <a:rPr lang="en-US" altLang="en-US" sz="1600" dirty="0"/>
              <a:t>Continued Contributions (if any)</a:t>
            </a:r>
          </a:p>
          <a:p>
            <a:pPr marL="457200" lvl="0" indent="-457200">
              <a:buFont typeface="Times New Roman" panose="02020603050405020304" pitchFamily="18" charset="0"/>
              <a:buAutoNum type="arabicPeriod"/>
              <a:defRPr/>
            </a:pPr>
            <a:r>
              <a:rPr lang="en-US" sz="1600" dirty="0"/>
              <a:t>Discussion on: IEEE 802 network enhancements for the next decade Industry Connections Activity (New 802.1 group to support the “IEEE “5G” Specification” activity)</a:t>
            </a:r>
          </a:p>
          <a:p>
            <a:pPr marL="457200" lvl="0" indent="-457200">
              <a:buFont typeface="Times New Roman" panose="02020603050405020304" pitchFamily="18" charset="0"/>
              <a:buAutoNum type="arabicPeriod"/>
              <a:defRPr/>
            </a:pPr>
            <a:r>
              <a:rPr lang="en-US" altLang="en-US" sz="1600" dirty="0"/>
              <a:t>Future Sessions Planning</a:t>
            </a:r>
          </a:p>
          <a:p>
            <a:pPr marL="457200" indent="-457200">
              <a:buFont typeface="Times New Roman" panose="02020603050405020304" pitchFamily="18" charset="0"/>
              <a:buAutoNum type="arabicPeriod"/>
              <a:defRPr/>
            </a:pPr>
            <a:endParaRPr lang="en-US" altLang="en-US" sz="1600" dirty="0"/>
          </a:p>
          <a:p>
            <a:pPr marL="457200" indent="-457200">
              <a:buFont typeface="Times New Roman" panose="02020603050405020304" pitchFamily="18" charset="0"/>
              <a:buAutoNum type="arabicPeriod"/>
              <a:defRPr/>
            </a:pPr>
            <a:endParaRPr lang="en-US" altLang="en-US" sz="1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a:t>September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465732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Contributions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t>
            </a:r>
          </a:p>
          <a:p>
            <a:pPr>
              <a:buFont typeface="Arial" panose="020B0604020202020204" pitchFamily="34" charset="0"/>
              <a:buChar char="•"/>
            </a:pPr>
            <a:r>
              <a:rPr lang="en-US" dirty="0"/>
              <a:t>Discussion</a:t>
            </a:r>
          </a:p>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a:t>September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2583614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r>
              <a:rPr lang="en-US" altLang="en-US" dirty="0"/>
              <a:t> 802.11 AANI SC </a:t>
            </a:r>
            <a:br>
              <a:rPr lang="en-US" altLang="en-US" dirty="0"/>
            </a:br>
            <a:r>
              <a:rPr lang="en-US" altLang="en-US" sz="2000" dirty="0"/>
              <a:t>(Advanced Access Network Interface Standing Committee)</a:t>
            </a:r>
          </a:p>
          <a:p>
            <a:pPr algn="ctr"/>
            <a:r>
              <a:rPr lang="en-US" altLang="en-US" dirty="0"/>
              <a:t>September 2017</a:t>
            </a:r>
          </a:p>
          <a:p>
            <a:pPr algn="ctr"/>
            <a:r>
              <a:rPr lang="en-GB" dirty="0"/>
              <a:t>Hilton Waikoloa Village, Kona, HI, USA</a:t>
            </a:r>
          </a:p>
          <a:p>
            <a:pPr algn="ctr"/>
            <a:endParaRPr lang="en-US" altLang="en-US" dirty="0"/>
          </a:p>
          <a:p>
            <a:pPr algn="ctr"/>
            <a:r>
              <a:rPr lang="en-US" altLang="en-US" dirty="0"/>
              <a:t>Chair: Joseph Levy (InterDigital)</a:t>
            </a:r>
          </a:p>
          <a:p>
            <a:pPr algn="ctr"/>
            <a:r>
              <a:rPr lang="en-US" altLang="en-US" dirty="0"/>
              <a:t>Vice Chair: Roger Marks (EthAirNet Associates)</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a:t>September 2017</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IEEE 802 network enhancements for the next decade Industry Connections Activity – Contributions/Discussion</a:t>
            </a:r>
          </a:p>
        </p:txBody>
      </p:sp>
      <p:sp>
        <p:nvSpPr>
          <p:cNvPr id="3" name="Content Placeholder 2"/>
          <p:cNvSpPr>
            <a:spLocks noGrp="1"/>
          </p:cNvSpPr>
          <p:nvPr>
            <p:ph idx="1"/>
          </p:nvPr>
        </p:nvSpPr>
        <p:spPr>
          <a:xfrm>
            <a:off x="621242" y="1731348"/>
            <a:ext cx="11049000" cy="4669451"/>
          </a:xfrm>
        </p:spPr>
        <p:txBody>
          <a:bodyPr/>
          <a:lstStyle/>
          <a:p>
            <a:pPr lvl="1">
              <a:buFont typeface="Arial" panose="020B0604020202020204" pitchFamily="34" charset="0"/>
              <a:buChar char="•"/>
            </a:pPr>
            <a:r>
              <a:rPr lang="en-US" sz="3200" dirty="0"/>
              <a:t>Contributions ???</a:t>
            </a:r>
          </a:p>
          <a:p>
            <a:pPr lvl="1">
              <a:buFont typeface="Arial" panose="020B0604020202020204" pitchFamily="34" charset="0"/>
              <a:buChar char="•"/>
            </a:pPr>
            <a:r>
              <a:rPr lang="en-US" sz="3200" dirty="0"/>
              <a:t>Discussion</a:t>
            </a:r>
          </a:p>
          <a:p>
            <a:pPr lvl="2">
              <a:buFont typeface="Arial" panose="020B0604020202020204" pitchFamily="34" charset="0"/>
              <a:buChar char="•"/>
            </a:pPr>
            <a:r>
              <a:rPr lang="en-US" altLang="en-US" sz="2800" dirty="0"/>
              <a:t>Present a 802.11 contribution(s) for NEND IC activity: A 802.11 perspective on ?????</a:t>
            </a:r>
            <a:endParaRPr lang="en-US" sz="2800" dirty="0"/>
          </a:p>
          <a:p>
            <a:pPr>
              <a:buFont typeface="Arial" panose="020B0604020202020204" pitchFamily="34" charset="0"/>
              <a:buChar char="•"/>
            </a:pPr>
            <a:endParaRPr lang="en-US" sz="3600" dirty="0"/>
          </a:p>
          <a:p>
            <a:endParaRPr lang="en-US" sz="3600"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a:t>September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6169172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914401" y="685801"/>
            <a:ext cx="10361084" cy="685799"/>
          </a:xfrm>
        </p:spPr>
        <p:txBody>
          <a:bodyPr/>
          <a:lstStyle/>
          <a:p>
            <a:r>
              <a:rPr lang="en-US" altLang="en-US" dirty="0"/>
              <a:t>New Business</a:t>
            </a:r>
          </a:p>
        </p:txBody>
      </p:sp>
      <p:sp>
        <p:nvSpPr>
          <p:cNvPr id="35843" name="Content Placeholder 2"/>
          <p:cNvSpPr>
            <a:spLocks noGrp="1"/>
          </p:cNvSpPr>
          <p:nvPr>
            <p:ph idx="1"/>
          </p:nvPr>
        </p:nvSpPr>
        <p:spPr>
          <a:xfrm>
            <a:off x="914401" y="1450977"/>
            <a:ext cx="10361084" cy="4643438"/>
          </a:xfrm>
        </p:spPr>
        <p:txBody>
          <a:bodyPr/>
          <a:lstStyle/>
          <a:p>
            <a:r>
              <a:rPr lang="en-US" altLang="en-US" dirty="0"/>
              <a:t>Any other business?</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a:t>September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38580397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533399"/>
          </a:xfrm>
        </p:spPr>
        <p:txBody>
          <a:bodyPr/>
          <a:lstStyle/>
          <a:p>
            <a:r>
              <a:rPr lang="en-US" altLang="en-US" dirty="0"/>
              <a:t>Future Sessions Planning</a:t>
            </a:r>
          </a:p>
        </p:txBody>
      </p:sp>
      <p:sp>
        <p:nvSpPr>
          <p:cNvPr id="37891" name="Content Placeholder 2"/>
          <p:cNvSpPr>
            <a:spLocks noGrp="1"/>
          </p:cNvSpPr>
          <p:nvPr>
            <p:ph idx="1"/>
          </p:nvPr>
        </p:nvSpPr>
        <p:spPr>
          <a:xfrm>
            <a:off x="762000" y="685802"/>
            <a:ext cx="10361084" cy="5638798"/>
          </a:xfrm>
        </p:spPr>
        <p:txBody>
          <a:bodyPr/>
          <a:lstStyle/>
          <a:p>
            <a:r>
              <a:rPr lang="en-US" altLang="en-US" dirty="0"/>
              <a:t>Teleconference: </a:t>
            </a:r>
          </a:p>
          <a:p>
            <a:pPr lvl="1"/>
            <a:r>
              <a:rPr lang="en-US" altLang="en-US" dirty="0"/>
              <a:t>How many teleconferences should we plan between now and the November? </a:t>
            </a:r>
          </a:p>
          <a:p>
            <a:pPr lvl="1"/>
            <a:r>
              <a:rPr lang="en-US" altLang="en-US" dirty="0"/>
              <a:t>?????</a:t>
            </a:r>
          </a:p>
          <a:p>
            <a:pPr lvl="1"/>
            <a:r>
              <a:rPr lang="en-US" altLang="en-US" dirty="0"/>
              <a:t>Topics for discussion/contribution:</a:t>
            </a:r>
          </a:p>
          <a:p>
            <a:pPr marL="914400" lvl="1" indent="-457200">
              <a:buFont typeface="+mj-lt"/>
              <a:buAutoNum type="arabicPeriod"/>
            </a:pPr>
            <a:r>
              <a:rPr lang="en-US" altLang="en-US" dirty="0"/>
              <a:t>NEND IC activity</a:t>
            </a:r>
          </a:p>
          <a:p>
            <a:pPr marL="914400" lvl="1" indent="-457200">
              <a:buFont typeface="+mj-lt"/>
              <a:buAutoNum type="arabicPeriod"/>
            </a:pPr>
            <a:r>
              <a:rPr lang="en-US" altLang="en-US" dirty="0"/>
              <a:t>3GPP Interworking</a:t>
            </a:r>
          </a:p>
          <a:p>
            <a:r>
              <a:rPr lang="en-US" altLang="en-US" dirty="0"/>
              <a:t>5-10 November 2017 F2F,  Orlando, FL, USA:</a:t>
            </a:r>
          </a:p>
          <a:p>
            <a:pPr lvl="1"/>
            <a:r>
              <a:rPr lang="en-US" altLang="en-US" dirty="0"/>
              <a:t>Goals: </a:t>
            </a:r>
          </a:p>
          <a:p>
            <a:pPr lvl="2"/>
            <a:r>
              <a:rPr lang="en-US" altLang="en-US" dirty="0"/>
              <a:t>Contributions on current SA/802.11 interworking: 2G/3G/4G</a:t>
            </a:r>
          </a:p>
          <a:p>
            <a:pPr lvl="2"/>
            <a:r>
              <a:rPr lang="en-US" altLang="en-US" dirty="0"/>
              <a:t>Contributions on SA/802.11 or RAN/802.11 interworking or related 5G/nextGen topics</a:t>
            </a:r>
          </a:p>
          <a:p>
            <a:pPr lvl="2"/>
            <a:r>
              <a:rPr lang="en-US" altLang="en-US" dirty="0"/>
              <a:t>Discuss and address any LSs received</a:t>
            </a:r>
          </a:p>
          <a:p>
            <a:pPr lvl="2"/>
            <a:r>
              <a:rPr lang="en-US" altLang="en-US" dirty="0"/>
              <a:t>Continue discussions on NEND IC and report of NEND IC activity. </a:t>
            </a:r>
            <a:endParaRPr lang="en-US" dirty="0"/>
          </a:p>
          <a:p>
            <a:pPr lvl="2"/>
            <a:r>
              <a:rPr lang="en-US" altLang="en-US" dirty="0"/>
              <a:t>Present a 802.11 contribution(s) for NEND IC activity: A 802.11 perspective on ?????</a:t>
            </a:r>
          </a:p>
          <a:p>
            <a:pPr lvl="1"/>
            <a:r>
              <a:rPr lang="en-US" altLang="en-US" dirty="0"/>
              <a:t>2 sessions on Monday PM1 and Thursday AM2 (to be confirmed)</a:t>
            </a:r>
          </a:p>
          <a:p>
            <a:pPr lvl="2"/>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a:t>September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a:t>September 2017</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914401" y="1751014"/>
            <a:ext cx="10361084" cy="4113213"/>
          </a:xfrm>
        </p:spPr>
        <p:txBody>
          <a:bodyPr/>
          <a:lstStyle/>
          <a:p>
            <a:r>
              <a:rPr lang="en-US" altLang="en-US" sz="2800" dirty="0"/>
              <a:t>Call for Secretary</a:t>
            </a:r>
          </a:p>
          <a:p>
            <a:pPr eaLnBrk="1" hangingPunct="1"/>
            <a:r>
              <a:rPr lang="en-US" altLang="en-US" sz="2800" dirty="0"/>
              <a:t>Reminders 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sz="2400" dirty="0"/>
              <a:t>Anyone present can vote, present, and make motions</a:t>
            </a:r>
          </a:p>
          <a:p>
            <a:pPr lvl="1" eaLnBrk="1" hangingPunct="1"/>
            <a:r>
              <a:rPr lang="en-US" altLang="en-US" sz="2400" dirty="0"/>
              <a:t>Participation in the AANI SC during a 802.11 F2F meeting counts towards 802.11 voting rights</a:t>
            </a:r>
          </a:p>
          <a:p>
            <a:pPr lvl="1" eaLnBrk="1" hangingPunct="1"/>
            <a:r>
              <a:rPr lang="en-US" altLang="en-US" sz="2400" dirty="0"/>
              <a:t>All technical motions must pass by a 75% majority</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a:t>September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850616" y="1347145"/>
            <a:ext cx="10361084" cy="4951414"/>
          </a:xfrm>
        </p:spPr>
        <p:txBody>
          <a:bodyPr/>
          <a:lstStyle/>
          <a:p>
            <a:pPr marL="0" indent="0">
              <a:defRPr/>
            </a:pPr>
            <a:r>
              <a:rPr lang="en-US" altLang="en-US" sz="1800" dirty="0"/>
              <a:t>Monday – PM1 </a:t>
            </a:r>
          </a:p>
          <a:p>
            <a:pPr marL="457200" indent="-457200">
              <a:buFont typeface="Times New Roman" panose="02020603050405020304" pitchFamily="18" charset="0"/>
              <a:buAutoNum type="arabicPeriod"/>
              <a:defRPr/>
            </a:pPr>
            <a:r>
              <a:rPr lang="en-US" altLang="en-US" sz="1600" dirty="0"/>
              <a:t>Call for Secretary</a:t>
            </a:r>
          </a:p>
          <a:p>
            <a:pPr marL="457200" indent="-457200">
              <a:buFont typeface="Times New Roman" panose="02020603050405020304" pitchFamily="18" charset="0"/>
              <a:buAutoNum type="arabicPeriod"/>
              <a:defRPr/>
            </a:pPr>
            <a:r>
              <a:rPr lang="en-US" altLang="en-US" sz="1600" dirty="0"/>
              <a:t>Administrative: Reminders, Rules, Agenda, Guidelines, Resources,  Participation, Approval of Minutes, Announcements</a:t>
            </a:r>
          </a:p>
          <a:p>
            <a:pPr marL="457200" indent="-457200">
              <a:buFont typeface="Times New Roman" panose="02020603050405020304" pitchFamily="18" charset="0"/>
              <a:buAutoNum type="arabicPeriod"/>
              <a:defRPr/>
            </a:pPr>
            <a:r>
              <a:rPr lang="en-US" altLang="en-US" sz="1600" dirty="0"/>
              <a:t>Background/Status</a:t>
            </a:r>
          </a:p>
          <a:p>
            <a:pPr marL="457200" indent="-457200">
              <a:buFont typeface="Times New Roman" panose="02020603050405020304" pitchFamily="18" charset="0"/>
              <a:buAutoNum type="arabicPeriod"/>
              <a:defRPr/>
            </a:pPr>
            <a:r>
              <a:rPr lang="en-US" altLang="en-US" sz="1600" dirty="0"/>
              <a:t>Review of Teleconferences</a:t>
            </a:r>
          </a:p>
          <a:p>
            <a:pPr marL="457200" indent="-457200">
              <a:buFont typeface="Times New Roman" panose="02020603050405020304" pitchFamily="18" charset="0"/>
              <a:buAutoNum type="arabicPeriod"/>
              <a:defRPr/>
            </a:pPr>
            <a:r>
              <a:rPr lang="en-US" altLang="en-US" sz="1600" dirty="0"/>
              <a:t>Incoming Liaison Statements (if any)</a:t>
            </a:r>
          </a:p>
          <a:p>
            <a:pPr marL="457200" indent="-457200">
              <a:buFont typeface="Times New Roman" panose="02020603050405020304" pitchFamily="18" charset="0"/>
              <a:buAutoNum type="arabicPeriod"/>
              <a:defRPr/>
            </a:pPr>
            <a:r>
              <a:rPr lang="en-US" altLang="en-US" sz="1600" dirty="0"/>
              <a:t>Contributions (if any)</a:t>
            </a:r>
          </a:p>
          <a:p>
            <a:pPr marL="457200" indent="-457200">
              <a:buFont typeface="Times New Roman" panose="02020603050405020304" pitchFamily="18" charset="0"/>
              <a:buAutoNum type="arabicPeriod"/>
              <a:defRPr/>
            </a:pPr>
            <a:r>
              <a:rPr lang="en-US" sz="1600" dirty="0"/>
              <a:t>Discussion on: IEEE 802 network enhancements for the next decade Industry Connections Activity (New 802.1 group to support the “IEEE “5G” Specification” activity)</a:t>
            </a:r>
            <a:endParaRPr lang="en-US" altLang="en-US" sz="1600" dirty="0"/>
          </a:p>
          <a:p>
            <a:pPr marL="457200" indent="-457200">
              <a:buFont typeface="Times New Roman" panose="02020603050405020304" pitchFamily="18" charset="0"/>
              <a:buAutoNum type="arabicPeriod"/>
              <a:defRPr/>
            </a:pPr>
            <a:endParaRPr lang="en-US" altLang="en-US" sz="1800" dirty="0"/>
          </a:p>
          <a:p>
            <a:pPr marL="0" indent="0">
              <a:defRPr/>
            </a:pPr>
            <a:r>
              <a:rPr lang="en-US" altLang="en-US" sz="1800" dirty="0"/>
              <a:t>Thursday – AM2</a:t>
            </a:r>
          </a:p>
          <a:p>
            <a:pPr marL="457200" indent="-457200">
              <a:buFont typeface="Times New Roman" panose="02020603050405020304" pitchFamily="18" charset="0"/>
              <a:buAutoNum type="arabicPeriod"/>
              <a:defRPr/>
            </a:pPr>
            <a:r>
              <a:rPr lang="en-US" altLang="en-US" sz="1600" dirty="0"/>
              <a:t>Contributions (if any)</a:t>
            </a:r>
          </a:p>
          <a:p>
            <a:pPr marL="457200" indent="-457200">
              <a:buFont typeface="Times New Roman" panose="02020603050405020304" pitchFamily="18" charset="0"/>
              <a:buAutoNum type="arabicPeriod"/>
              <a:defRPr/>
            </a:pPr>
            <a:r>
              <a:rPr lang="en-US" sz="1600" dirty="0"/>
              <a:t>Discussion on: IEEE 802 network enhancements for the next decade Industry Connections Activity (New 802.1 group to support the “IEEE “5G” Specification” activity)</a:t>
            </a:r>
          </a:p>
          <a:p>
            <a:pPr marL="457200" indent="-457200">
              <a:buFont typeface="Times New Roman" panose="02020603050405020304" pitchFamily="18" charset="0"/>
              <a:buAutoNum type="arabicPeriod"/>
              <a:defRPr/>
            </a:pPr>
            <a:r>
              <a:rPr lang="en-US" altLang="en-US" sz="1600" dirty="0"/>
              <a:t>Future Sessions Planning</a:t>
            </a:r>
          </a:p>
          <a:p>
            <a:pPr marL="457200" indent="-457200">
              <a:buFont typeface="Times New Roman" panose="02020603050405020304" pitchFamily="18" charset="0"/>
              <a:buAutoNum type="arabicPeriod"/>
              <a:defRPr/>
            </a:pPr>
            <a:endParaRPr lang="en-US" altLang="en-US" sz="1600" dirty="0"/>
          </a:p>
          <a:p>
            <a:pPr marL="457200" indent="-457200">
              <a:buFont typeface="Times New Roman" panose="02020603050405020304" pitchFamily="18" charset="0"/>
              <a:buAutoNum type="arabicPeriod"/>
              <a:defRPr/>
            </a:pPr>
            <a:endParaRPr lang="en-US" altLang="en-US" sz="1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a:t>September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914401" y="685801"/>
            <a:ext cx="10361084" cy="457199"/>
          </a:xfrm>
        </p:spPr>
        <p:txBody>
          <a:bodyPr/>
          <a:lstStyle/>
          <a:p>
            <a:r>
              <a:rPr lang="en-US" altLang="en-US" u="sng" dirty="0"/>
              <a:t>Guidelines for IEEE-SA Meetings</a:t>
            </a:r>
            <a:endParaRPr lang="en-US" altLang="en-US" dirty="0"/>
          </a:p>
        </p:txBody>
      </p:sp>
      <p:sp>
        <p:nvSpPr>
          <p:cNvPr id="14339" name="Rectangle 4"/>
          <p:cNvSpPr>
            <a:spLocks noGrp="1" noChangeArrowheads="1"/>
          </p:cNvSpPr>
          <p:nvPr>
            <p:ph idx="1"/>
          </p:nvPr>
        </p:nvSpPr>
        <p:spPr>
          <a:xfrm>
            <a:off x="914401" y="1143000"/>
            <a:ext cx="10361084" cy="4113213"/>
          </a:xfrm>
        </p:spPr>
        <p:txBody>
          <a:bodyPr/>
          <a:lstStyle/>
          <a:p>
            <a:pPr marL="230188" indent="-230188">
              <a:lnSpc>
                <a:spcPct val="80000"/>
              </a:lnSpc>
              <a:buClr>
                <a:srgbClr val="CC3300"/>
              </a:buClr>
              <a:buSzPct val="50000"/>
              <a:buFont typeface="Monotype Sorts" charset="2"/>
              <a:buChar char="l"/>
            </a:pPr>
            <a:endParaRPr lang="en-US" altLang="en-US" sz="700" b="0" u="sng" dirty="0">
              <a:solidFill>
                <a:srgbClr val="FF0000"/>
              </a:solidFill>
              <a:latin typeface="Arial" panose="020B0604020202020204" pitchFamily="34" charset="0"/>
            </a:endParaRP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All IEEE-SA standards meetings shall be conducted in compliance with all applicable laws, including antitrust and competition laws.</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the interpretation, validity, or essentiality of patents/patent claims. </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specific license rates, terms, or conditions.</a:t>
            </a:r>
          </a:p>
          <a:p>
            <a:pPr marL="630238" lvl="1">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2">
              <a:lnSpc>
                <a:spcPct val="80000"/>
              </a:lnSpc>
              <a:spcAft>
                <a:spcPct val="40000"/>
              </a:spcAft>
              <a:buClr>
                <a:srgbClr val="CC3300"/>
              </a:buClr>
              <a:buSzPct val="50000"/>
              <a:buFont typeface="Monotype Sorts" charset="2"/>
              <a:buChar char="l"/>
            </a:pPr>
            <a:r>
              <a:rPr lang="en-GB" altLang="en-US" sz="1600" dirty="0">
                <a:solidFill>
                  <a:srgbClr val="000099"/>
                </a:solidFill>
                <a:latin typeface="Arial" panose="020B0604020202020204" pitchFamily="34" charset="0"/>
              </a:rPr>
              <a:t>Technical considerations remain primary focus</a:t>
            </a:r>
            <a:endParaRPr lang="en-US" altLang="en-US" sz="1600" dirty="0">
              <a:solidFill>
                <a:srgbClr val="000099"/>
              </a:solidFill>
              <a:latin typeface="Arial" panose="020B0604020202020204" pitchFamily="34" charset="0"/>
            </a:endParaRP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or engage in the fixing of product prices, allocation of customers, or division of sales markets.</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the status or substance of ongoing or threatened litigation.</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be silent if inappropriate topics are discussed… do formally object.</a:t>
            </a:r>
          </a:p>
          <a:p>
            <a:pPr marL="230188" indent="-230188" algn="ctr">
              <a:lnSpc>
                <a:spcPct val="80000"/>
              </a:lnSpc>
              <a:buClr>
                <a:srgbClr val="CC3300"/>
              </a:buClr>
              <a:buSzPct val="50000"/>
            </a:pPr>
            <a:r>
              <a:rPr lang="en-US" altLang="en-US" sz="1200" dirty="0">
                <a:solidFill>
                  <a:srgbClr val="000099"/>
                </a:solidFill>
                <a:latin typeface="Arial" panose="020B0604020202020204" pitchFamily="34" charset="0"/>
              </a:rPr>
              <a:t>---------------------------------------------------------------   </a:t>
            </a:r>
          </a:p>
          <a:p>
            <a:pPr marL="230188" indent="-230188" algn="ctr">
              <a:lnSpc>
                <a:spcPct val="80000"/>
              </a:lnSpc>
              <a:buClr>
                <a:srgbClr val="CC3300"/>
              </a:buClr>
              <a:buSzPct val="50000"/>
            </a:pPr>
            <a:r>
              <a:rPr lang="en-US" altLang="en-US" sz="14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 </a:t>
            </a:r>
            <a:br>
              <a:rPr lang="en-US" altLang="en-US" sz="1400" dirty="0">
                <a:solidFill>
                  <a:srgbClr val="000099"/>
                </a:solidFill>
                <a:latin typeface="Arial" panose="020B0604020202020204" pitchFamily="34" charset="0"/>
              </a:rPr>
            </a:br>
            <a:endParaRPr lang="en-US" altLang="en-US" sz="1400" dirty="0">
              <a:solidFill>
                <a:srgbClr val="000099"/>
              </a:solidFill>
              <a:latin typeface="Arial" panose="020B0604020202020204" pitchFamily="34" charset="0"/>
            </a:endParaRPr>
          </a:p>
          <a:p>
            <a:pPr marL="230188" indent="-230188" algn="ctr">
              <a:lnSpc>
                <a:spcPct val="80000"/>
              </a:lnSpc>
              <a:buClr>
                <a:srgbClr val="CC3300"/>
              </a:buClr>
              <a:buSzPct val="50000"/>
            </a:pPr>
            <a:r>
              <a:rPr lang="en-US" altLang="en-US" sz="1400" dirty="0">
                <a:solidFill>
                  <a:srgbClr val="000099"/>
                </a:solidFill>
                <a:latin typeface="Arial" panose="020B0604020202020204" pitchFamily="34" charset="0"/>
              </a:rPr>
              <a:t>See </a:t>
            </a:r>
            <a:r>
              <a:rPr lang="en-US" altLang="en-US" sz="1400" i="1" dirty="0">
                <a:solidFill>
                  <a:srgbClr val="000099"/>
                </a:solidFill>
                <a:latin typeface="Arial" panose="020B0604020202020204" pitchFamily="34" charset="0"/>
              </a:rPr>
              <a:t>IEEE-SA Standards Board Operations Manual</a:t>
            </a:r>
            <a:r>
              <a:rPr lang="en-US" altLang="en-US" sz="1400" dirty="0">
                <a:solidFill>
                  <a:srgbClr val="000099"/>
                </a:solidFill>
                <a:latin typeface="Arial" panose="020B0604020202020204" pitchFamily="34" charset="0"/>
              </a:rPr>
              <a:t>, clause 5.3.10 and </a:t>
            </a:r>
            <a:r>
              <a:rPr lang="en-GB" altLang="en-US" sz="14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400" dirty="0">
                <a:solidFill>
                  <a:srgbClr val="000099"/>
                </a:solidFill>
                <a:latin typeface="Arial" panose="020B0604020202020204" pitchFamily="34" charset="0"/>
              </a:rPr>
              <a:t> for more details.</a:t>
            </a:r>
          </a:p>
          <a:p>
            <a:pPr marL="230188" indent="-230188" algn="ctr">
              <a:lnSpc>
                <a:spcPct val="80000"/>
              </a:lnSpc>
              <a:buClr>
                <a:srgbClr val="CC3300"/>
              </a:buClr>
              <a:buSzPct val="50000"/>
            </a:pPr>
            <a:r>
              <a:rPr lang="en-US" altLang="en-US" sz="1400" dirty="0">
                <a:solidFill>
                  <a:srgbClr val="000099"/>
                </a:solidFill>
                <a:latin typeface="Arial" panose="020B0604020202020204" pitchFamily="34" charset="0"/>
              </a:rPr>
              <a:t>This slide set is available </a:t>
            </a:r>
            <a:br>
              <a:rPr lang="en-US" altLang="en-US" sz="1400" dirty="0">
                <a:solidFill>
                  <a:srgbClr val="000099"/>
                </a:solidFill>
                <a:latin typeface="Arial" panose="020B0604020202020204" pitchFamily="34" charset="0"/>
              </a:rPr>
            </a:br>
            <a:r>
              <a:rPr lang="en-US" altLang="en-US" sz="1400" dirty="0">
                <a:solidFill>
                  <a:srgbClr val="000099"/>
                </a:solidFill>
                <a:latin typeface="Arial" panose="020B0604020202020204" pitchFamily="34" charset="0"/>
              </a:rPr>
              <a:t>at https://development.standards.ieee.org/myproject/Public/mytools/mob/slideset.ppt</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a:t>September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4010377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2800" u="sng"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a:t>September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a:t>September 2017</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dirty="0"/>
              <a:t>Approval of Minutes</a:t>
            </a:r>
          </a:p>
        </p:txBody>
      </p:sp>
      <p:sp>
        <p:nvSpPr>
          <p:cNvPr id="18435" name="Content Placeholder 2"/>
          <p:cNvSpPr>
            <a:spLocks noGrp="1"/>
          </p:cNvSpPr>
          <p:nvPr>
            <p:ph idx="1"/>
          </p:nvPr>
        </p:nvSpPr>
        <p:spPr>
          <a:xfrm>
            <a:off x="914401" y="1371600"/>
            <a:ext cx="10361084" cy="4799013"/>
          </a:xfrm>
        </p:spPr>
        <p:txBody>
          <a:bodyPr/>
          <a:lstStyle/>
          <a:p>
            <a:r>
              <a:rPr lang="en-US" altLang="en-US" dirty="0"/>
              <a:t>Minutes from the July F2F Meeting in Berlin, Germany:</a:t>
            </a:r>
            <a:br>
              <a:rPr lang="en-US" altLang="en-US" dirty="0"/>
            </a:br>
            <a:r>
              <a:rPr lang="en-US" altLang="en-US" dirty="0">
                <a:hlinkClick r:id="rId2"/>
              </a:rPr>
              <a:t>11-17/1093r1</a:t>
            </a:r>
            <a:endParaRPr lang="en-US" altLang="en-US" dirty="0"/>
          </a:p>
          <a:p>
            <a:r>
              <a:rPr lang="en-US" altLang="en-US" dirty="0"/>
              <a:t>	</a:t>
            </a:r>
            <a:r>
              <a:rPr lang="en-US" altLang="en-US" sz="2000" dirty="0"/>
              <a:t>Comments?</a:t>
            </a:r>
          </a:p>
          <a:p>
            <a:r>
              <a:rPr lang="en-US" altLang="en-US" dirty="0"/>
              <a:t> 	</a:t>
            </a:r>
            <a:r>
              <a:rPr lang="en-US" altLang="en-US" sz="2000" dirty="0"/>
              <a:t>Objections to approving the minutes?</a:t>
            </a:r>
          </a:p>
          <a:p>
            <a:endParaRPr lang="en-US" altLang="en-US" sz="2000" dirty="0"/>
          </a:p>
          <a:p>
            <a:r>
              <a:rPr lang="en-US" altLang="en-US" sz="2000" dirty="0"/>
              <a:t>Minutes from Teleconferences: </a:t>
            </a:r>
          </a:p>
          <a:p>
            <a:pPr marL="800100" lvl="1" indent="-342900">
              <a:buFont typeface="Arial" panose="020B0604020202020204" pitchFamily="34" charset="0"/>
              <a:buChar char="•"/>
            </a:pPr>
            <a:r>
              <a:rPr lang="en-US" altLang="en-US" dirty="0"/>
              <a:t>August 17 - 12:00 noon EDT - </a:t>
            </a:r>
            <a:r>
              <a:rPr lang="en-US" altLang="en-US" dirty="0">
                <a:hlinkClick r:id="rId3"/>
              </a:rPr>
              <a:t>11-17/1257r1</a:t>
            </a:r>
            <a:r>
              <a:rPr lang="en-US" altLang="en-US" dirty="0"/>
              <a:t> </a:t>
            </a:r>
          </a:p>
          <a:p>
            <a:r>
              <a:rPr lang="en-US" altLang="en-US" sz="2000" dirty="0"/>
              <a:t>Comments?</a:t>
            </a:r>
          </a:p>
          <a:p>
            <a:r>
              <a:rPr lang="en-US" altLang="en-US" dirty="0"/>
              <a:t> 	</a:t>
            </a:r>
            <a:r>
              <a:rPr lang="en-US" altLang="en-US" sz="2000" dirty="0"/>
              <a:t>Objections to approving the minutes?</a:t>
            </a:r>
            <a:endParaRPr lang="en-US" altLang="en-US" dirty="0"/>
          </a:p>
          <a:p>
            <a:pPr marL="800100" lvl="1" indent="-342900">
              <a:buFont typeface="Arial" panose="020B0604020202020204" pitchFamily="34" charset="0"/>
              <a:buChar char="•"/>
            </a:pPr>
            <a:r>
              <a:rPr lang="en-US" altLang="en-US" dirty="0"/>
              <a:t>August 24, 9am EDT – 9:00 noon EDT - </a:t>
            </a:r>
            <a:r>
              <a:rPr lang="en-US" altLang="en-US" dirty="0">
                <a:hlinkClick r:id="rId4"/>
              </a:rPr>
              <a:t>11-17/1284r0</a:t>
            </a:r>
            <a:endParaRPr lang="en-US" altLang="en-US" dirty="0"/>
          </a:p>
          <a:p>
            <a:r>
              <a:rPr lang="en-US" altLang="en-US" sz="2000" dirty="0"/>
              <a:t>Comments?</a:t>
            </a:r>
          </a:p>
          <a:p>
            <a:r>
              <a:rPr lang="en-US" altLang="en-US" dirty="0"/>
              <a:t> 	</a:t>
            </a:r>
            <a:r>
              <a:rPr lang="en-US" altLang="en-US" sz="2000" dirty="0"/>
              <a:t>Objections to approving the minutes?</a:t>
            </a:r>
          </a:p>
          <a:p>
            <a:pPr marL="800100" lvl="1" indent="-342900">
              <a:buFont typeface="Arial" panose="020B0604020202020204" pitchFamily="34" charset="0"/>
              <a:buChar char="•"/>
            </a:pPr>
            <a:endParaRPr lang="en-US" altLang="en-US" dirty="0"/>
          </a:p>
          <a:p>
            <a:endParaRPr lang="en-US" altLang="en-US" sz="2000" dirty="0"/>
          </a:p>
          <a:p>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a:t>September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40877094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914401" y="685801"/>
            <a:ext cx="10361084" cy="609599"/>
          </a:xfrm>
        </p:spPr>
        <p:txBody>
          <a:bodyPr/>
          <a:lstStyle/>
          <a:p>
            <a:r>
              <a:rPr lang="en-US" altLang="en-US" dirty="0"/>
              <a:t>AANI SC Background</a:t>
            </a:r>
          </a:p>
        </p:txBody>
      </p:sp>
      <p:sp>
        <p:nvSpPr>
          <p:cNvPr id="20483" name="Content Placeholder 2"/>
          <p:cNvSpPr>
            <a:spLocks noGrp="1"/>
          </p:cNvSpPr>
          <p:nvPr>
            <p:ph idx="1"/>
          </p:nvPr>
        </p:nvSpPr>
        <p:spPr>
          <a:xfrm>
            <a:off x="914401" y="1524000"/>
            <a:ext cx="10361084" cy="4724399"/>
          </a:xfrm>
        </p:spPr>
        <p:txBody>
          <a:bodyPr/>
          <a:lstStyle/>
          <a:p>
            <a:r>
              <a:rPr lang="en-US" altLang="en-US" sz="2000" dirty="0"/>
              <a:t>At the July 802 Plenary meeting in San Diego 802.11 passed a motion to form this standing committee [</a:t>
            </a:r>
            <a:r>
              <a:rPr lang="en-US" sz="2000" dirty="0">
                <a:hlinkClick r:id="rId3"/>
              </a:rPr>
              <a:t>11-16/1057r1</a:t>
            </a:r>
            <a:r>
              <a:rPr lang="en-US" altLang="en-US" sz="2000" dirty="0"/>
              <a:t>]</a:t>
            </a:r>
          </a:p>
          <a:p>
            <a:r>
              <a:rPr lang="en-US" altLang="en-US" sz="2000" dirty="0"/>
              <a:t>Liaison Statements Sent:</a:t>
            </a:r>
          </a:p>
          <a:p>
            <a:pPr>
              <a:buFont typeface="Arial" panose="020B0604020202020204" pitchFamily="34" charset="0"/>
              <a:buChar char="•"/>
            </a:pPr>
            <a:r>
              <a:rPr lang="en-US" altLang="en-US" sz="2000" dirty="0"/>
              <a:t>802.11 sent an LS (</a:t>
            </a:r>
            <a:r>
              <a:rPr lang="en-US" altLang="en-US" sz="2000" dirty="0">
                <a:hlinkClick r:id="rId4"/>
              </a:rPr>
              <a:t>11-16/1101r10</a:t>
            </a:r>
            <a:r>
              <a:rPr lang="en-US" altLang="en-US" sz="2000" dirty="0"/>
              <a:t>) to 3GPP RAN and SA (9/16)</a:t>
            </a:r>
          </a:p>
          <a:p>
            <a:pPr>
              <a:buFont typeface="Arial" panose="020B0604020202020204" pitchFamily="34" charset="0"/>
              <a:buChar char="•"/>
            </a:pPr>
            <a:r>
              <a:rPr lang="en-US" altLang="en-US" sz="2000" dirty="0"/>
              <a:t>802.11 sent an LS (</a:t>
            </a:r>
            <a:r>
              <a:rPr lang="en-US" altLang="en-US" sz="2000" dirty="0">
                <a:hlinkClick r:id="rId5"/>
              </a:rPr>
              <a:t>11-16-/510r2</a:t>
            </a:r>
            <a:r>
              <a:rPr lang="en-US" altLang="en-US" sz="2000" dirty="0"/>
              <a:t>) to 3GPP RAN2 (1/17)</a:t>
            </a:r>
          </a:p>
          <a:p>
            <a:pPr>
              <a:buFont typeface="Arial" panose="020B0604020202020204" pitchFamily="34" charset="0"/>
              <a:buChar char="•"/>
            </a:pPr>
            <a:r>
              <a:rPr lang="en-US" altLang="en-US" sz="2000" dirty="0"/>
              <a:t>802.11 sent an LS (</a:t>
            </a:r>
            <a:r>
              <a:rPr lang="en-US" altLang="en-US" sz="2000" dirty="0">
                <a:hlinkClick r:id="rId6"/>
              </a:rPr>
              <a:t>11-16/1573r3</a:t>
            </a:r>
            <a:r>
              <a:rPr lang="en-US" altLang="en-US" sz="2000" dirty="0"/>
              <a:t>) to 3GPP RAN (1/17)</a:t>
            </a:r>
          </a:p>
          <a:p>
            <a:pPr>
              <a:buFont typeface="Arial" panose="020B0604020202020204" pitchFamily="34" charset="0"/>
              <a:buChar char="•"/>
            </a:pPr>
            <a:r>
              <a:rPr lang="en-US" altLang="en-US" sz="2000" dirty="0"/>
              <a:t>802.11 sent an LS (</a:t>
            </a:r>
            <a:r>
              <a:rPr lang="en-US" altLang="en-US" sz="2000" dirty="0">
                <a:hlinkClick r:id="rId7"/>
              </a:rPr>
              <a:t>11-17-0378r2</a:t>
            </a:r>
            <a:r>
              <a:rPr lang="en-US" altLang="en-US" sz="2000" dirty="0"/>
              <a:t>) to 3GPP RAN2 (5/17)</a:t>
            </a:r>
          </a:p>
          <a:p>
            <a:pPr>
              <a:buFont typeface="Arial" panose="020B0604020202020204" pitchFamily="34" charset="0"/>
              <a:buChar char="•"/>
            </a:pPr>
            <a:r>
              <a:rPr lang="en-US" altLang="en-US" sz="2000" dirty="0"/>
              <a:t>802.11 sent an LS (</a:t>
            </a:r>
            <a:r>
              <a:rPr lang="en-US" altLang="en-US" sz="2000" dirty="0">
                <a:hlinkClick r:id="rId8"/>
              </a:rPr>
              <a:t>11-16/1574r3</a:t>
            </a:r>
            <a:r>
              <a:rPr lang="en-US" altLang="en-US" sz="2000" dirty="0"/>
              <a:t>) to 3GPP SA (5/17)</a:t>
            </a:r>
          </a:p>
          <a:p>
            <a:pPr marL="0" indent="0"/>
            <a:r>
              <a:rPr lang="en-US" altLang="en-US" sz="2000" dirty="0"/>
              <a:t>Liaison Statements Received:</a:t>
            </a:r>
          </a:p>
          <a:p>
            <a:pPr>
              <a:buFont typeface="Arial" panose="020B0604020202020204" pitchFamily="34" charset="0"/>
              <a:buChar char="•"/>
            </a:pPr>
            <a:r>
              <a:rPr lang="en-US" altLang="en-US" sz="2000" dirty="0"/>
              <a:t>3GPP RAN2 WG sent an LS (</a:t>
            </a:r>
            <a:r>
              <a:rPr lang="en-US" altLang="en-US" sz="2000" dirty="0">
                <a:hlinkClick r:id="rId9"/>
              </a:rPr>
              <a:t>11-17/0315r0</a:t>
            </a:r>
            <a:r>
              <a:rPr lang="en-US" altLang="en-US" sz="2000" dirty="0"/>
              <a:t>) (3/17)</a:t>
            </a:r>
          </a:p>
          <a:p>
            <a:pPr>
              <a:buFont typeface="Arial" panose="020B0604020202020204" pitchFamily="34" charset="0"/>
              <a:buChar char="•"/>
            </a:pPr>
            <a:r>
              <a:rPr lang="en-US" altLang="en-US" sz="2000" dirty="0"/>
              <a:t>3GPP RAN TSG sent an LS (</a:t>
            </a:r>
            <a:r>
              <a:rPr lang="en-US" altLang="en-US" sz="2000" dirty="0">
                <a:hlinkClick r:id="rId10"/>
              </a:rPr>
              <a:t>11-17/0444r0</a:t>
            </a:r>
            <a:r>
              <a:rPr lang="en-US" altLang="en-US" sz="2000" dirty="0"/>
              <a:t>) (3/17)</a:t>
            </a:r>
          </a:p>
          <a:p>
            <a:pPr>
              <a:buFont typeface="Arial" panose="020B0604020202020204" pitchFamily="34" charset="0"/>
              <a:buChar char="•"/>
            </a:pPr>
            <a:r>
              <a:rPr lang="en-US" altLang="en-US" sz="2000" dirty="0"/>
              <a:t>3GPP SA TSG sent an LS (</a:t>
            </a:r>
            <a:r>
              <a:rPr lang="en-US" altLang="en-US" sz="2000" dirty="0">
                <a:hlinkClick r:id="rId11"/>
              </a:rPr>
              <a:t>11-17/0903r0</a:t>
            </a:r>
            <a:r>
              <a:rPr lang="en-US" altLang="en-US" sz="2000" dirty="0"/>
              <a:t>) (6/17)</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a:t>September 2017</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00681780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5468</TotalTime>
  <Words>2103</Words>
  <Application>Microsoft Office PowerPoint</Application>
  <PresentationFormat>Widescreen</PresentationFormat>
  <Paragraphs>294</Paragraphs>
  <Slides>23</Slides>
  <Notes>10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0" baseType="lpstr">
      <vt:lpstr>Arial Unicode MS</vt:lpstr>
      <vt:lpstr>MS Gothic</vt:lpstr>
      <vt:lpstr>Arial</vt:lpstr>
      <vt:lpstr>Monotype Sorts</vt:lpstr>
      <vt:lpstr>Times New Roman</vt:lpstr>
      <vt:lpstr>Office Theme</vt:lpstr>
      <vt:lpstr>Document</vt:lpstr>
      <vt:lpstr>AANI SC Agenda</vt:lpstr>
      <vt:lpstr>Abstract</vt:lpstr>
      <vt:lpstr>Reminders and Rules</vt:lpstr>
      <vt:lpstr>Agenda</vt:lpstr>
      <vt:lpstr>Guidelines for IEEE-SA Meetings</vt:lpstr>
      <vt:lpstr>Resources – URLs</vt:lpstr>
      <vt:lpstr>Participation in IEEE 802 Meetings</vt:lpstr>
      <vt:lpstr>Approval of Minutes</vt:lpstr>
      <vt:lpstr>AANI SC Background</vt:lpstr>
      <vt:lpstr>AANI Status</vt:lpstr>
      <vt:lpstr>Review of Teleconferences</vt:lpstr>
      <vt:lpstr>Continue Teleconference Discussion on 11-17/1242r0 (1/2)</vt:lpstr>
      <vt:lpstr>Continue Teleconference Discussion on 11-17/1242r0 (2/2)</vt:lpstr>
      <vt:lpstr>Contributions</vt:lpstr>
      <vt:lpstr>Status/Background:  IEEE 802 network enhancements for the next decade Industry Connections Activity</vt:lpstr>
      <vt:lpstr>Status/Background: Future: IEEE 802 network enhancements for the next decade Industry Connections Activity</vt:lpstr>
      <vt:lpstr>IEEE 802 network enhancements for the next decade Industry Connections Activity  Contributions/Discussion</vt:lpstr>
      <vt:lpstr>Agenda</vt:lpstr>
      <vt:lpstr>Contributions</vt:lpstr>
      <vt:lpstr>IEEE 802 network enhancements for the next decade Industry Connections Activity – Contributions/Discussion</vt:lpstr>
      <vt:lpstr>New Business</vt:lpstr>
      <vt:lpstr>Future Sessions Planning</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Levy, Joseph</dc:creator>
  <cp:lastModifiedBy>Levy, Joseph</cp:lastModifiedBy>
  <cp:revision>59</cp:revision>
  <cp:lastPrinted>1601-01-01T00:00:00Z</cp:lastPrinted>
  <dcterms:created xsi:type="dcterms:W3CDTF">2017-06-02T20:57:23Z</dcterms:created>
  <dcterms:modified xsi:type="dcterms:W3CDTF">2017-09-11T20:17:18Z</dcterms:modified>
</cp:coreProperties>
</file>