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265" r:id="rId4"/>
    <p:sldId id="266" r:id="rId5"/>
    <p:sldId id="267" r:id="rId6"/>
    <p:sldId id="268" r:id="rId7"/>
    <p:sldId id="280" r:id="rId8"/>
    <p:sldId id="270" r:id="rId9"/>
    <p:sldId id="272" r:id="rId10"/>
    <p:sldId id="275" r:id="rId11"/>
    <p:sldId id="278" r:id="rId12"/>
    <p:sldId id="285" r:id="rId13"/>
    <p:sldId id="282" r:id="rId14"/>
    <p:sldId id="286" r:id="rId15"/>
    <p:sldId id="283" r:id="rId16"/>
    <p:sldId id="273" r:id="rId17"/>
    <p:sldId id="274" r:id="rId18"/>
    <p:sldId id="26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82" d="100"/>
          <a:sy n="82" d="100"/>
        </p:scale>
        <p:origin x="96" y="44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8/3/2017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18</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9</a:t>
            </a:fld>
            <a:endParaRPr lang="en-US" altLang="en-US" dirty="0"/>
          </a:p>
        </p:txBody>
      </p:sp>
    </p:spTree>
    <p:extLst>
      <p:ext uri="{BB962C8B-B14F-4D97-AF65-F5344CB8AC3E}">
        <p14:creationId xmlns:p14="http://schemas.microsoft.com/office/powerpoint/2010/main" val="41311336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13</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40552967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384175" y="701675"/>
            <a:ext cx="6165850"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68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68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687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687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97C1C4D-82E4-42F7-92B4-CE4E9CCC0BC5}" type="slidenum">
              <a:rPr lang="en-US" altLang="en-US" smtClean="0"/>
              <a:pPr>
                <a:spcBef>
                  <a:spcPct val="0"/>
                </a:spcBef>
              </a:pPr>
              <a:t>16</a:t>
            </a:fld>
            <a:endParaRPr lang="en-US" altLang="en-US" dirty="0"/>
          </a:p>
        </p:txBody>
      </p:sp>
    </p:spTree>
    <p:extLst>
      <p:ext uri="{BB962C8B-B14F-4D97-AF65-F5344CB8AC3E}">
        <p14:creationId xmlns:p14="http://schemas.microsoft.com/office/powerpoint/2010/main" val="39581295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17</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September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2017</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September 2017</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2017</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2017</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2017</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802.11-17/1222r0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6/11-16-1574-03-AANI-draft-ls-from-802-11-to-3gpp-sa-requesting-status-and-information-on-wlan-integration-in-3gpp-nextgen-system.docx" TargetMode="External"/><Relationship Id="rId2" Type="http://schemas.openxmlformats.org/officeDocument/2006/relationships/hyperlink" Target="https://mentor.ieee.org/802.11/dcn/17/11-17-0903-00-0000-liaison-statement-from-3gpp-tsg-sa-on-wlan-integration.doc"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7/11-17-1093-01-AANI-minutes-aani-sc-july-2017.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16/11-16-1574-03-AANI-draft-ls-from-802-11-to-3gpp-sa-requesting-status-and-information-on-wlan-integration-in-3gpp-nextgen-system.docx" TargetMode="External"/><Relationship Id="rId3" Type="http://schemas.openxmlformats.org/officeDocument/2006/relationships/hyperlink" Target="https://mentor.ieee.org/802.11/dcn/16/11-16-1057-01-0000-802-11-imt-2020-5g-sc-proposal.pptx" TargetMode="External"/><Relationship Id="rId7" Type="http://schemas.openxmlformats.org/officeDocument/2006/relationships/hyperlink" Target="https://mentor.ieee.org/802.11/dcn/17/11-17-0378-02-AANI-reply-ls-to-reply-ls-from-3gpp-ran2-on-estimated-throughput-11-17-315r0.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16/11-16-1573-03-AANI-draft-ls-from-802-11-to-3gpp-ran-requesting-status-and-information-on-radio-level-integration.docx" TargetMode="External"/><Relationship Id="rId11" Type="http://schemas.openxmlformats.org/officeDocument/2006/relationships/hyperlink" Target="https://mentor.ieee.org/802.11/dcn/17/11-17-0903-00-0000-liaison-statement-from-3gpp-tsg-sa-on-wlan-integration.doc" TargetMode="External"/><Relationship Id="rId5" Type="http://schemas.openxmlformats.org/officeDocument/2006/relationships/hyperlink" Target="https://mentor.ieee.org/802.11/dcn/16/11-16-1510-02-AANI-reply-to-liaison-from-3gpp-ran2-on-estimated-throughput-11-16-1384.docx" TargetMode="External"/><Relationship Id="rId10" Type="http://schemas.openxmlformats.org/officeDocument/2006/relationships/hyperlink" Target="https://mentor.ieee.org/802.11/dcn/17/11-17-0444-00-0000-liaison-from-3gpp-ran-on-radio-level-integration.doc" TargetMode="External"/><Relationship Id="rId4" Type="http://schemas.openxmlformats.org/officeDocument/2006/relationships/hyperlink" Target="https://mentor.ieee.org/802.11/dcn/16/11-16-1101-10-0000-draft-ls-from-802-11-to-3gpp-ran-and-sa-on-imt-2020.docx" TargetMode="External"/><Relationship Id="rId9" Type="http://schemas.openxmlformats.org/officeDocument/2006/relationships/hyperlink" Target="https://mentor.ieee.org/802.11/dcn/17/11-17-0315-00-0000-liaison-statement-from-3gpp-ran2-on-estimated-wlan-throughput.do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2017-09-11</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September 2017</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70284137"/>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118" name="Document" r:id="rId4" imgW="8267030" imgH="2840781" progId="Word.Document.8">
                  <p:embed/>
                </p:oleObj>
              </mc:Choice>
              <mc:Fallback>
                <p:oleObj name="Document" r:id="rId4" imgW="8267030" imgH="2840781"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AANI Status</a:t>
            </a:r>
          </a:p>
        </p:txBody>
      </p:sp>
      <p:sp>
        <p:nvSpPr>
          <p:cNvPr id="3" name="Content Placeholder 2"/>
          <p:cNvSpPr>
            <a:spLocks noGrp="1"/>
          </p:cNvSpPr>
          <p:nvPr>
            <p:ph idx="1"/>
          </p:nvPr>
        </p:nvSpPr>
        <p:spPr>
          <a:xfrm>
            <a:off x="914401" y="1524000"/>
            <a:ext cx="10361084" cy="4751294"/>
          </a:xfrm>
        </p:spPr>
        <p:txBody>
          <a:bodyPr/>
          <a:lstStyle/>
          <a:p>
            <a:r>
              <a:rPr lang="en-US" dirty="0"/>
              <a:t>Incoming LS from </a:t>
            </a:r>
            <a:r>
              <a:rPr lang="en-US" altLang="en-US" dirty="0"/>
              <a:t>3GPP SA TSG (</a:t>
            </a:r>
            <a:r>
              <a:rPr lang="en-US" altLang="en-US" dirty="0">
                <a:hlinkClick r:id="rId2"/>
              </a:rPr>
              <a:t>11-17/0903r0</a:t>
            </a:r>
            <a:r>
              <a:rPr lang="en-US" altLang="en-US" dirty="0"/>
              <a:t>):</a:t>
            </a:r>
          </a:p>
          <a:p>
            <a:r>
              <a:rPr lang="en-US" dirty="0"/>
              <a:t>“</a:t>
            </a:r>
            <a:r>
              <a:rPr lang="en-GB" dirty="0"/>
              <a:t>Reply LS to IEEE 802.11 Requesting Status and Information on WLAN integration in 3GPP NextGen System”</a:t>
            </a:r>
          </a:p>
          <a:p>
            <a:r>
              <a:rPr lang="en-US" b="0" dirty="0"/>
              <a:t>Sent by 3GPP SA in reply to our LS </a:t>
            </a:r>
            <a:r>
              <a:rPr lang="en-US" altLang="en-US" b="0" dirty="0"/>
              <a:t>(</a:t>
            </a:r>
            <a:r>
              <a:rPr lang="en-US" altLang="en-US" b="0" dirty="0">
                <a:hlinkClick r:id="rId3"/>
              </a:rPr>
              <a:t>11-16/1574r3</a:t>
            </a:r>
            <a:r>
              <a:rPr lang="en-US" altLang="en-US" b="0" dirty="0"/>
              <a:t>) to 3GPP SA (5/17):</a:t>
            </a:r>
          </a:p>
          <a:p>
            <a:r>
              <a:rPr lang="en-US" altLang="en-US" b="0" dirty="0"/>
              <a:t>“</a:t>
            </a:r>
            <a:r>
              <a:rPr lang="en-US" b="0" dirty="0"/>
              <a:t>IEEE 802.11 Working Group Liaison Statement Requesting </a:t>
            </a:r>
            <a:r>
              <a:rPr lang="en-GB" b="0" dirty="0"/>
              <a:t>status and technical information on WLAN integration in 3GPP NextGen System.”</a:t>
            </a:r>
            <a:endParaRPr lang="en-US" altLang="en-US" b="0" dirty="0"/>
          </a:p>
          <a:p>
            <a:r>
              <a:rPr lang="en-US" dirty="0"/>
              <a:t> </a:t>
            </a:r>
          </a:p>
          <a:p>
            <a:r>
              <a:rPr lang="en-US" dirty="0"/>
              <a:t>Contributions regarding the ongoing 3GPP work:</a:t>
            </a:r>
          </a:p>
          <a:p>
            <a:pPr>
              <a:buFont typeface="Arial" panose="020B0604020202020204" pitchFamily="34" charset="0"/>
              <a:buChar char="•"/>
            </a:pPr>
            <a:r>
              <a:rPr lang="en-US" dirty="0"/>
              <a:t>11-17/1064r0 – “Overview of 3GPP SA Next Generation System Documents Related to Non-3GPP Access to the 5G Core Network”</a:t>
            </a:r>
          </a:p>
          <a:p>
            <a:pPr>
              <a:buFont typeface="Arial" panose="020B0604020202020204" pitchFamily="34" charset="0"/>
              <a:buChar char="•"/>
            </a:pPr>
            <a:r>
              <a:rPr lang="en-US" dirty="0"/>
              <a:t>???</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September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altLang="en-US" dirty="0"/>
              <a:t>Review of Teleconferences</a:t>
            </a:r>
          </a:p>
        </p:txBody>
      </p:sp>
      <p:sp>
        <p:nvSpPr>
          <p:cNvPr id="3" name="Content Placeholder 2"/>
          <p:cNvSpPr>
            <a:spLocks noGrp="1"/>
          </p:cNvSpPr>
          <p:nvPr>
            <p:ph idx="1"/>
          </p:nvPr>
        </p:nvSpPr>
        <p:spPr/>
        <p:txBody>
          <a:bodyPr/>
          <a:lstStyle/>
          <a:p>
            <a:pPr marL="800100" lvl="1" indent="-342900">
              <a:buFont typeface="Arial" panose="020B0604020202020204" pitchFamily="34" charset="0"/>
              <a:buChar char="•"/>
            </a:pPr>
            <a:r>
              <a:rPr lang="en-US" altLang="en-US" dirty="0"/>
              <a:t>July 27, 9am EDT - Canceled</a:t>
            </a:r>
          </a:p>
          <a:p>
            <a:pPr marL="800100" lvl="1" indent="-342900">
              <a:buFont typeface="Arial" panose="020B0604020202020204" pitchFamily="34" charset="0"/>
              <a:buChar char="•"/>
            </a:pPr>
            <a:r>
              <a:rPr lang="en-US" altLang="en-US" dirty="0"/>
              <a:t>August 3, 9am EDT - Canceled</a:t>
            </a:r>
          </a:p>
          <a:p>
            <a:pPr marL="800100" lvl="1" indent="-342900">
              <a:buFont typeface="Arial" panose="020B0604020202020204" pitchFamily="34" charset="0"/>
              <a:buChar char="•"/>
            </a:pPr>
            <a:r>
              <a:rPr lang="en-US" altLang="en-US" dirty="0"/>
              <a:t>August 10 , 9am EDT - Canceled</a:t>
            </a:r>
          </a:p>
          <a:p>
            <a:pPr marL="800100" lvl="1" indent="-342900">
              <a:buFont typeface="Arial" panose="020B0604020202020204" pitchFamily="34" charset="0"/>
              <a:buChar char="•"/>
            </a:pPr>
            <a:r>
              <a:rPr lang="en-US" altLang="en-US" dirty="0"/>
              <a:t>August 17 - 12:00 noon EDT</a:t>
            </a:r>
          </a:p>
          <a:p>
            <a:pPr marL="800100" lvl="1" indent="-342900">
              <a:buFont typeface="Arial" panose="020B0604020202020204" pitchFamily="34" charset="0"/>
              <a:buChar char="•"/>
            </a:pPr>
            <a:r>
              <a:rPr lang="en-US" altLang="en-US" dirty="0"/>
              <a:t>August 24, 9am EDT </a:t>
            </a:r>
          </a:p>
          <a:p>
            <a:pPr marL="800100" lvl="1" indent="-342900">
              <a:buFont typeface="Arial" panose="020B0604020202020204" pitchFamily="34" charset="0"/>
              <a:buChar char="•"/>
            </a:pPr>
            <a:r>
              <a:rPr lang="en-US" altLang="en-US" dirty="0"/>
              <a:t>August 31, 9am EDT  </a:t>
            </a:r>
          </a:p>
          <a:p>
            <a:pPr marL="800100" lvl="1" indent="-342900">
              <a:buFont typeface="Arial" panose="020B0604020202020204" pitchFamily="34" charset="0"/>
              <a:buChar char="•"/>
            </a:pPr>
            <a:r>
              <a:rPr lang="en-US" altLang="en-US" dirty="0"/>
              <a:t>September 7, 9am EDT </a:t>
            </a:r>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September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7747153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Contributions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t>
            </a:r>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September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6396883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dirty="0"/>
              <a:t>Agenda</a:t>
            </a:r>
          </a:p>
        </p:txBody>
      </p:sp>
      <p:sp>
        <p:nvSpPr>
          <p:cNvPr id="20483" name="Rectangle 3"/>
          <p:cNvSpPr>
            <a:spLocks noGrp="1" noChangeArrowheads="1"/>
          </p:cNvSpPr>
          <p:nvPr>
            <p:ph idx="1"/>
          </p:nvPr>
        </p:nvSpPr>
        <p:spPr>
          <a:xfrm>
            <a:off x="838200" y="1524000"/>
            <a:ext cx="10361084" cy="4800600"/>
          </a:xfrm>
        </p:spPr>
        <p:txBody>
          <a:bodyPr/>
          <a:lstStyle/>
          <a:p>
            <a:pPr marL="457200" indent="-457200">
              <a:buFont typeface="Times New Roman" panose="02020603050405020304" pitchFamily="18" charset="0"/>
              <a:buAutoNum type="arabicPeriod"/>
              <a:defRPr/>
            </a:pPr>
            <a:endParaRPr lang="en-US" altLang="en-US" sz="1800" dirty="0"/>
          </a:p>
          <a:p>
            <a:pPr marL="0" indent="0">
              <a:defRPr/>
            </a:pPr>
            <a:r>
              <a:rPr lang="en-US" altLang="en-US" sz="1800" dirty="0"/>
              <a:t>Thursday – AM2</a:t>
            </a:r>
          </a:p>
          <a:p>
            <a:pPr marL="457200" lvl="0" indent="-457200">
              <a:buFont typeface="Times New Roman" panose="02020603050405020304" pitchFamily="18" charset="0"/>
              <a:buAutoNum type="arabicPeriod"/>
              <a:defRPr/>
            </a:pPr>
            <a:r>
              <a:rPr lang="en-US" altLang="en-US" sz="1600" dirty="0"/>
              <a:t>Contributions (if any)</a:t>
            </a:r>
          </a:p>
          <a:p>
            <a:pPr marL="457200" lvl="0" indent="-457200">
              <a:buFont typeface="Times New Roman" panose="02020603050405020304" pitchFamily="18" charset="0"/>
              <a:buAutoNum type="arabicPeriod"/>
              <a:defRPr/>
            </a:pPr>
            <a:r>
              <a:rPr lang="en-US" sz="1600" dirty="0"/>
              <a:t>Discussion on: IEEE 802 network enhancements for the next decade Industry Connections Activity (New 802.1 group to support the “IEEE “5G” Specification” activity)</a:t>
            </a:r>
          </a:p>
          <a:p>
            <a:pPr marL="457200" lvl="0" indent="-457200">
              <a:buFont typeface="Times New Roman" panose="02020603050405020304" pitchFamily="18" charset="0"/>
              <a:buAutoNum type="arabicPeriod"/>
              <a:defRPr/>
            </a:pPr>
            <a:r>
              <a:rPr lang="en-US" altLang="en-US" sz="1600" dirty="0"/>
              <a:t>Future Sessions Planning</a:t>
            </a:r>
          </a:p>
          <a:p>
            <a:pPr marL="457200" indent="-457200">
              <a:buFont typeface="Times New Roman" panose="02020603050405020304" pitchFamily="18" charset="0"/>
              <a:buAutoNum type="arabicPeriod"/>
              <a:defRPr/>
            </a:pPr>
            <a:endParaRPr lang="en-US" altLang="en-US" sz="1600" dirty="0"/>
          </a:p>
          <a:p>
            <a:pPr marL="457200" indent="-457200">
              <a:buFont typeface="Times New Roman" panose="02020603050405020304" pitchFamily="18" charset="0"/>
              <a:buAutoNum type="arabicPeriod"/>
              <a:defRPr/>
            </a:pPr>
            <a:endParaRPr lang="en-US" altLang="en-US" sz="1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465732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Contributions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t>
            </a:r>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September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22583614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Status: IEEE 802 network enhancements for the next decade Industry Connections Activity</a:t>
            </a:r>
          </a:p>
        </p:txBody>
      </p:sp>
      <p:sp>
        <p:nvSpPr>
          <p:cNvPr id="3" name="Content Placeholder 2"/>
          <p:cNvSpPr>
            <a:spLocks noGrp="1"/>
          </p:cNvSpPr>
          <p:nvPr>
            <p:ph idx="1"/>
          </p:nvPr>
        </p:nvSpPr>
        <p:spPr>
          <a:xfrm>
            <a:off x="621242" y="1731348"/>
            <a:ext cx="11049000" cy="4669451"/>
          </a:xfrm>
        </p:spPr>
        <p:txBody>
          <a:bodyPr/>
          <a:lstStyle/>
          <a:p>
            <a:pPr lvl="1">
              <a:buFont typeface="Arial" panose="020B0604020202020204" pitchFamily="34" charset="0"/>
              <a:buChar char="•"/>
            </a:pPr>
            <a:r>
              <a:rPr lang="en-US" dirty="0"/>
              <a:t>Contributions ???</a:t>
            </a:r>
          </a:p>
          <a:p>
            <a:pPr>
              <a:buFont typeface="Arial" panose="020B0604020202020204" pitchFamily="34" charset="0"/>
              <a:buChar char="•"/>
            </a:pPr>
            <a:endParaRPr lang="en-US" dirty="0"/>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September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6169172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914401" y="685801"/>
            <a:ext cx="10361084" cy="685799"/>
          </a:xfrm>
        </p:spPr>
        <p:txBody>
          <a:bodyPr/>
          <a:lstStyle/>
          <a:p>
            <a:r>
              <a:rPr lang="en-US" altLang="en-US" dirty="0"/>
              <a:t>New Business</a:t>
            </a:r>
          </a:p>
        </p:txBody>
      </p:sp>
      <p:sp>
        <p:nvSpPr>
          <p:cNvPr id="35843" name="Content Placeholder 2"/>
          <p:cNvSpPr>
            <a:spLocks noGrp="1"/>
          </p:cNvSpPr>
          <p:nvPr>
            <p:ph idx="1"/>
          </p:nvPr>
        </p:nvSpPr>
        <p:spPr>
          <a:xfrm>
            <a:off x="914401" y="1450977"/>
            <a:ext cx="10361084" cy="4643438"/>
          </a:xfrm>
        </p:spPr>
        <p:txBody>
          <a:bodyPr/>
          <a:lstStyle/>
          <a:p>
            <a:r>
              <a:rPr lang="en-US" altLang="en-US" dirty="0"/>
              <a:t>Any other business?</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8580397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762000" y="685802"/>
            <a:ext cx="10361084" cy="5638798"/>
          </a:xfrm>
        </p:spPr>
        <p:txBody>
          <a:bodyPr/>
          <a:lstStyle/>
          <a:p>
            <a:r>
              <a:rPr lang="en-US" altLang="en-US" dirty="0"/>
              <a:t>Teleconference: </a:t>
            </a:r>
          </a:p>
          <a:p>
            <a:pPr lvl="1"/>
            <a:r>
              <a:rPr lang="en-US" altLang="en-US" dirty="0"/>
              <a:t>How many teleconferences should we plan between now and the November? </a:t>
            </a:r>
          </a:p>
          <a:p>
            <a:pPr lvl="1"/>
            <a:r>
              <a:rPr lang="en-US" altLang="en-US" dirty="0"/>
              <a:t>?????</a:t>
            </a:r>
          </a:p>
          <a:p>
            <a:pPr lvl="1"/>
            <a:r>
              <a:rPr lang="en-US" altLang="en-US" dirty="0"/>
              <a:t>Topics for discussion/contribution:</a:t>
            </a:r>
          </a:p>
          <a:p>
            <a:pPr marL="914400" lvl="1" indent="-457200">
              <a:buFont typeface="+mj-lt"/>
              <a:buAutoNum type="arabicPeriod"/>
            </a:pPr>
            <a:r>
              <a:rPr lang="en-US" altLang="en-US" dirty="0"/>
              <a:t>NEND IC activity</a:t>
            </a:r>
          </a:p>
          <a:p>
            <a:pPr marL="914400" lvl="1" indent="-457200">
              <a:buFont typeface="+mj-lt"/>
              <a:buAutoNum type="arabicPeriod"/>
            </a:pPr>
            <a:r>
              <a:rPr lang="en-US" altLang="en-US" dirty="0"/>
              <a:t>3GPP Interworking</a:t>
            </a:r>
          </a:p>
          <a:p>
            <a:r>
              <a:rPr lang="en-US" altLang="en-US" dirty="0"/>
              <a:t>5-10 November 2017 F2F,  Orlando, FL, USA:</a:t>
            </a:r>
          </a:p>
          <a:p>
            <a:pPr lvl="1"/>
            <a:r>
              <a:rPr lang="en-US" altLang="en-US" dirty="0"/>
              <a:t>Goals: </a:t>
            </a:r>
          </a:p>
          <a:p>
            <a:pPr lvl="2"/>
            <a:r>
              <a:rPr lang="en-US" altLang="en-US" dirty="0"/>
              <a:t>Contributions on current SA/802.11 interworking: 2G/3G/4G</a:t>
            </a:r>
          </a:p>
          <a:p>
            <a:pPr lvl="2"/>
            <a:r>
              <a:rPr lang="en-US" altLang="en-US" dirty="0"/>
              <a:t>Contributions on SA/802.11 or RAN/802.11 interworking or related 5G/nextGen topics</a:t>
            </a:r>
          </a:p>
          <a:p>
            <a:pPr lvl="2"/>
            <a:r>
              <a:rPr lang="en-US" altLang="en-US" dirty="0"/>
              <a:t>Discuss and address any LSs received</a:t>
            </a:r>
          </a:p>
          <a:p>
            <a:pPr lvl="2"/>
            <a:r>
              <a:rPr lang="en-US" altLang="en-US" dirty="0"/>
              <a:t>Continue discussions on NEND IC and report of NEND IC activity. </a:t>
            </a:r>
            <a:endParaRPr lang="en-US" dirty="0"/>
          </a:p>
          <a:p>
            <a:pPr lvl="2"/>
            <a:r>
              <a:rPr lang="en-US" altLang="en-US" dirty="0"/>
              <a:t>Present a 802.11 contribution(s) for NEND IC activity: A 802.11 perspective on ?????</a:t>
            </a:r>
          </a:p>
          <a:p>
            <a:pPr lvl="1"/>
            <a:r>
              <a:rPr lang="en-US" altLang="en-US" dirty="0"/>
              <a:t>2 sessions on Monday PM1 and Thursday AM2 (to be confirmed)</a:t>
            </a:r>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September 2017</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September 2017</a:t>
            </a:r>
          </a:p>
          <a:p>
            <a:pPr algn="ctr"/>
            <a:r>
              <a:rPr lang="en-GB" dirty="0"/>
              <a:t>Hilton Waikoloa Village, Kona, HI, USA</a:t>
            </a:r>
          </a:p>
          <a:p>
            <a:pPr algn="ctr"/>
            <a:endParaRPr lang="en-US" altLang="en-US" dirty="0"/>
          </a:p>
          <a:p>
            <a:pPr algn="ctr"/>
            <a:r>
              <a:rPr lang="en-US" altLang="en-US" dirty="0"/>
              <a:t>Chair: Joseph Levy (InterDigital)</a:t>
            </a:r>
          </a:p>
          <a:p>
            <a:pPr algn="ctr"/>
            <a:r>
              <a:rPr lang="en-US" altLang="en-US" dirty="0"/>
              <a:t>Vice Chair: Roger Marks (EthAirNet Associates)</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September 2017</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914401" y="1751014"/>
            <a:ext cx="10361084" cy="4113213"/>
          </a:xfrm>
        </p:spPr>
        <p:txBody>
          <a:bodyPr/>
          <a:lstStyle/>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during a 802.11 F2F meeting counts towards 802.11 voting rights</a:t>
            </a:r>
          </a:p>
          <a:p>
            <a:pPr lvl="1" eaLnBrk="1" hangingPunct="1"/>
            <a:r>
              <a:rPr lang="en-US" altLang="en-US" sz="2400" dirty="0"/>
              <a:t>All technical motions must pass by a 75% majority</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dirty="0"/>
              <a:t>Agenda</a:t>
            </a:r>
          </a:p>
        </p:txBody>
      </p:sp>
      <p:sp>
        <p:nvSpPr>
          <p:cNvPr id="20483" name="Rectangle 3"/>
          <p:cNvSpPr>
            <a:spLocks noGrp="1" noChangeArrowheads="1"/>
          </p:cNvSpPr>
          <p:nvPr>
            <p:ph idx="1"/>
          </p:nvPr>
        </p:nvSpPr>
        <p:spPr>
          <a:xfrm>
            <a:off x="838200" y="1524000"/>
            <a:ext cx="10361084" cy="4800600"/>
          </a:xfrm>
        </p:spPr>
        <p:txBody>
          <a:bodyPr/>
          <a:lstStyle/>
          <a:p>
            <a:pPr marL="0" indent="0">
              <a:defRPr/>
            </a:pPr>
            <a:r>
              <a:rPr lang="en-US" altLang="en-US" sz="1800" dirty="0"/>
              <a:t>Monday – PM1 </a:t>
            </a:r>
          </a:p>
          <a:p>
            <a:pPr marL="457200" indent="-457200">
              <a:buFont typeface="Times New Roman" panose="02020603050405020304" pitchFamily="18" charset="0"/>
              <a:buAutoNum type="arabicPeriod"/>
              <a:defRPr/>
            </a:pPr>
            <a:r>
              <a:rPr lang="en-US" altLang="en-US" sz="1600" dirty="0"/>
              <a:t>Call for Secretary</a:t>
            </a:r>
          </a:p>
          <a:p>
            <a:pPr marL="457200" indent="-457200">
              <a:buFont typeface="Times New Roman" panose="02020603050405020304" pitchFamily="18" charset="0"/>
              <a:buAutoNum type="arabicPeriod"/>
              <a:defRPr/>
            </a:pPr>
            <a:r>
              <a:rPr lang="en-US" altLang="en-US" sz="1600" dirty="0"/>
              <a:t>Administrative: Reminders, Rules, Agenda, Guidelines, Resources,  Participation, Approval of Minutes, Announcements</a:t>
            </a:r>
          </a:p>
          <a:p>
            <a:pPr marL="457200" indent="-457200">
              <a:buFont typeface="Times New Roman" panose="02020603050405020304" pitchFamily="18" charset="0"/>
              <a:buAutoNum type="arabicPeriod"/>
              <a:defRPr/>
            </a:pPr>
            <a:r>
              <a:rPr lang="en-US" altLang="en-US" sz="1600" dirty="0"/>
              <a:t>Background/Status</a:t>
            </a:r>
          </a:p>
          <a:p>
            <a:pPr marL="457200" indent="-457200">
              <a:buFont typeface="Times New Roman" panose="02020603050405020304" pitchFamily="18" charset="0"/>
              <a:buAutoNum type="arabicPeriod"/>
              <a:defRPr/>
            </a:pPr>
            <a:r>
              <a:rPr lang="en-US" altLang="en-US" sz="1600" dirty="0"/>
              <a:t>Review of Teleconferences</a:t>
            </a:r>
          </a:p>
          <a:p>
            <a:pPr marL="457200" indent="-457200">
              <a:buFont typeface="Times New Roman" panose="02020603050405020304" pitchFamily="18" charset="0"/>
              <a:buAutoNum type="arabicPeriod"/>
              <a:defRPr/>
            </a:pPr>
            <a:r>
              <a:rPr lang="en-US" altLang="en-US" sz="1600" dirty="0"/>
              <a:t>Incoming Liaison Statements (if any)</a:t>
            </a:r>
          </a:p>
          <a:p>
            <a:pPr marL="457200" indent="-457200">
              <a:buFont typeface="Times New Roman" panose="02020603050405020304" pitchFamily="18" charset="0"/>
              <a:buAutoNum type="arabicPeriod"/>
              <a:defRPr/>
            </a:pPr>
            <a:r>
              <a:rPr lang="en-US" altLang="en-US" sz="1600" dirty="0"/>
              <a:t>Contributions (if any)</a:t>
            </a:r>
          </a:p>
          <a:p>
            <a:pPr marL="457200" indent="-457200">
              <a:buFont typeface="Times New Roman" panose="02020603050405020304" pitchFamily="18" charset="0"/>
              <a:buAutoNum type="arabicPeriod"/>
              <a:defRPr/>
            </a:pPr>
            <a:endParaRPr lang="en-US" altLang="en-US" sz="1800" dirty="0"/>
          </a:p>
          <a:p>
            <a:pPr marL="0" indent="0">
              <a:defRPr/>
            </a:pPr>
            <a:r>
              <a:rPr lang="en-US" altLang="en-US" sz="1800" dirty="0"/>
              <a:t>Thursday – AM2</a:t>
            </a:r>
          </a:p>
          <a:p>
            <a:pPr marL="457200" indent="-457200">
              <a:buFont typeface="Times New Roman" panose="02020603050405020304" pitchFamily="18" charset="0"/>
              <a:buAutoNum type="arabicPeriod"/>
              <a:defRPr/>
            </a:pPr>
            <a:r>
              <a:rPr lang="en-US" altLang="en-US" sz="1600" dirty="0"/>
              <a:t>Contributions (if any)</a:t>
            </a:r>
          </a:p>
          <a:p>
            <a:pPr marL="457200" indent="-457200">
              <a:buFont typeface="Times New Roman" panose="02020603050405020304" pitchFamily="18" charset="0"/>
              <a:buAutoNum type="arabicPeriod"/>
              <a:defRPr/>
            </a:pPr>
            <a:r>
              <a:rPr lang="en-US" sz="1600" dirty="0"/>
              <a:t>Discussion on: IEEE 802 network enhancements for the next decade Industry Connections Activity (New 802.1 group to support the “IEEE “5G” Specification” activity)</a:t>
            </a:r>
          </a:p>
          <a:p>
            <a:pPr marL="457200" indent="-457200">
              <a:buFont typeface="Times New Roman" panose="02020603050405020304" pitchFamily="18" charset="0"/>
              <a:buAutoNum type="arabicPeriod"/>
              <a:defRPr/>
            </a:pPr>
            <a:r>
              <a:rPr lang="en-US" altLang="en-US" sz="1600" dirty="0"/>
              <a:t>Future Sessions Planning</a:t>
            </a:r>
          </a:p>
          <a:p>
            <a:pPr marL="457200" indent="-457200">
              <a:buFont typeface="Times New Roman" panose="02020603050405020304" pitchFamily="18" charset="0"/>
              <a:buAutoNum type="arabicPeriod"/>
              <a:defRPr/>
            </a:pPr>
            <a:endParaRPr lang="en-US" altLang="en-US" sz="1600" dirty="0"/>
          </a:p>
          <a:p>
            <a:pPr marL="457200" indent="-457200">
              <a:buFont typeface="Times New Roman" panose="02020603050405020304" pitchFamily="18" charset="0"/>
              <a:buAutoNum type="arabicPeriod"/>
              <a:defRPr/>
            </a:pPr>
            <a:endParaRPr lang="en-US" altLang="en-US" sz="1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914401" y="685801"/>
            <a:ext cx="10361084" cy="457199"/>
          </a:xfrm>
        </p:spPr>
        <p:txBody>
          <a:bodyPr/>
          <a:lstStyle/>
          <a:p>
            <a:r>
              <a:rPr lang="en-US" altLang="en-US" u="sng" dirty="0"/>
              <a:t>Guidelines for IEEE-SA Meetings</a:t>
            </a:r>
            <a:endParaRPr lang="en-US" altLang="en-US" dirty="0"/>
          </a:p>
        </p:txBody>
      </p:sp>
      <p:sp>
        <p:nvSpPr>
          <p:cNvPr id="14339" name="Rectangle 4"/>
          <p:cNvSpPr>
            <a:spLocks noGrp="1" noChangeArrowheads="1"/>
          </p:cNvSpPr>
          <p:nvPr>
            <p:ph idx="1"/>
          </p:nvPr>
        </p:nvSpPr>
        <p:spPr>
          <a:xfrm>
            <a:off x="914401" y="1143000"/>
            <a:ext cx="10361084" cy="4113213"/>
          </a:xfrm>
        </p:spPr>
        <p:txBody>
          <a:bodyPr/>
          <a:lstStyle/>
          <a:p>
            <a:pPr marL="230188" indent="-230188">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interpretation, validity, or essentiality of patents/patent claims. </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specific license rates, terms, or conditions.</a:t>
            </a:r>
          </a:p>
          <a:p>
            <a:pPr marL="630238" lvl="1">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charset="2"/>
              <a:buChar char="l"/>
            </a:pPr>
            <a:r>
              <a:rPr lang="en-GB" altLang="en-US" sz="1600" dirty="0">
                <a:solidFill>
                  <a:srgbClr val="000099"/>
                </a:solidFill>
                <a:latin typeface="Arial" panose="020B0604020202020204" pitchFamily="34" charset="0"/>
              </a:rPr>
              <a:t>Technical considerations remain primary focus</a:t>
            </a:r>
            <a:endParaRPr lang="en-US" altLang="en-US" sz="1600" dirty="0">
              <a:solidFill>
                <a:srgbClr val="000099"/>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or engage in the fixing of product prices, allocation of customers, or division of sales markets.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status or substance of ongoing or threatened litigation.</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be silent if inappropriate topics are discussed… do formally object.</a:t>
            </a:r>
          </a:p>
          <a:p>
            <a:pPr marL="230188" indent="-230188" algn="ctr">
              <a:lnSpc>
                <a:spcPct val="80000"/>
              </a:lnSpc>
              <a:buClr>
                <a:srgbClr val="CC3300"/>
              </a:buClr>
              <a:buSzPct val="50000"/>
            </a:pPr>
            <a:r>
              <a:rPr lang="en-US" altLang="en-US" sz="1200" dirty="0">
                <a:solidFill>
                  <a:srgbClr val="000099"/>
                </a:solidFill>
                <a:latin typeface="Arial" panose="020B0604020202020204" pitchFamily="34" charset="0"/>
              </a:rPr>
              <a:t>---------------------------------------------------------------   </a:t>
            </a: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dirty="0">
                <a:solidFill>
                  <a:srgbClr val="000099"/>
                </a:solidFill>
                <a:latin typeface="Arial" panose="020B0604020202020204" pitchFamily="34" charset="0"/>
              </a:rPr>
            </a:br>
            <a:endParaRPr lang="en-US" altLang="en-US" sz="1400" dirty="0">
              <a:solidFill>
                <a:srgbClr val="000099"/>
              </a:solidFill>
              <a:latin typeface="Arial" panose="020B0604020202020204" pitchFamily="34" charset="0"/>
            </a:endParaRP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See </a:t>
            </a:r>
            <a:r>
              <a:rPr lang="en-US" altLang="en-US" sz="1400" i="1" dirty="0">
                <a:solidFill>
                  <a:srgbClr val="000099"/>
                </a:solidFill>
                <a:latin typeface="Arial" panose="020B0604020202020204" pitchFamily="34" charset="0"/>
              </a:rPr>
              <a:t>IEEE-SA Standards Board Operations Manual</a:t>
            </a:r>
            <a:r>
              <a:rPr lang="en-US" altLang="en-US" sz="1400" dirty="0">
                <a:solidFill>
                  <a:srgbClr val="000099"/>
                </a:solidFill>
                <a:latin typeface="Arial" panose="020B0604020202020204" pitchFamily="34" charset="0"/>
              </a:rPr>
              <a:t>, clause 5.3.10 and </a:t>
            </a:r>
            <a:r>
              <a:rPr lang="en-GB" altLang="en-US" sz="14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dirty="0">
                <a:solidFill>
                  <a:srgbClr val="000099"/>
                </a:solidFill>
                <a:latin typeface="Arial" panose="020B0604020202020204" pitchFamily="34" charset="0"/>
              </a:rPr>
              <a:t> for more details.</a:t>
            </a: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This slide set is available </a:t>
            </a:r>
            <a:br>
              <a:rPr lang="en-US" altLang="en-US" sz="1400" dirty="0">
                <a:solidFill>
                  <a:srgbClr val="000099"/>
                </a:solidFill>
                <a:latin typeface="Arial" panose="020B0604020202020204" pitchFamily="34" charset="0"/>
              </a:rPr>
            </a:br>
            <a:r>
              <a:rPr lang="en-US" altLang="en-US" sz="1400" dirty="0">
                <a:solidFill>
                  <a:srgbClr val="000099"/>
                </a:solidFill>
                <a:latin typeface="Arial" panose="020B0604020202020204" pitchFamily="34" charset="0"/>
              </a:rPr>
              <a:t>at https://development.standards.ieee.org/myproject/Public/mytools/mob/slideset.ppt</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401037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September 2017</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a:t>Approval of Minutes</a:t>
            </a:r>
          </a:p>
        </p:txBody>
      </p:sp>
      <p:sp>
        <p:nvSpPr>
          <p:cNvPr id="18435" name="Content Placeholder 2"/>
          <p:cNvSpPr>
            <a:spLocks noGrp="1"/>
          </p:cNvSpPr>
          <p:nvPr>
            <p:ph idx="1"/>
          </p:nvPr>
        </p:nvSpPr>
        <p:spPr>
          <a:xfrm>
            <a:off x="914401" y="1676400"/>
            <a:ext cx="10361084" cy="4494213"/>
          </a:xfrm>
        </p:spPr>
        <p:txBody>
          <a:bodyPr/>
          <a:lstStyle/>
          <a:p>
            <a:r>
              <a:rPr lang="en-US" altLang="en-US" dirty="0"/>
              <a:t>Minutes from the July F2F Meeting in Berlin, Germany:</a:t>
            </a:r>
            <a:br>
              <a:rPr lang="en-US" altLang="en-US" dirty="0"/>
            </a:br>
            <a:r>
              <a:rPr lang="en-US" altLang="en-US" dirty="0">
                <a:hlinkClick r:id="rId2"/>
              </a:rPr>
              <a:t>11-17/1093r1</a:t>
            </a:r>
            <a:endParaRPr lang="en-US" altLang="en-US" dirty="0"/>
          </a:p>
          <a:p>
            <a:r>
              <a:rPr lang="en-US" altLang="en-US" dirty="0"/>
              <a:t>	</a:t>
            </a:r>
            <a:r>
              <a:rPr lang="en-US" altLang="en-US" sz="2000" dirty="0"/>
              <a:t>Comments?</a:t>
            </a:r>
          </a:p>
          <a:p>
            <a:r>
              <a:rPr lang="en-US" altLang="en-US" dirty="0"/>
              <a:t> 	</a:t>
            </a:r>
            <a:r>
              <a:rPr lang="en-US" altLang="en-US" sz="2000" dirty="0"/>
              <a:t>Objections to approving the minutes?</a:t>
            </a:r>
          </a:p>
          <a:p>
            <a:endParaRPr lang="en-US" altLang="en-US" sz="2000" dirty="0"/>
          </a:p>
          <a:p>
            <a:r>
              <a:rPr lang="en-US" altLang="en-US" sz="2000" dirty="0"/>
              <a:t>Minutes from Teleconferences: </a:t>
            </a:r>
          </a:p>
          <a:p>
            <a:pPr marL="800100" lvl="1" indent="-342900">
              <a:buFont typeface="Arial" panose="020B0604020202020204" pitchFamily="34" charset="0"/>
              <a:buChar char="•"/>
            </a:pPr>
            <a:r>
              <a:rPr lang="en-US" altLang="en-US" dirty="0"/>
              <a:t>August 10 , 9am EDT – Canceled?</a:t>
            </a:r>
          </a:p>
          <a:p>
            <a:pPr marL="800100" lvl="1" indent="-342900">
              <a:buFont typeface="Arial" panose="020B0604020202020204" pitchFamily="34" charset="0"/>
              <a:buChar char="•"/>
            </a:pPr>
            <a:r>
              <a:rPr lang="en-US" altLang="en-US" dirty="0"/>
              <a:t>August 17 - 12:00 noon EDT</a:t>
            </a:r>
          </a:p>
          <a:p>
            <a:pPr marL="800100" lvl="1" indent="-342900">
              <a:buFont typeface="Arial" panose="020B0604020202020204" pitchFamily="34" charset="0"/>
              <a:buChar char="•"/>
            </a:pPr>
            <a:r>
              <a:rPr lang="en-US" altLang="en-US" dirty="0"/>
              <a:t>August 24, 9am EDT </a:t>
            </a:r>
          </a:p>
          <a:p>
            <a:pPr marL="800100" lvl="1" indent="-342900">
              <a:buFont typeface="Arial" panose="020B0604020202020204" pitchFamily="34" charset="0"/>
              <a:buChar char="•"/>
            </a:pPr>
            <a:r>
              <a:rPr lang="en-US" altLang="en-US" dirty="0"/>
              <a:t>August 31, 9am EDT  </a:t>
            </a:r>
          </a:p>
          <a:p>
            <a:pPr marL="800100" lvl="1" indent="-342900">
              <a:buFont typeface="Arial" panose="020B0604020202020204" pitchFamily="34" charset="0"/>
              <a:buChar char="•"/>
            </a:pPr>
            <a:r>
              <a:rPr lang="en-US" altLang="en-US" dirty="0"/>
              <a:t>September 7, 9am EDT </a:t>
            </a:r>
          </a:p>
          <a:p>
            <a:endParaRPr lang="en-US" altLang="en-US" sz="2000" dirty="0"/>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087709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914401" y="685801"/>
            <a:ext cx="10361084" cy="609599"/>
          </a:xfrm>
        </p:spPr>
        <p:txBody>
          <a:bodyPr/>
          <a:lstStyle/>
          <a:p>
            <a:r>
              <a:rPr lang="en-US" altLang="en-US" dirty="0"/>
              <a:t>AANI SC Background</a:t>
            </a:r>
          </a:p>
        </p:txBody>
      </p:sp>
      <p:sp>
        <p:nvSpPr>
          <p:cNvPr id="20483" name="Content Placeholder 2"/>
          <p:cNvSpPr>
            <a:spLocks noGrp="1"/>
          </p:cNvSpPr>
          <p:nvPr>
            <p:ph idx="1"/>
          </p:nvPr>
        </p:nvSpPr>
        <p:spPr>
          <a:xfrm>
            <a:off x="914401" y="1524000"/>
            <a:ext cx="10361084" cy="4724399"/>
          </a:xfrm>
        </p:spPr>
        <p:txBody>
          <a:bodyPr/>
          <a:lstStyle/>
          <a:p>
            <a:r>
              <a:rPr lang="en-US" altLang="en-US" sz="2000" dirty="0"/>
              <a:t>At the July 802 Plenary meeting in San Diego 802.11 passed a motion to form this standing committee [</a:t>
            </a:r>
            <a:r>
              <a:rPr lang="en-US" sz="2000" dirty="0">
                <a:hlinkClick r:id="rId3"/>
              </a:rPr>
              <a:t>11-16/1057r1</a:t>
            </a:r>
            <a:r>
              <a:rPr lang="en-US" altLang="en-US" sz="2000" dirty="0"/>
              <a:t>]</a:t>
            </a:r>
          </a:p>
          <a:p>
            <a:r>
              <a:rPr lang="en-US" altLang="en-US" sz="2000" dirty="0"/>
              <a:t>Liaison Statements Sent:</a:t>
            </a:r>
          </a:p>
          <a:p>
            <a:pPr>
              <a:buFont typeface="Arial" panose="020B0604020202020204" pitchFamily="34" charset="0"/>
              <a:buChar char="•"/>
            </a:pPr>
            <a:r>
              <a:rPr lang="en-US" altLang="en-US" sz="2000" dirty="0"/>
              <a:t>802.11 sent an LS (</a:t>
            </a:r>
            <a:r>
              <a:rPr lang="en-US" altLang="en-US" sz="2000" dirty="0">
                <a:hlinkClick r:id="rId4"/>
              </a:rPr>
              <a:t>11-16/1101r10</a:t>
            </a:r>
            <a:r>
              <a:rPr lang="en-US" altLang="en-US" sz="2000" dirty="0"/>
              <a:t>) to 3GPP RAN and SA (9/16)</a:t>
            </a:r>
          </a:p>
          <a:p>
            <a:pPr>
              <a:buFont typeface="Arial" panose="020B0604020202020204" pitchFamily="34" charset="0"/>
              <a:buChar char="•"/>
            </a:pPr>
            <a:r>
              <a:rPr lang="en-US" altLang="en-US" sz="2000" dirty="0"/>
              <a:t>802.11 sent an LS (</a:t>
            </a:r>
            <a:r>
              <a:rPr lang="en-US" altLang="en-US" sz="2000" dirty="0">
                <a:hlinkClick r:id="rId5"/>
              </a:rPr>
              <a:t>11-16-/510r2</a:t>
            </a:r>
            <a:r>
              <a:rPr lang="en-US" altLang="en-US" sz="2000" dirty="0"/>
              <a:t>) to 3GPP RAN2 (1/17)</a:t>
            </a:r>
          </a:p>
          <a:p>
            <a:pPr>
              <a:buFont typeface="Arial" panose="020B0604020202020204" pitchFamily="34" charset="0"/>
              <a:buChar char="•"/>
            </a:pPr>
            <a:r>
              <a:rPr lang="en-US" altLang="en-US" sz="2000" dirty="0"/>
              <a:t>802.11 sent an LS (</a:t>
            </a:r>
            <a:r>
              <a:rPr lang="en-US" altLang="en-US" sz="2000" dirty="0">
                <a:hlinkClick r:id="rId6"/>
              </a:rPr>
              <a:t>11-16/1573r3</a:t>
            </a:r>
            <a:r>
              <a:rPr lang="en-US" altLang="en-US" sz="2000" dirty="0"/>
              <a:t>) to 3GPP RAN (1/17)</a:t>
            </a:r>
          </a:p>
          <a:p>
            <a:pPr>
              <a:buFont typeface="Arial" panose="020B0604020202020204" pitchFamily="34" charset="0"/>
              <a:buChar char="•"/>
            </a:pPr>
            <a:r>
              <a:rPr lang="en-US" altLang="en-US" sz="2000" dirty="0"/>
              <a:t>802.11 sent an LS (</a:t>
            </a:r>
            <a:r>
              <a:rPr lang="en-US" altLang="en-US" sz="2000" dirty="0">
                <a:hlinkClick r:id="rId7"/>
              </a:rPr>
              <a:t>11-17-0378r2</a:t>
            </a:r>
            <a:r>
              <a:rPr lang="en-US" altLang="en-US" sz="2000" dirty="0"/>
              <a:t>) to 3GPP RAN2 (5/17)</a:t>
            </a:r>
          </a:p>
          <a:p>
            <a:pPr>
              <a:buFont typeface="Arial" panose="020B0604020202020204" pitchFamily="34" charset="0"/>
              <a:buChar char="•"/>
            </a:pPr>
            <a:r>
              <a:rPr lang="en-US" altLang="en-US" sz="2000" dirty="0"/>
              <a:t>802.11 sent an LS (</a:t>
            </a:r>
            <a:r>
              <a:rPr lang="en-US" altLang="en-US" sz="2000" dirty="0">
                <a:hlinkClick r:id="rId8"/>
              </a:rPr>
              <a:t>11-16/1574r3</a:t>
            </a:r>
            <a:r>
              <a:rPr lang="en-US" altLang="en-US" sz="2000" dirty="0"/>
              <a:t>) to 3GPP SA (5/17)</a:t>
            </a:r>
          </a:p>
          <a:p>
            <a:pPr marL="0" indent="0"/>
            <a:r>
              <a:rPr lang="en-US" altLang="en-US" sz="2000" dirty="0"/>
              <a:t>Liaison Statements Received:</a:t>
            </a:r>
          </a:p>
          <a:p>
            <a:pPr>
              <a:buFont typeface="Arial" panose="020B0604020202020204" pitchFamily="34" charset="0"/>
              <a:buChar char="•"/>
            </a:pPr>
            <a:r>
              <a:rPr lang="en-US" altLang="en-US" sz="2000" dirty="0"/>
              <a:t>3GPP RAN2 WG sent an LS (</a:t>
            </a:r>
            <a:r>
              <a:rPr lang="en-US" altLang="en-US" sz="2000" dirty="0">
                <a:hlinkClick r:id="rId9"/>
              </a:rPr>
              <a:t>11-17/0315r0</a:t>
            </a:r>
            <a:r>
              <a:rPr lang="en-US" altLang="en-US" sz="2000" dirty="0"/>
              <a:t>) (3/17)</a:t>
            </a:r>
          </a:p>
          <a:p>
            <a:pPr>
              <a:buFont typeface="Arial" panose="020B0604020202020204" pitchFamily="34" charset="0"/>
              <a:buChar char="•"/>
            </a:pPr>
            <a:r>
              <a:rPr lang="en-US" altLang="en-US" sz="2000" dirty="0"/>
              <a:t>3GPP RAN TSG sent an LS (</a:t>
            </a:r>
            <a:r>
              <a:rPr lang="en-US" altLang="en-US" sz="2000" dirty="0">
                <a:hlinkClick r:id="rId10"/>
              </a:rPr>
              <a:t>11-17/0444r0</a:t>
            </a:r>
            <a:r>
              <a:rPr lang="en-US" altLang="en-US" sz="2000" dirty="0"/>
              <a:t>) (3/17)</a:t>
            </a:r>
          </a:p>
          <a:p>
            <a:pPr>
              <a:buFont typeface="Arial" panose="020B0604020202020204" pitchFamily="34" charset="0"/>
              <a:buChar char="•"/>
            </a:pPr>
            <a:r>
              <a:rPr lang="en-US" altLang="en-US" sz="2000" dirty="0"/>
              <a:t>3GPP SA TSG sent an LS (</a:t>
            </a:r>
            <a:r>
              <a:rPr lang="en-US" altLang="en-US" sz="2000" dirty="0">
                <a:hlinkClick r:id="rId11"/>
              </a:rPr>
              <a:t>11-17/0903r0</a:t>
            </a:r>
            <a:r>
              <a:rPr lang="en-US" altLang="en-US" sz="2000" dirty="0"/>
              <a:t>) (6/17)</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00681780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5406</TotalTime>
  <Words>1354</Words>
  <Application>Microsoft Office PowerPoint</Application>
  <PresentationFormat>Widescreen</PresentationFormat>
  <Paragraphs>227</Paragraphs>
  <Slides>18</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5" baseType="lpstr">
      <vt:lpstr>Arial Unicode MS</vt:lpstr>
      <vt:lpstr>MS Gothic</vt:lpstr>
      <vt:lpstr>Arial</vt:lpstr>
      <vt:lpstr>Monotype Sorts</vt:lpstr>
      <vt:lpstr>Times New Roman</vt:lpstr>
      <vt:lpstr>Office Theme</vt:lpstr>
      <vt:lpstr>Document</vt:lpstr>
      <vt:lpstr>AANI SC Agenda</vt:lpstr>
      <vt:lpstr>Abstract</vt:lpstr>
      <vt:lpstr>Reminders and Rules</vt:lpstr>
      <vt:lpstr>Agenda</vt:lpstr>
      <vt:lpstr>Guidelines for IEEE-SA Meetings</vt:lpstr>
      <vt:lpstr>Resources – URLs</vt:lpstr>
      <vt:lpstr>Participation in IEEE 802 Meetings</vt:lpstr>
      <vt:lpstr>Approval of Minutes</vt:lpstr>
      <vt:lpstr>AANI SC Background</vt:lpstr>
      <vt:lpstr>AANI Status</vt:lpstr>
      <vt:lpstr>Review of Teleconferences</vt:lpstr>
      <vt:lpstr>Contributions</vt:lpstr>
      <vt:lpstr>Agenda</vt:lpstr>
      <vt:lpstr>Contributions</vt:lpstr>
      <vt:lpstr>Status: IEEE 802 network enhancements for the next decade Industry Connections Activity</vt:lpstr>
      <vt:lpstr>New Business</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Levy, Joseph</dc:creator>
  <cp:lastModifiedBy>Levy, Joseph</cp:lastModifiedBy>
  <cp:revision>52</cp:revision>
  <cp:lastPrinted>1601-01-01T00:00:00Z</cp:lastPrinted>
  <dcterms:created xsi:type="dcterms:W3CDTF">2017-06-02T20:57:23Z</dcterms:created>
  <dcterms:modified xsi:type="dcterms:W3CDTF">2017-08-03T22:10:32Z</dcterms:modified>
</cp:coreProperties>
</file>