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2"/>
  </p:notesMasterIdLst>
  <p:handoutMasterIdLst>
    <p:handoutMasterId r:id="rId133"/>
  </p:handoutMasterIdLst>
  <p:sldIdLst>
    <p:sldId id="256" r:id="rId2"/>
    <p:sldId id="257" r:id="rId3"/>
    <p:sldId id="258" r:id="rId4"/>
    <p:sldId id="259" r:id="rId5"/>
    <p:sldId id="260" r:id="rId6"/>
    <p:sldId id="261" r:id="rId7"/>
    <p:sldId id="262" r:id="rId8"/>
    <p:sldId id="263" r:id="rId9"/>
    <p:sldId id="264" r:id="rId10"/>
    <p:sldId id="265" r:id="rId11"/>
    <p:sldId id="266" r:id="rId12"/>
    <p:sldId id="270" r:id="rId13"/>
    <p:sldId id="267" r:id="rId14"/>
    <p:sldId id="268" r:id="rId15"/>
    <p:sldId id="269" r:id="rId16"/>
    <p:sldId id="271" r:id="rId17"/>
    <p:sldId id="272" r:id="rId18"/>
    <p:sldId id="290" r:id="rId19"/>
    <p:sldId id="291" r:id="rId20"/>
    <p:sldId id="292" r:id="rId21"/>
    <p:sldId id="293" r:id="rId22"/>
    <p:sldId id="296" r:id="rId23"/>
    <p:sldId id="294" r:id="rId24"/>
    <p:sldId id="295" r:id="rId25"/>
    <p:sldId id="273" r:id="rId26"/>
    <p:sldId id="274" r:id="rId27"/>
    <p:sldId id="289" r:id="rId28"/>
    <p:sldId id="275" r:id="rId29"/>
    <p:sldId id="276" r:id="rId30"/>
    <p:sldId id="277" r:id="rId31"/>
    <p:sldId id="288" r:id="rId32"/>
    <p:sldId id="278" r:id="rId33"/>
    <p:sldId id="279" r:id="rId34"/>
    <p:sldId id="280" r:id="rId35"/>
    <p:sldId id="281" r:id="rId36"/>
    <p:sldId id="298" r:id="rId37"/>
    <p:sldId id="299" r:id="rId38"/>
    <p:sldId id="300" r:id="rId39"/>
    <p:sldId id="282" r:id="rId40"/>
    <p:sldId id="283" r:id="rId41"/>
    <p:sldId id="285" r:id="rId42"/>
    <p:sldId id="301" r:id="rId43"/>
    <p:sldId id="302" r:id="rId44"/>
    <p:sldId id="303" r:id="rId45"/>
    <p:sldId id="351" r:id="rId46"/>
    <p:sldId id="352" r:id="rId47"/>
    <p:sldId id="353" r:id="rId48"/>
    <p:sldId id="304" r:id="rId49"/>
    <p:sldId id="305" r:id="rId50"/>
    <p:sldId id="306" r:id="rId51"/>
    <p:sldId id="307" r:id="rId52"/>
    <p:sldId id="308" r:id="rId53"/>
    <p:sldId id="349" r:id="rId54"/>
    <p:sldId id="350"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32" r:id="rId79"/>
    <p:sldId id="333" r:id="rId80"/>
    <p:sldId id="334" r:id="rId81"/>
    <p:sldId id="335"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54" r:id="rId95"/>
    <p:sldId id="355" r:id="rId96"/>
    <p:sldId id="356" r:id="rId97"/>
    <p:sldId id="357" r:id="rId98"/>
    <p:sldId id="358" r:id="rId99"/>
    <p:sldId id="359" r:id="rId100"/>
    <p:sldId id="360" r:id="rId101"/>
    <p:sldId id="361" r:id="rId102"/>
    <p:sldId id="362" r:id="rId103"/>
    <p:sldId id="363" r:id="rId104"/>
    <p:sldId id="364" r:id="rId105"/>
    <p:sldId id="365" r:id="rId106"/>
    <p:sldId id="366" r:id="rId107"/>
    <p:sldId id="367" r:id="rId108"/>
    <p:sldId id="368" r:id="rId109"/>
    <p:sldId id="369" r:id="rId110"/>
    <p:sldId id="370" r:id="rId111"/>
    <p:sldId id="371" r:id="rId112"/>
    <p:sldId id="372" r:id="rId113"/>
    <p:sldId id="373" r:id="rId114"/>
    <p:sldId id="374" r:id="rId115"/>
    <p:sldId id="375" r:id="rId116"/>
    <p:sldId id="376" r:id="rId117"/>
    <p:sldId id="336" r:id="rId118"/>
    <p:sldId id="377" r:id="rId119"/>
    <p:sldId id="378" r:id="rId120"/>
    <p:sldId id="379" r:id="rId121"/>
    <p:sldId id="380" r:id="rId122"/>
    <p:sldId id="381" r:id="rId123"/>
    <p:sldId id="382" r:id="rId124"/>
    <p:sldId id="383" r:id="rId125"/>
    <p:sldId id="385" r:id="rId126"/>
    <p:sldId id="386" r:id="rId127"/>
    <p:sldId id="297" r:id="rId128"/>
    <p:sldId id="287" r:id="rId129"/>
    <p:sldId id="384" r:id="rId130"/>
    <p:sldId id="286" r:id="rId1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p:cViewPr varScale="1">
        <p:scale>
          <a:sx n="71" d="100"/>
          <a:sy n="71" d="100"/>
        </p:scale>
        <p:origin x="366" y="5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18654"/>
    </p:cViewPr>
  </p:sorterViewPr>
  <p:notesViewPr>
    <p:cSldViewPr>
      <p:cViewPr varScale="1">
        <p:scale>
          <a:sx n="53" d="100"/>
          <a:sy n="53" d="100"/>
        </p:scale>
        <p:origin x="283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presProps" Target="pres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viewProps" Target="view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notesMaster" Target="notesMasters/notesMaster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9/14/2017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August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August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August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August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August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August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802.11-17/1219r6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7/11-17-1177-03-00ax-tgax-teleconference-minutes-from-july-to-august-2017.docx" TargetMode="External"/><Relationship Id="rId7" Type="http://schemas.openxmlformats.org/officeDocument/2006/relationships/hyperlink" Target="https://mentor.ieee.org/802.11/dcn/17/11-17-1094-00-00ax-tgax-july-2017-berlin-phy-ad-hoc-meeting-minutes.docx" TargetMode="External"/><Relationship Id="rId2" Type="http://schemas.openxmlformats.org/officeDocument/2006/relationships/hyperlink" Target="https://mentor.ieee.org/802.11/dcn/17/11-17-1105-00-00ax-tgax-july-2017-berlin-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17/11-17-1148-00-00ax-tgax-mu-and-sr-ad-hoc-group-meeting-minutes-july-2017.docx" TargetMode="External"/><Relationship Id="rId5" Type="http://schemas.openxmlformats.org/officeDocument/2006/relationships/hyperlink" Target="https://mentor.ieee.org/802.11/dcn/17/11-17-1154-00-00ax-11ax-mac-ad-hoc-meeting-minutes.docx" TargetMode="External"/><Relationship Id="rId4" Type="http://schemas.openxmlformats.org/officeDocument/2006/relationships/hyperlink" Target="https://mentor.ieee.org/802.11/dcn/17/11-17-1367-00-00ax-minutes-from-tgax-non-phy-ad-hoc-meeting-sep-2017.doc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w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August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TGax </a:t>
            </a:r>
            <a:r>
              <a:rPr lang="en-US" altLang="en-US" dirty="0" smtClean="0"/>
              <a:t>September </a:t>
            </a:r>
            <a:r>
              <a:rPr lang="en-US" altLang="en-US" dirty="0"/>
              <a:t>2017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2017-08-02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214"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a:solidFill>
                  <a:schemeClr val="accent2">
                    <a:lumMod val="75000"/>
                  </a:schemeClr>
                </a:solidFill>
              </a:rPr>
              <a:t>Either speak up now or</a:t>
            </a:r>
          </a:p>
          <a:p>
            <a:pPr lvl="1">
              <a:spcBef>
                <a:spcPct val="20000"/>
              </a:spcBef>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a:solidFill>
                  <a:schemeClr val="accent2">
                    <a:lumMod val="75000"/>
                  </a:schemeClr>
                </a:solidFill>
              </a:rPr>
              <a:t>Cause an LOA to be submitted</a:t>
            </a:r>
            <a:endParaRPr lang="en-US" altLang="en-US" dirty="0">
              <a:solidFill>
                <a:schemeClr val="accent2">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#414</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11-17/1456r1 (01 </a:t>
            </a:r>
            <a:r>
              <a:rPr lang="en-GB" sz="2800" dirty="0"/>
              <a:t>CIDs)</a:t>
            </a:r>
          </a:p>
          <a:p>
            <a:pPr lvl="1"/>
            <a:r>
              <a:rPr lang="en-US" dirty="0"/>
              <a:t>8555</a:t>
            </a:r>
          </a:p>
          <a:p>
            <a:endParaRPr lang="en-US" dirty="0" smtClean="0"/>
          </a:p>
          <a:p>
            <a:r>
              <a:rPr lang="en-US" dirty="0" smtClean="0"/>
              <a:t>Move:	Abhishek Patil		Second</a:t>
            </a:r>
            <a:r>
              <a:rPr lang="en-US" dirty="0" smtClean="0"/>
              <a:t>: </a:t>
            </a:r>
            <a:r>
              <a:rPr lang="en-US" dirty="0" err="1" smtClean="0"/>
              <a:t>Yasu</a:t>
            </a:r>
            <a:endParaRPr lang="en-US" dirty="0" smtClean="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7297366"/>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#415</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11-17/1264r2 </a:t>
            </a:r>
            <a:r>
              <a:rPr lang="en-GB" sz="2800" dirty="0"/>
              <a:t>(67 CIDs)</a:t>
            </a:r>
          </a:p>
          <a:p>
            <a:pPr lvl="1"/>
            <a:r>
              <a:rPr lang="en-GB" dirty="0"/>
              <a:t>3012, 3013, 3014, 3117, 3164, 3168, 3170, 3172, 3173, 4988,</a:t>
            </a:r>
            <a:r>
              <a:rPr lang="en-US" dirty="0"/>
              <a:t> </a:t>
            </a:r>
            <a:r>
              <a:rPr lang="en-GB" dirty="0"/>
              <a:t>5012, 5129, 5132, 5158, 5319, 5757, 5826, 5955, 5956, 6081, 6151, 6323, 6325, 6326, 6327, 7261, 7263, 7485,</a:t>
            </a:r>
            <a:r>
              <a:rPr lang="en-US" dirty="0"/>
              <a:t> </a:t>
            </a:r>
            <a:r>
              <a:rPr lang="en-GB" dirty="0"/>
              <a:t>7486, 7488, 7748, 7749, 7750, 7913, 7956, 7958, 8112, 8189, 8253, 8254, 8650, 8653, 8654, 8655, 9102,</a:t>
            </a:r>
            <a:r>
              <a:rPr lang="en-US" dirty="0"/>
              <a:t> </a:t>
            </a:r>
            <a:r>
              <a:rPr lang="en-GB" dirty="0"/>
              <a:t>9264, 9350, 9470, 9473, 9631, 9635, 9638, 9640, 9641, 9644,</a:t>
            </a:r>
            <a:r>
              <a:rPr lang="en-US" dirty="0"/>
              <a:t> </a:t>
            </a:r>
            <a:r>
              <a:rPr lang="en-GB" dirty="0"/>
              <a:t>9822, 9824, 9825, 9829, 9832, 9833, 9990, 9991, 9992, 9994, 10002, 10238</a:t>
            </a:r>
            <a:endParaRPr lang="en-US" sz="2800" dirty="0"/>
          </a:p>
          <a:p>
            <a:r>
              <a:rPr lang="en-US" dirty="0" smtClean="0"/>
              <a:t>Move:	Alfred Asterjadhi			Second</a:t>
            </a:r>
            <a:r>
              <a:rPr lang="en-US" dirty="0" smtClean="0"/>
              <a:t>: </a:t>
            </a:r>
            <a:r>
              <a:rPr lang="en-US" dirty="0" err="1" smtClean="0"/>
              <a:t>Yasu</a:t>
            </a:r>
            <a:endParaRPr lang="en-US" dirty="0" smtClean="0"/>
          </a:p>
          <a:p>
            <a:r>
              <a:rPr lang="en-US" dirty="0"/>
              <a:t>Accepted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518306455"/>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#416</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11-17/1262r2 </a:t>
            </a:r>
            <a:r>
              <a:rPr lang="en-GB" sz="2800" dirty="0" smtClean="0"/>
              <a:t>(56 </a:t>
            </a:r>
            <a:r>
              <a:rPr lang="en-GB" sz="2800" dirty="0"/>
              <a:t>CIDs)</a:t>
            </a:r>
          </a:p>
          <a:p>
            <a:pPr lvl="1"/>
            <a:r>
              <a:rPr lang="en-GB" sz="1800" dirty="0"/>
              <a:t>3303, 3304, 3305, 3306, 5193, 5194, 5195, 5367, 5368, 5812, </a:t>
            </a:r>
            <a:endParaRPr lang="en-US" sz="1800" dirty="0"/>
          </a:p>
          <a:p>
            <a:pPr lvl="1"/>
            <a:r>
              <a:rPr lang="en-GB" sz="1800" dirty="0"/>
              <a:t>6010, 6011, 6012, 6104, 6732, 6733, 7111, 7637, 7638, 7639</a:t>
            </a:r>
            <a:endParaRPr lang="en-US" sz="1800" dirty="0"/>
          </a:p>
          <a:p>
            <a:pPr lvl="1"/>
            <a:r>
              <a:rPr lang="en-GB" sz="1800" dirty="0"/>
              <a:t>7640, 7641, 7818, 7819, 8222, 8503, 8504, 8588, 8709, 8710,</a:t>
            </a:r>
            <a:endParaRPr lang="en-US" sz="1800" dirty="0"/>
          </a:p>
          <a:p>
            <a:pPr lvl="1"/>
            <a:r>
              <a:rPr lang="en-GB" sz="1800" dirty="0"/>
              <a:t>8711, 8712, 8713, 8716, 9224, 9225, 9300, 9301, 9302, 9304,</a:t>
            </a:r>
            <a:endParaRPr lang="en-US" sz="1800" dirty="0"/>
          </a:p>
          <a:p>
            <a:pPr lvl="1"/>
            <a:r>
              <a:rPr lang="en-GB" sz="1800" dirty="0"/>
              <a:t>9305, 9536, 9720, 9923, 9924, 9925, 9926, 9927, 9928, 9929,</a:t>
            </a:r>
            <a:endParaRPr lang="en-US" sz="1800" dirty="0"/>
          </a:p>
          <a:p>
            <a:pPr lvl="1"/>
            <a:r>
              <a:rPr lang="en-GB" sz="1800" dirty="0"/>
              <a:t>10151, 10152, 10153, 10156, 10160, 8066</a:t>
            </a:r>
            <a:endParaRPr lang="en-US" sz="1800" dirty="0"/>
          </a:p>
          <a:p>
            <a:endParaRPr lang="en-US" dirty="0" smtClean="0"/>
          </a:p>
          <a:p>
            <a:r>
              <a:rPr lang="en-US" dirty="0" smtClean="0"/>
              <a:t>Move:	Alfred Asterjadhi		Second</a:t>
            </a:r>
            <a:r>
              <a:rPr lang="en-US" dirty="0" smtClean="0"/>
              <a:t>: </a:t>
            </a:r>
            <a:r>
              <a:rPr lang="en-US" dirty="0" err="1" smtClean="0"/>
              <a:t>Yasu</a:t>
            </a:r>
            <a:endParaRPr lang="en-US" dirty="0" smtClean="0"/>
          </a:p>
          <a:p>
            <a:r>
              <a:rPr lang="en-US" dirty="0"/>
              <a:t>Accepted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757409992"/>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#417</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11-17/1475r0 (01 </a:t>
            </a:r>
            <a:r>
              <a:rPr lang="en-GB" sz="2800" dirty="0"/>
              <a:t>CIDs)</a:t>
            </a:r>
          </a:p>
          <a:p>
            <a:pPr lvl="1"/>
            <a:r>
              <a:rPr lang="en-US" dirty="0"/>
              <a:t> 5915</a:t>
            </a:r>
          </a:p>
          <a:p>
            <a:endParaRPr lang="en-US" dirty="0" smtClean="0"/>
          </a:p>
          <a:p>
            <a:r>
              <a:rPr lang="en-US" dirty="0" smtClean="0"/>
              <a:t>Move:		Liwen Chu		Second</a:t>
            </a:r>
            <a:r>
              <a:rPr lang="en-US" dirty="0" smtClean="0"/>
              <a:t>: </a:t>
            </a:r>
            <a:r>
              <a:rPr lang="en-US" dirty="0" err="1" smtClean="0"/>
              <a:t>Yasu</a:t>
            </a:r>
            <a:endParaRPr lang="en-US" dirty="0" smtClean="0"/>
          </a:p>
          <a:p>
            <a:r>
              <a:rPr lang="en-US" dirty="0"/>
              <a:t>Accepted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67458831"/>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#418</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11-17/1301r1 (02 </a:t>
            </a:r>
            <a:r>
              <a:rPr lang="en-GB" sz="2800" dirty="0"/>
              <a:t>CIDs)</a:t>
            </a:r>
          </a:p>
          <a:p>
            <a:pPr lvl="1"/>
            <a:r>
              <a:rPr lang="en-US" dirty="0"/>
              <a:t>9636, 9699</a:t>
            </a:r>
          </a:p>
          <a:p>
            <a:endParaRPr lang="en-US" dirty="0" smtClean="0"/>
          </a:p>
          <a:p>
            <a:r>
              <a:rPr lang="en-US" dirty="0" smtClean="0"/>
              <a:t>Move:	</a:t>
            </a:r>
            <a:r>
              <a:rPr lang="en-US" dirty="0" smtClean="0"/>
              <a:t>Laurent Cariou</a:t>
            </a:r>
            <a:r>
              <a:rPr lang="en-US" dirty="0" smtClean="0"/>
              <a:t>		Second</a:t>
            </a:r>
            <a:r>
              <a:rPr lang="en-US" dirty="0" smtClean="0"/>
              <a:t>: </a:t>
            </a:r>
            <a:r>
              <a:rPr lang="en-US" dirty="0" err="1" smtClean="0"/>
              <a:t>Yasu</a:t>
            </a:r>
            <a:endParaRPr lang="en-US" dirty="0" smtClean="0"/>
          </a:p>
          <a:p>
            <a:r>
              <a:rPr lang="en-US" dirty="0"/>
              <a:t>Accepted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780914882"/>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#419</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11-17/1290r4 (21 </a:t>
            </a:r>
            <a:r>
              <a:rPr lang="en-GB" sz="2800" dirty="0"/>
              <a:t>CIDs)</a:t>
            </a:r>
          </a:p>
          <a:p>
            <a:pPr lvl="1"/>
            <a:r>
              <a:rPr lang="en-GB" dirty="0"/>
              <a:t>3388, 3497, 3828, 3916, 4383, 4453, 5538, 5540, 5541, 5543, 5544, 5545, 5546, 5547, 5549, 5550, 7994, 8106, 8107, 8681, 8688.</a:t>
            </a:r>
            <a:endParaRPr lang="en-US" dirty="0"/>
          </a:p>
          <a:p>
            <a:endParaRPr lang="en-US" dirty="0" smtClean="0"/>
          </a:p>
          <a:p>
            <a:r>
              <a:rPr lang="en-US" dirty="0" smtClean="0"/>
              <a:t>Move:	Liwen Chu			Second</a:t>
            </a:r>
            <a:r>
              <a:rPr lang="en-US" dirty="0" smtClean="0"/>
              <a:t>: </a:t>
            </a:r>
            <a:r>
              <a:rPr lang="en-US" dirty="0" err="1" smtClean="0"/>
              <a:t>Yasu</a:t>
            </a:r>
            <a:endParaRPr lang="en-US" dirty="0" smtClean="0"/>
          </a:p>
          <a:p>
            <a:r>
              <a:rPr lang="en-US" dirty="0"/>
              <a:t>Accepted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34066693"/>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#420</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11-17/1294r0 </a:t>
            </a:r>
            <a:r>
              <a:rPr lang="en-GB" sz="2800" dirty="0"/>
              <a:t>(04 CIDs)</a:t>
            </a:r>
          </a:p>
          <a:p>
            <a:pPr lvl="1"/>
            <a:r>
              <a:rPr lang="en-GB" dirty="0"/>
              <a:t>4756, 9605, 9606, 9855</a:t>
            </a:r>
            <a:endParaRPr lang="en-US" dirty="0"/>
          </a:p>
          <a:p>
            <a:endParaRPr lang="en-US" dirty="0" smtClean="0"/>
          </a:p>
          <a:p>
            <a:r>
              <a:rPr lang="en-US" dirty="0" smtClean="0"/>
              <a:t>Move:	Liwen Chu				Second</a:t>
            </a:r>
            <a:r>
              <a:rPr lang="en-US" dirty="0" smtClean="0"/>
              <a:t>: </a:t>
            </a:r>
            <a:r>
              <a:rPr lang="en-US" dirty="0" err="1" smtClean="0"/>
              <a:t>Yasu</a:t>
            </a:r>
            <a:endParaRPr lang="en-US" dirty="0" smtClean="0"/>
          </a:p>
          <a:p>
            <a:r>
              <a:rPr lang="en-US" dirty="0"/>
              <a:t>Accepted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159231203"/>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#421</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11-17/1304r2 </a:t>
            </a:r>
            <a:r>
              <a:rPr lang="en-GB" sz="2800" dirty="0"/>
              <a:t>(14 CIDs)</a:t>
            </a:r>
          </a:p>
          <a:p>
            <a:pPr lvl="1"/>
            <a:r>
              <a:rPr lang="en-GB" dirty="0"/>
              <a:t>3186, 5334, 6174, 6175, 6518, 7021, 7886, 8147, 9327, 9341, 9430, 9687, 9688, 9856.</a:t>
            </a:r>
            <a:endParaRPr lang="en-US" dirty="0"/>
          </a:p>
          <a:p>
            <a:endParaRPr lang="en-US" dirty="0" smtClean="0"/>
          </a:p>
          <a:p>
            <a:r>
              <a:rPr lang="en-US" dirty="0" smtClean="0"/>
              <a:t>Move:	James Yee			Second</a:t>
            </a:r>
            <a:r>
              <a:rPr lang="en-US" dirty="0" smtClean="0"/>
              <a:t>: </a:t>
            </a:r>
            <a:r>
              <a:rPr lang="en-US" dirty="0" err="1" smtClean="0"/>
              <a:t>Yasu</a:t>
            </a:r>
            <a:endParaRPr lang="en-US" dirty="0" smtClean="0"/>
          </a:p>
          <a:p>
            <a:r>
              <a:rPr lang="en-US" dirty="0"/>
              <a:t>Accepted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769298702"/>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#422</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11-17/1429r0 (04 </a:t>
            </a:r>
            <a:r>
              <a:rPr lang="en-GB" sz="2800" dirty="0"/>
              <a:t>CIDs)</a:t>
            </a:r>
          </a:p>
          <a:p>
            <a:pPr lvl="1"/>
            <a:r>
              <a:rPr lang="en-US" dirty="0"/>
              <a:t>3098, 9594, 9595, 9596</a:t>
            </a:r>
            <a:endParaRPr lang="en-US" sz="2800" dirty="0"/>
          </a:p>
          <a:p>
            <a:endParaRPr lang="en-US" dirty="0" smtClean="0"/>
          </a:p>
          <a:p>
            <a:r>
              <a:rPr lang="en-US" dirty="0" smtClean="0"/>
              <a:t>Move:	Osama Aboul-Magd			Second</a:t>
            </a:r>
            <a:r>
              <a:rPr lang="en-US" dirty="0" smtClean="0"/>
              <a:t>: </a:t>
            </a:r>
            <a:r>
              <a:rPr lang="en-US" dirty="0" err="1" smtClean="0"/>
              <a:t>Yasu</a:t>
            </a:r>
            <a:endParaRPr lang="en-US" dirty="0" smtClean="0"/>
          </a:p>
          <a:p>
            <a:r>
              <a:rPr lang="en-US" dirty="0"/>
              <a:t>Accepted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882366238"/>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#423</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11-17/1330r1 </a:t>
            </a:r>
            <a:r>
              <a:rPr lang="en-GB" sz="2800" dirty="0"/>
              <a:t>(21 CIDs)</a:t>
            </a:r>
          </a:p>
          <a:p>
            <a:pPr lvl="1"/>
            <a:r>
              <a:rPr lang="en-GB" dirty="0"/>
              <a:t>3059, 4852, 7084, 7529, 7538, 8432, 8460, 8467, 8469, </a:t>
            </a:r>
            <a:r>
              <a:rPr lang="en-GB" dirty="0" smtClean="0"/>
              <a:t>8479</a:t>
            </a:r>
            <a:r>
              <a:rPr lang="en-GB" dirty="0"/>
              <a:t>, 8481, 8483, 8484, 8487, 8488, 8489, 8492, 8493, </a:t>
            </a:r>
            <a:r>
              <a:rPr lang="en-GB" dirty="0" smtClean="0"/>
              <a:t>9394</a:t>
            </a:r>
            <a:r>
              <a:rPr lang="en-GB" dirty="0"/>
              <a:t>, 9395</a:t>
            </a:r>
            <a:endParaRPr lang="en-US" dirty="0"/>
          </a:p>
          <a:p>
            <a:endParaRPr lang="en-US" dirty="0" smtClean="0"/>
          </a:p>
          <a:p>
            <a:r>
              <a:rPr lang="en-US" dirty="0" smtClean="0"/>
              <a:t>Move:	George Cherian		Second</a:t>
            </a:r>
            <a:r>
              <a:rPr lang="en-US" dirty="0" smtClean="0"/>
              <a:t>: </a:t>
            </a:r>
            <a:r>
              <a:rPr lang="en-US" dirty="0" err="1" smtClean="0"/>
              <a:t>Yasu</a:t>
            </a:r>
            <a:endParaRPr lang="en-US" dirty="0" smtClean="0"/>
          </a:p>
          <a:p>
            <a:r>
              <a:rPr lang="en-US" dirty="0"/>
              <a:t>Accepted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3814123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685800" y="1447800"/>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#424</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11-17/1358r1 (01 </a:t>
            </a:r>
            <a:r>
              <a:rPr lang="en-GB" sz="2800" dirty="0"/>
              <a:t>CIDs)</a:t>
            </a:r>
          </a:p>
          <a:p>
            <a:pPr lvl="1"/>
            <a:r>
              <a:rPr lang="en-US" dirty="0"/>
              <a:t>6942</a:t>
            </a:r>
          </a:p>
          <a:p>
            <a:endParaRPr lang="en-US" dirty="0" smtClean="0"/>
          </a:p>
          <a:p>
            <a:r>
              <a:rPr lang="en-US" dirty="0" smtClean="0"/>
              <a:t>Move:		</a:t>
            </a:r>
            <a:r>
              <a:rPr lang="en-US" dirty="0" smtClean="0"/>
              <a:t>Ross Yu Jian</a:t>
            </a:r>
            <a:r>
              <a:rPr lang="en-US" dirty="0" smtClean="0"/>
              <a:t>		Second</a:t>
            </a:r>
            <a:r>
              <a:rPr lang="en-US" dirty="0" smtClean="0"/>
              <a:t>:  </a:t>
            </a:r>
            <a:r>
              <a:rPr lang="en-US" dirty="0" err="1" smtClean="0"/>
              <a:t>Yasu</a:t>
            </a:r>
            <a:endParaRPr lang="en-US" dirty="0" smtClean="0"/>
          </a:p>
          <a:p>
            <a:r>
              <a:rPr lang="en-US" dirty="0"/>
              <a:t>Accepted with no objection</a:t>
            </a:r>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756706345"/>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#425</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11-17/1399r1 (01 </a:t>
            </a:r>
            <a:r>
              <a:rPr lang="en-GB" sz="2800" dirty="0"/>
              <a:t>CIDs)</a:t>
            </a:r>
          </a:p>
          <a:p>
            <a:pPr lvl="1"/>
            <a:r>
              <a:rPr lang="en-GB" dirty="0" smtClean="0"/>
              <a:t>3099</a:t>
            </a:r>
          </a:p>
          <a:p>
            <a:pPr lvl="1"/>
            <a:endParaRPr lang="en-GB" dirty="0"/>
          </a:p>
          <a:p>
            <a:pPr lvl="1"/>
            <a:r>
              <a:rPr lang="en-GB" dirty="0" smtClean="0"/>
              <a:t>Move: </a:t>
            </a:r>
            <a:r>
              <a:rPr lang="en-GB" dirty="0" smtClean="0"/>
              <a:t>Ross Yu Jian</a:t>
            </a:r>
            <a:r>
              <a:rPr lang="en-GB" dirty="0" smtClean="0"/>
              <a:t>		Second</a:t>
            </a:r>
            <a:r>
              <a:rPr lang="en-GB" dirty="0" smtClean="0"/>
              <a:t>: </a:t>
            </a:r>
            <a:r>
              <a:rPr lang="en-GB" dirty="0" err="1" smtClean="0"/>
              <a:t>Yasu</a:t>
            </a:r>
            <a:endParaRPr lang="en-GB" dirty="0" smtClean="0"/>
          </a:p>
          <a:p>
            <a:pPr lvl="1"/>
            <a:r>
              <a:rPr lang="en-US" dirty="0"/>
              <a:t>Accepted with no objection</a:t>
            </a:r>
          </a:p>
          <a:p>
            <a:pPr lvl="1"/>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240623300"/>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#426</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11-17/1401r2 (03 </a:t>
            </a:r>
            <a:r>
              <a:rPr lang="en-GB" sz="2800" dirty="0"/>
              <a:t>CIDs)</a:t>
            </a:r>
          </a:p>
          <a:p>
            <a:pPr lvl="1"/>
            <a:r>
              <a:rPr lang="en-GB" dirty="0"/>
              <a:t>5285, 6198, 7603.</a:t>
            </a:r>
            <a:endParaRPr lang="en-US" dirty="0"/>
          </a:p>
          <a:p>
            <a:endParaRPr lang="en-US" dirty="0" smtClean="0"/>
          </a:p>
          <a:p>
            <a:r>
              <a:rPr lang="en-US" dirty="0" smtClean="0"/>
              <a:t>Move:		</a:t>
            </a:r>
            <a:r>
              <a:rPr lang="en-US" dirty="0" smtClean="0"/>
              <a:t>Ross Yu Jian</a:t>
            </a:r>
            <a:r>
              <a:rPr lang="en-US" dirty="0" smtClean="0"/>
              <a:t>		Second</a:t>
            </a:r>
            <a:r>
              <a:rPr lang="en-US" dirty="0" smtClean="0"/>
              <a:t>: </a:t>
            </a:r>
            <a:r>
              <a:rPr lang="en-US" dirty="0" err="1" smtClean="0"/>
              <a:t>Yasu</a:t>
            </a:r>
            <a:endParaRPr lang="en-US" dirty="0" smtClean="0"/>
          </a:p>
          <a:p>
            <a:r>
              <a:rPr lang="en-US" dirty="0"/>
              <a:t>Accepted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719215006"/>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#427</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11-17/1402r1 </a:t>
            </a:r>
            <a:r>
              <a:rPr lang="en-GB" sz="2800" dirty="0"/>
              <a:t>(11 CIDs)</a:t>
            </a:r>
          </a:p>
          <a:p>
            <a:pPr lvl="1"/>
            <a:r>
              <a:rPr lang="en-GB" dirty="0"/>
              <a:t>7001, 9597, 7004, 7005, 9335, 9324, 7880, 8313, 7012, 7006, 7000.</a:t>
            </a:r>
            <a:endParaRPr lang="en-US" b="1" i="1" dirty="0"/>
          </a:p>
          <a:p>
            <a:endParaRPr lang="en-US" dirty="0" smtClean="0"/>
          </a:p>
          <a:p>
            <a:r>
              <a:rPr lang="en-US" dirty="0" smtClean="0"/>
              <a:t>Move:		</a:t>
            </a:r>
            <a:r>
              <a:rPr lang="en-US" dirty="0" smtClean="0"/>
              <a:t>Ross Yu Jian</a:t>
            </a:r>
            <a:r>
              <a:rPr lang="en-US" dirty="0" smtClean="0"/>
              <a:t>		Second</a:t>
            </a:r>
            <a:r>
              <a:rPr lang="en-US" dirty="0" smtClean="0"/>
              <a:t>: </a:t>
            </a:r>
            <a:r>
              <a:rPr lang="en-US" dirty="0" err="1" smtClean="0"/>
              <a:t>Yasu</a:t>
            </a:r>
            <a:endParaRPr lang="en-US" dirty="0" smtClean="0"/>
          </a:p>
          <a:p>
            <a:r>
              <a:rPr lang="en-US" dirty="0"/>
              <a:t>Accepted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364966028"/>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#428</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11-17/1476r1 (04 </a:t>
            </a:r>
            <a:r>
              <a:rPr lang="en-GB" sz="2800" dirty="0"/>
              <a:t>CIDs)</a:t>
            </a:r>
          </a:p>
          <a:p>
            <a:pPr lvl="1"/>
            <a:r>
              <a:rPr lang="en-GB" dirty="0"/>
              <a:t>4794, 6030, 6772, 8163.</a:t>
            </a:r>
            <a:endParaRPr lang="en-US" dirty="0"/>
          </a:p>
          <a:p>
            <a:endParaRPr lang="en-US" dirty="0" smtClean="0"/>
          </a:p>
          <a:p>
            <a:r>
              <a:rPr lang="en-US" dirty="0" smtClean="0"/>
              <a:t>Move:		Liwen Chu	Second</a:t>
            </a:r>
            <a:r>
              <a:rPr lang="en-US" dirty="0" smtClean="0"/>
              <a:t>: </a:t>
            </a:r>
            <a:r>
              <a:rPr lang="en-US" dirty="0" err="1" smtClean="0"/>
              <a:t>Yasu</a:t>
            </a:r>
            <a:endParaRPr lang="en-US" dirty="0" smtClean="0"/>
          </a:p>
          <a:p>
            <a:r>
              <a:rPr lang="en-US" dirty="0"/>
              <a:t>Accepted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243053239"/>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#429</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11-17/1494r0 (01 </a:t>
            </a:r>
            <a:r>
              <a:rPr lang="en-GB" sz="2800" dirty="0"/>
              <a:t>CIDs)</a:t>
            </a:r>
          </a:p>
          <a:p>
            <a:pPr lvl="1"/>
            <a:r>
              <a:rPr lang="en-GB" dirty="0"/>
              <a:t>8470</a:t>
            </a:r>
            <a:endParaRPr lang="en-US" dirty="0"/>
          </a:p>
          <a:p>
            <a:endParaRPr lang="en-US" dirty="0" smtClean="0"/>
          </a:p>
          <a:p>
            <a:r>
              <a:rPr lang="en-US" dirty="0" smtClean="0"/>
              <a:t>Move:		George Cherian		Second</a:t>
            </a:r>
            <a:r>
              <a:rPr lang="en-US" dirty="0" smtClean="0"/>
              <a:t>: </a:t>
            </a:r>
            <a:r>
              <a:rPr lang="en-US" dirty="0" err="1" smtClean="0"/>
              <a:t>Yasu</a:t>
            </a:r>
            <a:endParaRPr lang="en-US" dirty="0" smtClean="0"/>
          </a:p>
          <a:p>
            <a:r>
              <a:rPr lang="en-US" dirty="0"/>
              <a:t>Accepted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592605266"/>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#430</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11-17/1138r12 (30 </a:t>
            </a:r>
            <a:r>
              <a:rPr lang="en-GB" sz="2800" dirty="0"/>
              <a:t>CIDs)</a:t>
            </a:r>
          </a:p>
          <a:p>
            <a:pPr lvl="1"/>
            <a:r>
              <a:rPr lang="en-GB" sz="2400" dirty="0"/>
              <a:t>4846 4767</a:t>
            </a:r>
            <a:r>
              <a:rPr lang="en-US" sz="1800" dirty="0"/>
              <a:t> </a:t>
            </a:r>
            <a:r>
              <a:rPr lang="en-GB" sz="2400" dirty="0"/>
              <a:t>4777 4778 4779 5061 5062 5064 5777 5778 5970</a:t>
            </a:r>
            <a:r>
              <a:rPr lang="en-US" sz="2400" dirty="0"/>
              <a:t> </a:t>
            </a:r>
            <a:r>
              <a:rPr lang="en-GB" sz="2400" dirty="0"/>
              <a:t>6105 6547 6548 6549 6902</a:t>
            </a:r>
            <a:r>
              <a:rPr lang="en-US" sz="2400" dirty="0"/>
              <a:t> </a:t>
            </a:r>
            <a:r>
              <a:rPr lang="en-GB" sz="2400" dirty="0"/>
              <a:t>7209 7210 7211 7212 7213 7214 7215</a:t>
            </a:r>
            <a:r>
              <a:rPr lang="en-US" sz="2400" dirty="0"/>
              <a:t> </a:t>
            </a:r>
            <a:r>
              <a:rPr lang="en-GB" sz="2400" dirty="0"/>
              <a:t>8084 8129 8423 8425</a:t>
            </a:r>
            <a:r>
              <a:rPr lang="en-US" sz="2400" dirty="0"/>
              <a:t> </a:t>
            </a:r>
            <a:r>
              <a:rPr lang="en-GB" sz="2400" dirty="0"/>
              <a:t>9435 9867 9972</a:t>
            </a:r>
            <a:endParaRPr lang="en-US" sz="2800" dirty="0"/>
          </a:p>
          <a:p>
            <a:endParaRPr lang="en-US" dirty="0" smtClean="0"/>
          </a:p>
          <a:p>
            <a:r>
              <a:rPr lang="en-US" dirty="0" smtClean="0"/>
              <a:t>Move:		</a:t>
            </a:r>
            <a:r>
              <a:rPr lang="en-US" dirty="0" smtClean="0"/>
              <a:t>Ron Porat</a:t>
            </a:r>
            <a:r>
              <a:rPr lang="en-US" dirty="0" smtClean="0"/>
              <a:t>		Second</a:t>
            </a:r>
            <a:r>
              <a:rPr lang="en-US" dirty="0" smtClean="0"/>
              <a:t>: </a:t>
            </a:r>
            <a:r>
              <a:rPr lang="en-US" dirty="0" err="1" smtClean="0"/>
              <a:t>Yasu</a:t>
            </a:r>
            <a:endParaRPr lang="en-US" dirty="0" smtClean="0"/>
          </a:p>
          <a:p>
            <a:r>
              <a:rPr lang="en-US" dirty="0"/>
              <a:t>Accepted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747815334"/>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#431</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8172, 5023, </a:t>
            </a:r>
            <a:r>
              <a:rPr lang="en-GB" dirty="0">
                <a:solidFill>
                  <a:schemeClr val="tx1"/>
                </a:solidFill>
              </a:rPr>
              <a:t>3073</a:t>
            </a:r>
            <a:r>
              <a:rPr lang="en-GB" dirty="0"/>
              <a:t>, 10016, </a:t>
            </a:r>
            <a:r>
              <a:rPr lang="en-GB" dirty="0">
                <a:solidFill>
                  <a:schemeClr val="tx1"/>
                </a:solidFill>
              </a:rPr>
              <a:t>7651, 6154, 7181, 3236, 6000</a:t>
            </a:r>
            <a:r>
              <a:rPr lang="en-GB" dirty="0"/>
              <a:t>, 8389, </a:t>
            </a:r>
            <a:r>
              <a:rPr lang="en-GB" dirty="0" smtClean="0"/>
              <a:t>7409, </a:t>
            </a:r>
            <a:r>
              <a:rPr lang="en-GB" dirty="0"/>
              <a:t>5860, </a:t>
            </a:r>
            <a:r>
              <a:rPr lang="en-GB" dirty="0">
                <a:solidFill>
                  <a:schemeClr val="tx1"/>
                </a:solidFill>
              </a:rPr>
              <a:t>6711, 6712</a:t>
            </a:r>
            <a:r>
              <a:rPr lang="en-GB" dirty="0"/>
              <a:t>, 6008, 5676, 7419, 9956, </a:t>
            </a:r>
            <a:r>
              <a:rPr lang="en-GB" dirty="0">
                <a:solidFill>
                  <a:schemeClr val="tx1"/>
                </a:solidFill>
              </a:rPr>
              <a:t>6038, 6108, 7204, </a:t>
            </a:r>
            <a:r>
              <a:rPr lang="en-GB" dirty="0"/>
              <a:t>9578, 5740, 5738, </a:t>
            </a:r>
            <a:r>
              <a:rPr lang="en-GB" dirty="0">
                <a:solidFill>
                  <a:schemeClr val="tx1"/>
                </a:solidFill>
              </a:rPr>
              <a:t>5507, </a:t>
            </a:r>
            <a:r>
              <a:rPr lang="en-GB" dirty="0"/>
              <a:t>5508, 9740, 4787, 6039, 8288, 9741, 9957, 6043, 9742, 10295, 4788, 7422, </a:t>
            </a:r>
            <a:r>
              <a:rPr lang="en-GB" dirty="0">
                <a:solidFill>
                  <a:schemeClr val="tx1"/>
                </a:solidFill>
              </a:rPr>
              <a:t>6182, 7043, 5401,</a:t>
            </a:r>
            <a:r>
              <a:rPr lang="en-GB" dirty="0">
                <a:solidFill>
                  <a:srgbClr val="FFC000"/>
                </a:solidFill>
              </a:rPr>
              <a:t> </a:t>
            </a:r>
            <a:r>
              <a:rPr lang="en-GB" dirty="0"/>
              <a:t>4710, 5333, 6093, 8685, </a:t>
            </a:r>
            <a:r>
              <a:rPr lang="en-GB" dirty="0" smtClean="0"/>
              <a:t>8686 i</a:t>
            </a:r>
            <a:r>
              <a:rPr lang="en-US" dirty="0" smtClean="0"/>
              <a:t>n </a:t>
            </a:r>
            <a:r>
              <a:rPr lang="en-US" dirty="0"/>
              <a:t>doc </a:t>
            </a:r>
            <a:r>
              <a:rPr lang="en-US" dirty="0" smtClean="0"/>
              <a:t>11-17/1276r6</a:t>
            </a:r>
          </a:p>
          <a:p>
            <a:endParaRPr lang="en-US" dirty="0"/>
          </a:p>
          <a:p>
            <a:r>
              <a:rPr lang="en-US" dirty="0" smtClean="0"/>
              <a:t>Move:	Abhishek Patil		Second</a:t>
            </a:r>
            <a:r>
              <a:rPr lang="en-US" dirty="0" smtClean="0"/>
              <a:t>: </a:t>
            </a:r>
            <a:r>
              <a:rPr lang="en-US" dirty="0" err="1" smtClean="0"/>
              <a:t>Yasu</a:t>
            </a:r>
            <a:endParaRPr lang="en-US" dirty="0" smtClean="0"/>
          </a:p>
          <a:p>
            <a:r>
              <a:rPr lang="en-US" dirty="0"/>
              <a:t>Accepted with no objection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85028232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#432</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11-17/1270r1 (</a:t>
            </a:r>
            <a:r>
              <a:rPr lang="en-GB" sz="2800" dirty="0"/>
              <a:t>01 CIDs)</a:t>
            </a:r>
          </a:p>
          <a:p>
            <a:pPr lvl="1"/>
            <a:r>
              <a:rPr lang="en-US" dirty="0"/>
              <a:t>5374</a:t>
            </a:r>
          </a:p>
          <a:p>
            <a:endParaRPr lang="en-US" dirty="0" smtClean="0"/>
          </a:p>
          <a:p>
            <a:r>
              <a:rPr lang="en-US" dirty="0" smtClean="0"/>
              <a:t>Move:		Yongho Seok		Second</a:t>
            </a:r>
            <a:r>
              <a:rPr lang="en-US" dirty="0" smtClean="0"/>
              <a:t>: </a:t>
            </a:r>
            <a:r>
              <a:rPr lang="en-US" dirty="0" err="1" smtClean="0"/>
              <a:t>Yasu</a:t>
            </a:r>
            <a:endParaRPr lang="en-US" dirty="0" smtClean="0"/>
          </a:p>
          <a:p>
            <a:r>
              <a:rPr lang="en-US" dirty="0"/>
              <a:t>Accepted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34768603"/>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#433</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11-17/1069r4 (33 </a:t>
            </a:r>
            <a:r>
              <a:rPr lang="en-GB" sz="2800" dirty="0"/>
              <a:t>CIDs)</a:t>
            </a:r>
          </a:p>
          <a:p>
            <a:pPr lvl="1"/>
            <a:r>
              <a:rPr lang="en-GB" dirty="0"/>
              <a:t>4757, 3133, 3134, 4758, 8407, 8302, 5849, 6486, 6487, 4759,</a:t>
            </a:r>
            <a:r>
              <a:rPr lang="en-US" dirty="0"/>
              <a:t> </a:t>
            </a:r>
            <a:r>
              <a:rPr lang="en-GB" dirty="0"/>
              <a:t>9387, 9388, 3191, 6185, 7038, 5793, 4763, 3180, 4762, 8408, 9678, 9679, 4764, 4796, 7566,</a:t>
            </a:r>
            <a:r>
              <a:rPr lang="en-US" dirty="0"/>
              <a:t> </a:t>
            </a:r>
            <a:r>
              <a:rPr lang="en-GB" dirty="0"/>
              <a:t>6186, </a:t>
            </a:r>
            <a:r>
              <a:rPr lang="en-GB" dirty="0" smtClean="0"/>
              <a:t>7039, </a:t>
            </a:r>
            <a:r>
              <a:rPr lang="en-GB" dirty="0"/>
              <a:t>9390, 3181, 4761, 4760, 8409</a:t>
            </a:r>
            <a:endParaRPr lang="en-US" sz="2800" dirty="0"/>
          </a:p>
          <a:p>
            <a:endParaRPr lang="en-US" dirty="0" smtClean="0"/>
          </a:p>
          <a:p>
            <a:r>
              <a:rPr lang="en-US" dirty="0" smtClean="0"/>
              <a:t>Move:	Liwen Chu				Second</a:t>
            </a:r>
            <a:r>
              <a:rPr lang="en-US" dirty="0" smtClean="0"/>
              <a:t>: </a:t>
            </a:r>
            <a:r>
              <a:rPr lang="en-US" dirty="0" err="1" smtClean="0"/>
              <a:t>Yasu</a:t>
            </a:r>
            <a:endParaRPr lang="en-US" dirty="0" smtClean="0"/>
          </a:p>
          <a:p>
            <a:r>
              <a:rPr lang="en-US" dirty="0"/>
              <a:t>Accepted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9245928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
        <p:nvSpPr>
          <p:cNvPr id="7" name="Content Placeholder 2"/>
          <p:cNvSpPr>
            <a:spLocks noGrp="1"/>
          </p:cNvSpPr>
          <p:nvPr>
            <p:ph idx="1"/>
          </p:nvPr>
        </p:nvSpPr>
        <p:spPr>
          <a:xfrm>
            <a:off x="381000" y="1314449"/>
            <a:ext cx="8458200" cy="5543551"/>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endParaRPr lang="en-US" sz="1200"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#434</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11-17/1087r2 (2 </a:t>
            </a:r>
            <a:r>
              <a:rPr lang="en-GB" sz="2800" dirty="0"/>
              <a:t>CIDs)</a:t>
            </a:r>
          </a:p>
          <a:p>
            <a:pPr lvl="1"/>
            <a:r>
              <a:rPr lang="en-GB" dirty="0"/>
              <a:t>4813, 4814</a:t>
            </a:r>
            <a:endParaRPr lang="en-US" dirty="0"/>
          </a:p>
          <a:p>
            <a:endParaRPr lang="en-US" dirty="0" smtClean="0"/>
          </a:p>
          <a:p>
            <a:r>
              <a:rPr lang="en-US" dirty="0" smtClean="0"/>
              <a:t>Move:	Alfred Asterjadhi			Second</a:t>
            </a:r>
            <a:r>
              <a:rPr lang="en-US" dirty="0" smtClean="0"/>
              <a:t>: </a:t>
            </a:r>
            <a:r>
              <a:rPr lang="en-US" dirty="0" err="1" smtClean="0"/>
              <a:t>Yasu</a:t>
            </a:r>
            <a:endParaRPr lang="en-US" dirty="0" smtClean="0"/>
          </a:p>
          <a:p>
            <a:r>
              <a:rPr lang="en-US" dirty="0"/>
              <a:t>Accepted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673250889"/>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#435</a:t>
            </a:r>
            <a:endParaRPr lang="en-US" dirty="0"/>
          </a:p>
        </p:txBody>
      </p:sp>
      <p:sp>
        <p:nvSpPr>
          <p:cNvPr id="3" name="Content Placeholder 2"/>
          <p:cNvSpPr>
            <a:spLocks noGrp="1"/>
          </p:cNvSpPr>
          <p:nvPr>
            <p:ph idx="1"/>
          </p:nvPr>
        </p:nvSpPr>
        <p:spPr/>
        <p:txBody>
          <a:bodyPr/>
          <a:lstStyle/>
          <a:p>
            <a:r>
              <a:rPr lang="en-US" dirty="0" smtClean="0"/>
              <a:t>Move to accept </a:t>
            </a:r>
            <a:r>
              <a:rPr lang="en-US" u="sng" dirty="0"/>
              <a:t>REVISED</a:t>
            </a:r>
            <a:r>
              <a:rPr lang="en-US" dirty="0"/>
              <a:t> as the resolution to CIDs 5597 and include </a:t>
            </a:r>
            <a:r>
              <a:rPr lang="en-US" dirty="0" smtClean="0"/>
              <a:t>in the draft the </a:t>
            </a:r>
            <a:r>
              <a:rPr lang="en-US" dirty="0"/>
              <a:t>changes in doc </a:t>
            </a:r>
            <a:r>
              <a:rPr lang="en-US" dirty="0" smtClean="0"/>
              <a:t>11-17/1443r0</a:t>
            </a:r>
          </a:p>
          <a:p>
            <a:endParaRPr lang="en-US" dirty="0"/>
          </a:p>
          <a:p>
            <a:r>
              <a:rPr lang="en-US" dirty="0" smtClean="0"/>
              <a:t>Move:	Guido Hiertz		Second</a:t>
            </a:r>
            <a:r>
              <a:rPr lang="en-US" dirty="0" smtClean="0"/>
              <a:t>: </a:t>
            </a:r>
            <a:r>
              <a:rPr lang="en-US" dirty="0" err="1" smtClean="0"/>
              <a:t>Yasu</a:t>
            </a:r>
            <a:endParaRPr lang="en-US" dirty="0" smtClean="0"/>
          </a:p>
          <a:p>
            <a:r>
              <a:rPr lang="en-US" dirty="0" smtClean="0"/>
              <a:t>Y/N/A: 4/27/24</a:t>
            </a:r>
          </a:p>
          <a:p>
            <a:r>
              <a:rPr lang="en-US" dirty="0" smtClean="0"/>
              <a:t>Motion fails</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288575660"/>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#436</a:t>
            </a:r>
            <a:endParaRPr lang="en-US" dirty="0"/>
          </a:p>
        </p:txBody>
      </p:sp>
      <p:sp>
        <p:nvSpPr>
          <p:cNvPr id="3" name="Content Placeholder 2"/>
          <p:cNvSpPr>
            <a:spLocks noGrp="1"/>
          </p:cNvSpPr>
          <p:nvPr>
            <p:ph idx="1"/>
          </p:nvPr>
        </p:nvSpPr>
        <p:spPr/>
        <p:txBody>
          <a:bodyPr/>
          <a:lstStyle/>
          <a:p>
            <a:r>
              <a:rPr lang="en-US" dirty="0" smtClean="0"/>
              <a:t>Move to accept resolutions </a:t>
            </a:r>
            <a:r>
              <a:rPr lang="en-US" dirty="0"/>
              <a:t>to CIDs </a:t>
            </a:r>
          </a:p>
          <a:p>
            <a:r>
              <a:rPr lang="en-GB" dirty="0"/>
              <a:t>4786, 5916, 6032, 6107, 7891, 8529, 9738, 9955, 10145 (27.13)</a:t>
            </a:r>
            <a:endParaRPr lang="en-US" dirty="0"/>
          </a:p>
          <a:p>
            <a:r>
              <a:rPr lang="en-GB" dirty="0"/>
              <a:t>4598, 6090, 7366, 7882, 10074 (9.4.2.218.2</a:t>
            </a:r>
            <a:r>
              <a:rPr lang="en-GB" dirty="0" smtClean="0"/>
              <a:t>)</a:t>
            </a:r>
            <a:endParaRPr lang="en-US" dirty="0"/>
          </a:p>
          <a:p>
            <a:r>
              <a:rPr lang="en-US" dirty="0"/>
              <a:t>In doc </a:t>
            </a:r>
            <a:r>
              <a:rPr lang="en-US" dirty="0" smtClean="0"/>
              <a:t>11-17/1377r4</a:t>
            </a:r>
          </a:p>
          <a:p>
            <a:endParaRPr lang="en-US" dirty="0"/>
          </a:p>
          <a:p>
            <a:r>
              <a:rPr lang="en-US" dirty="0" smtClean="0"/>
              <a:t>Move:	</a:t>
            </a:r>
            <a:r>
              <a:rPr lang="en-US" dirty="0" smtClean="0"/>
              <a:t>James Yee</a:t>
            </a:r>
            <a:r>
              <a:rPr lang="en-US" dirty="0" smtClean="0"/>
              <a:t>			Second</a:t>
            </a:r>
            <a:r>
              <a:rPr lang="en-US" dirty="0" smtClean="0"/>
              <a:t>: </a:t>
            </a:r>
            <a:r>
              <a:rPr lang="en-US" dirty="0" err="1" smtClean="0"/>
              <a:t>Yasu</a:t>
            </a:r>
            <a:endParaRPr lang="en-US" dirty="0" smtClean="0"/>
          </a:p>
          <a:p>
            <a:r>
              <a:rPr lang="en-US" dirty="0"/>
              <a:t>Accepted with no objection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
        <p:nvSpPr>
          <p:cNvPr id="7" name="TextBox 6"/>
          <p:cNvSpPr txBox="1"/>
          <p:nvPr/>
        </p:nvSpPr>
        <p:spPr>
          <a:xfrm>
            <a:off x="5715000" y="5943600"/>
            <a:ext cx="2454518" cy="461665"/>
          </a:xfrm>
          <a:prstGeom prst="rect">
            <a:avLst/>
          </a:prstGeom>
          <a:noFill/>
        </p:spPr>
        <p:txBody>
          <a:bodyPr wrap="none" rtlCol="0">
            <a:spAutoFit/>
          </a:bodyPr>
          <a:lstStyle/>
          <a:p>
            <a:r>
              <a:rPr lang="en-US" dirty="0" smtClean="0">
                <a:solidFill>
                  <a:schemeClr val="tx1"/>
                </a:solidFill>
              </a:rPr>
              <a:t>SP Result 9/2/25	</a:t>
            </a:r>
            <a:endParaRPr lang="en-US" dirty="0">
              <a:solidFill>
                <a:schemeClr val="tx1"/>
              </a:solidFill>
            </a:endParaRPr>
          </a:p>
        </p:txBody>
      </p:sp>
    </p:spTree>
    <p:extLst>
      <p:ext uri="{BB962C8B-B14F-4D97-AF65-F5344CB8AC3E}">
        <p14:creationId xmlns:p14="http://schemas.microsoft.com/office/powerpoint/2010/main" val="2609155593"/>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#437</a:t>
            </a:r>
            <a:endParaRPr lang="en-US" dirty="0"/>
          </a:p>
        </p:txBody>
      </p:sp>
      <p:sp>
        <p:nvSpPr>
          <p:cNvPr id="3" name="Content Placeholder 2"/>
          <p:cNvSpPr>
            <a:spLocks noGrp="1"/>
          </p:cNvSpPr>
          <p:nvPr>
            <p:ph idx="1"/>
          </p:nvPr>
        </p:nvSpPr>
        <p:spPr/>
        <p:txBody>
          <a:bodyPr/>
          <a:lstStyle/>
          <a:p>
            <a:r>
              <a:rPr lang="en-US" dirty="0"/>
              <a:t>Move to accept resolutions to following CIDs in doc 11-17-0759-04-00ax-comment-resolution-on-cid-9333-and-9969.</a:t>
            </a:r>
          </a:p>
          <a:p>
            <a:r>
              <a:rPr lang="en-US" dirty="0"/>
              <a:t> </a:t>
            </a:r>
          </a:p>
          <a:p>
            <a:r>
              <a:rPr lang="en-US" dirty="0"/>
              <a:t>3215, 9333,9969</a:t>
            </a:r>
          </a:p>
          <a:p>
            <a:r>
              <a:rPr lang="en-US" dirty="0"/>
              <a:t> </a:t>
            </a:r>
          </a:p>
          <a:p>
            <a:r>
              <a:rPr lang="en-US" dirty="0"/>
              <a:t>Move: Jason Yuchen Guo    Second</a:t>
            </a:r>
            <a:r>
              <a:rPr lang="en-US" dirty="0" smtClean="0"/>
              <a:t>: </a:t>
            </a:r>
            <a:r>
              <a:rPr lang="en-US" dirty="0" err="1" smtClean="0"/>
              <a:t>Yasu</a:t>
            </a:r>
            <a:endParaRPr lang="en-US" dirty="0" smtClean="0"/>
          </a:p>
          <a:p>
            <a:r>
              <a:rPr lang="en-US" dirty="0" smtClean="0"/>
              <a:t>Y/N/A: 29/2/23</a:t>
            </a:r>
          </a:p>
          <a:p>
            <a:r>
              <a:rPr lang="en-US"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102614717"/>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#438</a:t>
            </a:r>
            <a:endParaRPr lang="en-US" dirty="0"/>
          </a:p>
        </p:txBody>
      </p:sp>
      <p:sp>
        <p:nvSpPr>
          <p:cNvPr id="3" name="Content Placeholder 2"/>
          <p:cNvSpPr>
            <a:spLocks noGrp="1"/>
          </p:cNvSpPr>
          <p:nvPr>
            <p:ph idx="1"/>
          </p:nvPr>
        </p:nvSpPr>
        <p:spPr/>
        <p:txBody>
          <a:bodyPr/>
          <a:lstStyle/>
          <a:p>
            <a:r>
              <a:rPr lang="en-US" dirty="0" smtClean="0"/>
              <a:t>Move to approve </a:t>
            </a:r>
            <a:r>
              <a:rPr lang="en-US" u="sng" dirty="0" smtClean="0"/>
              <a:t>REJECT </a:t>
            </a:r>
            <a:r>
              <a:rPr lang="en-US" dirty="0" smtClean="0"/>
              <a:t>as </a:t>
            </a:r>
            <a:r>
              <a:rPr lang="en-US" dirty="0" smtClean="0"/>
              <a:t>the resolution to the following CIDs</a:t>
            </a:r>
            <a:endParaRPr lang="en-US" dirty="0"/>
          </a:p>
          <a:p>
            <a:r>
              <a:rPr lang="en-US" dirty="0" smtClean="0"/>
              <a:t>8426 (11-17/1131r2)</a:t>
            </a:r>
          </a:p>
          <a:p>
            <a:r>
              <a:rPr lang="en-US" dirty="0" smtClean="0"/>
              <a:t>5917, 8165 (11-17/0308r5)</a:t>
            </a:r>
          </a:p>
          <a:p>
            <a:r>
              <a:rPr lang="en-GB" dirty="0"/>
              <a:t>9472 and </a:t>
            </a:r>
            <a:r>
              <a:rPr lang="en-GB" dirty="0" smtClean="0"/>
              <a:t>9492 (11-17/1440r1</a:t>
            </a:r>
            <a:r>
              <a:rPr lang="en-GB" dirty="0" smtClean="0"/>
              <a:t>)</a:t>
            </a:r>
          </a:p>
          <a:p>
            <a:r>
              <a:rPr lang="en-GB" dirty="0" smtClean="0"/>
              <a:t>5597 (11-17/1443r0) - </a:t>
            </a:r>
            <a:endParaRPr lang="en-GB" dirty="0" smtClean="0"/>
          </a:p>
          <a:p>
            <a:r>
              <a:rPr lang="en-GB" dirty="0" smtClean="0"/>
              <a:t>7778</a:t>
            </a:r>
            <a:endParaRPr lang="en-US" dirty="0" smtClean="0"/>
          </a:p>
          <a:p>
            <a:r>
              <a:rPr lang="en-US" dirty="0" smtClean="0"/>
              <a:t>For lack of consensus on proposed resolutions.</a:t>
            </a:r>
          </a:p>
          <a:p>
            <a:r>
              <a:rPr lang="en-US" dirty="0" smtClean="0"/>
              <a:t>Move: Osama Aboul-Magd		Second: </a:t>
            </a:r>
            <a:r>
              <a:rPr lang="en-US" dirty="0" err="1" smtClean="0"/>
              <a:t>Yasu</a:t>
            </a:r>
            <a:endParaRPr lang="en-US" dirty="0" smtClean="0"/>
          </a:p>
          <a:p>
            <a:r>
              <a:rPr lang="en-US" dirty="0"/>
              <a:t>Accepted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606381975"/>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#439</a:t>
            </a:r>
            <a:endParaRPr lang="en-US" dirty="0"/>
          </a:p>
        </p:txBody>
      </p:sp>
      <p:sp>
        <p:nvSpPr>
          <p:cNvPr id="3" name="Content Placeholder 2"/>
          <p:cNvSpPr>
            <a:spLocks noGrp="1"/>
          </p:cNvSpPr>
          <p:nvPr>
            <p:ph idx="1"/>
          </p:nvPr>
        </p:nvSpPr>
        <p:spPr>
          <a:xfrm>
            <a:off x="685800" y="1600200"/>
            <a:ext cx="8229600" cy="4113213"/>
          </a:xfrm>
        </p:spPr>
        <p:txBody>
          <a:bodyPr/>
          <a:lstStyle/>
          <a:p>
            <a:r>
              <a:rPr lang="en-US" dirty="0"/>
              <a:t>Move to accept the resolutions to comments in the following tabs in 17/0010r13:</a:t>
            </a:r>
          </a:p>
          <a:p>
            <a:r>
              <a:rPr lang="en-US" dirty="0"/>
              <a:t>Editorials No Change</a:t>
            </a:r>
          </a:p>
          <a:p>
            <a:r>
              <a:rPr lang="en-US" dirty="0"/>
              <a:t>Editorials in D1.1</a:t>
            </a:r>
          </a:p>
          <a:p>
            <a:r>
              <a:rPr lang="en-US" dirty="0"/>
              <a:t>Editorials in D1.2</a:t>
            </a:r>
          </a:p>
          <a:p>
            <a:r>
              <a:rPr lang="en-US" dirty="0"/>
              <a:t>Editorials in D1.3</a:t>
            </a:r>
          </a:p>
          <a:p>
            <a:r>
              <a:rPr lang="en-US" dirty="0"/>
              <a:t>Editorials in </a:t>
            </a:r>
            <a:r>
              <a:rPr lang="en-US" dirty="0" smtClean="0"/>
              <a:t>D1.4</a:t>
            </a:r>
          </a:p>
          <a:p>
            <a:r>
              <a:rPr lang="en-US" dirty="0" smtClean="0"/>
              <a:t>Duplicates</a:t>
            </a:r>
            <a:endParaRPr lang="en-US" dirty="0"/>
          </a:p>
          <a:p>
            <a:r>
              <a:rPr lang="en-US" dirty="0"/>
              <a:t>CA </a:t>
            </a:r>
            <a:r>
              <a:rPr lang="en-US" dirty="0" smtClean="0"/>
              <a:t>Doc</a:t>
            </a:r>
            <a:endParaRPr lang="en-US" dirty="0"/>
          </a:p>
          <a:p>
            <a:r>
              <a:rPr lang="en-US" dirty="0" smtClean="0"/>
              <a:t>Move: Robert Stacey		Second: </a:t>
            </a:r>
            <a:r>
              <a:rPr lang="en-US" dirty="0" err="1" smtClean="0"/>
              <a:t>Yasu</a:t>
            </a:r>
            <a:endParaRPr lang="en-US" dirty="0" smtClean="0"/>
          </a:p>
          <a:p>
            <a:r>
              <a:rPr lang="en-US" dirty="0" smtClean="0"/>
              <a:t>Accepted with 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45658678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#440</a:t>
            </a:r>
            <a:endParaRPr lang="en-US" dirty="0"/>
          </a:p>
        </p:txBody>
      </p:sp>
      <p:sp>
        <p:nvSpPr>
          <p:cNvPr id="3" name="Content Placeholder 2"/>
          <p:cNvSpPr>
            <a:spLocks noGrp="1"/>
          </p:cNvSpPr>
          <p:nvPr>
            <p:ph idx="1"/>
          </p:nvPr>
        </p:nvSpPr>
        <p:spPr/>
        <p:txBody>
          <a:bodyPr/>
          <a:lstStyle/>
          <a:p>
            <a:r>
              <a:rPr lang="en-US" dirty="0" smtClean="0"/>
              <a:t>Move to resolve CID that have no approved resolution as rejected in the interest of releasing draft 2.0</a:t>
            </a:r>
          </a:p>
          <a:p>
            <a:endParaRPr lang="en-US" dirty="0"/>
          </a:p>
          <a:p>
            <a:r>
              <a:rPr lang="en-US" dirty="0" smtClean="0"/>
              <a:t>Move: Robert Stacey		Second: </a:t>
            </a:r>
            <a:r>
              <a:rPr lang="en-US" dirty="0" err="1" smtClean="0"/>
              <a:t>Yasu</a:t>
            </a:r>
            <a:endParaRPr lang="en-US" dirty="0" smtClean="0"/>
          </a:p>
          <a:p>
            <a:r>
              <a:rPr lang="en-US" dirty="0" smtClean="0"/>
              <a:t>Approved with no objection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610427825"/>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LB Motion</a:t>
            </a:r>
            <a:endParaRPr lang="en-US" dirty="0"/>
          </a:p>
        </p:txBody>
      </p:sp>
      <p:sp>
        <p:nvSpPr>
          <p:cNvPr id="3" name="Content Placeholder 2"/>
          <p:cNvSpPr>
            <a:spLocks noGrp="1"/>
          </p:cNvSpPr>
          <p:nvPr>
            <p:ph idx="1"/>
          </p:nvPr>
        </p:nvSpPr>
        <p:spPr>
          <a:xfrm>
            <a:off x="685800" y="1906587"/>
            <a:ext cx="7770813" cy="4113213"/>
          </a:xfrm>
        </p:spPr>
        <p:txBody>
          <a:bodyPr/>
          <a:lstStyle/>
          <a:p>
            <a:pPr lvl="0">
              <a:spcBef>
                <a:spcPts val="0"/>
              </a:spcBef>
              <a:spcAft>
                <a:spcPts val="0"/>
              </a:spcAft>
              <a:buFont typeface="Symbol" panose="05050102010706020507" pitchFamily="18" charset="2"/>
              <a:buChar char=""/>
              <a:tabLst>
                <a:tab pos="457200" algn="l"/>
              </a:tabLst>
            </a:pPr>
            <a:r>
              <a:rPr lang="en-US" dirty="0" smtClean="0">
                <a:latin typeface="Times New Roman" panose="02020603050405020304" pitchFamily="18" charset="0"/>
                <a:ea typeface="Times New Roman" panose="02020603050405020304" pitchFamily="18" charset="0"/>
              </a:rPr>
              <a:t>Having </a:t>
            </a:r>
            <a:r>
              <a:rPr lang="en-US" dirty="0">
                <a:latin typeface="Times New Roman" panose="02020603050405020304" pitchFamily="18" charset="0"/>
                <a:ea typeface="Times New Roman" panose="02020603050405020304" pitchFamily="18" charset="0"/>
              </a:rPr>
              <a:t>approved changes to </a:t>
            </a:r>
            <a:r>
              <a:rPr lang="en-US" dirty="0" smtClean="0">
                <a:latin typeface="Times New Roman" panose="02020603050405020304" pitchFamily="18" charset="0"/>
                <a:ea typeface="Times New Roman" panose="02020603050405020304" pitchFamily="18" charset="0"/>
              </a:rPr>
              <a:t>TGax draft </a:t>
            </a:r>
            <a:r>
              <a:rPr lang="en-US" dirty="0" smtClean="0">
                <a:latin typeface="Times New Roman" panose="02020603050405020304" pitchFamily="18" charset="0"/>
                <a:ea typeface="Times New Roman" panose="02020603050405020304" pitchFamily="18" charset="0"/>
              </a:rPr>
              <a:t>D1.0, as defined in 11-17/0010r13 in addition to motions passed during September 2017 session.</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US" dirty="0" smtClean="0">
                <a:latin typeface="Times New Roman" panose="02020603050405020304" pitchFamily="18" charset="0"/>
                <a:ea typeface="Times New Roman" panose="02020603050405020304" pitchFamily="18" charset="0"/>
              </a:rPr>
              <a:t>Instruct </a:t>
            </a:r>
            <a:r>
              <a:rPr lang="en-US" dirty="0">
                <a:latin typeface="Times New Roman" panose="02020603050405020304" pitchFamily="18" charset="0"/>
                <a:ea typeface="Times New Roman" panose="02020603050405020304" pitchFamily="18" charset="0"/>
              </a:rPr>
              <a:t>the editor to prepare </a:t>
            </a:r>
            <a:r>
              <a:rPr lang="en-US" dirty="0" smtClean="0">
                <a:latin typeface="Times New Roman" panose="02020603050405020304" pitchFamily="18" charset="0"/>
                <a:ea typeface="Times New Roman" panose="02020603050405020304" pitchFamily="18" charset="0"/>
              </a:rPr>
              <a:t>TGax draft D2.0,  and</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US" dirty="0">
                <a:latin typeface="Times New Roman" panose="02020603050405020304" pitchFamily="18" charset="0"/>
                <a:ea typeface="Times New Roman" panose="02020603050405020304" pitchFamily="18" charset="0"/>
              </a:rPr>
              <a:t>Approve a 30 day Working Group Technical Letter Ballot asking the question “Should </a:t>
            </a:r>
            <a:r>
              <a:rPr lang="en-US" dirty="0" smtClean="0">
                <a:latin typeface="Times New Roman" panose="02020603050405020304" pitchFamily="18" charset="0"/>
                <a:ea typeface="Times New Roman" panose="02020603050405020304" pitchFamily="18" charset="0"/>
              </a:rPr>
              <a:t>TGax draft D2.0 </a:t>
            </a:r>
            <a:r>
              <a:rPr lang="en-US" dirty="0">
                <a:latin typeface="Times New Roman" panose="02020603050405020304" pitchFamily="18" charset="0"/>
                <a:ea typeface="Times New Roman" panose="02020603050405020304" pitchFamily="18" charset="0"/>
              </a:rPr>
              <a:t>be forwarded to Sponsor Ballot?”</a:t>
            </a:r>
          </a:p>
          <a:p>
            <a:pPr marL="22860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a:t>
            </a:r>
            <a:r>
              <a:rPr lang="en-GB" dirty="0" smtClean="0">
                <a:latin typeface="Times New Roman" panose="02020603050405020304" pitchFamily="18" charset="0"/>
                <a:ea typeface="Times New Roman" panose="02020603050405020304" pitchFamily="18" charset="0"/>
              </a:rPr>
              <a:t>Robert Stacey</a:t>
            </a:r>
            <a:r>
              <a:rPr lang="en-GB" dirty="0" smtClean="0">
                <a:latin typeface="Times New Roman" panose="02020603050405020304" pitchFamily="18" charset="0"/>
                <a:ea typeface="Times New Roman" panose="02020603050405020304" pitchFamily="18" charset="0"/>
              </a:rPr>
              <a:t>,  Seconded: Alfred Asterjadhi, </a:t>
            </a:r>
            <a:r>
              <a:rPr lang="en-GB" dirty="0">
                <a:latin typeface="Times New Roman" panose="02020603050405020304" pitchFamily="18" charset="0"/>
                <a:ea typeface="Times New Roman" panose="02020603050405020304" pitchFamily="18" charset="0"/>
              </a:rPr>
              <a:t>Result: </a:t>
            </a:r>
            <a:r>
              <a:rPr lang="en-GB" dirty="0" smtClean="0">
                <a:latin typeface="Times New Roman" panose="02020603050405020304" pitchFamily="18" charset="0"/>
                <a:ea typeface="Times New Roman" panose="02020603050405020304" pitchFamily="18" charset="0"/>
              </a:rPr>
              <a:t>53-0-0</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965947151"/>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r>
              <a:rPr lang="en-US" dirty="0" smtClean="0"/>
              <a:t>No Ad hoc meeting</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a:xfrm>
            <a:off x="685800" y="1752600"/>
            <a:ext cx="7770813" cy="4113213"/>
          </a:xfrm>
        </p:spPr>
        <p:txBody>
          <a:bodyPr/>
          <a:lstStyle/>
          <a:p>
            <a:pPr>
              <a:buFont typeface="Arial" panose="020B0604020202020204" pitchFamily="34" charset="0"/>
              <a:buChar char="•"/>
            </a:pPr>
            <a:r>
              <a:rPr lang="en-US" altLang="zh-CN" dirty="0"/>
              <a:t>May 2014: start of the TG</a:t>
            </a:r>
          </a:p>
          <a:p>
            <a:pPr>
              <a:buFont typeface="Arial" panose="020B0604020202020204" pitchFamily="34" charset="0"/>
              <a:buChar char="•"/>
            </a:pPr>
            <a:r>
              <a:rPr lang="en-US" altLang="zh-CN" dirty="0"/>
              <a:t>Nov. 2014: First draft of the TG SFD was approved</a:t>
            </a:r>
          </a:p>
          <a:p>
            <a:pPr>
              <a:buFont typeface="Arial" panose="020B0604020202020204" pitchFamily="34" charset="0"/>
              <a:buChar char="•"/>
            </a:pPr>
            <a:r>
              <a:rPr lang="en-US" altLang="zh-CN" dirty="0"/>
              <a:t>Jan. 2016: proposed TG draft</a:t>
            </a:r>
          </a:p>
          <a:p>
            <a:pPr>
              <a:buFont typeface="Arial" panose="020B0604020202020204" pitchFamily="34" charset="0"/>
              <a:buChar char="•"/>
            </a:pPr>
            <a:r>
              <a:rPr lang="en-US" altLang="zh-CN" dirty="0"/>
              <a:t>March 2016: Draft D0.1 was approved and CC started</a:t>
            </a:r>
          </a:p>
          <a:p>
            <a:pPr>
              <a:buFont typeface="Arial" panose="020B0604020202020204" pitchFamily="34" charset="0"/>
              <a:buChar char="•"/>
            </a:pPr>
            <a:r>
              <a:rPr lang="en-US" altLang="zh-CN" dirty="0">
                <a:solidFill>
                  <a:srgbClr val="00B050"/>
                </a:solidFill>
              </a:rPr>
              <a:t>November 2016: Draft 1.0 and WG letter ballot</a:t>
            </a:r>
          </a:p>
          <a:p>
            <a:pPr>
              <a:buFont typeface="Arial" panose="020B0604020202020204" pitchFamily="34" charset="0"/>
              <a:buChar char="•"/>
            </a:pPr>
            <a:r>
              <a:rPr lang="en-US" altLang="zh-CN" dirty="0">
                <a:solidFill>
                  <a:srgbClr val="00B050"/>
                </a:solidFill>
              </a:rPr>
              <a:t>September 2017: Draft 2.0 and recirculation</a:t>
            </a:r>
          </a:p>
          <a:p>
            <a:pPr>
              <a:buFont typeface="Arial" panose="020B0604020202020204" pitchFamily="34" charset="0"/>
              <a:buChar char="•"/>
            </a:pPr>
            <a:r>
              <a:rPr lang="en-CA" altLang="zh-CN" dirty="0">
                <a:solidFill>
                  <a:srgbClr val="FFC000"/>
                </a:solidFill>
              </a:rPr>
              <a:t>May 2018: MDR (Mandatory Document Review)</a:t>
            </a:r>
          </a:p>
          <a:p>
            <a:pPr>
              <a:buFont typeface="Arial" panose="020B0604020202020204" pitchFamily="34" charset="0"/>
              <a:buChar char="•"/>
            </a:pPr>
            <a:r>
              <a:rPr lang="en-CA" altLang="zh-CN" dirty="0">
                <a:solidFill>
                  <a:srgbClr val="FFC000"/>
                </a:solidFill>
              </a:rPr>
              <a:t>May 2018: Formation of SB pool</a:t>
            </a:r>
            <a:endParaRPr lang="en-US" altLang="zh-CN" dirty="0">
              <a:solidFill>
                <a:srgbClr val="FFC000"/>
              </a:solidFill>
            </a:endParaRPr>
          </a:p>
          <a:p>
            <a:pPr>
              <a:buFont typeface="Arial" panose="020B0604020202020204" pitchFamily="34" charset="0"/>
              <a:buChar char="•"/>
            </a:pPr>
            <a:r>
              <a:rPr lang="en-US" altLang="zh-CN" dirty="0">
                <a:solidFill>
                  <a:srgbClr val="FFC000"/>
                </a:solidFill>
              </a:rPr>
              <a:t>November 2018: Sponsor Ballot</a:t>
            </a:r>
          </a:p>
          <a:p>
            <a:pPr>
              <a:buFont typeface="Arial" panose="020B0604020202020204" pitchFamily="34" charset="0"/>
              <a:buChar char="•"/>
            </a:pPr>
            <a:r>
              <a:rPr lang="en-CA" altLang="zh-CN" dirty="0">
                <a:solidFill>
                  <a:srgbClr val="FFC000"/>
                </a:solidFill>
              </a:rPr>
              <a:t>July 2019: </a:t>
            </a:r>
            <a:r>
              <a:rPr lang="en-CA" altLang="zh-CN" dirty="0" err="1">
                <a:solidFill>
                  <a:srgbClr val="FFC000"/>
                </a:solidFill>
              </a:rPr>
              <a:t>RevCom</a:t>
            </a:r>
            <a:endParaRPr lang="en-US" altLang="zh-CN" dirty="0">
              <a:solidFill>
                <a:srgbClr val="FFC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8102553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July 2017</a:t>
            </a:r>
          </a:p>
          <a:p>
            <a:pPr>
              <a:buFont typeface="Arial" panose="020B0604020202020204" pitchFamily="34" charset="0"/>
              <a:buChar char="•"/>
            </a:pPr>
            <a:r>
              <a:rPr lang="en-US" dirty="0" smtClean="0"/>
              <a:t>Continue with comment resolution on draft D1.0. The goal is to complete comment resolution</a:t>
            </a:r>
          </a:p>
          <a:p>
            <a:pPr>
              <a:buFont typeface="Arial" panose="020B0604020202020204" pitchFamily="34" charset="0"/>
              <a:buChar char="•"/>
            </a:pPr>
            <a:r>
              <a:rPr lang="en-US" dirty="0"/>
              <a:t>P</a:t>
            </a:r>
            <a:r>
              <a:rPr lang="en-US" dirty="0" smtClean="0"/>
              <a:t>ass a motion for to prepare draft D2.0 and start a WG LB.</a:t>
            </a:r>
          </a:p>
          <a:p>
            <a:pPr>
              <a:buFont typeface="Arial" panose="020B0604020202020204" pitchFamily="34" charset="0"/>
              <a:buChar char="•"/>
            </a:pPr>
            <a:r>
              <a:rPr lang="en-US" dirty="0" smtClean="0"/>
              <a:t>Schedule TG ad hoc meeting if needed</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Cancel</a:t>
            </a:r>
            <a:endParaRPr lang="en-US" dirty="0"/>
          </a:p>
          <a:p>
            <a:pPr lvl="1">
              <a:buFont typeface="Arial" panose="020B0604020202020204" pitchFamily="34" charset="0"/>
              <a:buChar char="•"/>
            </a:pPr>
            <a:r>
              <a:rPr lang="en-US" dirty="0" smtClean="0"/>
              <a:t>September </a:t>
            </a:r>
            <a:r>
              <a:rPr lang="en-US" dirty="0"/>
              <a:t>28		</a:t>
            </a:r>
            <a:r>
              <a:rPr lang="en-US" dirty="0" smtClean="0"/>
              <a:t>	10:00 </a:t>
            </a:r>
            <a:r>
              <a:rPr lang="en-US" dirty="0"/>
              <a:t>– 12:00 ET</a:t>
            </a:r>
          </a:p>
          <a:p>
            <a:pPr lvl="1">
              <a:buFont typeface="Arial" panose="020B0604020202020204" pitchFamily="34" charset="0"/>
              <a:buChar char="•"/>
            </a:pPr>
            <a:r>
              <a:rPr lang="en-US" dirty="0" smtClean="0"/>
              <a:t>September </a:t>
            </a:r>
            <a:r>
              <a:rPr lang="en-US" dirty="0"/>
              <a:t>21			20:00 – 22:00 </a:t>
            </a:r>
            <a:r>
              <a:rPr lang="en-US" dirty="0" smtClean="0"/>
              <a:t>ET</a:t>
            </a:r>
          </a:p>
          <a:p>
            <a:pPr lvl="1">
              <a:buFont typeface="Arial" panose="020B0604020202020204" pitchFamily="34" charset="0"/>
              <a:buChar char="•"/>
            </a:pPr>
            <a:endParaRPr lang="en-US" dirty="0"/>
          </a:p>
          <a:p>
            <a:pPr lvl="1">
              <a:buFont typeface="Arial" panose="020B0604020202020204" pitchFamily="34" charset="0"/>
              <a:buChar char="•"/>
            </a:pPr>
            <a:endParaRPr lang="en-US" dirty="0" smtClean="0"/>
          </a:p>
          <a:p>
            <a:pPr>
              <a:buFont typeface="Arial" panose="020B0604020202020204" pitchFamily="34" charset="0"/>
              <a:buChar char="•"/>
            </a:pPr>
            <a:r>
              <a:rPr lang="en-US" dirty="0"/>
              <a:t>New Set of </a:t>
            </a:r>
            <a:r>
              <a:rPr lang="en-US" dirty="0" err="1"/>
              <a:t>Telecons</a:t>
            </a:r>
            <a:endParaRPr lang="en-US" dirty="0"/>
          </a:p>
          <a:p>
            <a:pPr lvl="1">
              <a:buFont typeface="Arial" panose="020B0604020202020204" pitchFamily="34" charset="0"/>
              <a:buChar char="•"/>
            </a:pPr>
            <a:r>
              <a:rPr lang="en-US" dirty="0" smtClean="0"/>
              <a:t>Thursday November </a:t>
            </a:r>
            <a:r>
              <a:rPr lang="en-US" dirty="0" smtClean="0"/>
              <a:t>02</a:t>
            </a:r>
            <a:r>
              <a:rPr lang="en-US" dirty="0" smtClean="0"/>
              <a:t>		10:00 – 12:00 ET</a:t>
            </a:r>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373187"/>
            <a:ext cx="3808413" cy="4113213"/>
          </a:xfrm>
        </p:spPr>
        <p:txBody>
          <a:bodyPr/>
          <a:lstStyle/>
          <a:p>
            <a:pPr>
              <a:lnSpc>
                <a:spcPct val="80000"/>
              </a:lnSpc>
            </a:pPr>
            <a:r>
              <a:rPr lang="en-US" altLang="en-US" sz="1400" dirty="0"/>
              <a:t>Monday </a:t>
            </a:r>
            <a:r>
              <a:rPr lang="en-US" altLang="en-US" sz="1400" dirty="0" smtClean="0"/>
              <a:t>September 11, 10:30 </a:t>
            </a:r>
            <a:r>
              <a:rPr lang="en-US" altLang="en-US" sz="1400" dirty="0"/>
              <a:t>– </a:t>
            </a:r>
            <a:r>
              <a:rPr lang="en-US" altLang="en-US" sz="1400" dirty="0" smtClean="0"/>
              <a:t>12:30</a:t>
            </a:r>
            <a:endParaRPr lang="en-US" altLang="en-US" sz="1400" dirty="0">
              <a:sym typeface="Wingdings" panose="05000000000000000000" pitchFamily="2" charset="2"/>
            </a:endParaRPr>
          </a:p>
          <a:p>
            <a:pPr lvl="1">
              <a:lnSpc>
                <a:spcPct val="80000"/>
              </a:lnSpc>
            </a:pPr>
            <a:r>
              <a:rPr lang="en-US" altLang="en-US" sz="1400" dirty="0"/>
              <a:t>Call Ad Hoc Meeting to order</a:t>
            </a:r>
          </a:p>
          <a:p>
            <a:pPr lvl="1">
              <a:lnSpc>
                <a:spcPct val="80000"/>
              </a:lnSpc>
            </a:pPr>
            <a:r>
              <a:rPr lang="en-US" altLang="en-US" sz="1400" dirty="0"/>
              <a:t>IEEE 802 and 802.11 IPR Policy and procedure.</a:t>
            </a:r>
          </a:p>
          <a:p>
            <a:pPr lvl="1">
              <a:lnSpc>
                <a:spcPct val="80000"/>
              </a:lnSpc>
            </a:pPr>
            <a:r>
              <a:rPr lang="en-US" altLang="en-US" sz="1400" dirty="0"/>
              <a:t>Call for </a:t>
            </a:r>
            <a:r>
              <a:rPr lang="en-US" altLang="en-US" sz="1400" dirty="0" smtClean="0"/>
              <a:t>submissions</a:t>
            </a:r>
            <a:endParaRPr lang="en-US" altLang="en-US" sz="1400" dirty="0"/>
          </a:p>
          <a:p>
            <a:pPr lvl="1">
              <a:lnSpc>
                <a:spcPct val="80000"/>
              </a:lnSpc>
            </a:pPr>
            <a:r>
              <a:rPr lang="en-US" altLang="en-US" sz="1400" dirty="0"/>
              <a:t>Approval of ad hoc meeting agenda</a:t>
            </a:r>
          </a:p>
          <a:p>
            <a:pPr lvl="1">
              <a:lnSpc>
                <a:spcPct val="80000"/>
              </a:lnSpc>
            </a:pPr>
            <a:r>
              <a:rPr lang="en-US" altLang="en-US" sz="1400" dirty="0"/>
              <a:t>Presentations</a:t>
            </a:r>
          </a:p>
          <a:p>
            <a:pPr lvl="1">
              <a:lnSpc>
                <a:spcPct val="80000"/>
              </a:lnSpc>
            </a:pPr>
            <a:r>
              <a:rPr lang="en-US" altLang="en-US" sz="1400" dirty="0"/>
              <a:t>Recess </a:t>
            </a:r>
          </a:p>
          <a:p>
            <a:pPr>
              <a:lnSpc>
                <a:spcPct val="80000"/>
              </a:lnSpc>
            </a:pPr>
            <a:r>
              <a:rPr lang="en-US" altLang="en-US" sz="1400" dirty="0"/>
              <a:t>Monday </a:t>
            </a:r>
            <a:r>
              <a:rPr lang="en-US" altLang="en-US" sz="1400" dirty="0" smtClean="0"/>
              <a:t>September 11, 16:00 </a:t>
            </a:r>
            <a:r>
              <a:rPr lang="en-US" altLang="en-US" sz="1400" dirty="0"/>
              <a:t>– 18:00</a:t>
            </a:r>
          </a:p>
          <a:p>
            <a:pPr lvl="1">
              <a:lnSpc>
                <a:spcPct val="80000"/>
              </a:lnSpc>
            </a:pPr>
            <a:r>
              <a:rPr lang="en-US" altLang="en-US" sz="1400" dirty="0"/>
              <a:t>Ad Hoc Group Meetings</a:t>
            </a:r>
          </a:p>
          <a:p>
            <a:pPr>
              <a:lnSpc>
                <a:spcPct val="80000"/>
              </a:lnSpc>
            </a:pPr>
            <a:r>
              <a:rPr lang="en-US" altLang="en-US" sz="1400" dirty="0" smtClean="0"/>
              <a:t>Monday September 11, 21:30 </a:t>
            </a:r>
            <a:r>
              <a:rPr lang="en-US" altLang="en-US" sz="1400" dirty="0"/>
              <a:t>– </a:t>
            </a:r>
            <a:r>
              <a:rPr lang="en-US" altLang="en-US" sz="1400" dirty="0" smtClean="0"/>
              <a:t>23:30</a:t>
            </a:r>
            <a:endParaRPr lang="en-US" altLang="en-US" sz="1400" dirty="0"/>
          </a:p>
          <a:p>
            <a:pPr lvl="1">
              <a:lnSpc>
                <a:spcPct val="80000"/>
              </a:lnSpc>
            </a:pPr>
            <a:r>
              <a:rPr lang="en-US" altLang="en-US" sz="1400" dirty="0"/>
              <a:t>Ad Hoc Group Meetings </a:t>
            </a:r>
            <a:endParaRPr lang="en-US" altLang="en-US" sz="1400" dirty="0" smtClean="0"/>
          </a:p>
          <a:p>
            <a:pPr>
              <a:lnSpc>
                <a:spcPct val="80000"/>
              </a:lnSpc>
            </a:pPr>
            <a:r>
              <a:rPr lang="en-US" altLang="en-US" sz="1400" dirty="0" smtClean="0"/>
              <a:t>Tuesday September 12, 10:30 </a:t>
            </a:r>
            <a:r>
              <a:rPr lang="en-US" altLang="en-US" sz="1400" dirty="0"/>
              <a:t>– </a:t>
            </a:r>
            <a:r>
              <a:rPr lang="en-US" altLang="en-US" sz="1400" dirty="0" smtClean="0"/>
              <a:t>12:30</a:t>
            </a:r>
            <a:endParaRPr lang="en-US" altLang="en-US" sz="1400" dirty="0"/>
          </a:p>
          <a:p>
            <a:pPr lvl="1">
              <a:lnSpc>
                <a:spcPct val="80000"/>
              </a:lnSpc>
            </a:pPr>
            <a:r>
              <a:rPr lang="en-US" altLang="en-US" sz="1400" dirty="0" smtClean="0"/>
              <a:t>Ad Hoc Group Meetings</a:t>
            </a:r>
            <a:endParaRPr lang="en-US" altLang="en-US" sz="1800" dirty="0"/>
          </a:p>
          <a:p>
            <a:pPr>
              <a:lnSpc>
                <a:spcPct val="80000"/>
              </a:lnSpc>
            </a:pPr>
            <a:r>
              <a:rPr lang="en-CA" altLang="en-US" sz="1400" dirty="0"/>
              <a:t>Tuesday</a:t>
            </a:r>
            <a:r>
              <a:rPr lang="en-US" altLang="en-US" sz="1400" dirty="0"/>
              <a:t> </a:t>
            </a:r>
            <a:r>
              <a:rPr lang="en-US" altLang="en-US" sz="1400" dirty="0" smtClean="0"/>
              <a:t>September 12, </a:t>
            </a:r>
            <a:r>
              <a:rPr lang="en-US" altLang="en-US" sz="1400" dirty="0"/>
              <a:t>16:00 – 18:00</a:t>
            </a:r>
          </a:p>
          <a:p>
            <a:pPr lvl="1">
              <a:lnSpc>
                <a:spcPct val="80000"/>
              </a:lnSpc>
            </a:pPr>
            <a:r>
              <a:rPr lang="en-US" altLang="en-US" sz="1400" dirty="0"/>
              <a:t>Ad Hoc Group </a:t>
            </a:r>
            <a:r>
              <a:rPr lang="en-US" altLang="en-US" sz="1400" dirty="0" smtClean="0"/>
              <a:t>Meetings</a:t>
            </a:r>
          </a:p>
          <a:p>
            <a:pPr>
              <a:lnSpc>
                <a:spcPct val="80000"/>
              </a:lnSpc>
            </a:pPr>
            <a:r>
              <a:rPr lang="en-US" altLang="en-US" sz="1400" dirty="0" smtClean="0"/>
              <a:t>Tuesday September 12, 19:30 – 21:30</a:t>
            </a:r>
          </a:p>
          <a:p>
            <a:pPr>
              <a:lnSpc>
                <a:spcPct val="80000"/>
              </a:lnSpc>
            </a:pPr>
            <a:r>
              <a:rPr lang="en-US" altLang="en-US" sz="1400" dirty="0"/>
              <a:t>	</a:t>
            </a:r>
            <a:r>
              <a:rPr lang="en-US" altLang="en-US" sz="1400" b="0" dirty="0" smtClean="0"/>
              <a:t>Ad Hoc Group Meetings</a:t>
            </a:r>
            <a:endParaRPr lang="en-US" altLang="en-US" sz="1400" b="0" dirty="0"/>
          </a:p>
          <a:p>
            <a:endParaRPr lang="en-US" dirty="0"/>
          </a:p>
        </p:txBody>
      </p:sp>
      <p:sp>
        <p:nvSpPr>
          <p:cNvPr id="8" name="Content Placeholder 7"/>
          <p:cNvSpPr>
            <a:spLocks noGrp="1"/>
          </p:cNvSpPr>
          <p:nvPr>
            <p:ph sz="half" idx="2"/>
          </p:nvPr>
        </p:nvSpPr>
        <p:spPr>
          <a:xfrm>
            <a:off x="4571206" y="1144587"/>
            <a:ext cx="3810000" cy="4113213"/>
          </a:xfrm>
        </p:spPr>
        <p:txBody>
          <a:bodyPr/>
          <a:lstStyle/>
          <a:p>
            <a:pPr>
              <a:lnSpc>
                <a:spcPct val="80000"/>
              </a:lnSpc>
            </a:pPr>
            <a:r>
              <a:rPr lang="en-US" altLang="en-US" sz="1200" dirty="0"/>
              <a:t>Wednesday </a:t>
            </a:r>
            <a:r>
              <a:rPr lang="en-US" altLang="en-US" sz="1200" dirty="0" smtClean="0"/>
              <a:t>September 13,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Progress Review</a:t>
            </a:r>
          </a:p>
          <a:p>
            <a:pPr lvl="1">
              <a:lnSpc>
                <a:spcPct val="80000"/>
              </a:lnSpc>
            </a:pPr>
            <a:r>
              <a:rPr lang="en-US" altLang="en-US" sz="1200" dirty="0"/>
              <a:t>Presentations</a:t>
            </a:r>
          </a:p>
          <a:p>
            <a:pPr lvl="1">
              <a:lnSpc>
                <a:spcPct val="80000"/>
              </a:lnSpc>
            </a:pPr>
            <a:r>
              <a:rPr lang="en-US" altLang="en-US" sz="1200" dirty="0"/>
              <a:t>Recess</a:t>
            </a:r>
            <a:endParaRPr lang="en-US" altLang="en-US" sz="1600" dirty="0"/>
          </a:p>
          <a:p>
            <a:pPr>
              <a:lnSpc>
                <a:spcPct val="80000"/>
              </a:lnSpc>
            </a:pPr>
            <a:r>
              <a:rPr lang="en-US" altLang="en-US" sz="1200" dirty="0" smtClean="0"/>
              <a:t>Wednesday September 13, 13:30 – 15:30</a:t>
            </a:r>
          </a:p>
          <a:p>
            <a:pPr lvl="1">
              <a:lnSpc>
                <a:spcPct val="80000"/>
              </a:lnSpc>
            </a:pPr>
            <a:r>
              <a:rPr lang="en-US" altLang="en-US" sz="1200" dirty="0" smtClean="0"/>
              <a:t>Ad </a:t>
            </a:r>
            <a:r>
              <a:rPr lang="en-US" altLang="en-US" sz="1200" dirty="0"/>
              <a:t>Hoc Group Meetings</a:t>
            </a:r>
          </a:p>
          <a:p>
            <a:pPr>
              <a:lnSpc>
                <a:spcPct val="80000"/>
              </a:lnSpc>
            </a:pPr>
            <a:r>
              <a:rPr lang="en-US" altLang="en-US" sz="1200" dirty="0"/>
              <a:t>Wednesday </a:t>
            </a:r>
            <a:r>
              <a:rPr lang="en-US" altLang="en-US" sz="1200" dirty="0" smtClean="0"/>
              <a:t>September 13, </a:t>
            </a:r>
            <a:r>
              <a:rPr lang="en-US" altLang="en-US" sz="1200" dirty="0"/>
              <a:t>16:00 – 18:00</a:t>
            </a:r>
          </a:p>
          <a:p>
            <a:pPr lvl="1">
              <a:lnSpc>
                <a:spcPct val="80000"/>
              </a:lnSpc>
            </a:pPr>
            <a:r>
              <a:rPr lang="en-US" altLang="en-US" sz="1200" dirty="0"/>
              <a:t>Ad Hoc Group Meetings</a:t>
            </a:r>
          </a:p>
          <a:p>
            <a:pPr>
              <a:lnSpc>
                <a:spcPct val="80000"/>
              </a:lnSpc>
            </a:pPr>
            <a:r>
              <a:rPr lang="en-US" altLang="en-US" sz="1200" dirty="0"/>
              <a:t>Thursday </a:t>
            </a:r>
            <a:r>
              <a:rPr lang="en-US" altLang="en-US" sz="1200" dirty="0" smtClean="0"/>
              <a:t>September 14, </a:t>
            </a:r>
            <a:r>
              <a:rPr lang="en-US" altLang="en-US" sz="1200" dirty="0"/>
              <a:t>13:30 – 15:30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Recess</a:t>
            </a:r>
          </a:p>
          <a:p>
            <a:pPr>
              <a:lnSpc>
                <a:spcPct val="80000"/>
              </a:lnSpc>
            </a:pPr>
            <a:r>
              <a:rPr lang="en-US" altLang="en-US" sz="1200" dirty="0"/>
              <a:t>Thursday </a:t>
            </a:r>
            <a:r>
              <a:rPr lang="en-US" altLang="en-US" sz="1200" dirty="0" smtClean="0"/>
              <a:t>September 14, </a:t>
            </a:r>
            <a:r>
              <a:rPr lang="en-US" altLang="en-US" sz="1200" dirty="0"/>
              <a:t>16:00 – 18:00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Goals for November 2016</a:t>
            </a:r>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August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smtClean="0"/>
              <a:t>August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278533518"/>
              </p:ext>
            </p:extLst>
          </p:nvPr>
        </p:nvGraphicFramePr>
        <p:xfrm>
          <a:off x="1143000" y="1828800"/>
          <a:ext cx="7086600" cy="3486343"/>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508092">
                <a:tc>
                  <a:txBody>
                    <a:bodyPr/>
                    <a:lstStyle/>
                    <a:p>
                      <a:pPr algn="ctr"/>
                      <a:r>
                        <a:rPr lang="en-US" dirty="0" smtClean="0"/>
                        <a:t>AM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AM 2</a:t>
                      </a:r>
                      <a:endParaRPr lang="en-US" dirty="0"/>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gridSpan="2">
                  <a:txBody>
                    <a:bodyPr/>
                    <a:lstStyle/>
                    <a:p>
                      <a:pPr algn="ctr"/>
                      <a:endParaRPr lang="en-US"/>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PM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dirty="0" err="1" smtClean="0"/>
                        <a:t>TGax</a:t>
                      </a:r>
                      <a:endParaRPr lang="en-US" dirty="0"/>
                    </a:p>
                  </a:txBody>
                  <a:tcPr/>
                </a:tc>
              </a:tr>
              <a:tr h="609600">
                <a:tc>
                  <a:txBody>
                    <a:bodyPr/>
                    <a:lstStyle/>
                    <a:p>
                      <a:pPr algn="ctr"/>
                      <a:r>
                        <a:rPr lang="en-US" dirty="0" smtClean="0"/>
                        <a:t>PM</a:t>
                      </a:r>
                      <a:r>
                        <a:rPr lang="en-US" baseline="0" dirty="0" smtClean="0"/>
                        <a:t> 2</a:t>
                      </a:r>
                      <a:endParaRPr lang="en-US"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dirty="0" err="1" smtClean="0"/>
                        <a:t>TGax</a:t>
                      </a:r>
                      <a:endParaRPr lang="en-US" dirty="0"/>
                    </a:p>
                  </a:txBody>
                  <a:tcPr/>
                </a:tc>
              </a:tr>
              <a:tr h="578005">
                <a:tc>
                  <a:txBody>
                    <a:bodyPr/>
                    <a:lstStyle/>
                    <a:p>
                      <a:pPr algn="ctr"/>
                      <a:r>
                        <a:rPr lang="en-US" dirty="0" smtClean="0"/>
                        <a:t>EVE</a:t>
                      </a:r>
                      <a:endParaRPr lang="en-US"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dirty="0" smtClean="0"/>
                        <a:t>MU</a:t>
                      </a:r>
                      <a:endParaRPr lang="en-US" sz="1400" dirty="0"/>
                    </a:p>
                  </a:txBody>
                  <a:tcPr/>
                </a:tc>
                <a:tc>
                  <a:txBody>
                    <a:bodyPr/>
                    <a:lstStyle/>
                    <a:p>
                      <a:pPr algn="ctr"/>
                      <a:r>
                        <a:rPr lang="en-US" sz="1400" dirty="0" smtClean="0"/>
                        <a:t>MAC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
        <p:nvSpPr>
          <p:cNvPr id="9" name="TextBox 8"/>
          <p:cNvSpPr txBox="1"/>
          <p:nvPr/>
        </p:nvSpPr>
        <p:spPr>
          <a:xfrm>
            <a:off x="2133600" y="5410200"/>
            <a:ext cx="3657600" cy="923330"/>
          </a:xfrm>
          <a:prstGeom prst="rect">
            <a:avLst/>
          </a:prstGeom>
          <a:noFill/>
        </p:spPr>
        <p:txBody>
          <a:bodyPr wrap="square" rtlCol="0">
            <a:spAutoFit/>
          </a:bodyPr>
          <a:lstStyle/>
          <a:p>
            <a:r>
              <a:rPr lang="en-US" sz="1800" dirty="0" smtClean="0">
                <a:solidFill>
                  <a:schemeClr val="tx1"/>
                </a:solidFill>
              </a:rPr>
              <a:t>ad hoc group assignment is TBD</a:t>
            </a:r>
          </a:p>
          <a:p>
            <a:endParaRPr lang="en-US" sz="1800" dirty="0" smtClean="0">
              <a:solidFill>
                <a:schemeClr val="tx1"/>
              </a:solidFill>
            </a:endParaRPr>
          </a:p>
          <a:p>
            <a:r>
              <a:rPr lang="en-US" sz="1800" b="1" u="sng" dirty="0" smtClean="0">
                <a:solidFill>
                  <a:schemeClr val="tx1"/>
                </a:solidFill>
              </a:rPr>
              <a:t>MAC ad hoc is always is </a:t>
            </a:r>
            <a:r>
              <a:rPr lang="en-US" sz="1800" b="1" u="sng" dirty="0" err="1">
                <a:solidFill>
                  <a:schemeClr val="tx1"/>
                </a:solidFill>
              </a:rPr>
              <a:t>K</a:t>
            </a:r>
            <a:r>
              <a:rPr lang="en-US" sz="1800" b="1" u="sng" dirty="0" err="1" smtClean="0">
                <a:solidFill>
                  <a:schemeClr val="tx1"/>
                </a:solidFill>
              </a:rPr>
              <a:t>ohala</a:t>
            </a:r>
            <a:r>
              <a:rPr lang="en-US" sz="1800" b="1" u="sng" dirty="0" smtClean="0">
                <a:solidFill>
                  <a:schemeClr val="tx1"/>
                </a:solidFill>
              </a:rPr>
              <a:t> 3</a:t>
            </a:r>
            <a:endParaRPr lang="en-US" sz="1800" b="1" u="sng" dirty="0">
              <a:solidFill>
                <a:schemeClr val="tx1"/>
              </a:solidFill>
            </a:endParaRPr>
          </a:p>
        </p:txBody>
      </p:sp>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28600" y="457200"/>
            <a:ext cx="8763000" cy="1065213"/>
          </a:xfrm>
        </p:spPr>
        <p:txBody>
          <a:bodyPr/>
          <a:lstStyle/>
          <a:p>
            <a:r>
              <a:rPr lang="en-US" altLang="en-US" dirty="0"/>
              <a:t>Agenda for Monday </a:t>
            </a:r>
            <a:r>
              <a:rPr lang="en-US" altLang="en-US" dirty="0" smtClean="0"/>
              <a:t>September 11, </a:t>
            </a:r>
            <a:r>
              <a:rPr lang="en-US" altLang="en-US" dirty="0"/>
              <a:t>10:30 – 13:30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685800" y="1295400"/>
            <a:ext cx="7770813" cy="4113213"/>
          </a:xfrm>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a:t>Set Ad Hoc Groups schedule and approve agenda</a:t>
            </a:r>
          </a:p>
          <a:p>
            <a:pPr>
              <a:lnSpc>
                <a:spcPct val="80000"/>
              </a:lnSpc>
              <a:buFont typeface="Arial" panose="020B0604020202020204" pitchFamily="34" charset="0"/>
              <a:buChar char="•"/>
            </a:pPr>
            <a:r>
              <a:rPr lang="en-US" altLang="en-US" sz="2000" dirty="0"/>
              <a:t>Summary from </a:t>
            </a:r>
            <a:r>
              <a:rPr lang="en-US" altLang="en-US" sz="2000" dirty="0" smtClean="0"/>
              <a:t>July 2017 meeting</a:t>
            </a:r>
            <a:endParaRPr lang="en-US" altLang="en-US" sz="2000" dirty="0"/>
          </a:p>
          <a:p>
            <a:pPr>
              <a:lnSpc>
                <a:spcPct val="80000"/>
              </a:lnSpc>
              <a:buFont typeface="Arial" panose="020B0604020202020204" pitchFamily="34" charset="0"/>
              <a:buChar char="•"/>
            </a:pPr>
            <a:r>
              <a:rPr lang="en-US" altLang="en-US" sz="2000" dirty="0"/>
              <a:t>TG motions</a:t>
            </a:r>
          </a:p>
          <a:p>
            <a:pPr lvl="1">
              <a:lnSpc>
                <a:spcPct val="80000"/>
              </a:lnSpc>
              <a:buFont typeface="Arial" panose="020B0604020202020204" pitchFamily="34" charset="0"/>
              <a:buChar char="•"/>
            </a:pPr>
            <a:r>
              <a:rPr lang="en-US" altLang="en-US" sz="1600" dirty="0"/>
              <a:t>Approve TG meeting and </a:t>
            </a:r>
            <a:r>
              <a:rPr lang="en-US" altLang="en-US" sz="1600" dirty="0" err="1"/>
              <a:t>Telecon</a:t>
            </a:r>
            <a:r>
              <a:rPr lang="en-US" altLang="en-US" sz="1600" dirty="0"/>
              <a:t> minutes since November meeting.</a:t>
            </a:r>
          </a:p>
          <a:p>
            <a:pPr lvl="1">
              <a:lnSpc>
                <a:spcPct val="80000"/>
              </a:lnSpc>
              <a:buFont typeface="Arial" panose="020B0604020202020204" pitchFamily="34" charset="0"/>
              <a:buChar char="•"/>
            </a:pPr>
            <a:r>
              <a:rPr lang="en-US" altLang="en-US" sz="1600" dirty="0" smtClean="0"/>
              <a:t>Motion to affirm no changes to CSD as a result of the PAR modification</a:t>
            </a:r>
            <a:endParaRPr lang="en-US" altLang="en-US" sz="1600" dirty="0"/>
          </a:p>
          <a:p>
            <a:pPr>
              <a:lnSpc>
                <a:spcPct val="80000"/>
              </a:lnSpc>
              <a:buFont typeface="Arial" panose="020B0604020202020204" pitchFamily="34" charset="0"/>
              <a:buChar char="•"/>
            </a:pPr>
            <a:r>
              <a:rPr lang="en-US" altLang="en-US" sz="2000" dirty="0"/>
              <a:t>Editor Report – Robert Stacey</a:t>
            </a:r>
          </a:p>
          <a:p>
            <a:pPr>
              <a:lnSpc>
                <a:spcPct val="80000"/>
              </a:lnSpc>
              <a:buFont typeface="Arial" panose="020B0604020202020204" pitchFamily="34" charset="0"/>
              <a:buChar char="•"/>
            </a:pPr>
            <a:r>
              <a:rPr lang="en-US" altLang="en-US" sz="2000" dirty="0"/>
              <a:t>Timeline</a:t>
            </a:r>
          </a:p>
          <a:p>
            <a:pPr>
              <a:lnSpc>
                <a:spcPct val="80000"/>
              </a:lnSpc>
              <a:buFont typeface="Arial" panose="020B0604020202020204" pitchFamily="34" charset="0"/>
              <a:buChar char="•"/>
            </a:pPr>
            <a:r>
              <a:rPr lang="en-US" altLang="en-US" sz="2000" dirty="0"/>
              <a:t>Presentations and Comment </a:t>
            </a:r>
            <a:r>
              <a:rPr lang="en-US" altLang="en-US" sz="2000" dirty="0" smtClean="0"/>
              <a:t>Resolution</a:t>
            </a:r>
          </a:p>
          <a:p>
            <a:pPr lvl="1">
              <a:lnSpc>
                <a:spcPct val="80000"/>
              </a:lnSpc>
              <a:buFont typeface="Arial" panose="020B0604020202020204" pitchFamily="34" charset="0"/>
              <a:buChar char="•"/>
            </a:pPr>
            <a:r>
              <a:rPr lang="en-US" altLang="en-US" sz="1600" dirty="0" smtClean="0"/>
              <a:t>11-17/1403, </a:t>
            </a:r>
            <a:r>
              <a:rPr lang="en-US" sz="1600" dirty="0"/>
              <a:t>HE-SIGB coding examples for HE-MU </a:t>
            </a:r>
            <a:r>
              <a:rPr lang="en-US" sz="1600" dirty="0" smtClean="0"/>
              <a:t>PPDU - Fei Tong</a:t>
            </a:r>
          </a:p>
          <a:p>
            <a:pPr lvl="1">
              <a:lnSpc>
                <a:spcPct val="80000"/>
              </a:lnSpc>
              <a:buFont typeface="Arial" panose="020B0604020202020204" pitchFamily="34" charset="0"/>
              <a:buChar char="•"/>
            </a:pPr>
            <a:r>
              <a:rPr lang="en-US" sz="1600" dirty="0" smtClean="0"/>
              <a:t>11-17/1360, </a:t>
            </a:r>
            <a:r>
              <a:rPr lang="en-US" sz="1600" dirty="0"/>
              <a:t>Multiple BSS Simulations for PAR Verification </a:t>
            </a:r>
            <a:r>
              <a:rPr lang="en-US" sz="1600" dirty="0" smtClean="0"/>
              <a:t>Follow-up – Frank Hsu</a:t>
            </a:r>
          </a:p>
          <a:p>
            <a:pPr lvl="1">
              <a:lnSpc>
                <a:spcPct val="80000"/>
              </a:lnSpc>
              <a:buFont typeface="Arial" panose="020B0604020202020204" pitchFamily="34" charset="0"/>
              <a:buChar char="•"/>
            </a:pPr>
            <a:r>
              <a:rPr lang="en-US" altLang="en-US" sz="1600" dirty="0"/>
              <a:t>11-17/1377, lb225 cr-27.13 Link adaptation </a:t>
            </a:r>
            <a:r>
              <a:rPr lang="en-US" altLang="en-US" sz="1600" dirty="0" smtClean="0"/>
              <a:t>using the  </a:t>
            </a:r>
            <a:r>
              <a:rPr lang="en-US" altLang="en-US" sz="1600" dirty="0"/>
              <a:t>HLA Control field </a:t>
            </a:r>
            <a:r>
              <a:rPr lang="en-US" altLang="en-US" sz="1600" dirty="0" smtClean="0"/>
              <a:t>text – Frank Hsu</a:t>
            </a:r>
            <a:endParaRPr lang="en-US" altLang="en-US" sz="1600" dirty="0"/>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16</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August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embedded spreadsheet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3530276083"/>
              </p:ext>
            </p:extLst>
          </p:nvPr>
        </p:nvGraphicFramePr>
        <p:xfrm>
          <a:off x="4114799" y="3043238"/>
          <a:ext cx="3527777" cy="2976562"/>
        </p:xfrm>
        <a:graphic>
          <a:graphicData uri="http://schemas.openxmlformats.org/presentationml/2006/ole">
            <mc:AlternateContent xmlns:mc="http://schemas.openxmlformats.org/markup-compatibility/2006">
              <mc:Choice xmlns:v="urn:schemas-microsoft-com:vml" Requires="v">
                <p:oleObj spid="_x0000_s5221"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799" y="3043238"/>
                        <a:ext cx="3527777" cy="2976562"/>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Presented during </a:t>
            </a:r>
            <a:r>
              <a:rPr lang="en-US" dirty="0" err="1" smtClean="0"/>
              <a:t>Telecon</a:t>
            </a:r>
            <a:r>
              <a:rPr lang="en-US" dirty="0" smtClean="0"/>
              <a:t> or ad hoc and Ready for Motion (I)</a:t>
            </a:r>
            <a:endParaRPr lang="en-US" dirty="0"/>
          </a:p>
        </p:txBody>
      </p:sp>
      <p:sp>
        <p:nvSpPr>
          <p:cNvPr id="6" name="Date Placeholder 5"/>
          <p:cNvSpPr>
            <a:spLocks noGrp="1"/>
          </p:cNvSpPr>
          <p:nvPr>
            <p:ph type="dt" idx="10"/>
          </p:nvPr>
        </p:nvSpPr>
        <p:spPr/>
        <p:txBody>
          <a:bodyPr/>
          <a:lstStyle/>
          <a:p>
            <a:r>
              <a:rPr lang="en-US" smtClean="0"/>
              <a:t>August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graphicFrame>
        <p:nvGraphicFramePr>
          <p:cNvPr id="10" name="Table 9"/>
          <p:cNvGraphicFramePr>
            <a:graphicFrameLocks noGrp="1"/>
          </p:cNvGraphicFramePr>
          <p:nvPr>
            <p:extLst>
              <p:ext uri="{D42A27DB-BD31-4B8C-83A1-F6EECF244321}">
                <p14:modId xmlns:p14="http://schemas.microsoft.com/office/powerpoint/2010/main" val="900471653"/>
              </p:ext>
            </p:extLst>
          </p:nvPr>
        </p:nvGraphicFramePr>
        <p:xfrm>
          <a:off x="1143000" y="1860868"/>
          <a:ext cx="6934199" cy="3650462"/>
        </p:xfrm>
        <a:graphic>
          <a:graphicData uri="http://schemas.openxmlformats.org/drawingml/2006/table">
            <a:tbl>
              <a:tblPr>
                <a:tableStyleId>{5C22544A-7EE6-4342-B048-85BDC9FD1C3A}</a:tableStyleId>
              </a:tblPr>
              <a:tblGrid>
                <a:gridCol w="674638"/>
                <a:gridCol w="2661487"/>
                <a:gridCol w="1542032"/>
                <a:gridCol w="484355"/>
                <a:gridCol w="1571687"/>
              </a:tblGrid>
              <a:tr h="125447">
                <a:tc>
                  <a:txBody>
                    <a:bodyPr/>
                    <a:lstStyle/>
                    <a:p>
                      <a:pPr algn="ctr" fontAlgn="b"/>
                      <a:r>
                        <a:rPr lang="en-US" sz="900" u="none" strike="noStrike" dirty="0">
                          <a:effectLst/>
                          <a:latin typeface="Calibri" panose="020F0502020204030204" pitchFamily="34" charset="0"/>
                          <a:cs typeface="Calibri" panose="020F0502020204030204" pitchFamily="34" charset="0"/>
                        </a:rPr>
                        <a:t>DCN</a:t>
                      </a:r>
                      <a:endParaRPr lang="en-US" sz="900" b="1" i="0" u="none" strike="noStrike" dirty="0">
                        <a:solidFill>
                          <a:srgbClr val="FFFFFF"/>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ctr" fontAlgn="b"/>
                      <a:r>
                        <a:rPr lang="en-US" sz="900" u="none" strike="noStrike">
                          <a:effectLst/>
                          <a:latin typeface="Calibri" panose="020F0502020204030204" pitchFamily="34" charset="0"/>
                          <a:cs typeface="Calibri" panose="020F0502020204030204" pitchFamily="34" charset="0"/>
                        </a:rPr>
                        <a:t>Title</a:t>
                      </a:r>
                      <a:endParaRPr lang="en-US" sz="900" b="1" i="0" u="none" strike="noStrike">
                        <a:solidFill>
                          <a:srgbClr val="FFFFFF"/>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ctr" fontAlgn="b"/>
                      <a:r>
                        <a:rPr lang="en-US" sz="900" u="none" strike="noStrike">
                          <a:effectLst/>
                          <a:latin typeface="Calibri" panose="020F0502020204030204" pitchFamily="34" charset="0"/>
                          <a:cs typeface="Calibri" panose="020F0502020204030204" pitchFamily="34" charset="0"/>
                        </a:rPr>
                        <a:t>Author</a:t>
                      </a:r>
                      <a:endParaRPr lang="en-US" sz="900" b="1" i="0" u="none" strike="noStrike">
                        <a:solidFill>
                          <a:srgbClr val="FFFFFF"/>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ctr" fontAlgn="b"/>
                      <a:r>
                        <a:rPr lang="en-US" sz="900" u="none" strike="noStrike">
                          <a:effectLst/>
                          <a:latin typeface="Calibri" panose="020F0502020204030204" pitchFamily="34" charset="0"/>
                          <a:cs typeface="Calibri" panose="020F0502020204030204" pitchFamily="34" charset="0"/>
                        </a:rPr>
                        <a:t>Ad Hoc</a:t>
                      </a:r>
                      <a:endParaRPr lang="en-US" sz="900" b="1" i="0" u="none" strike="noStrike">
                        <a:solidFill>
                          <a:srgbClr val="FFFFFF"/>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ctr" fontAlgn="b"/>
                      <a:r>
                        <a:rPr lang="en-US" sz="900" u="none" strike="noStrike">
                          <a:effectLst/>
                          <a:latin typeface="Calibri" panose="020F0502020204030204" pitchFamily="34" charset="0"/>
                          <a:cs typeface="Calibri" panose="020F0502020204030204" pitchFamily="34" charset="0"/>
                        </a:rPr>
                        <a:t>Status</a:t>
                      </a:r>
                      <a:endParaRPr lang="en-US" sz="900" b="1" i="0" u="none" strike="noStrike">
                        <a:solidFill>
                          <a:srgbClr val="FFFFFF"/>
                        </a:solidFill>
                        <a:effectLst/>
                        <a:latin typeface="Calibri" panose="020F0502020204030204" pitchFamily="34" charset="0"/>
                        <a:cs typeface="Calibri" panose="020F0502020204030204" pitchFamily="34" charset="0"/>
                      </a:endParaRPr>
                    </a:p>
                  </a:txBody>
                  <a:tcPr marL="3158" marR="3158" marT="3158" marB="0" anchor="b"/>
                </a:tc>
              </a:tr>
              <a:tr h="125447">
                <a:tc>
                  <a:txBody>
                    <a:bodyPr/>
                    <a:lstStyle/>
                    <a:p>
                      <a:pPr algn="r" fontAlgn="t"/>
                      <a:r>
                        <a:rPr lang="en-US" sz="900" u="none" strike="noStrike">
                          <a:effectLst/>
                          <a:latin typeface="Calibri" panose="020F0502020204030204" pitchFamily="34" charset="0"/>
                          <a:cs typeface="Calibri" panose="020F0502020204030204" pitchFamily="34" charset="0"/>
                        </a:rPr>
                        <a:t>11-17/0389</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CIDs-for-27-2-1-part1</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Kaiying Lv</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r>
              <a:tr h="125447">
                <a:tc>
                  <a:txBody>
                    <a:bodyPr/>
                    <a:lstStyle/>
                    <a:p>
                      <a:pPr algn="r" fontAlgn="b"/>
                      <a:r>
                        <a:rPr lang="en-US" sz="900" u="none" strike="noStrike">
                          <a:effectLst/>
                          <a:latin typeface="Calibri" panose="020F0502020204030204" pitchFamily="34" charset="0"/>
                          <a:cs typeface="Calibri" panose="020F0502020204030204" pitchFamily="34" charset="0"/>
                        </a:rPr>
                        <a:t>11-17/0553</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fr-FR" sz="900" u="none" strike="noStrike">
                          <a:effectLst/>
                          <a:latin typeface="Calibri" panose="020F0502020204030204" pitchFamily="34" charset="0"/>
                          <a:cs typeface="Calibri" panose="020F0502020204030204" pitchFamily="34" charset="0"/>
                        </a:rPr>
                        <a:t>LB225 11ax D1.0 Comment Resolution 27.10.4 Part 1</a:t>
                      </a:r>
                      <a:endParaRPr lang="fr-FR"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en-US" sz="900" u="none" strike="noStrike">
                          <a:effectLst/>
                          <a:latin typeface="Calibri" panose="020F0502020204030204" pitchFamily="34" charset="0"/>
                          <a:cs typeface="Calibri" panose="020F0502020204030204" pitchFamily="34" charset="0"/>
                        </a:rPr>
                        <a:t>Liwen Chu </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125447">
                <a:tc>
                  <a:txBody>
                    <a:bodyPr/>
                    <a:lstStyle/>
                    <a:p>
                      <a:pPr algn="r" fontAlgn="t"/>
                      <a:r>
                        <a:rPr lang="en-US" sz="900" u="none" strike="noStrike">
                          <a:effectLst/>
                          <a:latin typeface="Calibri" panose="020F0502020204030204" pitchFamily="34" charset="0"/>
                          <a:cs typeface="Calibri" panose="020F0502020204030204" pitchFamily="34" charset="0"/>
                        </a:rPr>
                        <a:t>11-17/0777</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cr-twt-ie</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Matthew Fischer </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125447">
                <a:tc>
                  <a:txBody>
                    <a:bodyPr/>
                    <a:lstStyle/>
                    <a:p>
                      <a:pPr algn="r" fontAlgn="t"/>
                      <a:r>
                        <a:rPr lang="en-US" sz="900" u="none" strike="noStrike">
                          <a:effectLst/>
                          <a:latin typeface="Calibri" panose="020F0502020204030204" pitchFamily="34" charset="0"/>
                          <a:cs typeface="Calibri" panose="020F0502020204030204" pitchFamily="34" charset="0"/>
                        </a:rPr>
                        <a:t>11-17/0811</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Comment Resolution on TIM Broadcast</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Jarkko Kneckt </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7159">
                <a:tc>
                  <a:txBody>
                    <a:bodyPr/>
                    <a:lstStyle/>
                    <a:p>
                      <a:pPr algn="r" fontAlgn="t"/>
                      <a:r>
                        <a:rPr lang="en-US" sz="900" u="none" strike="noStrike">
                          <a:effectLst/>
                          <a:latin typeface="Calibri" panose="020F0502020204030204" pitchFamily="34" charset="0"/>
                          <a:cs typeface="Calibri" panose="020F0502020204030204" pitchFamily="34" charset="0"/>
                        </a:rPr>
                        <a:t>11-17/0925</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CR on HE Duration-based RTS</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Huizhao Wang </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presented in Berlin. More discussion is needed.</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7159">
                <a:tc>
                  <a:txBody>
                    <a:bodyPr/>
                    <a:lstStyle/>
                    <a:p>
                      <a:pPr algn="r" fontAlgn="t"/>
                      <a:r>
                        <a:rPr lang="en-US" sz="900" u="none" strike="noStrike" dirty="0">
                          <a:effectLst/>
                          <a:latin typeface="Calibri" panose="020F0502020204030204" pitchFamily="34" charset="0"/>
                          <a:cs typeface="Calibri" panose="020F0502020204030204" pitchFamily="34" charset="0"/>
                        </a:rPr>
                        <a:t>11-17/1009</a:t>
                      </a:r>
                      <a:endParaRPr lang="en-US" sz="9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quiet time period - part 3 (27.26.3.x)</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Chao-Chun Wang</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7159">
                <a:tc>
                  <a:txBody>
                    <a:bodyPr/>
                    <a:lstStyle/>
                    <a:p>
                      <a:pPr algn="r" fontAlgn="t"/>
                      <a:r>
                        <a:rPr lang="en-US" sz="900" u="none" strike="noStrike">
                          <a:effectLst/>
                          <a:latin typeface="Calibri" panose="020F0502020204030204" pitchFamily="34" charset="0"/>
                          <a:cs typeface="Calibri" panose="020F0502020204030204" pitchFamily="34" charset="0"/>
                        </a:rPr>
                        <a:t>11-17/1010</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Quiet Time Period - Part 4 (9.4.2.223-225)</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Chao-Chun Wang</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presented. There is an update</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7159">
                <a:tc>
                  <a:txBody>
                    <a:bodyPr/>
                    <a:lstStyle/>
                    <a:p>
                      <a:pPr algn="r" fontAlgn="t"/>
                      <a:r>
                        <a:rPr lang="en-US" sz="900" u="none" strike="noStrike">
                          <a:effectLst/>
                          <a:latin typeface="Calibri" panose="020F0502020204030204" pitchFamily="34" charset="0"/>
                          <a:cs typeface="Calibri" panose="020F0502020204030204" pitchFamily="34" charset="0"/>
                        </a:rPr>
                        <a:t>11-17/1011</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Quiet Time Period - Part 5 (9.6.29.x)</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Chao-Chun Wang</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7159">
                <a:tc>
                  <a:txBody>
                    <a:bodyPr/>
                    <a:lstStyle/>
                    <a:p>
                      <a:pPr algn="r" fontAlgn="t"/>
                      <a:r>
                        <a:rPr lang="en-US" sz="900" u="none" strike="noStrike">
                          <a:effectLst/>
                          <a:latin typeface="Calibri" panose="020F0502020204030204" pitchFamily="34" charset="0"/>
                          <a:cs typeface="Calibri" panose="020F0502020204030204" pitchFamily="34" charset="0"/>
                        </a:rPr>
                        <a:t>11-17/1034</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Quiet Time Period - Part 6</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Chao-Chun Wang</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125447">
                <a:tc>
                  <a:txBody>
                    <a:bodyPr/>
                    <a:lstStyle/>
                    <a:p>
                      <a:pPr algn="r" fontAlgn="t"/>
                      <a:r>
                        <a:rPr lang="en-US" sz="900" u="none" strike="noStrike">
                          <a:effectLst/>
                          <a:latin typeface="Calibri" panose="020F0502020204030204" pitchFamily="34" charset="0"/>
                          <a:cs typeface="Calibri" panose="020F0502020204030204" pitchFamily="34" charset="0"/>
                        </a:rPr>
                        <a:t>11-17/1067</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comment-resolution of OMI, Operation Mode</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Liwen Chu (Marvell)</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7159">
                <a:tc>
                  <a:txBody>
                    <a:bodyPr/>
                    <a:lstStyle/>
                    <a:p>
                      <a:pPr algn="r" fontAlgn="t"/>
                      <a:r>
                        <a:rPr lang="en-US" sz="900" u="none" strike="noStrike">
                          <a:effectLst/>
                          <a:latin typeface="Calibri" panose="020F0502020204030204" pitchFamily="34" charset="0"/>
                          <a:cs typeface="Calibri" panose="020F0502020204030204" pitchFamily="34" charset="0"/>
                        </a:rPr>
                        <a:t>11-17/1068</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comment-resolution-10.7</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Liwen Chu (Marvell)</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presented during a telecon. No objection on the latest draft</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7159">
                <a:tc>
                  <a:txBody>
                    <a:bodyPr/>
                    <a:lstStyle/>
                    <a:p>
                      <a:pPr algn="r" fontAlgn="t"/>
                      <a:r>
                        <a:rPr lang="en-US" sz="900" u="none" strike="noStrike">
                          <a:effectLst/>
                          <a:latin typeface="Calibri" panose="020F0502020204030204" pitchFamily="34" charset="0"/>
                          <a:cs typeface="Calibri" panose="020F0502020204030204" pitchFamily="34" charset="0"/>
                        </a:rPr>
                        <a:t>11-17/1072</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Remaining OMI comment resolutions</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Jarkko Kneckt (Apple)</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motioned already</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4715">
                <a:tc>
                  <a:txBody>
                    <a:bodyPr/>
                    <a:lstStyle/>
                    <a:p>
                      <a:pPr algn="r" fontAlgn="t"/>
                      <a:r>
                        <a:rPr lang="en-US" sz="900" u="none" strike="noStrike">
                          <a:effectLst/>
                          <a:latin typeface="Calibri" panose="020F0502020204030204" pitchFamily="34" charset="0"/>
                          <a:cs typeface="Calibri" panose="020F0502020204030204" pitchFamily="34" charset="0"/>
                        </a:rPr>
                        <a:t>11-17/1082</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Comment resolutions for BRP and BSRP trigger frames</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Menzo Wentink (Qualcomm)</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passed motion in Berlin - CR Motion #363</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185369">
                <a:tc>
                  <a:txBody>
                    <a:bodyPr/>
                    <a:lstStyle/>
                    <a:p>
                      <a:pPr algn="r" fontAlgn="t"/>
                      <a:r>
                        <a:rPr lang="en-US" sz="900" u="none" strike="noStrike">
                          <a:effectLst/>
                          <a:latin typeface="Calibri" panose="020F0502020204030204" pitchFamily="34" charset="0"/>
                          <a:cs typeface="Calibri" panose="020F0502020204030204" pitchFamily="34" charset="0"/>
                        </a:rPr>
                        <a:t>11-17/1135</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CR-QOS-SF-CID-8427-7710</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Matthew Fischer </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r>
              <a:tr h="247159">
                <a:tc>
                  <a:txBody>
                    <a:bodyPr/>
                    <a:lstStyle/>
                    <a:p>
                      <a:pPr algn="r" fontAlgn="t"/>
                      <a:r>
                        <a:rPr lang="en-US" sz="900" u="none" strike="noStrike">
                          <a:effectLst/>
                          <a:latin typeface="Calibri" panose="020F0502020204030204" pitchFamily="34" charset="0"/>
                          <a:cs typeface="Calibri" panose="020F0502020204030204" pitchFamily="34" charset="0"/>
                        </a:rPr>
                        <a:t>11-17/1173</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Proposed Resolutions to CID 5011, 6900, 6998, and 9056</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Osama Aboul-Magd (Huawei Technologies)</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EDITOR</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Presented during a telecon. No objection on the latest draft</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7159">
                <a:tc>
                  <a:txBody>
                    <a:bodyPr/>
                    <a:lstStyle/>
                    <a:p>
                      <a:pPr algn="r" fontAlgn="t"/>
                      <a:r>
                        <a:rPr lang="en-US" sz="900" u="none" strike="noStrike">
                          <a:effectLst/>
                          <a:latin typeface="Calibri" panose="020F0502020204030204" pitchFamily="34" charset="0"/>
                          <a:cs typeface="Calibri" panose="020F0502020204030204" pitchFamily="34" charset="0"/>
                        </a:rPr>
                        <a:t>11-17/1174</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Clauses 3.2, 3.3, and 3.4 Comment Resolution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Osama Aboul-Magd (Huawei Technologies)</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dirty="0">
                          <a:effectLst/>
                          <a:latin typeface="Calibri" panose="020F0502020204030204" pitchFamily="34" charset="0"/>
                          <a:cs typeface="Calibri" panose="020F0502020204030204" pitchFamily="34" charset="0"/>
                        </a:rPr>
                        <a:t>Presented during a </a:t>
                      </a:r>
                      <a:r>
                        <a:rPr lang="en-US" sz="900" u="none" strike="noStrike" dirty="0" err="1">
                          <a:effectLst/>
                          <a:latin typeface="Calibri" panose="020F0502020204030204" pitchFamily="34" charset="0"/>
                          <a:cs typeface="Calibri" panose="020F0502020204030204" pitchFamily="34" charset="0"/>
                        </a:rPr>
                        <a:t>telecon</a:t>
                      </a:r>
                      <a:r>
                        <a:rPr lang="en-US" sz="900" u="none" strike="noStrike" dirty="0">
                          <a:effectLst/>
                          <a:latin typeface="Calibri" panose="020F0502020204030204" pitchFamily="34" charset="0"/>
                          <a:cs typeface="Calibri" panose="020F0502020204030204" pitchFamily="34" charset="0"/>
                        </a:rPr>
                        <a:t>. No objection on the latest draft</a:t>
                      </a:r>
                      <a:endParaRPr lang="en-US" sz="9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bl>
          </a:graphicData>
        </a:graphic>
      </p:graphicFrame>
    </p:spTree>
    <p:extLst>
      <p:ext uri="{BB962C8B-B14F-4D97-AF65-F5344CB8AC3E}">
        <p14:creationId xmlns:p14="http://schemas.microsoft.com/office/powerpoint/2010/main" val="1793655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Presented during </a:t>
            </a:r>
            <a:r>
              <a:rPr lang="en-US" dirty="0" err="1"/>
              <a:t>Telecon</a:t>
            </a:r>
            <a:r>
              <a:rPr lang="en-US" dirty="0"/>
              <a:t> or ad hoc and Ready for Motion (</a:t>
            </a:r>
            <a:r>
              <a:rPr lang="en-US" dirty="0" smtClean="0"/>
              <a:t>II)</a:t>
            </a:r>
            <a:endParaRPr lang="en-US" dirty="0"/>
          </a:p>
        </p:txBody>
      </p:sp>
      <p:sp>
        <p:nvSpPr>
          <p:cNvPr id="3" name="Date Placeholder 2"/>
          <p:cNvSpPr>
            <a:spLocks noGrp="1"/>
          </p:cNvSpPr>
          <p:nvPr>
            <p:ph type="dt" idx="10"/>
          </p:nvPr>
        </p:nvSpPr>
        <p:spPr/>
        <p:txBody>
          <a:bodyPr/>
          <a:lstStyle/>
          <a:p>
            <a:r>
              <a:rPr lang="en-US" smtClean="0"/>
              <a:t>August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19</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3422044998"/>
              </p:ext>
            </p:extLst>
          </p:nvPr>
        </p:nvGraphicFramePr>
        <p:xfrm>
          <a:off x="838200" y="1864179"/>
          <a:ext cx="7467600" cy="4308021"/>
        </p:xfrm>
        <a:graphic>
          <a:graphicData uri="http://schemas.openxmlformats.org/drawingml/2006/table">
            <a:tbl>
              <a:tblPr>
                <a:tableStyleId>{5C22544A-7EE6-4342-B048-85BDC9FD1C3A}</a:tableStyleId>
              </a:tblPr>
              <a:tblGrid>
                <a:gridCol w="726533"/>
                <a:gridCol w="2866217"/>
                <a:gridCol w="1660650"/>
                <a:gridCol w="521614"/>
                <a:gridCol w="1692586"/>
              </a:tblGrid>
              <a:tr h="230229">
                <a:tc>
                  <a:txBody>
                    <a:bodyPr/>
                    <a:lstStyle/>
                    <a:p>
                      <a:pPr algn="r" fontAlgn="t"/>
                      <a:r>
                        <a:rPr lang="en-US" sz="800" u="none" strike="noStrike" dirty="0">
                          <a:effectLst/>
                          <a:latin typeface="Calibri" panose="020F0502020204030204" pitchFamily="34" charset="0"/>
                          <a:cs typeface="Calibri" panose="020F0502020204030204" pitchFamily="34" charset="0"/>
                        </a:rPr>
                        <a:t>11-17/1183</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CR for CID 5772, 9476, 9480</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Po-Kai Huang (Intel)</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Presented during-</a:t>
                      </a:r>
                      <a:r>
                        <a:rPr lang="en-US" sz="800" u="none" strike="noStrike" dirty="0" err="1">
                          <a:effectLst/>
                          <a:latin typeface="Calibri" panose="020F0502020204030204" pitchFamily="34" charset="0"/>
                          <a:cs typeface="Calibri" panose="020F0502020204030204" pitchFamily="34" charset="0"/>
                        </a:rPr>
                        <a:t>kelecon</a:t>
                      </a:r>
                      <a:r>
                        <a:rPr lang="en-US" sz="800" u="none" strike="noStrike" dirty="0">
                          <a:effectLst/>
                          <a:latin typeface="Calibri" panose="020F0502020204030204" pitchFamily="34" charset="0"/>
                          <a:cs typeface="Calibri" panose="020F0502020204030204" pitchFamily="34" charset="0"/>
                        </a:rPr>
                        <a:t>. G  objection on the latest draft</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342438">
                <a:tc>
                  <a:txBody>
                    <a:bodyPr/>
                    <a:lstStyle/>
                    <a:p>
                      <a:pPr algn="r" fontAlgn="t"/>
                      <a:r>
                        <a:rPr lang="en-US" sz="800" u="none" strike="noStrike">
                          <a:effectLst/>
                          <a:latin typeface="Calibri" panose="020F0502020204030204" pitchFamily="34" charset="0"/>
                          <a:cs typeface="Calibri" panose="020F0502020204030204" pitchFamily="34" charset="0"/>
                        </a:rPr>
                        <a:t>11-17/1220</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Clause 10.2 Comment Resolution</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Osama Aboul-Magd (Huawei Technologies)</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Presented during a </a:t>
                      </a:r>
                      <a:r>
                        <a:rPr lang="en-US" sz="800" u="none" strike="noStrike" dirty="0" err="1">
                          <a:effectLst/>
                          <a:latin typeface="Calibri" panose="020F0502020204030204" pitchFamily="34" charset="0"/>
                          <a:cs typeface="Calibri" panose="020F0502020204030204" pitchFamily="34" charset="0"/>
                        </a:rPr>
                        <a:t>telecon</a:t>
                      </a:r>
                      <a:r>
                        <a:rPr lang="en-US" sz="800" u="none" strike="noStrike" dirty="0">
                          <a:effectLst/>
                          <a:latin typeface="Calibri" panose="020F0502020204030204" pitchFamily="34" charset="0"/>
                          <a:cs typeface="Calibri" panose="020F0502020204030204" pitchFamily="34" charset="0"/>
                        </a:rPr>
                        <a:t>. No objection on the latest draft. ARC is reviewing it</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32528">
                <a:tc>
                  <a:txBody>
                    <a:bodyPr/>
                    <a:lstStyle/>
                    <a:p>
                      <a:pPr algn="r" fontAlgn="t"/>
                      <a:r>
                        <a:rPr lang="en-US" sz="800" u="none" strike="noStrike">
                          <a:effectLst/>
                          <a:latin typeface="Calibri" panose="020F0502020204030204" pitchFamily="34" charset="0"/>
                          <a:cs typeface="Calibri" panose="020F0502020204030204" pitchFamily="34" charset="0"/>
                        </a:rPr>
                        <a:t>11-17/1248</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Clause 27.1 Comment Resolution</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Osama Aboul-Magd (Huawei Technologies)</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Presented during a </a:t>
                      </a:r>
                      <a:r>
                        <a:rPr lang="en-US" sz="800" u="none" strike="noStrike" dirty="0" err="1">
                          <a:effectLst/>
                          <a:latin typeface="Calibri" panose="020F0502020204030204" pitchFamily="34" charset="0"/>
                          <a:cs typeface="Calibri" panose="020F0502020204030204" pitchFamily="34" charset="0"/>
                        </a:rPr>
                        <a:t>telecon</a:t>
                      </a:r>
                      <a:r>
                        <a:rPr lang="en-US" sz="800" u="none" strike="noStrike" dirty="0">
                          <a:effectLst/>
                          <a:latin typeface="Calibri" panose="020F0502020204030204" pitchFamily="34" charset="0"/>
                          <a:cs typeface="Calibri" panose="020F0502020204030204" pitchFamily="34" charset="0"/>
                        </a:rPr>
                        <a:t>. No objection to the last draft</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32528">
                <a:tc>
                  <a:txBody>
                    <a:bodyPr/>
                    <a:lstStyle/>
                    <a:p>
                      <a:pPr algn="r" fontAlgn="t"/>
                      <a:r>
                        <a:rPr lang="en-US" sz="800" u="none" strike="noStrike">
                          <a:effectLst/>
                          <a:latin typeface="Calibri" panose="020F0502020204030204" pitchFamily="34" charset="0"/>
                          <a:cs typeface="Calibri" panose="020F0502020204030204" pitchFamily="34" charset="0"/>
                        </a:rPr>
                        <a:t>11-17/1263</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MAC-CR-Misc for HE Ops IE</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Alfred Asterjadhi (Qualcomm Inc.)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32528">
                <a:tc>
                  <a:txBody>
                    <a:bodyPr/>
                    <a:lstStyle/>
                    <a:p>
                      <a:pPr algn="r" fontAlgn="t"/>
                      <a:r>
                        <a:rPr lang="en-US" sz="800" u="none" strike="noStrike">
                          <a:effectLst/>
                          <a:latin typeface="Calibri" panose="020F0502020204030204" pitchFamily="34" charset="0"/>
                          <a:cs typeface="Calibri" panose="020F0502020204030204" pitchFamily="34" charset="0"/>
                        </a:rPr>
                        <a:t>11-17/1267</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fr-FR" sz="800" u="none" strike="noStrike">
                          <a:effectLst/>
                          <a:latin typeface="Calibri" panose="020F0502020204030204" pitchFamily="34" charset="0"/>
                          <a:cs typeface="Calibri" panose="020F0502020204030204" pitchFamily="34" charset="0"/>
                        </a:rPr>
                        <a:t>LB225 11ax D1.0 Comment Resolution 27.10.2, 27.10.3</a:t>
                      </a:r>
                      <a:endParaRPr lang="fr-FR"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Liwen Chu (Marvell)</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32528">
                <a:tc>
                  <a:txBody>
                    <a:bodyPr/>
                    <a:lstStyle/>
                    <a:p>
                      <a:pPr algn="r" fontAlgn="t"/>
                      <a:r>
                        <a:rPr lang="en-US" sz="800" u="none" strike="noStrike">
                          <a:effectLst/>
                          <a:latin typeface="Calibri" panose="020F0502020204030204" pitchFamily="34" charset="0"/>
                          <a:cs typeface="Calibri" panose="020F0502020204030204" pitchFamily="34" charset="0"/>
                        </a:rPr>
                        <a:t>11-17/1268</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Clause 4.3.14a Comment Resolution</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Osama Aboul-Magd (Huawei Technologies)</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Presented during a </a:t>
                      </a:r>
                      <a:r>
                        <a:rPr lang="en-US" sz="800" u="none" strike="noStrike" dirty="0" err="1">
                          <a:effectLst/>
                          <a:latin typeface="Calibri" panose="020F0502020204030204" pitchFamily="34" charset="0"/>
                          <a:cs typeface="Calibri" panose="020F0502020204030204" pitchFamily="34" charset="0"/>
                        </a:rPr>
                        <a:t>telecon</a:t>
                      </a:r>
                      <a:r>
                        <a:rPr lang="en-US" sz="800" u="none" strike="noStrike" dirty="0">
                          <a:effectLst/>
                          <a:latin typeface="Calibri" panose="020F0502020204030204" pitchFamily="34" charset="0"/>
                          <a:cs typeface="Calibri" panose="020F0502020204030204" pitchFamily="34" charset="0"/>
                        </a:rPr>
                        <a:t>. No objection on the latest draft</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118021">
                <a:tc>
                  <a:txBody>
                    <a:bodyPr/>
                    <a:lstStyle/>
                    <a:p>
                      <a:pPr algn="r" fontAlgn="t"/>
                      <a:r>
                        <a:rPr lang="en-US" sz="800" u="none" strike="noStrike">
                          <a:solidFill>
                            <a:srgbClr val="FF0000"/>
                          </a:solidFill>
                          <a:effectLst/>
                          <a:latin typeface="Calibri" panose="020F0502020204030204" pitchFamily="34" charset="0"/>
                          <a:cs typeface="Calibri" panose="020F0502020204030204" pitchFamily="34" charset="0"/>
                        </a:rPr>
                        <a:t>11-17/1270</a:t>
                      </a:r>
                      <a:endParaRPr lang="en-US" sz="800" b="0" i="0" u="none" strike="noStrike">
                        <a:solidFill>
                          <a:srgbClr val="FF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solidFill>
                            <a:srgbClr val="FF0000"/>
                          </a:solidFill>
                          <a:effectLst/>
                          <a:latin typeface="Calibri" panose="020F0502020204030204" pitchFamily="34" charset="0"/>
                          <a:cs typeface="Calibri" panose="020F0502020204030204" pitchFamily="34" charset="0"/>
                        </a:rPr>
                        <a:t>lb225-cr-10_22_2_11-CID_5374</a:t>
                      </a:r>
                      <a:endParaRPr lang="en-US" sz="800" b="0" i="0" u="none" strike="noStrike">
                        <a:solidFill>
                          <a:srgbClr val="FF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solidFill>
                            <a:srgbClr val="FF0000"/>
                          </a:solidFill>
                          <a:effectLst/>
                          <a:latin typeface="Calibri" panose="020F0502020204030204" pitchFamily="34" charset="0"/>
                          <a:cs typeface="Calibri" panose="020F0502020204030204" pitchFamily="34" charset="0"/>
                        </a:rPr>
                        <a:t>Yongho Seok (MediaTek)</a:t>
                      </a:r>
                      <a:endParaRPr lang="en-US" sz="800" b="0" i="0" u="none" strike="noStrike">
                        <a:solidFill>
                          <a:srgbClr val="FF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endParaRPr lang="en-US" sz="800" b="0" i="0" u="none" strike="noStrike">
                        <a:solidFill>
                          <a:srgbClr val="FF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b="0" i="0" u="none" strike="noStrike" dirty="0" smtClean="0">
                          <a:solidFill>
                            <a:srgbClr val="FF0000"/>
                          </a:solidFill>
                          <a:effectLst/>
                          <a:latin typeface="Calibri" panose="020F0502020204030204" pitchFamily="34" charset="0"/>
                          <a:cs typeface="Calibri" panose="020F0502020204030204" pitchFamily="34" charset="0"/>
                        </a:rPr>
                        <a:t>Needs</a:t>
                      </a:r>
                      <a:r>
                        <a:rPr lang="en-US" sz="800" b="0" i="0" u="none" strike="noStrike" baseline="0" dirty="0" smtClean="0">
                          <a:solidFill>
                            <a:srgbClr val="FF0000"/>
                          </a:solidFill>
                          <a:effectLst/>
                          <a:latin typeface="Calibri" panose="020F0502020204030204" pitchFamily="34" charset="0"/>
                          <a:cs typeface="Calibri" panose="020F0502020204030204" pitchFamily="34" charset="0"/>
                        </a:rPr>
                        <a:t> discussion</a:t>
                      </a:r>
                      <a:endParaRPr lang="en-US" sz="800" b="0" i="0" u="none" strike="noStrike" dirty="0">
                        <a:solidFill>
                          <a:srgbClr val="FF0000"/>
                        </a:solidFill>
                        <a:effectLst/>
                        <a:latin typeface="Calibri" panose="020F0502020204030204" pitchFamily="34" charset="0"/>
                        <a:cs typeface="Calibri" panose="020F0502020204030204" pitchFamily="34" charset="0"/>
                      </a:endParaRPr>
                    </a:p>
                  </a:txBody>
                  <a:tcPr marL="3158" marR="3158" marT="3158" marB="0"/>
                </a:tc>
              </a:tr>
              <a:tr h="118021">
                <a:tc>
                  <a:txBody>
                    <a:bodyPr/>
                    <a:lstStyle/>
                    <a:p>
                      <a:pPr algn="r" fontAlgn="t"/>
                      <a:r>
                        <a:rPr lang="en-US" sz="800" u="none" strike="noStrike" dirty="0">
                          <a:effectLst/>
                          <a:latin typeface="Calibri" panose="020F0502020204030204" pitchFamily="34" charset="0"/>
                          <a:cs typeface="Calibri" panose="020F0502020204030204" pitchFamily="34" charset="0"/>
                        </a:rPr>
                        <a:t>11-17/1271</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lb225-cr-9_7_3-CID_9389</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Yongho Seok (MediaTek)</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180211">
                <a:tc>
                  <a:txBody>
                    <a:bodyPr/>
                    <a:lstStyle/>
                    <a:p>
                      <a:pPr algn="r" fontAlgn="t"/>
                      <a:r>
                        <a:rPr lang="en-US" sz="800" u="none" strike="noStrike">
                          <a:effectLst/>
                          <a:latin typeface="Calibri" panose="020F0502020204030204" pitchFamily="34" charset="0"/>
                          <a:cs typeface="Calibri" panose="020F0502020204030204" pitchFamily="34" charset="0"/>
                        </a:rPr>
                        <a:t>11-17/1272</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lb225-cr-10_3_2_10_3-CID_9429</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Yongho Seok (MediaTek)</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a:t>
                      </a:r>
                      <a:r>
                        <a:rPr lang="en-US" sz="800" u="none" strike="noStrike" dirty="0" smtClean="0">
                          <a:effectLst/>
                          <a:latin typeface="Calibri" panose="020F0502020204030204" pitchFamily="34" charset="0"/>
                          <a:cs typeface="Calibri" panose="020F0502020204030204" pitchFamily="34" charset="0"/>
                        </a:rPr>
                        <a:t>for </a:t>
                      </a:r>
                      <a:r>
                        <a:rPr lang="en-US" sz="800" u="none" strike="noStrike" dirty="0">
                          <a:effectLst/>
                          <a:latin typeface="Calibri" panose="020F0502020204030204" pitchFamily="34" charset="0"/>
                          <a:cs typeface="Calibri" panose="020F0502020204030204" pitchFamily="34" charset="0"/>
                        </a:rPr>
                        <a:t>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03462">
                <a:tc>
                  <a:txBody>
                    <a:bodyPr/>
                    <a:lstStyle/>
                    <a:p>
                      <a:pPr algn="r" fontAlgn="t"/>
                      <a:r>
                        <a:rPr lang="en-US" sz="800" u="none" strike="noStrike">
                          <a:effectLst/>
                          <a:latin typeface="Calibri" panose="020F0502020204030204" pitchFamily="34" charset="0"/>
                          <a:cs typeface="Calibri" panose="020F0502020204030204" pitchFamily="34" charset="0"/>
                        </a:rPr>
                        <a:t>11-17/1275</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CIDs related to TF</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Abhishek Patil (Qualcomm)</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11-17/1276</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CIDs related to Random Access</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Abhishek Patil (Qualcomm)</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MU</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32528">
                <a:tc>
                  <a:txBody>
                    <a:bodyPr/>
                    <a:lstStyle/>
                    <a:p>
                      <a:pPr algn="r" fontAlgn="t"/>
                      <a:r>
                        <a:rPr lang="en-US" sz="800" u="none" strike="noStrike">
                          <a:effectLst/>
                          <a:latin typeface="Calibri" panose="020F0502020204030204" pitchFamily="34" charset="0"/>
                          <a:cs typeface="Calibri" panose="020F0502020204030204" pitchFamily="34" charset="0"/>
                        </a:rPr>
                        <a:t>11-17/1277</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Pending CIDs in 27.16</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Abhishek Patil (Qualcomm)</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presented during a </a:t>
                      </a:r>
                      <a:r>
                        <a:rPr lang="en-US" sz="800" u="none" strike="noStrike" dirty="0" err="1">
                          <a:effectLst/>
                          <a:latin typeface="Calibri" panose="020F0502020204030204" pitchFamily="34" charset="0"/>
                          <a:cs typeface="Calibri" panose="020F0502020204030204" pitchFamily="34" charset="0"/>
                        </a:rPr>
                        <a:t>telecon</a:t>
                      </a:r>
                      <a:r>
                        <a:rPr lang="en-US" sz="800" u="none" strike="noStrike" dirty="0">
                          <a:effectLst/>
                          <a:latin typeface="Calibri" panose="020F0502020204030204" pitchFamily="34" charset="0"/>
                          <a:cs typeface="Calibri" panose="020F0502020204030204" pitchFamily="34" charset="0"/>
                        </a:rPr>
                        <a:t>. No objection on the latest draft</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11-17/1278</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Proposed Resolution for CID 9846</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Abhishek Patil (Qualcomm)</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32528">
                <a:tc>
                  <a:txBody>
                    <a:bodyPr/>
                    <a:lstStyle/>
                    <a:p>
                      <a:pPr algn="r" fontAlgn="t"/>
                      <a:r>
                        <a:rPr lang="en-US" sz="800" u="none" strike="noStrike">
                          <a:effectLst/>
                          <a:latin typeface="Calibri" panose="020F0502020204030204" pitchFamily="34" charset="0"/>
                          <a:cs typeface="Calibri" panose="020F0502020204030204" pitchFamily="34" charset="0"/>
                        </a:rPr>
                        <a:t>11-17/1279</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Various CIDs in Clause 9</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Abhishek Patil (Qualcomm)</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presented during a </a:t>
                      </a:r>
                      <a:r>
                        <a:rPr lang="en-US" sz="800" u="none" strike="noStrike" dirty="0" err="1">
                          <a:effectLst/>
                          <a:latin typeface="Calibri" panose="020F0502020204030204" pitchFamily="34" charset="0"/>
                          <a:cs typeface="Calibri" panose="020F0502020204030204" pitchFamily="34" charset="0"/>
                        </a:rPr>
                        <a:t>telecon</a:t>
                      </a:r>
                      <a:r>
                        <a:rPr lang="en-US" sz="800" u="none" strike="noStrike" dirty="0">
                          <a:effectLst/>
                          <a:latin typeface="Calibri" panose="020F0502020204030204" pitchFamily="34" charset="0"/>
                          <a:cs typeface="Calibri" panose="020F0502020204030204" pitchFamily="34" charset="0"/>
                        </a:rPr>
                        <a:t>. No objection on the latest draft.</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32528">
                <a:tc>
                  <a:txBody>
                    <a:bodyPr/>
                    <a:lstStyle/>
                    <a:p>
                      <a:pPr algn="r" fontAlgn="t"/>
                      <a:r>
                        <a:rPr lang="en-US" sz="800" u="none" strike="noStrike">
                          <a:effectLst/>
                          <a:latin typeface="Calibri" panose="020F0502020204030204" pitchFamily="34" charset="0"/>
                          <a:cs typeface="Calibri" panose="020F0502020204030204" pitchFamily="34" charset="0"/>
                        </a:rPr>
                        <a:t>11-17/1283</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CR for 10.5 MPDU Fragmentation</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Woojin Ahn (WILUS)</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Presented during a </a:t>
                      </a:r>
                      <a:r>
                        <a:rPr lang="en-US" sz="800" u="none" strike="noStrike" dirty="0" err="1">
                          <a:effectLst/>
                          <a:latin typeface="Calibri" panose="020F0502020204030204" pitchFamily="34" charset="0"/>
                          <a:cs typeface="Calibri" panose="020F0502020204030204" pitchFamily="34" charset="0"/>
                        </a:rPr>
                        <a:t>telecon</a:t>
                      </a:r>
                      <a:r>
                        <a:rPr lang="en-US" sz="800" u="none" strike="noStrike" dirty="0">
                          <a:effectLst/>
                          <a:latin typeface="Calibri" panose="020F0502020204030204" pitchFamily="34" charset="0"/>
                          <a:cs typeface="Calibri" panose="020F0502020204030204" pitchFamily="34" charset="0"/>
                        </a:rPr>
                        <a:t>. No objection to the last draft</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11-17/1313</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lb225-cr-CID_8538_9377</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Yongho Seok (MediaTek)</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11-17/1317</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CR for 10.3.2.10</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Kiseon Ryu (LG Electronics)</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11-17/1335</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CR for 27.3.1</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laurent cariou (Intel)</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11-17/1336</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CR for 9.4.2.240</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laurent cariou (Intel)</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32528">
                <a:tc>
                  <a:txBody>
                    <a:bodyPr/>
                    <a:lstStyle/>
                    <a:p>
                      <a:pPr algn="r" fontAlgn="t"/>
                      <a:r>
                        <a:rPr lang="en-US" sz="800" u="none" strike="noStrike">
                          <a:effectLst/>
                          <a:latin typeface="Calibri" panose="020F0502020204030204" pitchFamily="34" charset="0"/>
                          <a:cs typeface="Calibri" panose="020F0502020204030204" pitchFamily="34" charset="0"/>
                        </a:rPr>
                        <a:t>11-17/1342</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PHY-CR-8348-6433</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Alfred Asterjadhi (Qualcomm Inc.)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nchor="b"/>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11-17/1351</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CR on 27.14.2</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Jeongki Kim </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MU</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nchor="b"/>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11-17/1362</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CIDs on Subclause 27.3.3 Part 2</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Ming Gan</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nchor="b"/>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11-17/1363</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CIDs on Subclause 27.3.3 Part 3</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Ming Gan</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nchor="b"/>
                </a:tc>
              </a:tr>
            </a:tbl>
          </a:graphicData>
        </a:graphic>
      </p:graphicFrame>
    </p:spTree>
    <p:extLst>
      <p:ext uri="{BB962C8B-B14F-4D97-AF65-F5344CB8AC3E}">
        <p14:creationId xmlns:p14="http://schemas.microsoft.com/office/powerpoint/2010/main" val="10382029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Big Island</a:t>
            </a:r>
            <a:r>
              <a:rPr lang="en-US" altLang="en-US" sz="4000" dirty="0" smtClean="0">
                <a:latin typeface="Arial" panose="020B0604020202020204" pitchFamily="34" charset="0"/>
              </a:rPr>
              <a:t>, Hawaii</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September 10-15, </a:t>
            </a:r>
            <a:r>
              <a:rPr lang="en-US" altLang="en-US" sz="4000" dirty="0">
                <a:latin typeface="Arial" panose="020B0604020202020204" pitchFamily="34" charset="0"/>
              </a:rPr>
              <a:t>2017</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August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 Submissions</a:t>
            </a:r>
            <a:endParaRPr lang="en-US" dirty="0"/>
          </a:p>
        </p:txBody>
      </p:sp>
      <p:sp>
        <p:nvSpPr>
          <p:cNvPr id="3" name="Date Placeholder 2"/>
          <p:cNvSpPr>
            <a:spLocks noGrp="1"/>
          </p:cNvSpPr>
          <p:nvPr>
            <p:ph type="dt" idx="10"/>
          </p:nvPr>
        </p:nvSpPr>
        <p:spPr/>
        <p:txBody>
          <a:bodyPr/>
          <a:lstStyle/>
          <a:p>
            <a:r>
              <a:rPr lang="en-US" smtClean="0"/>
              <a:t>August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20</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2811821489"/>
              </p:ext>
            </p:extLst>
          </p:nvPr>
        </p:nvGraphicFramePr>
        <p:xfrm>
          <a:off x="655320" y="2400840"/>
          <a:ext cx="7770813" cy="997680"/>
        </p:xfrm>
        <a:graphic>
          <a:graphicData uri="http://schemas.openxmlformats.org/drawingml/2006/table">
            <a:tbl>
              <a:tblPr/>
              <a:tblGrid>
                <a:gridCol w="756034"/>
                <a:gridCol w="2982597"/>
                <a:gridCol w="1728078"/>
                <a:gridCol w="542793"/>
                <a:gridCol w="1761311"/>
              </a:tblGrid>
              <a:tr h="166280">
                <a:tc>
                  <a:txBody>
                    <a:bodyPr/>
                    <a:lstStyle/>
                    <a:p>
                      <a:pPr algn="ctr" fontAlgn="b"/>
                      <a:r>
                        <a:rPr lang="en-US" sz="1000" b="1" i="0" u="none" strike="noStrike" dirty="0">
                          <a:solidFill>
                            <a:srgbClr val="FFFFFF"/>
                          </a:solidFill>
                          <a:effectLst/>
                          <a:latin typeface="Calibri" panose="020F0502020204030204" pitchFamily="34" charset="0"/>
                        </a:rPr>
                        <a:t>DCN</a:t>
                      </a:r>
                    </a:p>
                  </a:txBody>
                  <a:tcPr marL="8314" marR="8314" marT="8314"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Calibri" panose="020F0502020204030204" pitchFamily="34" charset="0"/>
                        </a:rPr>
                        <a:t>Title</a:t>
                      </a: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Calibri" panose="020F0502020204030204" pitchFamily="34" charset="0"/>
                        </a:rPr>
                        <a:t>Author</a:t>
                      </a: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Calibri" panose="020F0502020204030204" pitchFamily="34" charset="0"/>
                        </a:rPr>
                        <a:t>Ad Hoc</a:t>
                      </a: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Calibri" panose="020F0502020204030204" pitchFamily="34" charset="0"/>
                        </a:rPr>
                        <a:t>Status</a:t>
                      </a: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r>
              <a:tr h="166280">
                <a:tc>
                  <a:txBody>
                    <a:bodyPr/>
                    <a:lstStyle/>
                    <a:p>
                      <a:pPr algn="r" fontAlgn="t"/>
                      <a:r>
                        <a:rPr lang="en-US" sz="1000" b="0" i="0" u="none" strike="noStrike">
                          <a:solidFill>
                            <a:srgbClr val="000000"/>
                          </a:solidFill>
                          <a:effectLst/>
                          <a:latin typeface="Calibri" panose="020F0502020204030204" pitchFamily="34" charset="0"/>
                        </a:rPr>
                        <a:t>11-17/1060</a:t>
                      </a:r>
                    </a:p>
                  </a:txBody>
                  <a:tcPr marL="8314" marR="8314" marT="8314"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a:solidFill>
                            <a:srgbClr val="000000"/>
                          </a:solidFill>
                          <a:effectLst/>
                          <a:latin typeface="Calibri" panose="020F0502020204030204" pitchFamily="34" charset="0"/>
                        </a:rPr>
                        <a:t>CR on CID 6053</a:t>
                      </a:r>
                    </a:p>
                  </a:txBody>
                  <a:tcPr marL="8314" marR="8314" marT="8314"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a:solidFill>
                            <a:srgbClr val="000000"/>
                          </a:solidFill>
                          <a:effectLst/>
                          <a:latin typeface="Calibri" panose="020F0502020204030204" pitchFamily="34" charset="0"/>
                        </a:rPr>
                        <a:t>Jeongki Kim </a:t>
                      </a:r>
                    </a:p>
                  </a:txBody>
                  <a:tcPr marL="8314" marR="8314" marT="8314"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MU</a:t>
                      </a: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no agreement</a:t>
                      </a: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r>
              <a:tr h="332560">
                <a:tc>
                  <a:txBody>
                    <a:bodyPr/>
                    <a:lstStyle/>
                    <a:p>
                      <a:pPr algn="r" fontAlgn="t"/>
                      <a:r>
                        <a:rPr lang="en-US" sz="1000" b="0" i="0" u="none" strike="noStrike" dirty="0">
                          <a:solidFill>
                            <a:srgbClr val="000000"/>
                          </a:solidFill>
                          <a:effectLst/>
                          <a:latin typeface="Calibri" panose="020F0502020204030204" pitchFamily="34" charset="0"/>
                        </a:rPr>
                        <a:t>11-17/1139</a:t>
                      </a:r>
                    </a:p>
                  </a:txBody>
                  <a:tcPr marL="8314" marR="8314" marT="8314"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Comment Resolution on retransmission of OFDMA random access</a:t>
                      </a:r>
                    </a:p>
                  </a:txBody>
                  <a:tcPr marL="8314" marR="8314" marT="8314"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Jing Ma</a:t>
                      </a:r>
                    </a:p>
                  </a:txBody>
                  <a:tcPr marL="8314" marR="8314" marT="8314"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MU</a:t>
                      </a: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332560">
                <a:tc>
                  <a:txBody>
                    <a:bodyPr/>
                    <a:lstStyle/>
                    <a:p>
                      <a:pPr algn="r" fontAlgn="t"/>
                      <a:r>
                        <a:rPr lang="en-US" sz="1000" b="0" i="0" u="none" strike="noStrike" dirty="0">
                          <a:solidFill>
                            <a:srgbClr val="000000"/>
                          </a:solidFill>
                          <a:effectLst/>
                          <a:latin typeface="Calibri" panose="020F0502020204030204" pitchFamily="34" charset="0"/>
                        </a:rPr>
                        <a:t>11-17/1286</a:t>
                      </a:r>
                    </a:p>
                  </a:txBody>
                  <a:tcPr marL="8314" marR="8314" marT="8314"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dirty="0">
                          <a:solidFill>
                            <a:srgbClr val="000000"/>
                          </a:solidFill>
                          <a:effectLst/>
                          <a:latin typeface="Calibri" panose="020F0502020204030204" pitchFamily="34" charset="0"/>
                        </a:rPr>
                        <a:t>CR DL MU procedure</a:t>
                      </a:r>
                    </a:p>
                  </a:txBody>
                  <a:tcPr marL="8314" marR="8314" marT="8314"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a:solidFill>
                            <a:srgbClr val="000000"/>
                          </a:solidFill>
                          <a:effectLst/>
                          <a:latin typeface="Calibri" panose="020F0502020204030204" pitchFamily="34" charset="0"/>
                        </a:rPr>
                        <a:t>Zhou Lan (Broadcom Ltd.)</a:t>
                      </a:r>
                    </a:p>
                  </a:txBody>
                  <a:tcPr marL="8314" marR="8314" marT="8314"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MU</a:t>
                      </a: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dirty="0">
                          <a:solidFill>
                            <a:srgbClr val="000000"/>
                          </a:solidFill>
                          <a:effectLst/>
                          <a:latin typeface="Calibri" panose="020F0502020204030204" pitchFamily="34" charset="0"/>
                        </a:rPr>
                        <a:t>ready for motion except CIDs </a:t>
                      </a:r>
                      <a:endParaRPr lang="en-US" sz="1000" b="0" i="0" u="none" strike="noStrike" dirty="0" smtClean="0">
                        <a:solidFill>
                          <a:srgbClr val="000000"/>
                        </a:solidFill>
                        <a:effectLst/>
                        <a:latin typeface="Calibri" panose="020F0502020204030204" pitchFamily="34" charset="0"/>
                      </a:endParaRPr>
                    </a:p>
                    <a:p>
                      <a:pPr algn="l" fontAlgn="t"/>
                      <a:r>
                        <a:rPr lang="en-US" sz="1000" b="0" i="0" u="none" strike="noStrike" dirty="0" smtClean="0">
                          <a:solidFill>
                            <a:srgbClr val="000000"/>
                          </a:solidFill>
                          <a:effectLst/>
                          <a:latin typeface="Calibri" panose="020F0502020204030204" pitchFamily="34" charset="0"/>
                        </a:rPr>
                        <a:t>4802</a:t>
                      </a:r>
                      <a:r>
                        <a:rPr lang="en-US" sz="1000" b="0" i="0" u="none" strike="noStrike" dirty="0">
                          <a:solidFill>
                            <a:srgbClr val="000000"/>
                          </a:solidFill>
                          <a:effectLst/>
                          <a:latin typeface="Calibri" panose="020F0502020204030204" pitchFamily="34" charset="0"/>
                        </a:rPr>
                        <a:t>, 4803, 7089, and 7647</a:t>
                      </a:r>
                    </a:p>
                  </a:txBody>
                  <a:tcPr marL="8314" marR="8314" marT="8314"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bl>
          </a:graphicData>
        </a:graphic>
      </p:graphicFrame>
      <p:sp>
        <p:nvSpPr>
          <p:cNvPr id="6" name="TextBox 5"/>
          <p:cNvSpPr txBox="1"/>
          <p:nvPr/>
        </p:nvSpPr>
        <p:spPr>
          <a:xfrm>
            <a:off x="1524000" y="4038600"/>
            <a:ext cx="2199448" cy="461665"/>
          </a:xfrm>
          <a:prstGeom prst="rect">
            <a:avLst/>
          </a:prstGeom>
          <a:noFill/>
        </p:spPr>
        <p:txBody>
          <a:bodyPr wrap="none" rtlCol="0">
            <a:spAutoFit/>
          </a:bodyPr>
          <a:lstStyle/>
          <a:p>
            <a:r>
              <a:rPr lang="en-US" dirty="0" smtClean="0">
                <a:solidFill>
                  <a:schemeClr val="tx1"/>
                </a:solidFill>
              </a:rPr>
              <a:t>Add 11-17/1440</a:t>
            </a:r>
            <a:endParaRPr lang="en-US" dirty="0">
              <a:solidFill>
                <a:schemeClr val="tx1"/>
              </a:solidFill>
            </a:endParaRPr>
          </a:p>
        </p:txBody>
      </p:sp>
      <p:sp>
        <p:nvSpPr>
          <p:cNvPr id="8" name="TextBox 7"/>
          <p:cNvSpPr txBox="1"/>
          <p:nvPr/>
        </p:nvSpPr>
        <p:spPr>
          <a:xfrm>
            <a:off x="1524000" y="4572000"/>
            <a:ext cx="5638800" cy="830997"/>
          </a:xfrm>
          <a:prstGeom prst="rect">
            <a:avLst/>
          </a:prstGeom>
          <a:noFill/>
        </p:spPr>
        <p:txBody>
          <a:bodyPr wrap="square" rtlCol="0">
            <a:spAutoFit/>
          </a:bodyPr>
          <a:lstStyle/>
          <a:p>
            <a:pPr eaLnBrk="1" fontAlgn="t" hangingPunct="1"/>
            <a:r>
              <a:rPr lang="en-US" dirty="0" smtClean="0">
                <a:solidFill>
                  <a:schemeClr val="tx1"/>
                </a:solidFill>
              </a:rPr>
              <a:t>Move 11-17/1091</a:t>
            </a:r>
            <a:r>
              <a:rPr lang="en-US" dirty="0">
                <a:solidFill>
                  <a:schemeClr val="tx1"/>
                </a:solidFill>
              </a:rPr>
              <a:t> </a:t>
            </a:r>
            <a:r>
              <a:rPr lang="en-US" dirty="0" smtClean="0">
                <a:solidFill>
                  <a:schemeClr val="tx1"/>
                </a:solidFill>
              </a:rPr>
              <a:t>to MU</a:t>
            </a:r>
            <a:endParaRPr lang="en-US"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13414242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Submissions</a:t>
            </a:r>
            <a:endParaRPr lang="en-US" dirty="0"/>
          </a:p>
        </p:txBody>
      </p:sp>
      <p:sp>
        <p:nvSpPr>
          <p:cNvPr id="3" name="Date Placeholder 2"/>
          <p:cNvSpPr>
            <a:spLocks noGrp="1"/>
          </p:cNvSpPr>
          <p:nvPr>
            <p:ph type="dt" idx="10"/>
          </p:nvPr>
        </p:nvSpPr>
        <p:spPr/>
        <p:txBody>
          <a:bodyPr/>
          <a:lstStyle/>
          <a:p>
            <a:r>
              <a:rPr lang="en-US" smtClean="0"/>
              <a:t>August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21</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109657996"/>
              </p:ext>
            </p:extLst>
          </p:nvPr>
        </p:nvGraphicFramePr>
        <p:xfrm>
          <a:off x="696912" y="1524000"/>
          <a:ext cx="7532687" cy="4914544"/>
        </p:xfrm>
        <a:graphic>
          <a:graphicData uri="http://schemas.openxmlformats.org/drawingml/2006/table">
            <a:tbl>
              <a:tblPr/>
              <a:tblGrid>
                <a:gridCol w="732866"/>
                <a:gridCol w="2891199"/>
                <a:gridCol w="1675124"/>
                <a:gridCol w="526159"/>
                <a:gridCol w="1707339"/>
              </a:tblGrid>
              <a:tr h="72736">
                <a:tc>
                  <a:txBody>
                    <a:bodyPr/>
                    <a:lstStyle/>
                    <a:p>
                      <a:pPr algn="ctr" fontAlgn="b"/>
                      <a:r>
                        <a:rPr lang="en-US" sz="700" b="1" i="0" u="none" strike="noStrike" dirty="0">
                          <a:solidFill>
                            <a:srgbClr val="FFFFFF"/>
                          </a:solidFill>
                          <a:effectLst/>
                          <a:latin typeface="Calibri" panose="020F0502020204030204" pitchFamily="34" charset="0"/>
                        </a:rPr>
                        <a:t>DCN</a:t>
                      </a:r>
                    </a:p>
                  </a:txBody>
                  <a:tcPr marL="3637" marR="3637" marT="363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700" b="1" i="0" u="none" strike="noStrike">
                          <a:solidFill>
                            <a:srgbClr val="FFFFFF"/>
                          </a:solidFill>
                          <a:effectLst/>
                          <a:latin typeface="Calibri" panose="020F0502020204030204" pitchFamily="34" charset="0"/>
                        </a:rPr>
                        <a:t>Title</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700" b="1" i="0" u="none" strike="noStrike">
                          <a:solidFill>
                            <a:srgbClr val="FFFFFF"/>
                          </a:solidFill>
                          <a:effectLst/>
                          <a:latin typeface="Calibri" panose="020F0502020204030204" pitchFamily="34" charset="0"/>
                        </a:rPr>
                        <a:t>Author</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700" b="1" i="0" u="none" strike="noStrike">
                          <a:solidFill>
                            <a:srgbClr val="FFFFFF"/>
                          </a:solidFill>
                          <a:effectLst/>
                          <a:latin typeface="Calibri" panose="020F0502020204030204" pitchFamily="34" charset="0"/>
                        </a:rPr>
                        <a:t>Ad Hoc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700" b="1" i="0" u="none" strike="noStrike">
                          <a:solidFill>
                            <a:srgbClr val="FFFFFF"/>
                          </a:solidFill>
                          <a:effectLst/>
                          <a:latin typeface="Calibri" panose="020F0502020204030204" pitchFamily="34" charset="0"/>
                        </a:rPr>
                        <a:t>Status</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r>
              <a:tr h="72736">
                <a:tc>
                  <a:txBody>
                    <a:bodyPr/>
                    <a:lstStyle/>
                    <a:p>
                      <a:pPr algn="r" fontAlgn="t"/>
                      <a:r>
                        <a:rPr lang="en-US" sz="700" b="0" i="0" u="none" strike="noStrike">
                          <a:solidFill>
                            <a:srgbClr val="000000"/>
                          </a:solidFill>
                          <a:effectLst/>
                          <a:latin typeface="Calibri" panose="020F0502020204030204" pitchFamily="34" charset="0"/>
                        </a:rPr>
                        <a:t>11-17/0307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CR for section 9.4.2 BSS load Doc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Frank Hsu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2736">
                <a:tc>
                  <a:txBody>
                    <a:bodyPr/>
                    <a:lstStyle/>
                    <a:p>
                      <a:pPr algn="r" fontAlgn="t"/>
                      <a:r>
                        <a:rPr lang="en-US" sz="700" b="0" i="0" u="none" strike="noStrike">
                          <a:solidFill>
                            <a:srgbClr val="000000"/>
                          </a:solidFill>
                          <a:effectLst/>
                          <a:latin typeface="Calibri" panose="020F0502020204030204" pitchFamily="34" charset="0"/>
                        </a:rPr>
                        <a:t>11-17/0308</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CR for section 9.4.2 BSS load PPT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Frank Hsu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11-17/0619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client management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Eldad Perahia </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offline discussion- status?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r>
              <a:tr h="72736">
                <a:tc>
                  <a:txBody>
                    <a:bodyPr/>
                    <a:lstStyle/>
                    <a:p>
                      <a:pPr algn="r" fontAlgn="t"/>
                      <a:r>
                        <a:rPr lang="en-US" sz="700" b="0" i="0" u="none" strike="noStrike">
                          <a:solidFill>
                            <a:srgbClr val="000000"/>
                          </a:solidFill>
                          <a:effectLst/>
                          <a:latin typeface="Calibri" panose="020F0502020204030204" pitchFamily="34" charset="0"/>
                        </a:rPr>
                        <a:t>11-17/0719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unify queue size report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Zhou Lan (Broadcom Ltd.)</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11-17/0765</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follow up unify queue size report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Zhou Lan (Broadcom Ltd.)</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45472">
                <a:tc>
                  <a:txBody>
                    <a:bodyPr/>
                    <a:lstStyle/>
                    <a:p>
                      <a:pPr algn="r" fontAlgn="t"/>
                      <a:r>
                        <a:rPr lang="en-US" sz="700" b="0" i="0" u="none" strike="noStrike">
                          <a:solidFill>
                            <a:srgbClr val="000000"/>
                          </a:solidFill>
                          <a:effectLst/>
                          <a:latin typeface="Calibri" panose="020F0502020204030204" pitchFamily="34" charset="0"/>
                        </a:rPr>
                        <a:t>11-17/1054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lb225-cr-27-13-presentation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Frank Hsu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45472">
                <a:tc>
                  <a:txBody>
                    <a:bodyPr/>
                    <a:lstStyle/>
                    <a:p>
                      <a:pPr algn="r" fontAlgn="t"/>
                      <a:r>
                        <a:rPr lang="en-US" sz="700" b="0" i="0" u="none" strike="noStrike">
                          <a:solidFill>
                            <a:srgbClr val="000000"/>
                          </a:solidFill>
                          <a:effectLst/>
                          <a:latin typeface="Calibri" panose="020F0502020204030204" pitchFamily="34" charset="0"/>
                        </a:rPr>
                        <a:t>11-17/1069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fr-FR" sz="700" b="0" i="0" u="none" strike="noStrike">
                          <a:solidFill>
                            <a:srgbClr val="000000"/>
                          </a:solidFill>
                          <a:effectLst/>
                          <a:latin typeface="Calibri" panose="020F0502020204030204" pitchFamily="34" charset="0"/>
                        </a:rPr>
                        <a:t>LB225 11ax D1.0 Comment Resolution 9.7.3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45472">
                <a:tc>
                  <a:txBody>
                    <a:bodyPr/>
                    <a:lstStyle/>
                    <a:p>
                      <a:pPr algn="r" fontAlgn="t"/>
                      <a:r>
                        <a:rPr lang="en-US" sz="700" b="0" i="0" u="none" strike="noStrike">
                          <a:solidFill>
                            <a:srgbClr val="000000"/>
                          </a:solidFill>
                          <a:effectLst/>
                          <a:latin typeface="Calibri" panose="020F0502020204030204" pitchFamily="34" charset="0"/>
                        </a:rPr>
                        <a:t>11-17/1081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Comment resolutions for HE NDP Announcement frame</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Menzo Wentink (Qualcomm)</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30925">
                <a:tc>
                  <a:txBody>
                    <a:bodyPr/>
                    <a:lstStyle/>
                    <a:p>
                      <a:pPr algn="r" fontAlgn="t"/>
                      <a:r>
                        <a:rPr lang="en-US" sz="700" b="0" i="0" u="none" strike="noStrike">
                          <a:solidFill>
                            <a:srgbClr val="000000"/>
                          </a:solidFill>
                          <a:effectLst/>
                          <a:latin typeface="Calibri" panose="020F0502020204030204" pitchFamily="34" charset="0"/>
                        </a:rPr>
                        <a:t>11-17/1087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MAC-CR-CIDs 4813-4814</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34561">
                <a:tc>
                  <a:txBody>
                    <a:bodyPr/>
                    <a:lstStyle/>
                    <a:p>
                      <a:pPr algn="r" fontAlgn="t"/>
                      <a:r>
                        <a:rPr lang="en-US" sz="700" b="0" i="0" u="none" strike="noStrike">
                          <a:solidFill>
                            <a:srgbClr val="000000"/>
                          </a:solidFill>
                          <a:effectLst/>
                          <a:latin typeface="Calibri" panose="020F0502020204030204" pitchFamily="34" charset="0"/>
                        </a:rPr>
                        <a:t>11-17/1091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Proposed resolution for comments related to CIDs in 27.5.2</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Jing Ma</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45472">
                <a:tc>
                  <a:txBody>
                    <a:bodyPr/>
                    <a:lstStyle/>
                    <a:p>
                      <a:pPr algn="r" fontAlgn="t"/>
                      <a:r>
                        <a:rPr lang="en-US" sz="700" b="0" i="0" u="none" strike="noStrike">
                          <a:solidFill>
                            <a:srgbClr val="000000"/>
                          </a:solidFill>
                          <a:effectLst/>
                          <a:latin typeface="Calibri" panose="020F0502020204030204" pitchFamily="34" charset="0"/>
                        </a:rPr>
                        <a:t>11-17/1138</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CR-TWT-Operation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Matthew Fischer (Broadcom Limited)</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85476">
                <a:tc>
                  <a:txBody>
                    <a:bodyPr/>
                    <a:lstStyle/>
                    <a:p>
                      <a:pPr algn="r" fontAlgn="t"/>
                      <a:r>
                        <a:rPr lang="en-US" sz="700" b="0" i="0" u="none" strike="noStrike">
                          <a:solidFill>
                            <a:srgbClr val="000000"/>
                          </a:solidFill>
                          <a:effectLst/>
                          <a:latin typeface="Calibri" panose="020F0502020204030204" pitchFamily="34" charset="0"/>
                        </a:rPr>
                        <a:t>11-17/1244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BSS Basic HE MCS per BW</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Matthew Fischer (Broadcom LTD)</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45472">
                <a:tc>
                  <a:txBody>
                    <a:bodyPr/>
                    <a:lstStyle/>
                    <a:p>
                      <a:pPr algn="r" fontAlgn="t"/>
                      <a:r>
                        <a:rPr lang="en-US" sz="700" b="0" i="0" u="none" strike="noStrike">
                          <a:solidFill>
                            <a:srgbClr val="000000"/>
                          </a:solidFill>
                          <a:effectLst/>
                          <a:latin typeface="Calibri" panose="020F0502020204030204" pitchFamily="34" charset="0"/>
                        </a:rPr>
                        <a:t>11-17/1258</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Resolution to CID9863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Yujin Noh (Newracom)</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45472">
                <a:tc>
                  <a:txBody>
                    <a:bodyPr/>
                    <a:lstStyle/>
                    <a:p>
                      <a:pPr algn="r" fontAlgn="t"/>
                      <a:r>
                        <a:rPr lang="en-US" sz="700" b="0" i="0" u="none" strike="noStrike" dirty="0">
                          <a:solidFill>
                            <a:srgbClr val="000000"/>
                          </a:solidFill>
                          <a:effectLst/>
                          <a:latin typeface="Calibri" panose="020F0502020204030204" pitchFamily="34" charset="0"/>
                        </a:rPr>
                        <a:t>11-17/1262</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MAC-CR- Misc HE sounding</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ready for motion except CID 9925</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45472">
                <a:tc>
                  <a:txBody>
                    <a:bodyPr/>
                    <a:lstStyle/>
                    <a:p>
                      <a:pPr algn="r" fontAlgn="t"/>
                      <a:r>
                        <a:rPr lang="en-US" sz="700" b="0" i="0" u="none" strike="noStrike">
                          <a:solidFill>
                            <a:srgbClr val="000000"/>
                          </a:solidFill>
                          <a:effectLst/>
                          <a:latin typeface="Calibri" panose="020F0502020204030204" pitchFamily="34" charset="0"/>
                        </a:rPr>
                        <a:t>11-17/1264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MAC-CR- Misc Trigger frame format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Some CIDs require further discussions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98193">
                <a:tc>
                  <a:txBody>
                    <a:bodyPr/>
                    <a:lstStyle/>
                    <a:p>
                      <a:pPr algn="r" fontAlgn="t"/>
                      <a:r>
                        <a:rPr lang="en-US" sz="700" b="0" i="0" u="none" strike="noStrike">
                          <a:solidFill>
                            <a:srgbClr val="92D050"/>
                          </a:solidFill>
                          <a:effectLst/>
                          <a:latin typeface="Calibri" panose="020F0502020204030204" pitchFamily="34" charset="0"/>
                        </a:rPr>
                        <a:t>11-17/1280</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92D050"/>
                          </a:solidFill>
                          <a:effectLst/>
                          <a:latin typeface="Calibri" panose="020F0502020204030204" pitchFamily="34" charset="0"/>
                        </a:rPr>
                        <a:t>Visio file for figure 27-12</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92D050"/>
                          </a:solidFill>
                          <a:effectLst/>
                          <a:latin typeface="Calibri" panose="020F0502020204030204" pitchFamily="34" charset="0"/>
                        </a:rPr>
                        <a:t>Abhishek Patil (Qualcomm)</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92D05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dirty="0">
                        <a:solidFill>
                          <a:srgbClr val="92D05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45472">
                <a:tc>
                  <a:txBody>
                    <a:bodyPr/>
                    <a:lstStyle/>
                    <a:p>
                      <a:pPr algn="r" fontAlgn="t"/>
                      <a:r>
                        <a:rPr lang="en-US" sz="700" b="0" i="0" u="none" strike="noStrike">
                          <a:solidFill>
                            <a:srgbClr val="000000"/>
                          </a:solidFill>
                          <a:effectLst/>
                          <a:latin typeface="Calibri" panose="020F0502020204030204" pitchFamily="34" charset="0"/>
                        </a:rPr>
                        <a:t>11-17/1282</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fr-FR" sz="700" b="0" i="0" u="none" strike="noStrike">
                          <a:solidFill>
                            <a:srgbClr val="000000"/>
                          </a:solidFill>
                          <a:effectLst/>
                          <a:latin typeface="Calibri" panose="020F0502020204030204" pitchFamily="34" charset="0"/>
                        </a:rPr>
                        <a:t>LB225 11ax D1.0 Comment Resolution 27.11.1, 27.11.2</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dirty="0">
                          <a:solidFill>
                            <a:srgbClr val="000000"/>
                          </a:solidFill>
                          <a:effectLst/>
                          <a:latin typeface="Calibri" panose="020F0502020204030204" pitchFamily="34" charset="0"/>
                        </a:rPr>
                        <a:t>ready for motion except CID 8724 and 5735</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45472">
                <a:tc>
                  <a:txBody>
                    <a:bodyPr/>
                    <a:lstStyle/>
                    <a:p>
                      <a:pPr algn="r" fontAlgn="t"/>
                      <a:r>
                        <a:rPr lang="en-US" sz="700" b="0" i="0" u="none" strike="noStrike">
                          <a:solidFill>
                            <a:srgbClr val="000000"/>
                          </a:solidFill>
                          <a:effectLst/>
                          <a:latin typeface="Calibri" panose="020F0502020204030204" pitchFamily="34" charset="0"/>
                        </a:rPr>
                        <a:t>11-17/1285</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lb225-11ax-d1-0-comment-resolution-HE MAC Capabilities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dirty="0">
                          <a:solidFill>
                            <a:srgbClr val="000000"/>
                          </a:solidFill>
                          <a:effectLst/>
                          <a:latin typeface="Calibri" panose="020F0502020204030204" pitchFamily="34" charset="0"/>
                        </a:rPr>
                        <a:t>ready for motion except CID 9671</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45472">
                <a:tc>
                  <a:txBody>
                    <a:bodyPr/>
                    <a:lstStyle/>
                    <a:p>
                      <a:pPr algn="r" fontAlgn="t"/>
                      <a:r>
                        <a:rPr lang="en-US" sz="700" b="0" i="0" u="none" strike="noStrike">
                          <a:solidFill>
                            <a:srgbClr val="000000"/>
                          </a:solidFill>
                          <a:effectLst/>
                          <a:latin typeface="Calibri" panose="020F0502020204030204" pitchFamily="34" charset="0"/>
                        </a:rPr>
                        <a:t>11-17/1290</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LB225 11ax D1.0 Comment Resolution HE PHY Capabilities, PPE</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45472">
                <a:tc>
                  <a:txBody>
                    <a:bodyPr/>
                    <a:lstStyle/>
                    <a:p>
                      <a:pPr algn="r" fontAlgn="t"/>
                      <a:r>
                        <a:rPr lang="en-US" sz="700" b="0" i="0" u="none" strike="noStrike">
                          <a:solidFill>
                            <a:srgbClr val="000000"/>
                          </a:solidFill>
                          <a:effectLst/>
                          <a:latin typeface="Calibri" panose="020F0502020204030204" pitchFamily="34" charset="0"/>
                        </a:rPr>
                        <a:t>11-17/1294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lb225-11ax-d1-0-comment-resolution-10.7 remaining CIDs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11-17/1295</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Proposed resolution for CID9501</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Guoqing Li (Apple)</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2736">
                <a:tc>
                  <a:txBody>
                    <a:bodyPr/>
                    <a:lstStyle/>
                    <a:p>
                      <a:pPr algn="r" fontAlgn="t"/>
                      <a:r>
                        <a:rPr lang="en-US" sz="700" b="0" i="0" u="none" strike="noStrike">
                          <a:solidFill>
                            <a:srgbClr val="000000"/>
                          </a:solidFill>
                          <a:effectLst/>
                          <a:latin typeface="Calibri" panose="020F0502020204030204" pitchFamily="34" charset="0"/>
                        </a:rPr>
                        <a:t>11-17/1299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CID 10276</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laurent cariou (Intel)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11-17/1301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CR for CID 9636, 9699</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Po-Kai Huang (Intel)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needs more discussion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r>
              <a:tr h="72736">
                <a:tc>
                  <a:txBody>
                    <a:bodyPr/>
                    <a:lstStyle/>
                    <a:p>
                      <a:pPr algn="r" fontAlgn="t"/>
                      <a:r>
                        <a:rPr lang="en-US" sz="700" b="0" i="0" u="none" strike="noStrike">
                          <a:solidFill>
                            <a:srgbClr val="000000"/>
                          </a:solidFill>
                          <a:effectLst/>
                          <a:latin typeface="Calibri" panose="020F0502020204030204" pitchFamily="34" charset="0"/>
                        </a:rPr>
                        <a:t>11-17/1304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fr-FR" sz="700" b="0" i="0" u="none" strike="noStrike">
                          <a:solidFill>
                            <a:srgbClr val="000000"/>
                          </a:solidFill>
                          <a:effectLst/>
                          <a:latin typeface="Calibri" panose="020F0502020204030204" pitchFamily="34" charset="0"/>
                        </a:rPr>
                        <a:t>LB225 Clause 10.9 Comment Resolution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James Yee (MediaTek)</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11-17/1330</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Remaining CRs for ack related CIDs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George Cherian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2736">
                <a:tc>
                  <a:txBody>
                    <a:bodyPr/>
                    <a:lstStyle/>
                    <a:p>
                      <a:pPr algn="r" fontAlgn="t"/>
                      <a:r>
                        <a:rPr lang="en-US" sz="700" b="0" i="0" u="none" strike="noStrike">
                          <a:solidFill>
                            <a:srgbClr val="000000"/>
                          </a:solidFill>
                          <a:effectLst/>
                          <a:latin typeface="Calibri" panose="020F0502020204030204" pitchFamily="34" charset="0"/>
                        </a:rPr>
                        <a:t>11-17/1337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MAC-CR 5958 &amp; 5971-text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Jarkko Kneckt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11-17/1338</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MAC-CR 5958 &amp; 5971-presentation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Jarkko Kneckt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2736">
                <a:tc>
                  <a:txBody>
                    <a:bodyPr/>
                    <a:lstStyle/>
                    <a:p>
                      <a:pPr algn="r" fontAlgn="t"/>
                      <a:r>
                        <a:rPr lang="en-US" sz="700" b="0" i="0" u="none" strike="noStrike">
                          <a:solidFill>
                            <a:srgbClr val="000000"/>
                          </a:solidFill>
                          <a:effectLst/>
                          <a:latin typeface="Calibri" panose="020F0502020204030204" pitchFamily="34" charset="0"/>
                        </a:rPr>
                        <a:t>11-17/1339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mprovement to TWT parameter set selection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Jarkko Kneckt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45472">
                <a:tc>
                  <a:txBody>
                    <a:bodyPr/>
                    <a:lstStyle/>
                    <a:p>
                      <a:pPr algn="r" fontAlgn="t"/>
                      <a:r>
                        <a:rPr lang="en-US" sz="700" b="0" i="0" u="none" strike="noStrike">
                          <a:solidFill>
                            <a:srgbClr val="000000"/>
                          </a:solidFill>
                          <a:effectLst/>
                          <a:latin typeface="Calibri" panose="020F0502020204030204" pitchFamily="34" charset="0"/>
                        </a:rPr>
                        <a:t>11-17/1341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PHY-CR-8348-6433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2736">
                <a:tc>
                  <a:txBody>
                    <a:bodyPr/>
                    <a:lstStyle/>
                    <a:p>
                      <a:pPr algn="r" fontAlgn="t"/>
                      <a:r>
                        <a:rPr lang="en-US" sz="700" b="0" i="0" u="none" strike="noStrike">
                          <a:solidFill>
                            <a:srgbClr val="000000"/>
                          </a:solidFill>
                          <a:effectLst/>
                          <a:latin typeface="Calibri" panose="020F0502020204030204" pitchFamily="34" charset="0"/>
                        </a:rPr>
                        <a:t>11-17/1346</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Individual constrained TWT agreements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Jarkko Kneckt </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11-17/1364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CIDs on Subclause 27.3.3 Part 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Ming Gan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2736">
                <a:tc>
                  <a:txBody>
                    <a:bodyPr/>
                    <a:lstStyle/>
                    <a:p>
                      <a:pPr algn="r" fontAlgn="t"/>
                      <a:r>
                        <a:rPr lang="en-US" sz="700" b="0" i="0" u="none" strike="noStrike">
                          <a:solidFill>
                            <a:srgbClr val="000000"/>
                          </a:solidFill>
                          <a:effectLst/>
                          <a:latin typeface="Calibri" panose="020F0502020204030204" pitchFamily="34" charset="0"/>
                        </a:rPr>
                        <a:t>11-17/1365</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CIDs on Subclause 27.3.3 Part 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Ming Gan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45472">
                <a:tc>
                  <a:txBody>
                    <a:bodyPr/>
                    <a:lstStyle/>
                    <a:p>
                      <a:pPr algn="r" fontAlgn="t"/>
                      <a:r>
                        <a:rPr lang="en-US" sz="700" b="0" i="0" u="none" strike="noStrike">
                          <a:solidFill>
                            <a:srgbClr val="000000"/>
                          </a:solidFill>
                          <a:effectLst/>
                          <a:latin typeface="Calibri" panose="020F0502020204030204" pitchFamily="34" charset="0"/>
                        </a:rPr>
                        <a:t>11-17/1377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lb225 cr-27.13 Link adaptation usingthe  HLA Control field text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Frank Hsu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need to discuss with PHY</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r>
              <a:tr h="72736">
                <a:tc>
                  <a:txBody>
                    <a:bodyPr/>
                    <a:lstStyle/>
                    <a:p>
                      <a:pPr algn="r" fontAlgn="t"/>
                      <a:r>
                        <a:rPr lang="en-US" sz="700" b="0" i="0" u="none" strike="noStrike">
                          <a:solidFill>
                            <a:srgbClr val="000000"/>
                          </a:solidFill>
                          <a:effectLst/>
                          <a:latin typeface="Calibri" panose="020F0502020204030204" pitchFamily="34" charset="0"/>
                        </a:rPr>
                        <a:t>11-17/1397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CR-on-BSS-Load-Information-in-802.11ax-follow-up</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Ming Gan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11-17/1399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Resolution for CID 3099</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Edward Au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2736">
                <a:tc>
                  <a:txBody>
                    <a:bodyPr/>
                    <a:lstStyle/>
                    <a:p>
                      <a:pPr algn="r" fontAlgn="t"/>
                      <a:r>
                        <a:rPr lang="en-US" sz="700" b="0" i="0" u="none" strike="noStrike">
                          <a:solidFill>
                            <a:srgbClr val="000000"/>
                          </a:solidFill>
                          <a:effectLst/>
                          <a:latin typeface="Calibri" panose="020F0502020204030204" pitchFamily="34" charset="0"/>
                        </a:rPr>
                        <a:t>11-17/1401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Resolution for CIDs 5285, 6198</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Edward Au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11-17/1402</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Resolution for PICS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Edward Au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45472">
                <a:tc>
                  <a:txBody>
                    <a:bodyPr/>
                    <a:lstStyle/>
                    <a:p>
                      <a:pPr algn="r" fontAlgn="t"/>
                      <a:r>
                        <a:rPr lang="en-US" sz="700" b="0" i="0" u="none" strike="noStrike">
                          <a:solidFill>
                            <a:srgbClr val="000000"/>
                          </a:solidFill>
                          <a:effectLst/>
                          <a:latin typeface="Calibri" panose="020F0502020204030204" pitchFamily="34" charset="0"/>
                        </a:rPr>
                        <a:t>11-17/1429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Annex G Comment Resolution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Osama Aboul-Magd (Huawei Technologies)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862859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780490" y="1143000"/>
            <a:ext cx="7770813" cy="4113213"/>
          </a:xfrm>
        </p:spPr>
        <p:txBody>
          <a:bodyPr/>
          <a:lstStyle/>
          <a:p>
            <a:r>
              <a:rPr lang="en-US" dirty="0" smtClean="0"/>
              <a:t>Move  11-17/1379 from PHY to MAC (</a:t>
            </a:r>
            <a:r>
              <a:rPr lang="en-US" u="sng" dirty="0" smtClean="0"/>
              <a:t>withdrawn)</a:t>
            </a:r>
          </a:p>
          <a:p>
            <a:r>
              <a:rPr lang="en-US" dirty="0" smtClean="0"/>
              <a:t>Add 11-17/1441</a:t>
            </a:r>
          </a:p>
          <a:p>
            <a:r>
              <a:rPr lang="en-US" dirty="0" smtClean="0"/>
              <a:t>Add 1-17/1456</a:t>
            </a:r>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August 2017</a:t>
            </a:r>
            <a:endParaRPr lang="en-GB"/>
          </a:p>
        </p:txBody>
      </p:sp>
    </p:spTree>
    <p:extLst>
      <p:ext uri="{BB962C8B-B14F-4D97-AF65-F5344CB8AC3E}">
        <p14:creationId xmlns:p14="http://schemas.microsoft.com/office/powerpoint/2010/main" val="34244874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Submissions</a:t>
            </a:r>
            <a:endParaRPr lang="en-US" dirty="0"/>
          </a:p>
        </p:txBody>
      </p:sp>
      <p:sp>
        <p:nvSpPr>
          <p:cNvPr id="3" name="Date Placeholder 2"/>
          <p:cNvSpPr>
            <a:spLocks noGrp="1"/>
          </p:cNvSpPr>
          <p:nvPr>
            <p:ph type="dt" idx="10"/>
          </p:nvPr>
        </p:nvSpPr>
        <p:spPr/>
        <p:txBody>
          <a:bodyPr/>
          <a:lstStyle/>
          <a:p>
            <a:r>
              <a:rPr lang="en-US" smtClean="0"/>
              <a:t>August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23</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1652176354"/>
              </p:ext>
            </p:extLst>
          </p:nvPr>
        </p:nvGraphicFramePr>
        <p:xfrm>
          <a:off x="838200" y="1676400"/>
          <a:ext cx="7391401" cy="4426806"/>
        </p:xfrm>
        <a:graphic>
          <a:graphicData uri="http://schemas.openxmlformats.org/drawingml/2006/table">
            <a:tbl>
              <a:tblPr/>
              <a:tblGrid>
                <a:gridCol w="685800"/>
                <a:gridCol w="3912538"/>
                <a:gridCol w="2125453"/>
                <a:gridCol w="667610"/>
              </a:tblGrid>
              <a:tr h="0">
                <a:tc>
                  <a:txBody>
                    <a:bodyPr/>
                    <a:lstStyle/>
                    <a:p>
                      <a:pPr algn="ctr" fontAlgn="b"/>
                      <a:r>
                        <a:rPr lang="en-US" sz="1050" b="1" i="0" u="none" strike="noStrike" dirty="0">
                          <a:solidFill>
                            <a:srgbClr val="FFFFFF"/>
                          </a:solidFill>
                          <a:effectLst/>
                          <a:latin typeface="Calibri" panose="020F0502020204030204" pitchFamily="34" charset="0"/>
                        </a:rPr>
                        <a:t>DCN</a:t>
                      </a:r>
                    </a:p>
                  </a:txBody>
                  <a:tcPr marL="7617" marR="7617" marT="76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50" b="1" i="0" u="none" strike="noStrike">
                          <a:solidFill>
                            <a:srgbClr val="FFFFFF"/>
                          </a:solidFill>
                          <a:effectLst/>
                          <a:latin typeface="Calibri" panose="020F0502020204030204" pitchFamily="34" charset="0"/>
                        </a:rPr>
                        <a:t>Title</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50" b="1" i="0" u="none" strike="noStrike">
                          <a:solidFill>
                            <a:srgbClr val="FFFFFF"/>
                          </a:solidFill>
                          <a:effectLst/>
                          <a:latin typeface="Calibri" panose="020F0502020204030204" pitchFamily="34" charset="0"/>
                        </a:rPr>
                        <a:t>Author</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50" b="1" i="0" u="none" strike="noStrike">
                          <a:solidFill>
                            <a:srgbClr val="FFFFFF"/>
                          </a:solidFill>
                          <a:effectLst/>
                          <a:latin typeface="Calibri" panose="020F0502020204030204" pitchFamily="34" charset="0"/>
                        </a:rPr>
                        <a:t>Ad Hoc</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r>
              <a:tr h="304682">
                <a:tc>
                  <a:txBody>
                    <a:bodyPr/>
                    <a:lstStyle/>
                    <a:p>
                      <a:pPr algn="r" fontAlgn="t"/>
                      <a:r>
                        <a:rPr lang="en-US" sz="1050" b="0" i="0" u="none" strike="noStrike">
                          <a:solidFill>
                            <a:srgbClr val="000000"/>
                          </a:solidFill>
                          <a:effectLst/>
                          <a:latin typeface="Calibri" panose="020F0502020204030204" pitchFamily="34" charset="0"/>
                        </a:rPr>
                        <a:t>11-17/0995</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Doppler comment resolutions  </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Hongyuan Zhang</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304682">
                <a:tc>
                  <a:txBody>
                    <a:bodyPr/>
                    <a:lstStyle/>
                    <a:p>
                      <a:pPr algn="r" fontAlgn="t"/>
                      <a:r>
                        <a:rPr lang="en-US" sz="1050" b="0" i="0" u="none" strike="noStrike">
                          <a:solidFill>
                            <a:srgbClr val="000000"/>
                          </a:solidFill>
                          <a:effectLst/>
                          <a:latin typeface="Calibri" panose="020F0502020204030204" pitchFamily="34" charset="0"/>
                        </a:rPr>
                        <a:t>11-17/1001</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crs-on-28-2-2-txvector-and-rxvector-part-1</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Bo Sun (ZTE Corporation)</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2341">
                <a:tc>
                  <a:txBody>
                    <a:bodyPr/>
                    <a:lstStyle/>
                    <a:p>
                      <a:pPr algn="r" fontAlgn="t"/>
                      <a:r>
                        <a:rPr lang="en-US" sz="1050" b="0" i="0" u="none" strike="noStrike">
                          <a:solidFill>
                            <a:srgbClr val="000000"/>
                          </a:solidFill>
                          <a:effectLst/>
                          <a:latin typeface="Calibri" panose="020F0502020204030204" pitchFamily="34" charset="0"/>
                        </a:rPr>
                        <a:t>11-17/1296</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CR-Miscellaneous-Part-1</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Lochan Verma (Qualcomm)</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11-17/1306</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PHY_CR_28.3.3.2</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Xiaogang Chen (Intel)</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2341">
                <a:tc>
                  <a:txBody>
                    <a:bodyPr/>
                    <a:lstStyle/>
                    <a:p>
                      <a:pPr algn="r" fontAlgn="t"/>
                      <a:r>
                        <a:rPr lang="en-US" sz="1050" b="0" i="0" u="none" strike="noStrike">
                          <a:solidFill>
                            <a:srgbClr val="000000"/>
                          </a:solidFill>
                          <a:effectLst/>
                          <a:latin typeface="Calibri" panose="020F0502020204030204" pitchFamily="34" charset="0"/>
                        </a:rPr>
                        <a:t>11-17/1307</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Changes to NDP feedback Tx/Rx vector</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Xiaogang Chen (Intel)</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11-17/1315</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Resolution to CID8576</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Yujin Noh (Newracom)</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304682">
                <a:tc>
                  <a:txBody>
                    <a:bodyPr/>
                    <a:lstStyle/>
                    <a:p>
                      <a:pPr algn="r" fontAlgn="t"/>
                      <a:r>
                        <a:rPr lang="en-US" sz="1050" b="0" i="0" u="none" strike="noStrike">
                          <a:solidFill>
                            <a:srgbClr val="000000"/>
                          </a:solidFill>
                          <a:effectLst/>
                          <a:latin typeface="Calibri" panose="020F0502020204030204" pitchFamily="34" charset="0"/>
                        </a:rPr>
                        <a:t>11-17/1320</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NSYM and TPE at RX side </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for Midamble design - Follow up</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Yujin Noh (Newracom)</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11-17/1324</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Usage of Doppler Bit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Yujin Noh (Newracom)</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2341">
                <a:tc>
                  <a:txBody>
                    <a:bodyPr/>
                    <a:lstStyle/>
                    <a:p>
                      <a:pPr algn="r" fontAlgn="t"/>
                      <a:r>
                        <a:rPr lang="en-US" sz="1050" b="0" i="0" u="none" strike="noStrike">
                          <a:solidFill>
                            <a:srgbClr val="000000"/>
                          </a:solidFill>
                          <a:effectLst/>
                          <a:latin typeface="Calibri" panose="020F0502020204030204" pitchFamily="34" charset="0"/>
                        </a:rPr>
                        <a:t>11-17/1325</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Text proposal on Usage of Doppler Bit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Yujin Noh (Newracom)</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11-17/1327</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Interleaver for HE-SIGA and HE-SIGB</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Dongguk Lim(LG Electronics)</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2341">
                <a:tc>
                  <a:txBody>
                    <a:bodyPr/>
                    <a:lstStyle/>
                    <a:p>
                      <a:pPr algn="r" fontAlgn="t"/>
                      <a:r>
                        <a:rPr lang="en-US" sz="1050" b="0" i="0" u="none" strike="noStrike">
                          <a:solidFill>
                            <a:srgbClr val="000000"/>
                          </a:solidFill>
                          <a:effectLst/>
                          <a:latin typeface="Calibri" panose="020F0502020204030204" pitchFamily="34" charset="0"/>
                        </a:rPr>
                        <a:t>11-17/1332</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PHY-CR-28.3.3.4</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Junghoon Suh</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11-17/1350</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On-TX-EVM</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Ron Porat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2341">
                <a:tc>
                  <a:txBody>
                    <a:bodyPr/>
                    <a:lstStyle/>
                    <a:p>
                      <a:pPr algn="r" fontAlgn="t"/>
                      <a:r>
                        <a:rPr lang="en-US" sz="1050" b="0" i="0" u="none" strike="noStrike">
                          <a:solidFill>
                            <a:srgbClr val="000000"/>
                          </a:solidFill>
                          <a:effectLst/>
                          <a:latin typeface="Calibri" panose="020F0502020204030204" pitchFamily="34" charset="0"/>
                        </a:rPr>
                        <a:t>11-17/1357</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Capablity on Doppler Mode</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Ross Jian Yu </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11-17/1361</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CRs for 20MHz-only STA - Part 4</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Sungeun Lee </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2341">
                <a:tc>
                  <a:txBody>
                    <a:bodyPr/>
                    <a:lstStyle/>
                    <a:p>
                      <a:pPr algn="r" fontAlgn="t"/>
                      <a:r>
                        <a:rPr lang="en-US" sz="1050" b="0" i="0" u="none" strike="noStrike">
                          <a:solidFill>
                            <a:srgbClr val="000000"/>
                          </a:solidFill>
                          <a:effectLst/>
                          <a:latin typeface="Calibri" panose="020F0502020204030204" pitchFamily="34" charset="0"/>
                        </a:rPr>
                        <a:t>11-17/1366</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midamble design continued</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Hongyuan Zhang</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11-17/1374</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EVM with amplitude drift ompensation</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Jianhan Liu</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304682">
                <a:tc>
                  <a:txBody>
                    <a:bodyPr/>
                    <a:lstStyle/>
                    <a:p>
                      <a:pPr algn="r" fontAlgn="t"/>
                      <a:r>
                        <a:rPr lang="en-US" sz="1050" b="0" i="0" u="none" strike="noStrike">
                          <a:solidFill>
                            <a:srgbClr val="000000"/>
                          </a:solidFill>
                          <a:effectLst/>
                          <a:latin typeface="Calibri" panose="020F0502020204030204" pitchFamily="34" charset="0"/>
                        </a:rPr>
                        <a:t>11-17/1375</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Test Changes on Transmitter modulation accuracy (EVM) text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Jianhan Liu</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11-17/1376</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Use of Doppler bit in 11ax</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Jianhan Liu</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2341">
                <a:tc>
                  <a:txBody>
                    <a:bodyPr/>
                    <a:lstStyle/>
                    <a:p>
                      <a:pPr algn="r" fontAlgn="t"/>
                      <a:r>
                        <a:rPr lang="en-US" sz="1050" b="0" i="0" u="none" strike="noStrike">
                          <a:solidFill>
                            <a:srgbClr val="000000"/>
                          </a:solidFill>
                          <a:effectLst/>
                          <a:latin typeface="Calibri" panose="020F0502020204030204" pitchFamily="34" charset="0"/>
                        </a:rPr>
                        <a:t>11-17/1379</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cr-4808-revist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Ross Jian Yu </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dirty="0" smtClean="0">
                          <a:solidFill>
                            <a:srgbClr val="000000"/>
                          </a:solidFill>
                          <a:effectLst/>
                          <a:latin typeface="Calibri" panose="020F0502020204030204" pitchFamily="34" charset="0"/>
                        </a:rPr>
                        <a:t>MAC</a:t>
                      </a:r>
                      <a:endParaRPr lang="en-US" sz="1050" b="0" i="0" u="none" strike="noStrike" dirty="0">
                        <a:solidFill>
                          <a:srgbClr val="000000"/>
                        </a:solidFill>
                        <a:effectLst/>
                        <a:latin typeface="Calibri" panose="020F0502020204030204" pitchFamily="34" charset="0"/>
                      </a:endParaRP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11-17/1380</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HE SIG B Spatial Configuration Field</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Hongyuan Zhang</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2341">
                <a:tc>
                  <a:txBody>
                    <a:bodyPr/>
                    <a:lstStyle/>
                    <a:p>
                      <a:pPr algn="r" fontAlgn="t"/>
                      <a:r>
                        <a:rPr lang="en-US" sz="1050" b="0" i="0" u="none" strike="noStrike">
                          <a:solidFill>
                            <a:srgbClr val="000000"/>
                          </a:solidFill>
                          <a:effectLst/>
                          <a:latin typeface="Calibri" panose="020F0502020204030204" pitchFamily="34" charset="0"/>
                        </a:rPr>
                        <a:t>11-17/1381</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CID 6309 DCM in HE TB PPDUs</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Hongyuan Zhang</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dirty="0">
                          <a:solidFill>
                            <a:srgbClr val="000000"/>
                          </a:solidFill>
                          <a:effectLst/>
                          <a:latin typeface="Calibri" panose="020F0502020204030204" pitchFamily="34" charset="0"/>
                        </a:rPr>
                        <a:t>11-17/1383</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proposed-change-to-resolution-to-cid-9551</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Yasuhiko Inoue </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dirty="0">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2929218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Group Chairs</a:t>
            </a:r>
            <a:endParaRPr lang="en-US" dirty="0"/>
          </a:p>
        </p:txBody>
      </p:sp>
      <p:sp>
        <p:nvSpPr>
          <p:cNvPr id="3" name="Date Placeholder 2"/>
          <p:cNvSpPr>
            <a:spLocks noGrp="1"/>
          </p:cNvSpPr>
          <p:nvPr>
            <p:ph type="dt" idx="10"/>
          </p:nvPr>
        </p:nvSpPr>
        <p:spPr/>
        <p:txBody>
          <a:bodyPr/>
          <a:lstStyle/>
          <a:p>
            <a:r>
              <a:rPr lang="en-US" smtClean="0"/>
              <a:t>August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24</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2305072069"/>
              </p:ext>
            </p:extLst>
          </p:nvPr>
        </p:nvGraphicFramePr>
        <p:xfrm>
          <a:off x="914400" y="2209800"/>
          <a:ext cx="7391400" cy="2784579"/>
        </p:xfrm>
        <a:graphic>
          <a:graphicData uri="http://schemas.openxmlformats.org/drawingml/2006/table">
            <a:tbl>
              <a:tblPr/>
              <a:tblGrid>
                <a:gridCol w="1847850"/>
                <a:gridCol w="1847850"/>
                <a:gridCol w="1847850"/>
                <a:gridCol w="1847850"/>
              </a:tblGrid>
              <a:tr h="59018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dirty="0" smtClean="0">
                          <a:ln>
                            <a:noFill/>
                          </a:ln>
                          <a:solidFill>
                            <a:srgbClr val="FFFFFF"/>
                          </a:solidFill>
                          <a:effectLst/>
                          <a:latin typeface="Times New Roman" pitchFamily="18" charset="0"/>
                          <a:ea typeface="MS PGothic" pitchFamily="34" charset="-128"/>
                        </a:rPr>
                        <a:t>MAC</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smtClean="0">
                          <a:ln>
                            <a:noFill/>
                          </a:ln>
                          <a:solidFill>
                            <a:srgbClr val="FFFFFF"/>
                          </a:solidFill>
                          <a:effectLst/>
                          <a:latin typeface="Times New Roman" pitchFamily="18" charset="0"/>
                          <a:ea typeface="MS PGothic" pitchFamily="34" charset="-128"/>
                        </a:rPr>
                        <a:t>PHY</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smtClean="0">
                          <a:ln>
                            <a:noFill/>
                          </a:ln>
                          <a:solidFill>
                            <a:srgbClr val="FFFFFF"/>
                          </a:solidFill>
                          <a:effectLst/>
                          <a:latin typeface="Times New Roman" pitchFamily="18" charset="0"/>
                          <a:ea typeface="MS PGothic" pitchFamily="34" charset="-128"/>
                        </a:rPr>
                        <a:t>MU</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smtClean="0">
                          <a:ln>
                            <a:noFill/>
                          </a:ln>
                          <a:solidFill>
                            <a:srgbClr val="FFFFFF"/>
                          </a:solidFill>
                          <a:effectLst/>
                          <a:latin typeface="Times New Roman" pitchFamily="18" charset="0"/>
                          <a:ea typeface="MS PGothic" pitchFamily="34" charset="-128"/>
                        </a:rPr>
                        <a:t>Spatial Reuse</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r>
              <a:tr h="9143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rPr>
                        <a:t>Chao-Chun Wang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rPr>
                        <a:t>(</a:t>
                      </a:r>
                      <a:r>
                        <a:rPr kumimoji="0" lang="en-CA" altLang="zh-CN" sz="1800" b="1" i="0" u="none" strike="noStrike" cap="none" normalizeH="0" baseline="0" dirty="0" err="1" smtClean="0">
                          <a:ln>
                            <a:noFill/>
                          </a:ln>
                          <a:solidFill>
                            <a:srgbClr val="000000"/>
                          </a:solidFill>
                          <a:effectLst/>
                          <a:latin typeface="Times New Roman" pitchFamily="18" charset="0"/>
                          <a:ea typeface="MS PGothic" pitchFamily="34" charset="-128"/>
                        </a:rPr>
                        <a:t>Mediatek</a:t>
                      </a:r>
                      <a:r>
                        <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rPr>
                        <a:t>)</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Bo Sun (ZTE)</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Sigurd Schelstraete (QAT)</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Laurent Cariou (Intel)</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63999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Jianhan Liu (MTK)</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Kiseon Ryu (LG)</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Guido Hiertz (Ericsson)</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63999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Times New Roman" pitchFamily="18" charset="0"/>
                          <a:ea typeface="MS PGothic" pitchFamily="34" charset="-128"/>
                        </a:rPr>
                        <a:t>Hongyuan Zhang </a:t>
                      </a: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(MRVL)</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rPr>
                        <a:t>David (</a:t>
                      </a:r>
                      <a:r>
                        <a:rPr kumimoji="0" lang="en-CA" altLang="zh-CN" sz="1800" b="1" i="0" u="none" strike="noStrike" cap="none" normalizeH="0" baseline="0" dirty="0" err="1" smtClean="0">
                          <a:ln>
                            <a:noFill/>
                          </a:ln>
                          <a:solidFill>
                            <a:srgbClr val="000000"/>
                          </a:solidFill>
                          <a:effectLst/>
                          <a:latin typeface="Times New Roman" pitchFamily="18" charset="0"/>
                          <a:ea typeface="MS PGothic" pitchFamily="34" charset="-128"/>
                        </a:rPr>
                        <a:t>Xun</a:t>
                      </a:r>
                      <a:r>
                        <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rPr>
                        <a:t>) Yang</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FF0000"/>
                          </a:solidFill>
                          <a:effectLst/>
                          <a:latin typeface="Times New Roman" pitchFamily="18" charset="0"/>
                          <a:ea typeface="MS PGothic" pitchFamily="34" charset="-128"/>
                        </a:rPr>
                        <a:t>Jae </a:t>
                      </a:r>
                      <a:r>
                        <a:rPr kumimoji="0" lang="en-US" altLang="zh-CN" sz="1800" b="1" i="0" u="none" strike="noStrike" cap="none" normalizeH="0" baseline="0" dirty="0" err="1" smtClean="0">
                          <a:ln>
                            <a:noFill/>
                          </a:ln>
                          <a:solidFill>
                            <a:srgbClr val="FF0000"/>
                          </a:solidFill>
                          <a:effectLst/>
                          <a:latin typeface="Times New Roman" pitchFamily="18" charset="0"/>
                          <a:ea typeface="MS PGothic" pitchFamily="34" charset="-128"/>
                        </a:rPr>
                        <a:t>Seung</a:t>
                      </a:r>
                      <a:r>
                        <a:rPr kumimoji="0" lang="en-US" altLang="zh-CN" sz="1800" b="1" i="0" u="none" strike="noStrike" cap="none" normalizeH="0" baseline="0" dirty="0" smtClean="0">
                          <a:ln>
                            <a:noFill/>
                          </a:ln>
                          <a:solidFill>
                            <a:srgbClr val="FF0000"/>
                          </a:solidFill>
                          <a:effectLst/>
                          <a:latin typeface="Times New Roman" pitchFamily="18" charset="0"/>
                          <a:ea typeface="MS PGothic" pitchFamily="34" charset="-128"/>
                        </a:rPr>
                        <a:t> Lee (ETRI)</a:t>
                      </a:r>
                      <a:endParaRPr kumimoji="0" lang="en-CA" altLang="zh-CN" sz="1800" b="1" i="0" u="none" strike="noStrike" cap="none" normalizeH="0" baseline="0" dirty="0" smtClean="0">
                        <a:ln>
                          <a:noFill/>
                        </a:ln>
                        <a:solidFill>
                          <a:srgbClr val="FF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bl>
          </a:graphicData>
        </a:graphic>
      </p:graphicFrame>
    </p:spTree>
    <p:extLst>
      <p:ext uri="{BB962C8B-B14F-4D97-AF65-F5344CB8AC3E}">
        <p14:creationId xmlns:p14="http://schemas.microsoft.com/office/powerpoint/2010/main" val="18992640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July 2017</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CA" dirty="0"/>
              <a:t>Discussed options and need for volunteers for the Waveform generation activity.</a:t>
            </a:r>
          </a:p>
          <a:p>
            <a:pPr>
              <a:buFont typeface="Arial" panose="020B0604020202020204" pitchFamily="34" charset="0"/>
              <a:buChar char="•"/>
            </a:pPr>
            <a:r>
              <a:rPr lang="en-CA" dirty="0"/>
              <a:t>Motion passed to extend 802.11ax scope to include bands up to 7.125 </a:t>
            </a:r>
            <a:r>
              <a:rPr lang="en-CA" dirty="0" smtClean="0"/>
              <a:t>GHz</a:t>
            </a:r>
          </a:p>
          <a:p>
            <a:pPr>
              <a:buFont typeface="Arial" panose="020B0604020202020204" pitchFamily="34" charset="0"/>
              <a:buChar char="•"/>
            </a:pPr>
            <a:r>
              <a:rPr lang="en-CA" sz="2200" dirty="0"/>
              <a:t>The TG held a 3-day ad hoc meeting in Santa Clara to work on the MAC and MU remaining comments</a:t>
            </a:r>
          </a:p>
          <a:p>
            <a:pPr lvl="1">
              <a:buFont typeface="Arial" panose="020B0604020202020204" pitchFamily="34" charset="0"/>
              <a:buChar char="•"/>
            </a:pPr>
            <a:r>
              <a:rPr lang="en-CA" sz="1800" b="1" dirty="0"/>
              <a:t>35 Submissions were discussed covering over 650 CID. Most of the CIDs are now ready for motion.</a:t>
            </a:r>
          </a:p>
          <a:p>
            <a:pPr lvl="1">
              <a:buFont typeface="Arial" panose="020B0604020202020204" pitchFamily="34" charset="0"/>
              <a:buChar char="•"/>
            </a:pPr>
            <a:r>
              <a:rPr lang="en-CA" sz="1800" b="1" dirty="0"/>
              <a:t>Agenda for the ad hoc meeting is available at 11-17/1251r4.</a:t>
            </a:r>
          </a:p>
          <a:p>
            <a:pPr>
              <a:buFont typeface="Arial" panose="020B0604020202020204" pitchFamily="34" charset="0"/>
              <a:buChar char="•"/>
            </a:pPr>
            <a:r>
              <a:rPr lang="en-CA" sz="2200" dirty="0"/>
              <a:t>Additionally about 60 CIDs are resolved during the </a:t>
            </a:r>
            <a:r>
              <a:rPr lang="en-CA" sz="2200" dirty="0" err="1"/>
              <a:t>telecons</a:t>
            </a:r>
            <a:r>
              <a:rPr lang="en-CA" sz="2200" dirty="0"/>
              <a:t>.</a:t>
            </a:r>
          </a:p>
          <a:p>
            <a:pPr>
              <a:buFont typeface="Arial" panose="020B0604020202020204" pitchFamily="34" charset="0"/>
              <a:buChar char="•"/>
            </a:pPr>
            <a:endParaRPr lang="en-CA"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(July 2017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a:xfrm>
            <a:off x="685800" y="1752600"/>
            <a:ext cx="7770813" cy="4113213"/>
          </a:xfrm>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July 2017 </a:t>
            </a:r>
            <a:r>
              <a:rPr lang="en-US" altLang="en-US" sz="2000" dirty="0"/>
              <a:t>plenary meeting to today:  </a:t>
            </a:r>
            <a:endParaRPr lang="en-US" altLang="en-US" sz="2000" dirty="0" smtClean="0"/>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mentor.ieee.org/802.11/dcn/17/11-17-1105-00-00ax-tgax-july-2017-berlin-meeting-minutes.docx</a:t>
            </a:r>
            <a:r>
              <a:rPr lang="en-US" altLang="en-US" sz="1600" dirty="0" smtClean="0"/>
              <a:t> </a:t>
            </a:r>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mentor.ieee.org/802.11/dcn/17/11-17-1177-03-00ax-tgax-teleconference-minutes-from-july-to-august-2017.docx</a:t>
            </a:r>
            <a:r>
              <a:rPr lang="en-US" altLang="en-US" sz="1600" dirty="0" smtClean="0"/>
              <a:t> </a:t>
            </a:r>
          </a:p>
          <a:p>
            <a:pPr lvl="1">
              <a:buFont typeface="Arial" panose="020B0604020202020204" pitchFamily="34" charset="0"/>
              <a:buChar char="•"/>
            </a:pPr>
            <a:r>
              <a:rPr lang="en-US" altLang="en-US" sz="1600" dirty="0">
                <a:hlinkClick r:id="rId4"/>
              </a:rPr>
              <a:t>https://</a:t>
            </a:r>
            <a:r>
              <a:rPr lang="en-US" altLang="en-US" sz="1600" dirty="0" smtClean="0">
                <a:hlinkClick r:id="rId4"/>
              </a:rPr>
              <a:t>mentor.ieee.org/802.11/dcn/17/11-17-1367-00-00ax-minutes-from-tgax-non-phy-ad-hoc-meeting-sep-2017.docx</a:t>
            </a:r>
            <a:r>
              <a:rPr lang="en-US" altLang="en-US" sz="1600" dirty="0" smtClean="0"/>
              <a:t> </a:t>
            </a:r>
          </a:p>
          <a:p>
            <a:pPr lvl="1">
              <a:buFont typeface="Arial" panose="020B0604020202020204" pitchFamily="34" charset="0"/>
              <a:buChar char="•"/>
            </a:pPr>
            <a:r>
              <a:rPr lang="en-US" altLang="en-US" sz="1600" dirty="0">
                <a:hlinkClick r:id="rId5"/>
              </a:rPr>
              <a:t>https://</a:t>
            </a:r>
            <a:r>
              <a:rPr lang="en-US" altLang="en-US" sz="1600" dirty="0" smtClean="0">
                <a:hlinkClick r:id="rId5"/>
              </a:rPr>
              <a:t>mentor.ieee.org/802.11/dcn/17/11-17-1154-00-00ax-11ax-mac-ad-hoc-meeting-minutes.docx</a:t>
            </a:r>
            <a:r>
              <a:rPr lang="en-US" altLang="en-US" sz="1600" dirty="0" smtClean="0"/>
              <a:t> </a:t>
            </a:r>
          </a:p>
          <a:p>
            <a:pPr lvl="1">
              <a:buFont typeface="Arial" panose="020B0604020202020204" pitchFamily="34" charset="0"/>
              <a:buChar char="•"/>
            </a:pPr>
            <a:r>
              <a:rPr lang="en-US" altLang="en-US" sz="1600" dirty="0">
                <a:hlinkClick r:id="rId6"/>
              </a:rPr>
              <a:t>https://</a:t>
            </a:r>
            <a:r>
              <a:rPr lang="en-US" altLang="en-US" sz="1600" dirty="0" smtClean="0">
                <a:hlinkClick r:id="rId6"/>
              </a:rPr>
              <a:t>mentor.ieee.org/802.11/dcn/17/11-17-1148-00-00ax-tgax-mu-and-sr-ad-hoc-group-meeting-minutes-july-2017.docx</a:t>
            </a:r>
            <a:r>
              <a:rPr lang="en-US" altLang="en-US" sz="1600" dirty="0" smtClean="0"/>
              <a:t> </a:t>
            </a:r>
          </a:p>
          <a:p>
            <a:pPr lvl="1">
              <a:buFont typeface="Arial" panose="020B0604020202020204" pitchFamily="34" charset="0"/>
              <a:buChar char="•"/>
            </a:pPr>
            <a:r>
              <a:rPr lang="en-US" altLang="en-US" sz="1600" dirty="0">
                <a:hlinkClick r:id="rId7"/>
              </a:rPr>
              <a:t>https://</a:t>
            </a:r>
            <a:r>
              <a:rPr lang="en-US" altLang="en-US" sz="1600" dirty="0" smtClean="0">
                <a:hlinkClick r:id="rId7"/>
              </a:rPr>
              <a:t>mentor.ieee.org/802.11/dcn/17/11-17-1094-00-00ax-tgax-july-2017-berlin-phy-ad-hoc-meeting-minutes.docx</a:t>
            </a:r>
            <a:r>
              <a:rPr lang="en-US" altLang="en-US" sz="1600" dirty="0" smtClean="0"/>
              <a:t> </a:t>
            </a:r>
            <a:endParaRPr lang="en-US" altLang="en-US" sz="1600" dirty="0"/>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smtClean="0"/>
              <a:t>Move:</a:t>
            </a:r>
            <a:r>
              <a:rPr lang="en-US" altLang="en-US" sz="2000" dirty="0"/>
              <a:t> </a:t>
            </a:r>
            <a:r>
              <a:rPr lang="en-US" altLang="en-US" sz="2000" dirty="0" smtClean="0"/>
              <a:t>Suhwook Kim	</a:t>
            </a:r>
            <a:r>
              <a:rPr lang="en-US" altLang="en-US" sz="2000" dirty="0"/>
              <a:t>	Second</a:t>
            </a:r>
            <a:r>
              <a:rPr lang="en-US" altLang="en-US" sz="2000" dirty="0" smtClean="0"/>
              <a:t>: Abhishek Patil</a:t>
            </a:r>
          </a:p>
          <a:p>
            <a:pPr>
              <a:buFont typeface="Arial" panose="020B0604020202020204" pitchFamily="34" charset="0"/>
              <a:buChar char="•"/>
            </a:pPr>
            <a:r>
              <a:rPr lang="en-US" altLang="en-US" sz="2000" dirty="0" smtClean="0"/>
              <a:t>Approved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CSD Motion</a:t>
            </a:r>
            <a:endParaRPr lang="en-US" dirty="0"/>
          </a:p>
        </p:txBody>
      </p:sp>
      <p:sp>
        <p:nvSpPr>
          <p:cNvPr id="3" name="Content Placeholder 2"/>
          <p:cNvSpPr>
            <a:spLocks noGrp="1"/>
          </p:cNvSpPr>
          <p:nvPr>
            <p:ph idx="1"/>
          </p:nvPr>
        </p:nvSpPr>
        <p:spPr/>
        <p:txBody>
          <a:bodyPr/>
          <a:lstStyle/>
          <a:p>
            <a:r>
              <a:rPr lang="en-US" dirty="0" smtClean="0"/>
              <a:t>Move to affirm that the IEEE P802.11ax CSD in document 11-14/0169r1 still applies to the modified PAR in document 11-17/0913r2.</a:t>
            </a:r>
          </a:p>
          <a:p>
            <a:endParaRPr lang="en-US" dirty="0"/>
          </a:p>
          <a:p>
            <a:r>
              <a:rPr lang="en-US" dirty="0" smtClean="0"/>
              <a:t>Move:	Yasuhiko Inoue	Second: Rich Kennedy</a:t>
            </a:r>
          </a:p>
          <a:p>
            <a:r>
              <a:rPr lang="en-US" dirty="0" smtClean="0"/>
              <a:t>Y/N/A : 95/0/0 </a:t>
            </a:r>
          </a:p>
          <a:p>
            <a:r>
              <a:rPr lang="en-US" dirty="0" smtClean="0"/>
              <a:t>Passes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39116823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50385421"/>
              </p:ext>
            </p:extLst>
          </p:nvPr>
        </p:nvGraphicFramePr>
        <p:xfrm>
          <a:off x="6324600" y="1990165"/>
          <a:ext cx="1705286" cy="1438835"/>
        </p:xfrm>
        <a:graphic>
          <a:graphicData uri="http://schemas.openxmlformats.org/presentationml/2006/ole">
            <mc:AlternateContent xmlns:mc="http://schemas.openxmlformats.org/markup-compatibility/2006">
              <mc:Choice xmlns:v="urn:schemas-microsoft-com:vml" Requires="v">
                <p:oleObj spid="_x0000_s4204" name="Packager Shell Object" showAsIcon="1" r:id="rId3" imgW="914400" imgH="771480" progId="Package">
                  <p:embed/>
                </p:oleObj>
              </mc:Choice>
              <mc:Fallback>
                <p:oleObj name="Packager Shell Object" showAsIcon="1" r:id="rId3" imgW="914400" imgH="771480" progId="Package">
                  <p:embed/>
                  <p:pic>
                    <p:nvPicPr>
                      <p:cNvPr id="0" name=""/>
                      <p:cNvPicPr/>
                      <p:nvPr/>
                    </p:nvPicPr>
                    <p:blipFill>
                      <a:blip r:embed="rId4"/>
                      <a:stretch>
                        <a:fillRect/>
                      </a:stretch>
                    </p:blipFill>
                    <p:spPr>
                      <a:xfrm>
                        <a:off x="6324600" y="1990165"/>
                        <a:ext cx="1705286" cy="1438835"/>
                      </a:xfrm>
                      <a:prstGeom prst="rect">
                        <a:avLst/>
                      </a:prstGeom>
                    </p:spPr>
                  </p:pic>
                </p:oleObj>
              </mc:Fallback>
            </mc:AlternateContent>
          </a:graphicData>
        </a:graphic>
      </p:graphicFrame>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a:xfrm>
            <a:off x="685800" y="1524000"/>
            <a:ext cx="7770813" cy="4113213"/>
          </a:xfrm>
        </p:spPr>
        <p:txBody>
          <a:bodyPr/>
          <a:lstStyle/>
          <a:p>
            <a:pPr>
              <a:buFont typeface="Arial" panose="020B0604020202020204" pitchFamily="34" charset="0"/>
              <a:buChar char="•"/>
            </a:pPr>
            <a:r>
              <a:rPr lang="en-US" altLang="zh-CN" dirty="0" smtClean="0"/>
              <a:t>September </a:t>
            </a:r>
            <a:r>
              <a:rPr lang="en-US" altLang="zh-CN" dirty="0"/>
              <a:t>2014: start of the TG</a:t>
            </a:r>
          </a:p>
          <a:p>
            <a:pPr>
              <a:buFont typeface="Arial" panose="020B0604020202020204" pitchFamily="34" charset="0"/>
              <a:buChar char="•"/>
            </a:pPr>
            <a:r>
              <a:rPr lang="en-US" altLang="zh-CN" dirty="0"/>
              <a:t>Nov. 2014: First draft of the TG SFD was approved</a:t>
            </a:r>
          </a:p>
          <a:p>
            <a:pPr>
              <a:buFont typeface="Arial" panose="020B0604020202020204" pitchFamily="34" charset="0"/>
              <a:buChar char="•"/>
            </a:pPr>
            <a:r>
              <a:rPr lang="en-US" altLang="zh-CN" dirty="0"/>
              <a:t>Jan. 2016: proposed TG draft</a:t>
            </a:r>
          </a:p>
          <a:p>
            <a:pPr>
              <a:buFont typeface="Arial" panose="020B0604020202020204" pitchFamily="34" charset="0"/>
              <a:buChar char="•"/>
            </a:pPr>
            <a:r>
              <a:rPr lang="en-US" altLang="zh-CN" dirty="0" smtClean="0"/>
              <a:t>September </a:t>
            </a:r>
            <a:r>
              <a:rPr lang="en-US" altLang="zh-CN" dirty="0"/>
              <a:t>2016: Draft D0.1 was approved and CC started</a:t>
            </a:r>
          </a:p>
          <a:p>
            <a:pPr>
              <a:buFont typeface="Arial" panose="020B0604020202020204" pitchFamily="34" charset="0"/>
              <a:buChar char="•"/>
            </a:pPr>
            <a:r>
              <a:rPr lang="en-US" altLang="zh-CN" dirty="0">
                <a:solidFill>
                  <a:srgbClr val="00B050"/>
                </a:solidFill>
              </a:rPr>
              <a:t>November 2016: Draft 1.0 and WG letter ballot</a:t>
            </a:r>
          </a:p>
          <a:p>
            <a:pPr>
              <a:buFont typeface="Arial" panose="020B0604020202020204" pitchFamily="34" charset="0"/>
              <a:buChar char="•"/>
            </a:pPr>
            <a:r>
              <a:rPr lang="en-US" altLang="zh-CN" dirty="0" smtClean="0">
                <a:solidFill>
                  <a:srgbClr val="FF0000"/>
                </a:solidFill>
              </a:rPr>
              <a:t>September </a:t>
            </a:r>
            <a:r>
              <a:rPr lang="en-US" altLang="zh-CN" dirty="0">
                <a:solidFill>
                  <a:srgbClr val="FF0000"/>
                </a:solidFill>
              </a:rPr>
              <a:t>2017: Draft 2.0 and </a:t>
            </a:r>
            <a:r>
              <a:rPr lang="en-US" altLang="zh-CN" strike="sngStrike" dirty="0" smtClean="0">
                <a:solidFill>
                  <a:srgbClr val="FF0000"/>
                </a:solidFill>
              </a:rPr>
              <a:t>recirculation </a:t>
            </a:r>
            <a:r>
              <a:rPr lang="en-US" altLang="zh-CN" dirty="0" smtClean="0">
                <a:solidFill>
                  <a:srgbClr val="FF0000"/>
                </a:solidFill>
              </a:rPr>
              <a:t>WG LB</a:t>
            </a:r>
            <a:endParaRPr lang="en-US" altLang="zh-CN" dirty="0">
              <a:solidFill>
                <a:srgbClr val="FF0000"/>
              </a:solidFill>
            </a:endParaRPr>
          </a:p>
          <a:p>
            <a:pPr>
              <a:buFont typeface="Arial" panose="020B0604020202020204" pitchFamily="34" charset="0"/>
              <a:buChar char="•"/>
            </a:pPr>
            <a:r>
              <a:rPr lang="en-CA" altLang="zh-CN" dirty="0">
                <a:solidFill>
                  <a:srgbClr val="FFC000"/>
                </a:solidFill>
              </a:rPr>
              <a:t>November </a:t>
            </a:r>
            <a:r>
              <a:rPr lang="en-CA" altLang="zh-CN" dirty="0" smtClean="0">
                <a:solidFill>
                  <a:srgbClr val="FFC000"/>
                </a:solidFill>
              </a:rPr>
              <a:t>2019: </a:t>
            </a:r>
            <a:r>
              <a:rPr lang="en-CA" altLang="zh-CN" dirty="0">
                <a:solidFill>
                  <a:srgbClr val="FFC000"/>
                </a:solidFill>
              </a:rPr>
              <a:t>MDR (Mandatory Document Review)</a:t>
            </a:r>
          </a:p>
          <a:p>
            <a:pPr>
              <a:buFont typeface="Arial" panose="020B0604020202020204" pitchFamily="34" charset="0"/>
              <a:buChar char="•"/>
            </a:pPr>
            <a:r>
              <a:rPr lang="en-CA" altLang="zh-CN" dirty="0">
                <a:solidFill>
                  <a:srgbClr val="FFC000"/>
                </a:solidFill>
              </a:rPr>
              <a:t>January </a:t>
            </a:r>
            <a:r>
              <a:rPr lang="en-CA" altLang="zh-CN" dirty="0" smtClean="0">
                <a:solidFill>
                  <a:srgbClr val="FFC000"/>
                </a:solidFill>
              </a:rPr>
              <a:t>2019: </a:t>
            </a:r>
            <a:r>
              <a:rPr lang="en-CA" altLang="zh-CN" dirty="0">
                <a:solidFill>
                  <a:srgbClr val="FFC000"/>
                </a:solidFill>
              </a:rPr>
              <a:t>Formation of SB pool</a:t>
            </a:r>
            <a:endParaRPr lang="en-US" altLang="zh-CN" dirty="0">
              <a:solidFill>
                <a:srgbClr val="FFC000"/>
              </a:solidFill>
            </a:endParaRPr>
          </a:p>
          <a:p>
            <a:pPr>
              <a:buFont typeface="Arial" panose="020B0604020202020204" pitchFamily="34" charset="0"/>
              <a:buChar char="•"/>
            </a:pPr>
            <a:r>
              <a:rPr lang="en-US" altLang="zh-CN" dirty="0" smtClean="0">
                <a:solidFill>
                  <a:srgbClr val="FFC000"/>
                </a:solidFill>
              </a:rPr>
              <a:t>September 2019: </a:t>
            </a:r>
            <a:r>
              <a:rPr lang="en-US" altLang="zh-CN" dirty="0">
                <a:solidFill>
                  <a:srgbClr val="FFC000"/>
                </a:solidFill>
              </a:rPr>
              <a:t>Sponsor Ballot</a:t>
            </a:r>
          </a:p>
          <a:p>
            <a:pPr>
              <a:buFont typeface="Arial" panose="020B0604020202020204" pitchFamily="34" charset="0"/>
              <a:buChar char="•"/>
            </a:pPr>
            <a:r>
              <a:rPr lang="en-CA" altLang="zh-CN" dirty="0">
                <a:solidFill>
                  <a:srgbClr val="FFC000"/>
                </a:solidFill>
              </a:rPr>
              <a:t>December </a:t>
            </a:r>
            <a:r>
              <a:rPr lang="en-CA" altLang="zh-CN" dirty="0" smtClean="0">
                <a:solidFill>
                  <a:srgbClr val="FFC000"/>
                </a:solidFill>
              </a:rPr>
              <a:t>2019: </a:t>
            </a:r>
            <a:r>
              <a:rPr lang="en-CA" altLang="zh-CN" dirty="0" err="1">
                <a:solidFill>
                  <a:srgbClr val="FFC000"/>
                </a:solidFill>
              </a:rPr>
              <a:t>RevCom</a:t>
            </a:r>
            <a:endParaRPr lang="en-US" altLang="zh-CN" dirty="0">
              <a:solidFill>
                <a:srgbClr val="FFC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
        <p:nvSpPr>
          <p:cNvPr id="7" name="TextBox 6"/>
          <p:cNvSpPr txBox="1"/>
          <p:nvPr/>
        </p:nvSpPr>
        <p:spPr>
          <a:xfrm>
            <a:off x="2567253" y="282177"/>
            <a:ext cx="2749471" cy="6247864"/>
          </a:xfrm>
          <a:prstGeom prst="rect">
            <a:avLst/>
          </a:prstGeom>
          <a:noFill/>
        </p:spPr>
        <p:txBody>
          <a:bodyPr wrap="none" rtlCol="0">
            <a:spAutoFit/>
          </a:bodyPr>
          <a:lstStyle/>
          <a:p>
            <a:r>
              <a:rPr lang="en-US" sz="40000" dirty="0" smtClean="0">
                <a:solidFill>
                  <a:schemeClr val="tx1"/>
                </a:solidFill>
                <a:latin typeface="SimHei" panose="02010609060101010101" pitchFamily="49" charset="-122"/>
                <a:ea typeface="SimHei" panose="02010609060101010101" pitchFamily="49" charset="-122"/>
              </a:rPr>
              <a:t>X</a:t>
            </a:r>
            <a:endParaRPr lang="en-US" sz="40000" dirty="0">
              <a:solidFill>
                <a:schemeClr val="tx1"/>
              </a:solidFill>
              <a:latin typeface="SimHei" panose="02010609060101010101" pitchFamily="49" charset="-122"/>
              <a:ea typeface="SimHei" panose="02010609060101010101" pitchFamily="49" charset="-122"/>
            </a:endParaRPr>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Monday </a:t>
            </a:r>
            <a:r>
              <a:rPr lang="en-US" altLang="en-US" dirty="0" smtClean="0"/>
              <a:t>September 11, </a:t>
            </a:r>
            <a:r>
              <a:rPr lang="en-US" altLang="en-US" dirty="0"/>
              <a:t>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Ad Hoc Group Meetings</a:t>
            </a:r>
          </a:p>
          <a:p>
            <a:pPr lvl="1">
              <a:buFont typeface="Arial" panose="020B0604020202020204" pitchFamily="34" charset="0"/>
              <a:buChar char="•"/>
            </a:pPr>
            <a:r>
              <a:rPr lang="en-US" dirty="0" smtClean="0"/>
              <a:t>Ad Hoc #1: PHY (Kona 4/5)</a:t>
            </a:r>
          </a:p>
          <a:p>
            <a:pPr lvl="1">
              <a:buFont typeface="Arial" panose="020B0604020202020204" pitchFamily="34" charset="0"/>
              <a:buChar char="•"/>
            </a:pPr>
            <a:r>
              <a:rPr lang="en-US" dirty="0" smtClean="0"/>
              <a:t>Ad Hoc #2: MAC (</a:t>
            </a:r>
            <a:r>
              <a:rPr lang="en-US" dirty="0" err="1" smtClean="0"/>
              <a:t>Kohala</a:t>
            </a:r>
            <a:r>
              <a:rPr lang="en-US" dirty="0" smtClean="0"/>
              <a:t> 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a:t>
            </a:r>
            <a:r>
              <a:rPr lang="en-US" altLang="en-US" dirty="0" smtClean="0"/>
              <a:t>September 11,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Ad Hoc Group Meetings</a:t>
            </a:r>
          </a:p>
          <a:p>
            <a:pPr lvl="1">
              <a:buFont typeface="Arial" panose="020B0604020202020204" pitchFamily="34" charset="0"/>
              <a:buChar char="•"/>
            </a:pPr>
            <a:r>
              <a:rPr lang="en-US" dirty="0" smtClean="0"/>
              <a:t>Ad Hoc #1: PHY (Kona 4/5)</a:t>
            </a:r>
          </a:p>
          <a:p>
            <a:pPr lvl="1">
              <a:buFont typeface="Arial" panose="020B0604020202020204" pitchFamily="34" charset="0"/>
              <a:buChar char="•"/>
            </a:pPr>
            <a:r>
              <a:rPr lang="en-US" dirty="0" smtClean="0"/>
              <a:t>Ad Hoc #2: MAC (</a:t>
            </a:r>
            <a:r>
              <a:rPr lang="en-US" dirty="0" err="1" smtClean="0"/>
              <a:t>Kohala</a:t>
            </a:r>
            <a:r>
              <a:rPr lang="en-US" dirty="0" smtClean="0"/>
              <a:t> 3)</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5721602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September 12,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Ad Hoc Group Meetings</a:t>
            </a:r>
          </a:p>
          <a:p>
            <a:pPr lvl="1">
              <a:buFont typeface="Arial" panose="020B0604020202020204" pitchFamily="34" charset="0"/>
              <a:buChar char="•"/>
            </a:pPr>
            <a:r>
              <a:rPr lang="en-US" dirty="0"/>
              <a:t>Ad Hoc #1: PHY (Kona 4/5)</a:t>
            </a:r>
          </a:p>
          <a:p>
            <a:pPr lvl="1">
              <a:buFont typeface="Arial" panose="020B0604020202020204" pitchFamily="34" charset="0"/>
              <a:buChar char="•"/>
            </a:pPr>
            <a:r>
              <a:rPr lang="en-US" dirty="0"/>
              <a:t>Ad Hoc #2: MAC (</a:t>
            </a:r>
            <a:r>
              <a:rPr lang="en-US" dirty="0" err="1"/>
              <a:t>Kohala</a:t>
            </a:r>
            <a:r>
              <a:rPr lang="en-US" dirty="0"/>
              <a:t> 3)</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5213"/>
          </a:xfrm>
        </p:spPr>
        <p:txBody>
          <a:bodyPr/>
          <a:lstStyle/>
          <a:p>
            <a:r>
              <a:rPr lang="en-US" altLang="en-US" dirty="0"/>
              <a:t>Agenda for Tuesday </a:t>
            </a:r>
            <a:r>
              <a:rPr lang="en-US" altLang="en-US" dirty="0" smtClean="0"/>
              <a:t>September 12,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Ad Hoc Group Meetings</a:t>
            </a:r>
          </a:p>
          <a:p>
            <a:pPr lvl="1">
              <a:buFont typeface="Arial" panose="020B0604020202020204" pitchFamily="34" charset="0"/>
              <a:buChar char="•"/>
            </a:pPr>
            <a:r>
              <a:rPr lang="en-US" dirty="0"/>
              <a:t>Ad Hoc #1: PHY (Kona 4/5)</a:t>
            </a:r>
          </a:p>
          <a:p>
            <a:pPr lvl="1">
              <a:buFont typeface="Arial" panose="020B0604020202020204" pitchFamily="34" charset="0"/>
              <a:buChar char="•"/>
            </a:pPr>
            <a:r>
              <a:rPr lang="en-US" dirty="0"/>
              <a:t>Ad Hoc #2: MAC (</a:t>
            </a:r>
            <a:r>
              <a:rPr lang="en-US" dirty="0" err="1"/>
              <a:t>Kohala</a:t>
            </a:r>
            <a:r>
              <a:rPr lang="en-US" dirty="0"/>
              <a:t> 3)</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5213"/>
          </a:xfrm>
        </p:spPr>
        <p:txBody>
          <a:bodyPr/>
          <a:lstStyle/>
          <a:p>
            <a:r>
              <a:rPr lang="en-US" altLang="en-US" dirty="0"/>
              <a:t>Agenda for Tuesday </a:t>
            </a:r>
            <a:r>
              <a:rPr lang="en-US" altLang="en-US" dirty="0" smtClean="0"/>
              <a:t>September 12,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Ad Hoc Group Meetings</a:t>
            </a:r>
          </a:p>
          <a:p>
            <a:pPr lvl="1">
              <a:buFont typeface="Arial" panose="020B0604020202020204" pitchFamily="34" charset="0"/>
              <a:buChar char="•"/>
            </a:pPr>
            <a:r>
              <a:rPr lang="en-US" dirty="0"/>
              <a:t>Ad Hoc #1: </a:t>
            </a:r>
            <a:r>
              <a:rPr lang="en-US" dirty="0" smtClean="0"/>
              <a:t>MU </a:t>
            </a:r>
            <a:r>
              <a:rPr lang="en-US" dirty="0"/>
              <a:t>(Kona 4/5)</a:t>
            </a:r>
          </a:p>
          <a:p>
            <a:pPr lvl="1">
              <a:buFont typeface="Arial" panose="020B0604020202020204" pitchFamily="34" charset="0"/>
              <a:buChar char="•"/>
            </a:pPr>
            <a:r>
              <a:rPr lang="en-US" dirty="0"/>
              <a:t>Ad Hoc #2: MAC (</a:t>
            </a:r>
            <a:r>
              <a:rPr lang="en-US" dirty="0" err="1"/>
              <a:t>Kohala</a:t>
            </a:r>
            <a:r>
              <a:rPr lang="en-US" dirty="0"/>
              <a:t> 3)</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06206988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September 13,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a:xfrm>
            <a:off x="685800" y="1752600"/>
            <a:ext cx="7770813" cy="4113213"/>
          </a:xfrm>
        </p:spPr>
        <p:txBody>
          <a:bodyPr/>
          <a:lstStyle/>
          <a:p>
            <a:pPr>
              <a:buFont typeface="Arial" panose="020B0604020202020204" pitchFamily="34" charset="0"/>
              <a:buChar char="•"/>
            </a:pPr>
            <a:r>
              <a:rPr lang="en-US" altLang="en-US" dirty="0"/>
              <a:t>TG Meeting</a:t>
            </a:r>
          </a:p>
          <a:p>
            <a:pPr>
              <a:buFont typeface="Arial" panose="020B0604020202020204" pitchFamily="34" charset="0"/>
              <a:buChar char="•"/>
            </a:pPr>
            <a:r>
              <a:rPr lang="en-US" altLang="en-US" dirty="0"/>
              <a:t>Call Meeting to order</a:t>
            </a:r>
          </a:p>
          <a:p>
            <a:pPr>
              <a:buFont typeface="Arial" panose="020B0604020202020204" pitchFamily="34" charset="0"/>
              <a:buChar char="•"/>
            </a:pPr>
            <a:r>
              <a:rPr lang="en-US" altLang="en-US" dirty="0"/>
              <a:t>IEEE 802 and 802.11 IPR Policy and procedure</a:t>
            </a:r>
            <a:r>
              <a:rPr lang="en-US" altLang="en-US" dirty="0" smtClean="0"/>
              <a:t>.</a:t>
            </a:r>
          </a:p>
          <a:p>
            <a:pPr>
              <a:buFont typeface="Arial" panose="020B0604020202020204" pitchFamily="34" charset="0"/>
              <a:buChar char="•"/>
            </a:pPr>
            <a:r>
              <a:rPr lang="en-US" altLang="en-US" dirty="0" smtClean="0"/>
              <a:t>Progress review from the ad </a:t>
            </a:r>
            <a:r>
              <a:rPr lang="en-US" altLang="en-US" dirty="0" err="1" smtClean="0"/>
              <a:t>hocs</a:t>
            </a:r>
            <a:endParaRPr lang="en-US" altLang="en-US" dirty="0" smtClean="0"/>
          </a:p>
          <a:p>
            <a:pPr>
              <a:buFont typeface="Arial" panose="020B0604020202020204" pitchFamily="34" charset="0"/>
              <a:buChar char="•"/>
            </a:pPr>
            <a:r>
              <a:rPr lang="en-US" altLang="en-US" dirty="0" smtClean="0"/>
              <a:t>Update on the discussion with ARC</a:t>
            </a:r>
            <a:endParaRPr lang="en-US" altLang="en-US" dirty="0"/>
          </a:p>
          <a:p>
            <a:pPr>
              <a:buFont typeface="Arial" panose="020B0604020202020204" pitchFamily="34" charset="0"/>
              <a:buChar char="•"/>
            </a:pPr>
            <a:r>
              <a:rPr lang="en-US" altLang="en-US" dirty="0" smtClean="0"/>
              <a:t>Presentations</a:t>
            </a:r>
          </a:p>
          <a:p>
            <a:pPr lvl="1">
              <a:buFont typeface="Arial" panose="020B0604020202020204" pitchFamily="34" charset="0"/>
              <a:buChar char="•"/>
            </a:pPr>
            <a:r>
              <a:rPr lang="en-US" altLang="en-US" dirty="0"/>
              <a:t>11-17/1403, </a:t>
            </a:r>
            <a:r>
              <a:rPr lang="en-US" dirty="0"/>
              <a:t>HE-SIGB coding examples for HE-MU PPDU - Fei Tong</a:t>
            </a:r>
          </a:p>
          <a:p>
            <a:pPr lvl="1">
              <a:buFont typeface="Arial" panose="020B0604020202020204" pitchFamily="34" charset="0"/>
              <a:buChar char="•"/>
            </a:pPr>
            <a:r>
              <a:rPr lang="en-US" altLang="en-US" dirty="0" smtClean="0"/>
              <a:t>Action on link adaptation and BSS Load element CIDs</a:t>
            </a:r>
            <a:endParaRPr lang="en-US" altLang="en-US" dirty="0"/>
          </a:p>
          <a:p>
            <a:pPr lvl="2">
              <a:buFont typeface="Arial" panose="020B0604020202020204" pitchFamily="34" charset="0"/>
              <a:buChar char="•"/>
            </a:pPr>
            <a:r>
              <a:rPr lang="en-US" altLang="en-US" dirty="0" smtClean="0"/>
              <a:t>11-17/1377, 11-17/0308, 11-17/1397</a:t>
            </a:r>
          </a:p>
          <a:p>
            <a:pPr lvl="1">
              <a:buFont typeface="Arial" panose="020B0604020202020204" pitchFamily="34" charset="0"/>
              <a:buChar char="•"/>
            </a:pPr>
            <a:r>
              <a:rPr lang="en-US" altLang="en-US" dirty="0" smtClean="0"/>
              <a:t>Comment resolution submissions</a:t>
            </a:r>
            <a:endParaRPr lang="en-US" altLang="en-US" dirty="0"/>
          </a:p>
          <a:p>
            <a:pPr>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Do you agree to resolution to CIDs </a:t>
            </a:r>
            <a:r>
              <a:rPr lang="en-GB" dirty="0"/>
              <a:t>4746, 5373, and </a:t>
            </a:r>
            <a:r>
              <a:rPr lang="en-GB" dirty="0" smtClean="0"/>
              <a:t>8207 in doc 11-17/1396r1?</a:t>
            </a:r>
          </a:p>
          <a:p>
            <a:endParaRPr lang="en-GB" dirty="0"/>
          </a:p>
          <a:p>
            <a:r>
              <a:rPr lang="en-GB"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02205853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Do you agree to resolutions to CIDs </a:t>
            </a:r>
          </a:p>
          <a:p>
            <a:r>
              <a:rPr lang="en-GB" dirty="0"/>
              <a:t>4786, 5916, 6032, 6107, 7891, 8529, 9738, 9955, 10145 (27.13)</a:t>
            </a:r>
            <a:endParaRPr lang="en-US" dirty="0"/>
          </a:p>
          <a:p>
            <a:r>
              <a:rPr lang="en-GB" dirty="0"/>
              <a:t>4598, 6090, 7366, 7882, 10074 (9.4.2.218.2)</a:t>
            </a:r>
            <a:endParaRPr lang="en-US" dirty="0"/>
          </a:p>
          <a:p>
            <a:endParaRPr lang="en-US" dirty="0" smtClean="0"/>
          </a:p>
          <a:p>
            <a:r>
              <a:rPr lang="en-US" dirty="0" smtClean="0"/>
              <a:t>In doc 11-17/1377r4?</a:t>
            </a:r>
          </a:p>
          <a:p>
            <a:endParaRPr lang="en-US" dirty="0"/>
          </a:p>
          <a:p>
            <a:r>
              <a:rPr lang="en-US" dirty="0" smtClean="0"/>
              <a:t>Y/N/A: 9/2/25 </a:t>
            </a:r>
            <a:r>
              <a:rPr lang="en-US" dirty="0" smtClean="0">
                <a:sym typeface="Wingdings" panose="05000000000000000000" pitchFamily="2" charset="2"/>
              </a:rPr>
              <a:t> converted to motion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84333924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Do you accept REVISED as the resolution to CIDs 5597 and include the changes in doc 11-17/1443r0?</a:t>
            </a:r>
          </a:p>
          <a:p>
            <a:endParaRPr lang="en-US" dirty="0"/>
          </a:p>
          <a:p>
            <a:r>
              <a:rPr lang="en-US" dirty="0" smtClean="0"/>
              <a:t>Will run as a motion on Thursday.</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58747970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86800" cy="1065213"/>
          </a:xfrm>
        </p:spPr>
        <p:txBody>
          <a:bodyPr/>
          <a:lstStyle/>
          <a:p>
            <a:r>
              <a:rPr lang="en-US" altLang="en-US" dirty="0"/>
              <a:t>Agenda for Wednesday </a:t>
            </a:r>
            <a:r>
              <a:rPr lang="en-US" altLang="en-US" dirty="0" smtClean="0"/>
              <a:t>September 13,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Ad Hoc Group Meetings</a:t>
            </a:r>
          </a:p>
          <a:p>
            <a:pPr lvl="1">
              <a:buFont typeface="Arial" panose="020B0604020202020204" pitchFamily="34" charset="0"/>
              <a:buChar char="•"/>
            </a:pPr>
            <a:r>
              <a:rPr lang="en-US" dirty="0"/>
              <a:t>Ad Hoc #1: PHY (Kona 4/5)</a:t>
            </a:r>
          </a:p>
          <a:p>
            <a:pPr lvl="1">
              <a:buFont typeface="Arial" panose="020B0604020202020204" pitchFamily="34" charset="0"/>
              <a:buChar char="•"/>
            </a:pPr>
            <a:r>
              <a:rPr lang="en-US" dirty="0"/>
              <a:t>Ad Hoc #2: MAC (</a:t>
            </a:r>
            <a:r>
              <a:rPr lang="en-US" dirty="0" err="1"/>
              <a:t>Kohala</a:t>
            </a:r>
            <a:r>
              <a:rPr lang="en-US" dirty="0"/>
              <a:t> 3)</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103397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r>
              <a:rPr lang="en-US" altLang="en-US" dirty="0" smtClean="0"/>
              <a:t>- need be updated</a:t>
            </a:r>
            <a:endParaRPr lang="en-US" altLang="en-US" dirty="0"/>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September 13,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Ad Hoc Group Meetings</a:t>
            </a:r>
          </a:p>
          <a:p>
            <a:pPr lvl="1">
              <a:buFont typeface="Arial" panose="020B0604020202020204" pitchFamily="34" charset="0"/>
              <a:buChar char="•"/>
            </a:pPr>
            <a:r>
              <a:rPr lang="en-US" dirty="0"/>
              <a:t>Ad Hoc #1: PHY (Kona 4/5)</a:t>
            </a:r>
          </a:p>
          <a:p>
            <a:pPr lvl="1">
              <a:buFont typeface="Arial" panose="020B0604020202020204" pitchFamily="34" charset="0"/>
              <a:buChar char="•"/>
            </a:pPr>
            <a:r>
              <a:rPr lang="en-US" dirty="0"/>
              <a:t>Ad Hoc #2: MAC (</a:t>
            </a:r>
            <a:r>
              <a:rPr lang="en-US" dirty="0" err="1"/>
              <a:t>Kohala</a:t>
            </a:r>
            <a:r>
              <a:rPr lang="en-US" dirty="0"/>
              <a:t> 3)</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September 14, PM1 and PM2</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 802 and 802.11 IPR Policy and procedure</a:t>
            </a:r>
            <a:r>
              <a:rPr lang="en-US" altLang="en-US" dirty="0" smtClean="0"/>
              <a:t>.</a:t>
            </a:r>
          </a:p>
          <a:p>
            <a:pPr>
              <a:lnSpc>
                <a:spcPct val="80000"/>
              </a:lnSpc>
              <a:buFont typeface="Arial" panose="020B0604020202020204" pitchFamily="34" charset="0"/>
              <a:buChar char="•"/>
            </a:pPr>
            <a:r>
              <a:rPr lang="en-US" altLang="en-US" dirty="0" smtClean="0"/>
              <a:t>COEX Presentation (Andrew Myles)</a:t>
            </a:r>
            <a:endParaRPr lang="en-US" altLang="en-US" dirty="0"/>
          </a:p>
          <a:p>
            <a:pPr>
              <a:lnSpc>
                <a:spcPct val="80000"/>
              </a:lnSpc>
              <a:buFont typeface="Arial" panose="020B0604020202020204" pitchFamily="34" charset="0"/>
              <a:buChar char="•"/>
            </a:pPr>
            <a:r>
              <a:rPr lang="en-US" altLang="en-US" dirty="0" smtClean="0"/>
              <a:t>TG Motions</a:t>
            </a:r>
          </a:p>
          <a:p>
            <a:pPr lvl="1">
              <a:lnSpc>
                <a:spcPct val="80000"/>
              </a:lnSpc>
              <a:buFont typeface="Arial" panose="020B0604020202020204" pitchFamily="34" charset="0"/>
              <a:buChar char="•"/>
            </a:pPr>
            <a:r>
              <a:rPr lang="en-US" altLang="en-US" dirty="0" smtClean="0"/>
              <a:t>Motions to approve comment resolution</a:t>
            </a:r>
          </a:p>
          <a:p>
            <a:pPr lvl="1">
              <a:lnSpc>
                <a:spcPct val="80000"/>
              </a:lnSpc>
              <a:buFont typeface="Arial" panose="020B0604020202020204" pitchFamily="34" charset="0"/>
              <a:buChar char="•"/>
            </a:pPr>
            <a:r>
              <a:rPr lang="en-US" altLang="en-US" dirty="0" smtClean="0"/>
              <a:t>Motion to approve WG letter ballot</a:t>
            </a:r>
            <a:endParaRPr lang="en-US" altLang="en-US" dirty="0"/>
          </a:p>
          <a:p>
            <a:pPr>
              <a:lnSpc>
                <a:spcPct val="80000"/>
              </a:lnSpc>
              <a:buFont typeface="Arial" panose="020B0604020202020204" pitchFamily="34" charset="0"/>
              <a:buChar char="•"/>
            </a:pPr>
            <a:r>
              <a:rPr lang="en-US" altLang="en-US" dirty="0" smtClean="0"/>
              <a:t>Timeline</a:t>
            </a:r>
          </a:p>
          <a:p>
            <a:pPr>
              <a:lnSpc>
                <a:spcPct val="80000"/>
              </a:lnSpc>
              <a:buFont typeface="Arial" panose="020B0604020202020204" pitchFamily="34" charset="0"/>
              <a:buChar char="•"/>
            </a:pPr>
            <a:r>
              <a:rPr lang="en-US" altLang="en-US" dirty="0" err="1" smtClean="0"/>
              <a:t>Telecon</a:t>
            </a:r>
            <a:r>
              <a:rPr lang="en-US" altLang="en-US" dirty="0" smtClean="0"/>
              <a:t> </a:t>
            </a:r>
            <a:r>
              <a:rPr lang="en-US" altLang="en-US" dirty="0"/>
              <a:t>Schedule</a:t>
            </a:r>
          </a:p>
          <a:p>
            <a:pPr>
              <a:lnSpc>
                <a:spcPct val="80000"/>
              </a:lnSpc>
              <a:buFont typeface="Arial" panose="020B0604020202020204" pitchFamily="34" charset="0"/>
              <a:buChar char="•"/>
            </a:pPr>
            <a:r>
              <a:rPr lang="en-US" altLang="en-US" dirty="0" smtClean="0"/>
              <a:t>Presentations</a:t>
            </a:r>
          </a:p>
          <a:p>
            <a:pPr>
              <a:lnSpc>
                <a:spcPct val="80000"/>
              </a:lnSpc>
              <a:buFont typeface="Arial" panose="020B0604020202020204" pitchFamily="34" charset="0"/>
              <a:buChar char="•"/>
            </a:pPr>
            <a:r>
              <a:rPr lang="en-US" altLang="en-US" dirty="0" smtClean="0"/>
              <a:t>Adjourn</a:t>
            </a:r>
            <a:endParaRPr lang="en-US" alt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#198</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spec text modification as in </a:t>
            </a:r>
            <a:r>
              <a:rPr lang="en-US" altLang="zh-CN" dirty="0" smtClean="0"/>
              <a:t>11-17/1296r0</a:t>
            </a:r>
          </a:p>
          <a:p>
            <a:endParaRPr lang="en-US" altLang="zh-CN" dirty="0"/>
          </a:p>
          <a:p>
            <a:r>
              <a:rPr lang="en-US" altLang="zh-CN" dirty="0" smtClean="0"/>
              <a:t>Move:	Lochan Verma	</a:t>
            </a:r>
            <a:r>
              <a:rPr lang="en-US" altLang="zh-CN" dirty="0" err="1" smtClean="0"/>
              <a:t>Second:Yasu</a:t>
            </a:r>
            <a:endParaRPr lang="en-US" altLang="zh-CN" dirty="0" smtClean="0"/>
          </a:p>
          <a:p>
            <a:r>
              <a:rPr lang="en-US" altLang="zh-CN" dirty="0" smtClean="0"/>
              <a:t>Accepted with no objection</a:t>
            </a:r>
            <a:endParaRPr lang="en-US" altLang="zh-CN" dirty="0" smtClean="0"/>
          </a:p>
          <a:p>
            <a:r>
              <a:rPr lang="en-US" altLang="zh-CN" dirty="0" smtClean="0"/>
              <a:t>Y/N/A</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50801531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a:t>
            </a:r>
            <a:r>
              <a:rPr lang="en-US" dirty="0" smtClean="0"/>
              <a:t>#199</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spec text modification proposed as in </a:t>
            </a:r>
            <a:r>
              <a:rPr lang="en-US" altLang="zh-CN" dirty="0" smtClean="0"/>
              <a:t>11-17/1375r2</a:t>
            </a:r>
            <a:endParaRPr lang="en-US" altLang="zh-CN" dirty="0" smtClean="0"/>
          </a:p>
          <a:p>
            <a:endParaRPr lang="en-US" altLang="zh-CN" dirty="0"/>
          </a:p>
          <a:p>
            <a:r>
              <a:rPr lang="en-US" altLang="zh-CN" dirty="0" smtClean="0"/>
              <a:t>Move:	Jianhan Liu		Second</a:t>
            </a:r>
            <a:r>
              <a:rPr lang="en-US" altLang="zh-CN" dirty="0" smtClean="0"/>
              <a:t>: </a:t>
            </a:r>
            <a:r>
              <a:rPr lang="en-US" altLang="zh-CN" dirty="0" err="1" smtClean="0"/>
              <a:t>Yasu</a:t>
            </a:r>
            <a:endParaRPr lang="en-US" altLang="zh-CN" dirty="0" smtClean="0"/>
          </a:p>
          <a:p>
            <a:r>
              <a:rPr lang="en-US" altLang="zh-CN" dirty="0" smtClean="0"/>
              <a:t>Y/N/A</a:t>
            </a:r>
          </a:p>
          <a:p>
            <a:r>
              <a:rPr lang="en-US" altLang="zh-CN" dirty="0" smtClean="0"/>
              <a:t>Accepted with no objection</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12966817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a:t>
            </a:r>
            <a:r>
              <a:rPr lang="en-US" dirty="0" smtClean="0"/>
              <a:t>#200</a:t>
            </a:r>
            <a:endParaRPr lang="en-US" dirty="0"/>
          </a:p>
        </p:txBody>
      </p:sp>
      <p:sp>
        <p:nvSpPr>
          <p:cNvPr id="3" name="Content Placeholder 2"/>
          <p:cNvSpPr>
            <a:spLocks noGrp="1"/>
          </p:cNvSpPr>
          <p:nvPr>
            <p:ph idx="1"/>
          </p:nvPr>
        </p:nvSpPr>
        <p:spPr/>
        <p:txBody>
          <a:bodyPr/>
          <a:lstStyle/>
          <a:p>
            <a:r>
              <a:rPr lang="en-US" altLang="zh-CN" dirty="0" smtClean="0"/>
              <a:t>Move to </a:t>
            </a:r>
            <a:r>
              <a:rPr lang="en-US" altLang="zh-CN" dirty="0" smtClean="0"/>
              <a:t>accept </a:t>
            </a:r>
            <a:r>
              <a:rPr lang="en-US" altLang="zh-CN" dirty="0"/>
              <a:t>the proposed spec text modification proposed as in </a:t>
            </a:r>
            <a:r>
              <a:rPr lang="en-US" altLang="zh-CN" dirty="0" smtClean="0"/>
              <a:t>11-17/1307r1</a:t>
            </a:r>
          </a:p>
          <a:p>
            <a:endParaRPr lang="en-US" altLang="zh-CN" dirty="0"/>
          </a:p>
          <a:p>
            <a:r>
              <a:rPr lang="en-US" altLang="zh-CN" dirty="0" smtClean="0"/>
              <a:t>Move:		</a:t>
            </a:r>
            <a:r>
              <a:rPr lang="en-US" b="0" dirty="0"/>
              <a:t>Xiaogang Chen</a:t>
            </a:r>
            <a:r>
              <a:rPr lang="en-US" altLang="zh-CN" dirty="0" smtClean="0"/>
              <a:t>		second</a:t>
            </a:r>
            <a:r>
              <a:rPr lang="en-US" altLang="zh-CN" dirty="0" smtClean="0"/>
              <a:t>: </a:t>
            </a:r>
            <a:r>
              <a:rPr lang="en-US" altLang="zh-CN" dirty="0" err="1" smtClean="0"/>
              <a:t>Yasu</a:t>
            </a:r>
            <a:endParaRPr lang="en-US" altLang="zh-CN" dirty="0" smtClean="0"/>
          </a:p>
          <a:p>
            <a:r>
              <a:rPr lang="en-US" altLang="zh-CN" dirty="0" smtClean="0"/>
              <a:t>Accepted with no objection</a:t>
            </a:r>
            <a:endParaRPr lang="en-US" altLang="zh-CN" dirty="0" smtClean="0"/>
          </a:p>
          <a:p>
            <a:r>
              <a:rPr lang="en-US" altLang="zh-CN" dirty="0" smtClean="0"/>
              <a:t>Y/N/A</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91347173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a:t>
            </a:r>
            <a:r>
              <a:rPr lang="en-US" dirty="0" smtClean="0"/>
              <a:t>#201</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spec text modification as in </a:t>
            </a:r>
            <a:r>
              <a:rPr lang="en-US" altLang="zh-CN" dirty="0" smtClean="0"/>
              <a:t>11-17/1327r0</a:t>
            </a:r>
          </a:p>
          <a:p>
            <a:endParaRPr lang="en-US" altLang="zh-CN" dirty="0"/>
          </a:p>
          <a:p>
            <a:r>
              <a:rPr lang="en-US" altLang="zh-CN" dirty="0" smtClean="0"/>
              <a:t>Move: </a:t>
            </a:r>
            <a:r>
              <a:rPr lang="en-US" b="0" dirty="0" err="1"/>
              <a:t>Dongguk</a:t>
            </a:r>
            <a:r>
              <a:rPr lang="en-US" b="0" dirty="0"/>
              <a:t> </a:t>
            </a:r>
            <a:r>
              <a:rPr lang="en-US" b="0" dirty="0" smtClean="0"/>
              <a:t>Lim			Second</a:t>
            </a:r>
            <a:r>
              <a:rPr lang="en-US" b="0" dirty="0" smtClean="0"/>
              <a:t>: </a:t>
            </a:r>
            <a:r>
              <a:rPr lang="en-US" b="0" dirty="0" err="1" smtClean="0"/>
              <a:t>Yasu</a:t>
            </a:r>
            <a:endParaRPr lang="en-US" b="0" dirty="0" smtClean="0"/>
          </a:p>
          <a:p>
            <a:r>
              <a:rPr lang="en-US" altLang="zh-CN" b="0" dirty="0" smtClean="0"/>
              <a:t>Accepted with no objection</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19249716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a:t>
            </a:r>
            <a:r>
              <a:rPr lang="en-US" dirty="0" smtClean="0"/>
              <a:t>#202</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spec text modification as in </a:t>
            </a:r>
            <a:r>
              <a:rPr lang="en-US" altLang="zh-CN" dirty="0" smtClean="0"/>
              <a:t>11-17/1380r0</a:t>
            </a:r>
          </a:p>
          <a:p>
            <a:endParaRPr lang="en-US" altLang="zh-CN" dirty="0"/>
          </a:p>
          <a:p>
            <a:r>
              <a:rPr lang="en-US" altLang="zh-CN" dirty="0" smtClean="0"/>
              <a:t>Move:		</a:t>
            </a:r>
            <a:r>
              <a:rPr lang="en-US" b="0" dirty="0"/>
              <a:t>Hongyuan Zhang</a:t>
            </a:r>
            <a:r>
              <a:rPr lang="en-US" altLang="zh-CN" dirty="0" smtClean="0"/>
              <a:t>	Second</a:t>
            </a:r>
            <a:r>
              <a:rPr lang="en-US" altLang="zh-CN" dirty="0" smtClean="0"/>
              <a:t>: </a:t>
            </a:r>
            <a:r>
              <a:rPr lang="en-US" altLang="zh-CN" dirty="0" err="1" smtClean="0"/>
              <a:t>Yasu</a:t>
            </a:r>
            <a:endParaRPr lang="en-US" altLang="zh-CN" dirty="0" smtClean="0"/>
          </a:p>
          <a:p>
            <a:r>
              <a:rPr lang="en-US" altLang="zh-CN" dirty="0" smtClean="0"/>
              <a:t>Accepted with no objection</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08372973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a:t>
            </a:r>
            <a:r>
              <a:rPr lang="en-US" dirty="0" smtClean="0"/>
              <a:t>#203</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spec text modification as in </a:t>
            </a:r>
            <a:r>
              <a:rPr lang="en-US" altLang="zh-CN" dirty="0" smtClean="0"/>
              <a:t>11-17/1449r0</a:t>
            </a:r>
          </a:p>
          <a:p>
            <a:endParaRPr lang="en-US" altLang="zh-CN" dirty="0"/>
          </a:p>
          <a:p>
            <a:r>
              <a:rPr lang="en-US" altLang="zh-CN" dirty="0" smtClean="0"/>
              <a:t>Move:		Yan Zhang		Second</a:t>
            </a:r>
            <a:r>
              <a:rPr lang="en-US" altLang="zh-CN" dirty="0" smtClean="0"/>
              <a:t>: </a:t>
            </a:r>
            <a:r>
              <a:rPr lang="en-US" altLang="zh-CN" dirty="0" err="1" smtClean="0"/>
              <a:t>Yasu</a:t>
            </a:r>
            <a:endParaRPr lang="en-US" altLang="zh-CN" dirty="0" smtClean="0"/>
          </a:p>
          <a:p>
            <a:r>
              <a:rPr lang="en-US" altLang="zh-CN" dirty="0" smtClean="0"/>
              <a:t>Accepted with no objection</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70168966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a:t>
            </a:r>
            <a:r>
              <a:rPr lang="en-US" smtClean="0"/>
              <a:t>Motion #364</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CID 8093 as below:</a:t>
            </a:r>
          </a:p>
          <a:p>
            <a:pPr lvl="1"/>
            <a:r>
              <a:rPr lang="en-US" altLang="zh-CN" dirty="0"/>
              <a:t>Resolution: Rejected</a:t>
            </a:r>
          </a:p>
          <a:p>
            <a:pPr lvl="1"/>
            <a:r>
              <a:rPr lang="en-US" altLang="zh-CN" dirty="0"/>
              <a:t>Reason: Commenter does not provide enough information for the group to determine exactly what changes to make to satisfy the commenter.</a:t>
            </a:r>
          </a:p>
          <a:p>
            <a:r>
              <a:rPr lang="en-US" dirty="0" smtClean="0"/>
              <a:t>Move:	Bo Sun		Second</a:t>
            </a:r>
            <a:r>
              <a:rPr lang="en-US" dirty="0" smtClean="0"/>
              <a:t>: </a:t>
            </a:r>
            <a:r>
              <a:rPr lang="en-US" dirty="0" err="1" smtClean="0"/>
              <a:t>Yasu</a:t>
            </a:r>
            <a:endParaRPr lang="en-US" dirty="0" smtClean="0"/>
          </a:p>
          <a:p>
            <a:r>
              <a:rPr lang="en-US" dirty="0" smtClean="0"/>
              <a:t>Accepted with no objection</a:t>
            </a:r>
            <a:endParaRPr lang="en-US" dirty="0" smtClean="0"/>
          </a:p>
          <a:p>
            <a:r>
              <a:rPr lang="en-US" dirty="0" smtClean="0"/>
              <a:t>Y/N/A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02592910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#365</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CID 8055 as below:</a:t>
            </a:r>
          </a:p>
          <a:p>
            <a:pPr lvl="1"/>
            <a:r>
              <a:rPr lang="en-US" altLang="zh-CN" dirty="0"/>
              <a:t>Resolution: Rejected</a:t>
            </a:r>
          </a:p>
          <a:p>
            <a:pPr lvl="1"/>
            <a:r>
              <a:rPr lang="en-US" altLang="zh-CN" dirty="0"/>
              <a:t>Reason: the commenter failed to provide enough information to indicate how to apply the changes</a:t>
            </a:r>
            <a:r>
              <a:rPr lang="en-US" altLang="zh-CN" dirty="0" smtClean="0"/>
              <a:t>.</a:t>
            </a:r>
          </a:p>
          <a:p>
            <a:pPr lvl="1"/>
            <a:endParaRPr lang="en-US" altLang="zh-CN" dirty="0"/>
          </a:p>
          <a:p>
            <a:pPr lvl="1"/>
            <a:r>
              <a:rPr lang="en-US" altLang="zh-CN" dirty="0" smtClean="0"/>
              <a:t>Move: Bo Sun		Second</a:t>
            </a:r>
            <a:r>
              <a:rPr lang="en-US" altLang="zh-CN" dirty="0" smtClean="0"/>
              <a:t>: </a:t>
            </a:r>
            <a:r>
              <a:rPr lang="en-US" altLang="zh-CN" dirty="0" err="1" smtClean="0"/>
              <a:t>Yasu</a:t>
            </a:r>
            <a:endParaRPr lang="en-US" altLang="zh-CN" dirty="0" smtClean="0"/>
          </a:p>
          <a:p>
            <a:pPr lvl="1"/>
            <a:r>
              <a:rPr lang="en-US" altLang="zh-CN" dirty="0" smtClean="0"/>
              <a:t>Accepted with no objection</a:t>
            </a:r>
            <a:endParaRPr lang="en-US" altLang="zh-CN" dirty="0" smtClean="0"/>
          </a:p>
          <a:p>
            <a:pPr lvl="1"/>
            <a:r>
              <a:rPr lang="en-US" altLang="zh-CN" dirty="0" smtClean="0"/>
              <a:t>Y/N/A</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4566039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2"/>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#366</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CID 1703, 5817, 5818, 7219, 7858 and 9080as below:</a:t>
            </a:r>
          </a:p>
          <a:p>
            <a:pPr lvl="1"/>
            <a:r>
              <a:rPr lang="en-US" altLang="zh-CN" dirty="0"/>
              <a:t>Resolution: Revised</a:t>
            </a:r>
          </a:p>
          <a:p>
            <a:pPr lvl="1"/>
            <a:r>
              <a:rPr lang="en-US" altLang="zh-CN" dirty="0"/>
              <a:t>Instruction to Editor: the issue addressed by the comment has been resolved in D1.4. No more modification </a:t>
            </a:r>
            <a:r>
              <a:rPr lang="en-US" altLang="zh-CN" dirty="0" smtClean="0"/>
              <a:t>needed</a:t>
            </a:r>
          </a:p>
          <a:p>
            <a:pPr lvl="1"/>
            <a:endParaRPr lang="en-US" altLang="zh-CN" dirty="0"/>
          </a:p>
          <a:p>
            <a:pPr lvl="1"/>
            <a:r>
              <a:rPr lang="en-US" altLang="zh-CN" dirty="0" smtClean="0"/>
              <a:t>Move: Bo Sun		Second</a:t>
            </a:r>
            <a:r>
              <a:rPr lang="en-US" altLang="zh-CN" dirty="0" smtClean="0"/>
              <a:t>: </a:t>
            </a:r>
            <a:r>
              <a:rPr lang="en-US" altLang="zh-CN" dirty="0" err="1" smtClean="0"/>
              <a:t>Yasu</a:t>
            </a:r>
            <a:endParaRPr lang="en-US" altLang="zh-CN" dirty="0" smtClean="0"/>
          </a:p>
          <a:p>
            <a:pPr lvl="1"/>
            <a:r>
              <a:rPr lang="en-US" altLang="zh-CN" dirty="0" smtClean="0"/>
              <a:t>Accepted with no </a:t>
            </a:r>
            <a:r>
              <a:rPr lang="en-US" altLang="zh-CN" dirty="0" err="1" smtClean="0"/>
              <a:t>bjection</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56523567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#367</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CID 8081 as below:</a:t>
            </a:r>
          </a:p>
          <a:p>
            <a:pPr lvl="1"/>
            <a:r>
              <a:rPr lang="en-US" altLang="zh-CN" dirty="0"/>
              <a:t>Resolution: Rejected.</a:t>
            </a:r>
          </a:p>
          <a:p>
            <a:pPr lvl="1"/>
            <a:r>
              <a:rPr lang="en-US" altLang="zh-CN" dirty="0"/>
              <a:t>Reason: The group agree that electronic version figure is readable. The figure can certainly be improved for print in future revision</a:t>
            </a:r>
            <a:r>
              <a:rPr lang="en-US" altLang="zh-CN" dirty="0" smtClean="0"/>
              <a:t>.</a:t>
            </a:r>
          </a:p>
          <a:p>
            <a:pPr lvl="1"/>
            <a:endParaRPr lang="en-US" altLang="zh-CN" dirty="0"/>
          </a:p>
          <a:p>
            <a:pPr lvl="1"/>
            <a:r>
              <a:rPr lang="en-US" altLang="zh-CN" dirty="0" smtClean="0"/>
              <a:t>Move: Bo Sun		Second</a:t>
            </a:r>
            <a:r>
              <a:rPr lang="en-US" altLang="zh-CN" dirty="0" smtClean="0"/>
              <a:t>: </a:t>
            </a:r>
            <a:r>
              <a:rPr lang="en-US" altLang="zh-CN" dirty="0" err="1" smtClean="0"/>
              <a:t>Yasu</a:t>
            </a:r>
            <a:endParaRPr lang="en-US" altLang="zh-CN" dirty="0" smtClean="0"/>
          </a:p>
          <a:p>
            <a:pPr lvl="1"/>
            <a:r>
              <a:rPr lang="en-US" altLang="zh-CN" dirty="0" smtClean="0"/>
              <a:t>Accepted with no objection</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90760406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#368</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CID 9213 as below:</a:t>
            </a:r>
          </a:p>
          <a:p>
            <a:pPr lvl="1"/>
            <a:r>
              <a:rPr lang="en-US" altLang="zh-CN" dirty="0"/>
              <a:t>Resolution: Rejected</a:t>
            </a:r>
          </a:p>
          <a:p>
            <a:pPr lvl="1"/>
            <a:r>
              <a:rPr lang="en-US" altLang="zh-CN" dirty="0"/>
              <a:t>Reason: The proposed modification could imply an implementation possibility but not necessarily specified in spec</a:t>
            </a:r>
            <a:r>
              <a:rPr lang="en-US" altLang="zh-CN" dirty="0" smtClean="0"/>
              <a:t>.</a:t>
            </a:r>
          </a:p>
          <a:p>
            <a:pPr lvl="1"/>
            <a:endParaRPr lang="en-US" altLang="zh-CN" dirty="0"/>
          </a:p>
          <a:p>
            <a:pPr lvl="1"/>
            <a:r>
              <a:rPr lang="en-US" altLang="zh-CN" dirty="0" smtClean="0"/>
              <a:t>Move: Bo Sun			</a:t>
            </a:r>
            <a:r>
              <a:rPr lang="en-US" altLang="zh-CN" dirty="0" smtClean="0"/>
              <a:t>Second </a:t>
            </a:r>
            <a:r>
              <a:rPr lang="en-US" altLang="zh-CN" dirty="0" err="1" smtClean="0"/>
              <a:t>Yasu</a:t>
            </a:r>
            <a:endParaRPr lang="en-US" altLang="zh-CN" dirty="0" smtClean="0"/>
          </a:p>
          <a:p>
            <a:pPr lvl="1"/>
            <a:r>
              <a:rPr lang="en-US" altLang="zh-CN" dirty="0" smtClean="0"/>
              <a:t>Accepted with no objection</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04393109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#369</a:t>
            </a:r>
            <a:endParaRPr lang="en-US" dirty="0"/>
          </a:p>
        </p:txBody>
      </p:sp>
      <p:sp>
        <p:nvSpPr>
          <p:cNvPr id="3" name="Content Placeholder 2"/>
          <p:cNvSpPr>
            <a:spLocks noGrp="1"/>
          </p:cNvSpPr>
          <p:nvPr>
            <p:ph idx="1"/>
          </p:nvPr>
        </p:nvSpPr>
        <p:spPr/>
        <p:txBody>
          <a:bodyPr/>
          <a:lstStyle/>
          <a:p>
            <a:r>
              <a:rPr lang="en-US" altLang="zh-CN" dirty="0" smtClean="0"/>
              <a:t>Move to accept resolution </a:t>
            </a:r>
            <a:r>
              <a:rPr lang="en-US" altLang="zh-CN" dirty="0"/>
              <a:t>to CID 5292 as </a:t>
            </a:r>
            <a:r>
              <a:rPr lang="en-US" altLang="zh-CN" dirty="0" smtClean="0"/>
              <a:t>below</a:t>
            </a:r>
            <a:endParaRPr lang="en-US" altLang="zh-CN" dirty="0"/>
          </a:p>
          <a:p>
            <a:pPr lvl="1"/>
            <a:r>
              <a:rPr lang="en-GB" altLang="zh-CN" dirty="0"/>
              <a:t>Resolution: Revised</a:t>
            </a:r>
          </a:p>
          <a:p>
            <a:pPr lvl="1"/>
            <a:r>
              <a:rPr lang="en-GB" altLang="zh-CN" dirty="0"/>
              <a:t>Instruction to Editor: the issue addressed by CID 5292 has been implemented in D1.4. So no more modification is needed</a:t>
            </a:r>
            <a:r>
              <a:rPr lang="en-GB" altLang="zh-CN" dirty="0" smtClean="0"/>
              <a:t>.</a:t>
            </a:r>
          </a:p>
          <a:p>
            <a:pPr lvl="1"/>
            <a:endParaRPr lang="en-GB" altLang="zh-CN" dirty="0"/>
          </a:p>
          <a:p>
            <a:pPr lvl="1"/>
            <a:r>
              <a:rPr lang="en-GB" altLang="zh-CN" dirty="0" smtClean="0"/>
              <a:t>Move: Bo Sun		Second: </a:t>
            </a:r>
            <a:r>
              <a:rPr lang="en-GB" altLang="zh-CN" dirty="0" err="1" smtClean="0"/>
              <a:t>Yasu</a:t>
            </a:r>
            <a:endParaRPr lang="en-GB" altLang="zh-CN" dirty="0" smtClean="0"/>
          </a:p>
          <a:p>
            <a:pPr lvl="1"/>
            <a:r>
              <a:rPr lang="en-GB" altLang="zh-CN" dirty="0" smtClean="0"/>
              <a:t>Accepted with no objection</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11964807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#370</a:t>
            </a:r>
            <a:endParaRPr lang="en-US" dirty="0"/>
          </a:p>
        </p:txBody>
      </p:sp>
      <p:sp>
        <p:nvSpPr>
          <p:cNvPr id="3" name="Content Placeholder 2"/>
          <p:cNvSpPr>
            <a:spLocks noGrp="1"/>
          </p:cNvSpPr>
          <p:nvPr>
            <p:ph idx="1"/>
          </p:nvPr>
        </p:nvSpPr>
        <p:spPr/>
        <p:txBody>
          <a:bodyPr/>
          <a:lstStyle/>
          <a:p>
            <a:r>
              <a:rPr lang="en-US" altLang="zh-CN" dirty="0" smtClean="0"/>
              <a:t>Move to accept resolution </a:t>
            </a:r>
            <a:r>
              <a:rPr lang="en-US" altLang="zh-CN" dirty="0"/>
              <a:t>to CID 4917 as </a:t>
            </a:r>
            <a:r>
              <a:rPr lang="en-US" altLang="zh-CN" dirty="0" smtClean="0"/>
              <a:t>below</a:t>
            </a:r>
          </a:p>
          <a:p>
            <a:pPr lvl="1"/>
            <a:r>
              <a:rPr lang="en-GB" altLang="zh-CN" dirty="0" smtClean="0"/>
              <a:t>Resolution: Rejected</a:t>
            </a:r>
          </a:p>
          <a:p>
            <a:pPr lvl="1"/>
            <a:r>
              <a:rPr lang="en-GB" altLang="zh-CN" dirty="0" smtClean="0"/>
              <a:t>Reason</a:t>
            </a:r>
            <a:r>
              <a:rPr lang="en-GB" altLang="zh-CN" dirty="0"/>
              <a:t>:  </a:t>
            </a:r>
            <a:r>
              <a:rPr lang="en-US" altLang="zh-CN" dirty="0"/>
              <a:t>Benefits are not clear. HE-SIG-B structure is very different from other fields and does not necessarily have to follow the same organization</a:t>
            </a:r>
            <a:r>
              <a:rPr lang="en-US" altLang="zh-CN" dirty="0" smtClean="0"/>
              <a:t>.</a:t>
            </a:r>
            <a:endParaRPr lang="en-GB" altLang="zh-CN" i="1" dirty="0" smtClean="0"/>
          </a:p>
          <a:p>
            <a:pPr lvl="1"/>
            <a:endParaRPr lang="en-GB" altLang="zh-CN" dirty="0"/>
          </a:p>
          <a:p>
            <a:pPr lvl="1"/>
            <a:r>
              <a:rPr lang="en-GB" altLang="zh-CN" dirty="0" smtClean="0"/>
              <a:t>Move: Bo Sun			Second</a:t>
            </a:r>
            <a:r>
              <a:rPr lang="en-GB" altLang="zh-CN" dirty="0" smtClean="0"/>
              <a:t>: </a:t>
            </a:r>
            <a:r>
              <a:rPr lang="en-GB" altLang="zh-CN" dirty="0" err="1" smtClean="0"/>
              <a:t>Yasu</a:t>
            </a:r>
            <a:endParaRPr lang="en-GB" altLang="zh-CN" dirty="0" smtClean="0"/>
          </a:p>
          <a:p>
            <a:pPr lvl="1"/>
            <a:r>
              <a:rPr lang="en-GB" altLang="zh-CN" dirty="0" smtClean="0"/>
              <a:t>Accepted with no objection</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7616788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#371</a:t>
            </a:r>
            <a:endParaRPr lang="en-US" dirty="0"/>
          </a:p>
        </p:txBody>
      </p:sp>
      <p:sp>
        <p:nvSpPr>
          <p:cNvPr id="3" name="Content Placeholder 2"/>
          <p:cNvSpPr>
            <a:spLocks noGrp="1"/>
          </p:cNvSpPr>
          <p:nvPr>
            <p:ph idx="1"/>
          </p:nvPr>
        </p:nvSpPr>
        <p:spPr>
          <a:xfrm>
            <a:off x="685800" y="1676400"/>
            <a:ext cx="7770813" cy="609600"/>
          </a:xfrm>
        </p:spPr>
        <p:txBody>
          <a:bodyPr/>
          <a:lstStyle/>
          <a:p>
            <a:r>
              <a:rPr lang="en-US" dirty="0" smtClean="0"/>
              <a:t>Move to accept resolutions to CIDs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332023563"/>
              </p:ext>
            </p:extLst>
          </p:nvPr>
        </p:nvGraphicFramePr>
        <p:xfrm>
          <a:off x="457200" y="2575560"/>
          <a:ext cx="8151813" cy="2910840"/>
        </p:xfrm>
        <a:graphic>
          <a:graphicData uri="http://schemas.openxmlformats.org/drawingml/2006/table">
            <a:tbl>
              <a:tblPr firstRow="1" bandRow="1">
                <a:tableStyleId>{ED083AE6-46FA-4A59-8FB0-9F97EB10719F}</a:tableStyleId>
              </a:tblPr>
              <a:tblGrid>
                <a:gridCol w="2151229"/>
                <a:gridCol w="6000584"/>
              </a:tblGrid>
              <a:tr h="370840">
                <a:tc>
                  <a:txBody>
                    <a:bodyPr/>
                    <a:lstStyle/>
                    <a:p>
                      <a:pPr algn="ctr"/>
                      <a:r>
                        <a:rPr lang="en-US" sz="1600" dirty="0" smtClean="0"/>
                        <a:t>DCN</a:t>
                      </a:r>
                      <a:endParaRPr lang="en-US" sz="1600" dirty="0"/>
                    </a:p>
                  </a:txBody>
                  <a:tcPr/>
                </a:tc>
                <a:tc>
                  <a:txBody>
                    <a:bodyPr/>
                    <a:lstStyle/>
                    <a:p>
                      <a:pPr algn="ctr"/>
                      <a:r>
                        <a:rPr lang="en-US" sz="1600" dirty="0" smtClean="0"/>
                        <a:t>CIDs</a:t>
                      </a:r>
                      <a:endParaRPr lang="en-US" sz="1600" dirty="0"/>
                    </a:p>
                  </a:txBody>
                  <a:tcPr/>
                </a:tc>
              </a:tr>
              <a:tr h="370840">
                <a:tc>
                  <a:txBody>
                    <a:bodyPr/>
                    <a:lstStyle/>
                    <a:p>
                      <a:r>
                        <a:rPr lang="en-US" sz="1600" dirty="0" smtClean="0"/>
                        <a:t>11-17/1361r0</a:t>
                      </a:r>
                      <a:endParaRPr lang="en-US" sz="1600" dirty="0"/>
                    </a:p>
                  </a:txBody>
                  <a:tcPr/>
                </a:tc>
                <a:tc>
                  <a:txBody>
                    <a:bodyPr/>
                    <a:lstStyle/>
                    <a:p>
                      <a:r>
                        <a:rPr lang="en-GB" altLang="zh-CN" sz="1600" dirty="0" smtClean="0"/>
                        <a:t>9765, 7237, 8806, 8808, 7827, 10382, 8810, 8811, 9153</a:t>
                      </a:r>
                      <a:endParaRPr lang="en-US" sz="1600" dirty="0"/>
                    </a:p>
                  </a:txBody>
                  <a:tcPr/>
                </a:tc>
              </a:tr>
              <a:tr h="370840">
                <a:tc>
                  <a:txBody>
                    <a:bodyPr/>
                    <a:lstStyle/>
                    <a:p>
                      <a:r>
                        <a:rPr lang="en-US" sz="1600" dirty="0" smtClean="0"/>
                        <a:t>11-17/1296r0</a:t>
                      </a:r>
                      <a:endParaRPr lang="en-US" sz="1600" dirty="0"/>
                    </a:p>
                  </a:txBody>
                  <a:tcPr/>
                </a:tc>
                <a:tc>
                  <a:txBody>
                    <a:bodyPr/>
                    <a:lstStyle/>
                    <a:p>
                      <a:r>
                        <a:rPr lang="en-US" sz="1600" dirty="0" smtClean="0"/>
                        <a:t>CID 3430(MU), 10346(MU), 10347(MU), 10348(MU), 8869, 7849</a:t>
                      </a:r>
                    </a:p>
                  </a:txBody>
                  <a:tcPr/>
                </a:tc>
              </a:tr>
              <a:tr h="370840">
                <a:tc>
                  <a:txBody>
                    <a:bodyPr/>
                    <a:lstStyle/>
                    <a:p>
                      <a:r>
                        <a:rPr lang="en-US" sz="1600" dirty="0" smtClean="0"/>
                        <a:t>11-17/1001r4</a:t>
                      </a:r>
                      <a:endParaRPr lang="en-US" sz="1600" dirty="0"/>
                    </a:p>
                  </a:txBody>
                  <a:tcPr/>
                </a:tc>
                <a:tc>
                  <a:txBody>
                    <a:bodyPr/>
                    <a:lstStyle/>
                    <a:p>
                      <a:r>
                        <a:rPr lang="en-US" sz="1600" dirty="0" smtClean="0"/>
                        <a:t>4094, 8744, 9545, 4857, 4940, 5244, 9546, 4858, 5245, 8746, 4941, 8748, 4943, 8749, 8750, 4944, 9721, 8751, 4861, 4945, 8752, 4946, 8753, 4947, 4949, 8754, 8755, 10199, 8756, 8757, 8758, 8759, 4862, 8760, 4860, 8763, 4859, 4950, 8764, 6111, 7680, 8765, 8766, 8767, 9139, 10083, 8768, 10363, 4951, 8769, 9140, 8531, 9141, 8770, 8771, 8772, 8773, 4954, 8776, 8777, 8778, 4955, 5247, 8779, 4957, 4958, 8780, 8781, 8782, 5248, 4959, 9144, 9145, 5389, 4960, 8783</a:t>
                      </a:r>
                    </a:p>
                  </a:txBody>
                  <a:tcPr/>
                </a:tc>
              </a:tr>
            </a:tbl>
          </a:graphicData>
        </a:graphic>
      </p:graphicFrame>
    </p:spTree>
    <p:extLst>
      <p:ext uri="{BB962C8B-B14F-4D97-AF65-F5344CB8AC3E}">
        <p14:creationId xmlns:p14="http://schemas.microsoft.com/office/powerpoint/2010/main" val="67025493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CR Motion </a:t>
            </a:r>
            <a:r>
              <a:rPr lang="en-US" dirty="0" smtClean="0"/>
              <a:t>#371 </a:t>
            </a:r>
            <a:r>
              <a:rPr lang="en-US" dirty="0" smtClean="0"/>
              <a:t>(</a:t>
            </a:r>
            <a:r>
              <a:rPr lang="en-US" dirty="0" err="1" smtClean="0"/>
              <a:t>Cntd</a:t>
            </a:r>
            <a:r>
              <a:rPr lang="en-US" dirty="0" smtClean="0"/>
              <a:t>)</a:t>
            </a:r>
            <a:endParaRPr lang="en-US" dirty="0"/>
          </a:p>
        </p:txBody>
      </p:sp>
      <p:sp>
        <p:nvSpPr>
          <p:cNvPr id="6" name="Date Placeholder 5"/>
          <p:cNvSpPr>
            <a:spLocks noGrp="1"/>
          </p:cNvSpPr>
          <p:nvPr>
            <p:ph type="dt" idx="10"/>
          </p:nvPr>
        </p:nvSpPr>
        <p:spPr/>
        <p:txBody>
          <a:bodyPr/>
          <a:lstStyle/>
          <a:p>
            <a:r>
              <a:rPr lang="en-US" smtClean="0"/>
              <a:t>August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1828325092"/>
              </p:ext>
            </p:extLst>
          </p:nvPr>
        </p:nvGraphicFramePr>
        <p:xfrm>
          <a:off x="838200" y="1981200"/>
          <a:ext cx="7467600" cy="4231640"/>
        </p:xfrm>
        <a:graphic>
          <a:graphicData uri="http://schemas.openxmlformats.org/drawingml/2006/table">
            <a:tbl>
              <a:tblPr firstRow="1" bandRow="1">
                <a:tableStyleId>{ED083AE6-46FA-4A59-8FB0-9F97EB10719F}</a:tableStyleId>
              </a:tblPr>
              <a:tblGrid>
                <a:gridCol w="1970668"/>
                <a:gridCol w="5496932"/>
              </a:tblGrid>
              <a:tr h="370840">
                <a:tc>
                  <a:txBody>
                    <a:bodyPr/>
                    <a:lstStyle/>
                    <a:p>
                      <a:pPr algn="ctr"/>
                      <a:r>
                        <a:rPr lang="en-US" dirty="0" smtClean="0"/>
                        <a:t>DCN</a:t>
                      </a:r>
                      <a:endParaRPr lang="en-US" dirty="0"/>
                    </a:p>
                  </a:txBody>
                  <a:tcPr/>
                </a:tc>
                <a:tc>
                  <a:txBody>
                    <a:bodyPr/>
                    <a:lstStyle/>
                    <a:p>
                      <a:pPr algn="ctr"/>
                      <a:r>
                        <a:rPr lang="en-US" dirty="0" smtClean="0"/>
                        <a:t>CIDs</a:t>
                      </a:r>
                      <a:endParaRPr lang="en-US" dirty="0"/>
                    </a:p>
                  </a:txBody>
                  <a:tcPr/>
                </a:tc>
              </a:tr>
              <a:tr h="370840">
                <a:tc>
                  <a:txBody>
                    <a:bodyPr/>
                    <a:lstStyle/>
                    <a:p>
                      <a:r>
                        <a:rPr lang="en-US" sz="1600" dirty="0" smtClean="0"/>
                        <a:t>11-17/1381r3</a:t>
                      </a:r>
                      <a:endParaRPr lang="en-US" sz="1600" dirty="0"/>
                    </a:p>
                  </a:txBody>
                  <a:tcPr/>
                </a:tc>
                <a:tc>
                  <a:txBody>
                    <a:bodyPr/>
                    <a:lstStyle/>
                    <a:p>
                      <a:r>
                        <a:rPr lang="en-US" sz="1600" dirty="0" smtClean="0"/>
                        <a:t>CID 6309 (MAC), 8761, 8762, 9138</a:t>
                      </a:r>
                      <a:endParaRPr lang="en-US" sz="1600" dirty="0"/>
                    </a:p>
                  </a:txBody>
                  <a:tcPr/>
                </a:tc>
              </a:tr>
              <a:tr h="370840">
                <a:tc>
                  <a:txBody>
                    <a:bodyPr/>
                    <a:lstStyle/>
                    <a:p>
                      <a:r>
                        <a:rPr lang="en-US" sz="1600" dirty="0" smtClean="0"/>
                        <a:t>11-17/1306r2</a:t>
                      </a:r>
                      <a:endParaRPr lang="en-US" sz="1600" dirty="0"/>
                    </a:p>
                  </a:txBody>
                  <a:tcPr/>
                </a:tc>
                <a:tc>
                  <a:txBody>
                    <a:bodyPr/>
                    <a:lstStyle/>
                    <a:p>
                      <a:r>
                        <a:rPr lang="en-US" sz="1600" dirty="0" smtClean="0"/>
                        <a:t>4970, 7238, 7239, 7240, 8604, 9148, 9149, 9150, 9793, 9091, 7855, 9084</a:t>
                      </a:r>
                      <a:endParaRPr lang="en-US" sz="1600" dirty="0"/>
                    </a:p>
                  </a:txBody>
                  <a:tcPr/>
                </a:tc>
              </a:tr>
              <a:tr h="370840">
                <a:tc>
                  <a:txBody>
                    <a:bodyPr/>
                    <a:lstStyle/>
                    <a:p>
                      <a:r>
                        <a:rPr lang="en-US" sz="1600" dirty="0" smtClean="0"/>
                        <a:t>11-17/1332r0</a:t>
                      </a:r>
                      <a:endParaRPr lang="en-US" sz="1600" dirty="0"/>
                    </a:p>
                  </a:txBody>
                  <a:tcPr/>
                </a:tc>
                <a:tc>
                  <a:txBody>
                    <a:bodyPr/>
                    <a:lstStyle/>
                    <a:p>
                      <a:r>
                        <a:rPr lang="en-US" sz="1600" dirty="0" smtClean="0"/>
                        <a:t>10374</a:t>
                      </a:r>
                      <a:endParaRPr lang="en-US" sz="1600" dirty="0"/>
                    </a:p>
                  </a:txBody>
                  <a:tcPr/>
                </a:tc>
              </a:tr>
              <a:tr h="370840">
                <a:tc>
                  <a:txBody>
                    <a:bodyPr/>
                    <a:lstStyle/>
                    <a:p>
                      <a:r>
                        <a:rPr lang="en-US" sz="1600" dirty="0" smtClean="0"/>
                        <a:t>11-17/0995r4</a:t>
                      </a:r>
                      <a:endParaRPr lang="en-US" sz="1600" dirty="0"/>
                    </a:p>
                  </a:txBody>
                  <a:tcPr/>
                </a:tc>
                <a:tc>
                  <a:txBody>
                    <a:bodyPr/>
                    <a:lstStyle/>
                    <a:p>
                      <a:r>
                        <a:rPr lang="en-US" sz="1600" dirty="0" smtClean="0"/>
                        <a:t>PHY CID 3320, 3403, 5141, 5418, 5419, 7986, 8416, 8674, 9509, 10350, 4953, 8417, 8775, 10351, 10364, 5246, 5753, 5301, 5303, 5413, 5414, 5415, 5416, 5787, 5792, 6123, 7236, 8079, 8418, 8419, 8567, 8912, 9552, 9553, 10210, 10408, 10410;</a:t>
                      </a:r>
                    </a:p>
                    <a:p>
                      <a:r>
                        <a:rPr lang="en-US" sz="1600" dirty="0" smtClean="0"/>
                        <a:t>MAC CID 3319, 3321, 3401, 3405, 3672, 5089, 5131, 5417, 6084, 8022, 8420, 8657, 9995, 10341, 5090</a:t>
                      </a:r>
                      <a:endParaRPr lang="en-US" sz="1600" dirty="0"/>
                    </a:p>
                  </a:txBody>
                  <a:tcPr/>
                </a:tc>
              </a:tr>
              <a:tr h="370840">
                <a:tc>
                  <a:txBody>
                    <a:bodyPr/>
                    <a:lstStyle/>
                    <a:p>
                      <a:r>
                        <a:rPr lang="en-US" sz="1600" dirty="0" smtClean="0"/>
                        <a:t>11-17/1315r3</a:t>
                      </a:r>
                      <a:endParaRPr lang="en-US" sz="1600" dirty="0"/>
                    </a:p>
                  </a:txBody>
                  <a:tcPr/>
                </a:tc>
                <a:tc>
                  <a:txBody>
                    <a:bodyPr/>
                    <a:lstStyle/>
                    <a:p>
                      <a:r>
                        <a:rPr lang="en-US" sz="1600" dirty="0" smtClean="0"/>
                        <a:t>8576</a:t>
                      </a:r>
                      <a:endParaRPr lang="en-US" sz="1600" dirty="0"/>
                    </a:p>
                  </a:txBody>
                  <a:tcPr/>
                </a:tc>
              </a:tr>
              <a:tr h="370840">
                <a:tc>
                  <a:txBody>
                    <a:bodyPr/>
                    <a:lstStyle/>
                    <a:p>
                      <a:r>
                        <a:rPr lang="en-US" sz="1600" dirty="0" smtClean="0"/>
                        <a:t>11-17/1462r0</a:t>
                      </a:r>
                      <a:endParaRPr lang="en-US" sz="1600" dirty="0"/>
                    </a:p>
                  </a:txBody>
                  <a:tcPr/>
                </a:tc>
                <a:tc>
                  <a:txBody>
                    <a:bodyPr/>
                    <a:lstStyle/>
                    <a:p>
                      <a:r>
                        <a:rPr lang="en-US" sz="1600" dirty="0" smtClean="0"/>
                        <a:t>7548</a:t>
                      </a:r>
                      <a:endParaRPr lang="en-US" sz="1600" dirty="0"/>
                    </a:p>
                  </a:txBody>
                  <a:tcPr/>
                </a:tc>
              </a:tr>
            </a:tbl>
          </a:graphicData>
        </a:graphic>
      </p:graphicFrame>
    </p:spTree>
    <p:extLst>
      <p:ext uri="{BB962C8B-B14F-4D97-AF65-F5344CB8AC3E}">
        <p14:creationId xmlns:p14="http://schemas.microsoft.com/office/powerpoint/2010/main" val="112950068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#371 </a:t>
            </a:r>
            <a:r>
              <a:rPr lang="en-US" dirty="0" smtClean="0"/>
              <a:t>(</a:t>
            </a:r>
            <a:r>
              <a:rPr lang="en-US" dirty="0" err="1" smtClean="0"/>
              <a:t>Cntd</a:t>
            </a:r>
            <a:r>
              <a:rPr lang="en-US" dirty="0" smtClean="0"/>
              <a:t>)</a:t>
            </a:r>
            <a:endParaRPr lang="en-US" dirty="0"/>
          </a:p>
        </p:txBody>
      </p:sp>
      <p:sp>
        <p:nvSpPr>
          <p:cNvPr id="3" name="Date Placeholder 2"/>
          <p:cNvSpPr>
            <a:spLocks noGrp="1"/>
          </p:cNvSpPr>
          <p:nvPr>
            <p:ph type="dt" idx="10"/>
          </p:nvPr>
        </p:nvSpPr>
        <p:spPr/>
        <p:txBody>
          <a:bodyPr/>
          <a:lstStyle/>
          <a:p>
            <a:r>
              <a:rPr lang="en-US" smtClean="0"/>
              <a:t>August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57</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670960712"/>
              </p:ext>
            </p:extLst>
          </p:nvPr>
        </p:nvGraphicFramePr>
        <p:xfrm>
          <a:off x="838200" y="1676400"/>
          <a:ext cx="7467600" cy="3708400"/>
        </p:xfrm>
        <a:graphic>
          <a:graphicData uri="http://schemas.openxmlformats.org/drawingml/2006/table">
            <a:tbl>
              <a:tblPr firstRow="1" bandRow="1">
                <a:tableStyleId>{ED083AE6-46FA-4A59-8FB0-9F97EB10719F}</a:tableStyleId>
              </a:tblPr>
              <a:tblGrid>
                <a:gridCol w="1970668"/>
                <a:gridCol w="5496932"/>
              </a:tblGrid>
              <a:tr h="370840">
                <a:tc>
                  <a:txBody>
                    <a:bodyPr/>
                    <a:lstStyle/>
                    <a:p>
                      <a:pPr algn="ctr"/>
                      <a:r>
                        <a:rPr lang="en-US" dirty="0" smtClean="0"/>
                        <a:t>DCN</a:t>
                      </a:r>
                      <a:endParaRPr lang="en-US" dirty="0"/>
                    </a:p>
                  </a:txBody>
                  <a:tcPr/>
                </a:tc>
                <a:tc>
                  <a:txBody>
                    <a:bodyPr/>
                    <a:lstStyle/>
                    <a:p>
                      <a:pPr algn="ctr"/>
                      <a:r>
                        <a:rPr lang="en-US" dirty="0" smtClean="0"/>
                        <a:t>CIDs</a:t>
                      </a:r>
                      <a:endParaRPr lang="en-US" dirty="0"/>
                    </a:p>
                  </a:txBody>
                  <a:tcPr/>
                </a:tc>
              </a:tr>
              <a:tr h="370840">
                <a:tc>
                  <a:txBody>
                    <a:bodyPr/>
                    <a:lstStyle/>
                    <a:p>
                      <a:r>
                        <a:rPr lang="en-US" sz="1600" smtClean="0"/>
                        <a:t>11-17/1472r1</a:t>
                      </a:r>
                      <a:endParaRPr lang="en-US" sz="1600" dirty="0"/>
                    </a:p>
                  </a:txBody>
                  <a:tcPr/>
                </a:tc>
                <a:tc>
                  <a:txBody>
                    <a:bodyPr/>
                    <a:lstStyle/>
                    <a:p>
                      <a:r>
                        <a:rPr lang="en-US" sz="1600" dirty="0" smtClean="0"/>
                        <a:t>7859</a:t>
                      </a:r>
                      <a:endParaRPr lang="en-US" sz="1600" dirty="0"/>
                    </a:p>
                  </a:txBody>
                  <a:tcPr/>
                </a:tc>
              </a:tr>
              <a:tr h="370840">
                <a:tc>
                  <a:txBody>
                    <a:bodyPr/>
                    <a:lstStyle/>
                    <a:p>
                      <a:r>
                        <a:rPr lang="en-US" sz="1600" dirty="0" smtClean="0"/>
                        <a:t>11-17/0720r1</a:t>
                      </a:r>
                      <a:endParaRPr lang="en-US" sz="1600" dirty="0"/>
                    </a:p>
                  </a:txBody>
                  <a:tcPr/>
                </a:tc>
                <a:tc>
                  <a:txBody>
                    <a:bodyPr/>
                    <a:lstStyle/>
                    <a:p>
                      <a:r>
                        <a:rPr lang="en-US" sz="1600" smtClean="0"/>
                        <a:t>4906</a:t>
                      </a:r>
                      <a:endParaRPr lang="en-US" sz="1600" dirty="0"/>
                    </a:p>
                  </a:txBody>
                  <a:tcPr/>
                </a:tc>
              </a:tr>
              <a:tr h="370840">
                <a:tc>
                  <a:txBody>
                    <a:bodyPr/>
                    <a:lstStyle/>
                    <a:p>
                      <a:r>
                        <a:rPr lang="en-US" sz="1600" dirty="0" smtClean="0"/>
                        <a:t>11-17/0532r2</a:t>
                      </a:r>
                      <a:endParaRPr lang="en-US" sz="1600" dirty="0"/>
                    </a:p>
                  </a:txBody>
                  <a:tcPr/>
                </a:tc>
                <a:tc>
                  <a:txBody>
                    <a:bodyPr/>
                    <a:lstStyle/>
                    <a:p>
                      <a:r>
                        <a:rPr lang="en-US" sz="1600" dirty="0" smtClean="0"/>
                        <a:t>9734, 10146, 9052, 9205</a:t>
                      </a:r>
                    </a:p>
                  </a:txBody>
                  <a:tcPr/>
                </a:tc>
              </a:tr>
              <a:tr h="370840">
                <a:tc>
                  <a:txBody>
                    <a:bodyPr/>
                    <a:lstStyle/>
                    <a:p>
                      <a:r>
                        <a:rPr lang="en-US" sz="1600" dirty="0" smtClean="0"/>
                        <a:t>11-17/1485r0</a:t>
                      </a:r>
                      <a:endParaRPr lang="en-US" sz="1600" dirty="0"/>
                    </a:p>
                  </a:txBody>
                  <a:tcPr/>
                </a:tc>
                <a:tc>
                  <a:txBody>
                    <a:bodyPr/>
                    <a:lstStyle/>
                    <a:p>
                      <a:r>
                        <a:rPr lang="en-US" sz="1600" dirty="0" smtClean="0"/>
                        <a:t>9735</a:t>
                      </a:r>
                    </a:p>
                  </a:txBody>
                  <a:tcPr/>
                </a:tc>
              </a:tr>
              <a:tr h="370840">
                <a:tc>
                  <a:txBody>
                    <a:bodyPr/>
                    <a:lstStyle/>
                    <a:p>
                      <a:r>
                        <a:rPr lang="en-US" sz="1600" dirty="0" smtClean="0"/>
                        <a:t>11-17/1383r5</a:t>
                      </a:r>
                      <a:endParaRPr lang="en-US" sz="1600" dirty="0"/>
                    </a:p>
                  </a:txBody>
                  <a:tcPr/>
                </a:tc>
                <a:tc>
                  <a:txBody>
                    <a:bodyPr/>
                    <a:lstStyle/>
                    <a:p>
                      <a:r>
                        <a:rPr lang="en-US" sz="1600" dirty="0" smtClean="0"/>
                        <a:t>9551</a:t>
                      </a:r>
                      <a:endParaRPr lang="en-US" sz="1600" dirty="0"/>
                    </a:p>
                  </a:txBody>
                  <a:tcPr/>
                </a:tc>
              </a:tr>
              <a:tr h="370840">
                <a:tc>
                  <a:txBody>
                    <a:bodyPr/>
                    <a:lstStyle/>
                    <a:p>
                      <a:r>
                        <a:rPr lang="en-US" sz="1600" dirty="0" smtClean="0"/>
                        <a:t>11-17/1462r0</a:t>
                      </a:r>
                      <a:endParaRPr lang="en-US" sz="1600" dirty="0"/>
                    </a:p>
                  </a:txBody>
                  <a:tcPr/>
                </a:tc>
                <a:tc>
                  <a:txBody>
                    <a:bodyPr/>
                    <a:lstStyle/>
                    <a:p>
                      <a:r>
                        <a:rPr lang="en-US" sz="1600" dirty="0" smtClean="0"/>
                        <a:t>7548</a:t>
                      </a:r>
                      <a:endParaRPr lang="en-US" sz="1600" dirty="0"/>
                    </a:p>
                  </a:txBody>
                  <a:tcPr/>
                </a:tc>
              </a:tr>
              <a:tr h="370840">
                <a:tc>
                  <a:txBody>
                    <a:bodyPr/>
                    <a:lstStyle/>
                    <a:p>
                      <a:r>
                        <a:rPr lang="en-US" sz="1600" dirty="0" smtClean="0"/>
                        <a:t>11-17/1001r4</a:t>
                      </a:r>
                      <a:endParaRPr lang="en-US" sz="1600" dirty="0"/>
                    </a:p>
                  </a:txBody>
                  <a:tcPr/>
                </a:tc>
                <a:tc>
                  <a:txBody>
                    <a:bodyPr/>
                    <a:lstStyle/>
                    <a:p>
                      <a:r>
                        <a:rPr lang="en-US" sz="1600" dirty="0" smtClean="0"/>
                        <a:t>9968, 8747</a:t>
                      </a:r>
                    </a:p>
                  </a:txBody>
                  <a:tcPr/>
                </a:tc>
              </a:tr>
              <a:tr h="370840">
                <a:tc>
                  <a:txBody>
                    <a:bodyPr/>
                    <a:lstStyle/>
                    <a:p>
                      <a:r>
                        <a:rPr lang="en-US" sz="1600" dirty="0" smtClean="0"/>
                        <a:t>11-17/1454r1</a:t>
                      </a:r>
                      <a:endParaRPr lang="en-US" sz="1600" dirty="0"/>
                    </a:p>
                  </a:txBody>
                  <a:tcPr/>
                </a:tc>
                <a:tc>
                  <a:txBody>
                    <a:bodyPr/>
                    <a:lstStyle/>
                    <a:p>
                      <a:r>
                        <a:rPr lang="en-US" sz="1600" dirty="0" smtClean="0"/>
                        <a:t>0084</a:t>
                      </a:r>
                    </a:p>
                  </a:txBody>
                  <a:tcPr/>
                </a:tc>
              </a:tr>
              <a:tr h="370840">
                <a:tc>
                  <a:txBody>
                    <a:bodyPr/>
                    <a:lstStyle/>
                    <a:p>
                      <a:r>
                        <a:rPr lang="en-US" sz="1600" dirty="0" smtClean="0"/>
                        <a:t>11-17/1468r0</a:t>
                      </a:r>
                      <a:endParaRPr lang="en-US" sz="1600" dirty="0"/>
                    </a:p>
                  </a:txBody>
                  <a:tcPr/>
                </a:tc>
                <a:tc>
                  <a:txBody>
                    <a:bodyPr/>
                    <a:lstStyle/>
                    <a:p>
                      <a:r>
                        <a:rPr lang="en-US" sz="1600" dirty="0" smtClean="0"/>
                        <a:t>9463</a:t>
                      </a:r>
                    </a:p>
                  </a:txBody>
                  <a:tcPr/>
                </a:tc>
              </a:tr>
            </a:tbl>
          </a:graphicData>
        </a:graphic>
      </p:graphicFrame>
      <p:sp>
        <p:nvSpPr>
          <p:cNvPr id="7" name="TextBox 6"/>
          <p:cNvSpPr txBox="1"/>
          <p:nvPr/>
        </p:nvSpPr>
        <p:spPr>
          <a:xfrm>
            <a:off x="1219200" y="5638800"/>
            <a:ext cx="7086600" cy="830997"/>
          </a:xfrm>
          <a:prstGeom prst="rect">
            <a:avLst/>
          </a:prstGeom>
          <a:noFill/>
        </p:spPr>
        <p:txBody>
          <a:bodyPr wrap="square" rtlCol="0">
            <a:spAutoFit/>
          </a:bodyPr>
          <a:lstStyle/>
          <a:p>
            <a:r>
              <a:rPr lang="en-US" dirty="0" smtClean="0">
                <a:solidFill>
                  <a:schemeClr val="tx1"/>
                </a:solidFill>
              </a:rPr>
              <a:t>Move:  Bo Sun			Second</a:t>
            </a:r>
            <a:r>
              <a:rPr lang="en-US" dirty="0" smtClean="0">
                <a:solidFill>
                  <a:schemeClr val="tx1"/>
                </a:solidFill>
              </a:rPr>
              <a:t>: </a:t>
            </a:r>
            <a:r>
              <a:rPr lang="en-US" dirty="0" err="1" smtClean="0">
                <a:solidFill>
                  <a:schemeClr val="tx1"/>
                </a:solidFill>
              </a:rPr>
              <a:t>Yasu</a:t>
            </a:r>
            <a:endParaRPr lang="en-US" dirty="0" smtClean="0">
              <a:solidFill>
                <a:schemeClr val="tx1"/>
              </a:solidFill>
            </a:endParaRPr>
          </a:p>
          <a:p>
            <a:r>
              <a:rPr lang="en-US" dirty="0" smtClean="0">
                <a:solidFill>
                  <a:schemeClr val="tx1"/>
                </a:solidFill>
              </a:rPr>
              <a:t>Accepted with no objection</a:t>
            </a:r>
            <a:endParaRPr lang="en-US" dirty="0">
              <a:solidFill>
                <a:schemeClr val="tx1"/>
              </a:solidFill>
            </a:endParaRPr>
          </a:p>
        </p:txBody>
      </p:sp>
    </p:spTree>
    <p:extLst>
      <p:ext uri="{BB962C8B-B14F-4D97-AF65-F5344CB8AC3E}">
        <p14:creationId xmlns:p14="http://schemas.microsoft.com/office/powerpoint/2010/main" val="283271123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#372 </a:t>
            </a:r>
            <a:r>
              <a:rPr lang="en-US" dirty="0" smtClean="0"/>
              <a:t>(MU)</a:t>
            </a:r>
            <a:endParaRPr lang="en-US" dirty="0"/>
          </a:p>
        </p:txBody>
      </p:sp>
      <p:sp>
        <p:nvSpPr>
          <p:cNvPr id="6" name="Content Placeholder 5"/>
          <p:cNvSpPr>
            <a:spLocks noGrp="1"/>
          </p:cNvSpPr>
          <p:nvPr>
            <p:ph idx="1"/>
          </p:nvPr>
        </p:nvSpPr>
        <p:spPr>
          <a:xfrm>
            <a:off x="685800" y="1600200"/>
            <a:ext cx="7770813" cy="685800"/>
          </a:xfrm>
        </p:spPr>
        <p:txBody>
          <a:bodyPr/>
          <a:lstStyle/>
          <a:p>
            <a:r>
              <a:rPr lang="en-US" dirty="0" smtClean="0"/>
              <a:t>Move to accept resolutions to CIDs: </a:t>
            </a:r>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58</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August 2017</a:t>
            </a:r>
            <a:endParaRPr lang="en-GB"/>
          </a:p>
        </p:txBody>
      </p:sp>
      <p:graphicFrame>
        <p:nvGraphicFramePr>
          <p:cNvPr id="7" name="Table 6"/>
          <p:cNvGraphicFramePr>
            <a:graphicFrameLocks noGrp="1"/>
          </p:cNvGraphicFramePr>
          <p:nvPr>
            <p:extLst>
              <p:ext uri="{D42A27DB-BD31-4B8C-83A1-F6EECF244321}">
                <p14:modId xmlns:p14="http://schemas.microsoft.com/office/powerpoint/2010/main" val="513205110"/>
              </p:ext>
            </p:extLst>
          </p:nvPr>
        </p:nvGraphicFramePr>
        <p:xfrm>
          <a:off x="875506" y="2133600"/>
          <a:ext cx="7467600" cy="3525520"/>
        </p:xfrm>
        <a:graphic>
          <a:graphicData uri="http://schemas.openxmlformats.org/drawingml/2006/table">
            <a:tbl>
              <a:tblPr firstRow="1" bandRow="1">
                <a:tableStyleId>{ED083AE6-46FA-4A59-8FB0-9F97EB10719F}</a:tableStyleId>
              </a:tblPr>
              <a:tblGrid>
                <a:gridCol w="1970668"/>
                <a:gridCol w="5496932"/>
              </a:tblGrid>
              <a:tr h="370840">
                <a:tc>
                  <a:txBody>
                    <a:bodyPr/>
                    <a:lstStyle/>
                    <a:p>
                      <a:pPr algn="ctr"/>
                      <a:r>
                        <a:rPr lang="en-US" dirty="0" smtClean="0"/>
                        <a:t>DCN</a:t>
                      </a:r>
                      <a:endParaRPr lang="en-US" dirty="0"/>
                    </a:p>
                  </a:txBody>
                  <a:tcPr/>
                </a:tc>
                <a:tc>
                  <a:txBody>
                    <a:bodyPr/>
                    <a:lstStyle/>
                    <a:p>
                      <a:pPr algn="ctr"/>
                      <a:r>
                        <a:rPr lang="en-US" dirty="0" smtClean="0"/>
                        <a:t>CIDs</a:t>
                      </a:r>
                      <a:endParaRPr lang="en-US" dirty="0"/>
                    </a:p>
                  </a:txBody>
                  <a:tcPr/>
                </a:tc>
              </a:tr>
              <a:tr h="370840">
                <a:tc>
                  <a:txBody>
                    <a:bodyPr/>
                    <a:lstStyle/>
                    <a:p>
                      <a:r>
                        <a:rPr lang="en-US" sz="1600" dirty="0" smtClean="0"/>
                        <a:t>11-17/1286r1</a:t>
                      </a:r>
                      <a:endParaRPr lang="en-US" sz="1600" dirty="0"/>
                    </a:p>
                  </a:txBody>
                  <a:tcPr/>
                </a:tc>
                <a:tc>
                  <a:txBody>
                    <a:bodyPr/>
                    <a:lstStyle/>
                    <a:p>
                      <a:r>
                        <a:rPr lang="en-US" sz="1600" dirty="0" smtClean="0"/>
                        <a:t>3223, 3224, 4797, 4798, 4799, 4801, 4802, 4803, 4804, 5179, 5180, 5181, 5182, 5698, 5699, 5700, 5701, 5780, 5808, 5943, 5944, 5945, 5980, 5981, 5982, 6099, 6163, 6164, 6165, 7089, 7226, 7385, 7571, 7572, 7642, 7643, 7688, 7689, 7807, 7808, 8053, 8167, 8168, 8217, 8255, 8270, 8294, 8495, 8496, 8497, 8593, 8696, 8697, 8698, 8699, 9290, 9398, 9454, 9457, 9466, 9467, 9468, 9526, 9587, 9704, 9705, 9706, 9889, 9890, 9891, 9892, 9893, 10316</a:t>
                      </a:r>
                    </a:p>
                  </a:txBody>
                  <a:tcPr/>
                </a:tc>
              </a:tr>
              <a:tr h="370840">
                <a:tc>
                  <a:txBody>
                    <a:bodyPr/>
                    <a:lstStyle/>
                    <a:p>
                      <a:r>
                        <a:rPr lang="en-US" sz="1600" dirty="0" smtClean="0"/>
                        <a:t>11-17/1139r2</a:t>
                      </a:r>
                      <a:endParaRPr lang="en-US" sz="1600" dirty="0"/>
                    </a:p>
                  </a:txBody>
                  <a:tcPr/>
                </a:tc>
                <a:tc>
                  <a:txBody>
                    <a:bodyPr/>
                    <a:lstStyle/>
                    <a:p>
                      <a:r>
                        <a:rPr lang="en-GB" sz="1600" dirty="0" smtClean="0"/>
                        <a:t>6139, 7425</a:t>
                      </a:r>
                      <a:endParaRPr lang="en-US" sz="1600" dirty="0" smtClean="0"/>
                    </a:p>
                  </a:txBody>
                  <a:tcPr/>
                </a:tc>
              </a:tr>
              <a:tr h="370840">
                <a:tc>
                  <a:txBody>
                    <a:bodyPr/>
                    <a:lstStyle/>
                    <a:p>
                      <a:r>
                        <a:rPr lang="en-US" sz="1600" dirty="0" smtClean="0"/>
                        <a:t>11-17/1091r1</a:t>
                      </a:r>
                      <a:endParaRPr lang="en-US" sz="1600"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GB" dirty="0" smtClean="0"/>
                        <a:t>7394, 8058, 8275, 8303</a:t>
                      </a:r>
                    </a:p>
                  </a:txBody>
                  <a:tcPr/>
                </a:tc>
              </a:tr>
              <a:tr h="370840">
                <a:tc>
                  <a:txBody>
                    <a:bodyPr/>
                    <a:lstStyle/>
                    <a:p>
                      <a:r>
                        <a:rPr lang="en-US" sz="1600" dirty="0" smtClean="0"/>
                        <a:t>11-17/1060r6</a:t>
                      </a:r>
                      <a:endParaRPr lang="en-US" sz="1600" dirty="0"/>
                    </a:p>
                  </a:txBody>
                  <a:tcPr/>
                </a:tc>
                <a:tc>
                  <a:txBody>
                    <a:bodyPr/>
                    <a:lstStyle/>
                    <a:p>
                      <a:r>
                        <a:rPr lang="en-GB" sz="1600" dirty="0" smtClean="0"/>
                        <a:t>6053, 6042</a:t>
                      </a:r>
                      <a:endParaRPr lang="en-US" sz="1600" dirty="0" smtClean="0"/>
                    </a:p>
                  </a:txBody>
                  <a:tcPr/>
                </a:tc>
              </a:tr>
            </a:tbl>
          </a:graphicData>
        </a:graphic>
      </p:graphicFrame>
      <p:sp>
        <p:nvSpPr>
          <p:cNvPr id="8" name="TextBox 7"/>
          <p:cNvSpPr txBox="1"/>
          <p:nvPr/>
        </p:nvSpPr>
        <p:spPr>
          <a:xfrm>
            <a:off x="875506" y="5943600"/>
            <a:ext cx="7581107" cy="830997"/>
          </a:xfrm>
          <a:prstGeom prst="rect">
            <a:avLst/>
          </a:prstGeom>
          <a:noFill/>
        </p:spPr>
        <p:txBody>
          <a:bodyPr wrap="square" rtlCol="0">
            <a:spAutoFit/>
          </a:bodyPr>
          <a:lstStyle/>
          <a:p>
            <a:r>
              <a:rPr lang="en-US" dirty="0" smtClean="0">
                <a:solidFill>
                  <a:schemeClr val="tx1"/>
                </a:solidFill>
              </a:rPr>
              <a:t>Move: Sigurd			</a:t>
            </a:r>
            <a:r>
              <a:rPr lang="en-US" dirty="0" smtClean="0">
                <a:solidFill>
                  <a:schemeClr val="tx1"/>
                </a:solidFill>
              </a:rPr>
              <a:t>Second: </a:t>
            </a:r>
            <a:r>
              <a:rPr lang="en-US" dirty="0" err="1" smtClean="0">
                <a:solidFill>
                  <a:schemeClr val="tx1"/>
                </a:solidFill>
              </a:rPr>
              <a:t>Yasu</a:t>
            </a:r>
            <a:endParaRPr lang="en-US" dirty="0" smtClean="0">
              <a:solidFill>
                <a:schemeClr val="tx1"/>
              </a:solidFill>
            </a:endParaRPr>
          </a:p>
          <a:p>
            <a:r>
              <a:rPr lang="en-US" dirty="0" smtClean="0">
                <a:solidFill>
                  <a:schemeClr val="tx1"/>
                </a:solidFill>
              </a:rPr>
              <a:t>Accepted with no objection</a:t>
            </a:r>
            <a:endParaRPr lang="en-US" dirty="0">
              <a:solidFill>
                <a:schemeClr val="tx1"/>
              </a:solidFill>
            </a:endParaRPr>
          </a:p>
        </p:txBody>
      </p:sp>
    </p:spTree>
    <p:extLst>
      <p:ext uri="{BB962C8B-B14F-4D97-AF65-F5344CB8AC3E}">
        <p14:creationId xmlns:p14="http://schemas.microsoft.com/office/powerpoint/2010/main" val="178396374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CR Motion </a:t>
            </a:r>
            <a:r>
              <a:rPr lang="en-US" dirty="0" smtClean="0"/>
              <a:t>#373</a:t>
            </a:r>
            <a:endParaRPr lang="en-US" dirty="0"/>
          </a:p>
        </p:txBody>
      </p:sp>
      <p:sp>
        <p:nvSpPr>
          <p:cNvPr id="10" name="Content Placeholder 9"/>
          <p:cNvSpPr>
            <a:spLocks noGrp="1"/>
          </p:cNvSpPr>
          <p:nvPr>
            <p:ph idx="1"/>
          </p:nvPr>
        </p:nvSpPr>
        <p:spPr>
          <a:xfrm>
            <a:off x="696912" y="2056606"/>
            <a:ext cx="7770813" cy="4113213"/>
          </a:xfrm>
        </p:spPr>
        <p:txBody>
          <a:bodyPr/>
          <a:lstStyle/>
          <a:p>
            <a:r>
              <a:rPr lang="en-US" dirty="0" smtClean="0"/>
              <a:t>Move to accept resolutions to CIDs; </a:t>
            </a:r>
            <a:r>
              <a:rPr lang="en-US" dirty="0"/>
              <a:t>3056, 3189, 3190, 5167, 5168, 5394, 5454, 5456, 5686, 5779, 5799, 6058, 6059, </a:t>
            </a:r>
            <a:r>
              <a:rPr lang="en-US" dirty="0" smtClean="0"/>
              <a:t>6152</a:t>
            </a:r>
            <a:r>
              <a:rPr lang="en-US" dirty="0"/>
              <a:t>, 6176, 6574</a:t>
            </a:r>
            <a:r>
              <a:rPr lang="en-US" dirty="0" smtClean="0"/>
              <a:t>, 6575, 6576, 6577, 6578, 6579, 6580,6581, 6582, 6583, 7022, 7071, 7232, 7659, 8358, 8693, 9380, 9519, 9520, 9585, 9727, 9739, 9747, 9872, 9873, 10007, 10171, 10241, 10242, 10243, 10244, 5453, 7162, 9438  in doc 11-17/0389r10</a:t>
            </a:r>
          </a:p>
          <a:p>
            <a:endParaRPr lang="en-US" dirty="0"/>
          </a:p>
          <a:p>
            <a:r>
              <a:rPr lang="en-US" dirty="0" smtClean="0"/>
              <a:t>Move: 	</a:t>
            </a:r>
            <a:r>
              <a:rPr lang="en-US" dirty="0" err="1" smtClean="0"/>
              <a:t>Kaiying</a:t>
            </a:r>
            <a:r>
              <a:rPr lang="en-US" dirty="0" smtClean="0"/>
              <a:t> </a:t>
            </a:r>
            <a:r>
              <a:rPr lang="en-US" dirty="0" err="1" smtClean="0"/>
              <a:t>Lv</a:t>
            </a:r>
            <a:r>
              <a:rPr lang="en-US" dirty="0" smtClean="0"/>
              <a:t>	Second</a:t>
            </a:r>
            <a:r>
              <a:rPr lang="en-US" dirty="0" smtClean="0"/>
              <a:t>: </a:t>
            </a:r>
            <a:r>
              <a:rPr lang="en-US" dirty="0" err="1" smtClean="0"/>
              <a:t>Yasu</a:t>
            </a:r>
            <a:endParaRPr lang="en-US" dirty="0" smtClean="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2024577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CR Motion </a:t>
            </a:r>
            <a:r>
              <a:rPr lang="en-US" dirty="0" smtClean="0"/>
              <a:t>#374</a:t>
            </a:r>
            <a:endParaRPr lang="en-US" dirty="0"/>
          </a:p>
        </p:txBody>
      </p:sp>
      <p:sp>
        <p:nvSpPr>
          <p:cNvPr id="8" name="Content Placeholder 7"/>
          <p:cNvSpPr>
            <a:spLocks noGrp="1"/>
          </p:cNvSpPr>
          <p:nvPr>
            <p:ph idx="1"/>
          </p:nvPr>
        </p:nvSpPr>
        <p:spPr/>
        <p:txBody>
          <a:bodyPr/>
          <a:lstStyle/>
          <a:p>
            <a:r>
              <a:rPr lang="en-US" dirty="0" smtClean="0"/>
              <a:t>Move to accept resolutions to CIDs; </a:t>
            </a:r>
            <a:r>
              <a:rPr lang="en-GB" dirty="0"/>
              <a:t>6187, 6183, 7605, 4793, 5402, 9392, 9393, 10332, 8136, 8135, 7947, 7944, 7943, 7942, 7941, 7940, 7949, 7950, 7948, 7962, 7863, 7864, 8401, 8393, 9672, 9671 in doc </a:t>
            </a:r>
            <a:r>
              <a:rPr lang="en-GB" dirty="0" smtClean="0"/>
              <a:t>11-17/0553r8</a:t>
            </a:r>
          </a:p>
          <a:p>
            <a:endParaRPr lang="en-GB" dirty="0"/>
          </a:p>
          <a:p>
            <a:r>
              <a:rPr lang="en-GB" dirty="0" smtClean="0"/>
              <a:t>Move:	Liwen Chu		Second</a:t>
            </a:r>
            <a:r>
              <a:rPr lang="en-GB" dirty="0" smtClean="0"/>
              <a:t>: </a:t>
            </a:r>
            <a:r>
              <a:rPr lang="en-GB" dirty="0" err="1" smtClean="0"/>
              <a:t>Yasu</a:t>
            </a:r>
            <a:endParaRPr lang="en-GB" dirty="0" smtClean="0"/>
          </a:p>
          <a:p>
            <a:r>
              <a:rPr lang="en-GB" dirty="0" smtClean="0"/>
              <a:t>Accepted with no objection</a:t>
            </a:r>
            <a:endParaRPr lang="en-GB" dirty="0" smtClean="0"/>
          </a:p>
          <a:p>
            <a:r>
              <a:rPr lang="en-GB" dirty="0" smtClean="0"/>
              <a:t>Y/N/A</a:t>
            </a:r>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60</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August 2017</a:t>
            </a:r>
            <a:endParaRPr lang="en-GB"/>
          </a:p>
        </p:txBody>
      </p:sp>
    </p:spTree>
    <p:extLst>
      <p:ext uri="{BB962C8B-B14F-4D97-AF65-F5344CB8AC3E}">
        <p14:creationId xmlns:p14="http://schemas.microsoft.com/office/powerpoint/2010/main" val="169084886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#375</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3031 3123 4765 4766 5034 5673 5759 5765 5766 5767 5768 </a:t>
            </a:r>
            <a:r>
              <a:rPr lang="en-GB" dirty="0" smtClean="0"/>
              <a:t>5769</a:t>
            </a:r>
            <a:r>
              <a:rPr lang="en-US" dirty="0" smtClean="0"/>
              <a:t> </a:t>
            </a:r>
            <a:r>
              <a:rPr lang="en-GB" dirty="0" smtClean="0"/>
              <a:t>5832 </a:t>
            </a:r>
            <a:r>
              <a:rPr lang="en-GB" dirty="0"/>
              <a:t>5833 5834 5835 5836 5892 </a:t>
            </a:r>
            <a:r>
              <a:rPr lang="en-GB" dirty="0" smtClean="0"/>
              <a:t>5959</a:t>
            </a:r>
            <a:r>
              <a:rPr lang="en-US" dirty="0" smtClean="0"/>
              <a:t> </a:t>
            </a:r>
            <a:r>
              <a:rPr lang="en-GB" dirty="0" smtClean="0"/>
              <a:t>6049 </a:t>
            </a:r>
            <a:r>
              <a:rPr lang="en-GB" dirty="0"/>
              <a:t>6051 6089 6350 6351 6352 6353 6354 6355 </a:t>
            </a:r>
            <a:r>
              <a:rPr lang="en-GB" dirty="0" smtClean="0"/>
              <a:t>6363</a:t>
            </a:r>
            <a:r>
              <a:rPr lang="en-US" dirty="0" smtClean="0"/>
              <a:t> </a:t>
            </a:r>
            <a:r>
              <a:rPr lang="en-GB" dirty="0" smtClean="0"/>
              <a:t>7170 </a:t>
            </a:r>
            <a:r>
              <a:rPr lang="en-GB" dirty="0"/>
              <a:t>7184 7208 7358 7359 7360 7361 7362 7551 7598 7599 </a:t>
            </a:r>
            <a:r>
              <a:rPr lang="en-GB" dirty="0" smtClean="0">
                <a:solidFill>
                  <a:schemeClr val="tx1"/>
                </a:solidFill>
              </a:rPr>
              <a:t>7600</a:t>
            </a:r>
            <a:r>
              <a:rPr lang="en-US" dirty="0" smtClean="0">
                <a:solidFill>
                  <a:schemeClr val="tx1"/>
                </a:solidFill>
              </a:rPr>
              <a:t> </a:t>
            </a:r>
            <a:r>
              <a:rPr lang="en-GB" dirty="0" smtClean="0"/>
              <a:t>7922 </a:t>
            </a:r>
            <a:r>
              <a:rPr lang="en-GB" dirty="0"/>
              <a:t>7923 7924 7925 7926 7927 7928 7929 7930 </a:t>
            </a:r>
            <a:r>
              <a:rPr lang="en-US" dirty="0" smtClean="0"/>
              <a:t> </a:t>
            </a:r>
            <a:r>
              <a:rPr lang="en-GB" dirty="0" smtClean="0"/>
              <a:t>8123 </a:t>
            </a:r>
            <a:r>
              <a:rPr lang="en-GB" dirty="0"/>
              <a:t>8124 8127 8131 8144 8196 8197 </a:t>
            </a:r>
            <a:r>
              <a:rPr lang="en-GB" dirty="0" smtClean="0"/>
              <a:t>8200 </a:t>
            </a:r>
            <a:r>
              <a:rPr lang="en-GB" dirty="0"/>
              <a:t>8591 9843 9971 </a:t>
            </a:r>
            <a:r>
              <a:rPr lang="en-GB" dirty="0" smtClean="0"/>
              <a:t>in </a:t>
            </a:r>
            <a:r>
              <a:rPr lang="en-GB" dirty="0"/>
              <a:t>doc </a:t>
            </a:r>
            <a:r>
              <a:rPr lang="en-GB" dirty="0" smtClean="0"/>
              <a:t>11-17/0777r8</a:t>
            </a:r>
          </a:p>
          <a:p>
            <a:endParaRPr lang="en-GB" dirty="0"/>
          </a:p>
          <a:p>
            <a:r>
              <a:rPr lang="en-GB" dirty="0" smtClean="0"/>
              <a:t>Move:	Matt Fischer		Second</a:t>
            </a:r>
            <a:r>
              <a:rPr lang="en-GB" dirty="0" smtClean="0"/>
              <a:t>: </a:t>
            </a:r>
            <a:r>
              <a:rPr lang="en-GB" dirty="0" err="1" smtClean="0"/>
              <a:t>Yasu</a:t>
            </a:r>
            <a:endParaRPr lang="en-GB" dirty="0" smtClean="0"/>
          </a:p>
          <a:p>
            <a:r>
              <a:rPr lang="en-GB" dirty="0" smtClean="0"/>
              <a:t>Accepted with no objection</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79827466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#376</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5973 and 9870  in doc </a:t>
            </a:r>
            <a:r>
              <a:rPr lang="en-US" dirty="0" smtClean="0"/>
              <a:t>11-17/0811r3</a:t>
            </a:r>
          </a:p>
          <a:p>
            <a:endParaRPr lang="en-US" dirty="0"/>
          </a:p>
          <a:p>
            <a:r>
              <a:rPr lang="en-US" dirty="0" smtClean="0"/>
              <a:t>Move: </a:t>
            </a:r>
            <a:r>
              <a:rPr lang="en-US" dirty="0" err="1" smtClean="0"/>
              <a:t>Jarkko</a:t>
            </a:r>
            <a:r>
              <a:rPr lang="en-US" dirty="0" smtClean="0"/>
              <a:t> </a:t>
            </a:r>
            <a:r>
              <a:rPr lang="en-US" dirty="0" err="1" smtClean="0"/>
              <a:t>kn</a:t>
            </a:r>
            <a:r>
              <a:rPr lang="en-US" dirty="0" err="1" smtClean="0"/>
              <a:t>eckt</a:t>
            </a:r>
            <a:r>
              <a:rPr lang="en-US" dirty="0" smtClean="0"/>
              <a:t>	Second</a:t>
            </a:r>
            <a:r>
              <a:rPr lang="en-US" dirty="0" smtClean="0"/>
              <a:t>: </a:t>
            </a:r>
            <a:r>
              <a:rPr lang="en-US" dirty="0" err="1" smtClean="0"/>
              <a:t>Yasu</a:t>
            </a:r>
            <a:endParaRPr lang="en-US" dirty="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69845318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#377</a:t>
            </a:r>
            <a:endParaRPr lang="en-US" dirty="0"/>
          </a:p>
        </p:txBody>
      </p:sp>
      <p:sp>
        <p:nvSpPr>
          <p:cNvPr id="3" name="Content Placeholder 2"/>
          <p:cNvSpPr>
            <a:spLocks noGrp="1"/>
          </p:cNvSpPr>
          <p:nvPr>
            <p:ph idx="1"/>
          </p:nvPr>
        </p:nvSpPr>
        <p:spPr/>
        <p:txBody>
          <a:bodyPr/>
          <a:lstStyle/>
          <a:p>
            <a:r>
              <a:rPr lang="en-US" dirty="0" smtClean="0"/>
              <a:t>Move to accept resolutions </a:t>
            </a:r>
            <a:r>
              <a:rPr lang="en-US" dirty="0"/>
              <a:t>to CIDs 3136, 4834, 5159, 5161, </a:t>
            </a:r>
            <a:r>
              <a:rPr lang="en-US" dirty="0" smtClean="0"/>
              <a:t>5162, </a:t>
            </a:r>
            <a:r>
              <a:rPr lang="en-US" dirty="0"/>
              <a:t>5557, 5560, 5568, 6514, 6515, 7530, 7779, 7781, 7872, 7873, 8208, 8209, 8349, 8350, 8451, 9422, 9686 in </a:t>
            </a:r>
            <a:r>
              <a:rPr lang="en-US" dirty="0" smtClean="0"/>
              <a:t>11-17/0925r12</a:t>
            </a:r>
          </a:p>
          <a:p>
            <a:endParaRPr lang="en-US" dirty="0"/>
          </a:p>
          <a:p>
            <a:r>
              <a:rPr lang="en-US" dirty="0" smtClean="0"/>
              <a:t>Move:	</a:t>
            </a:r>
            <a:r>
              <a:rPr lang="en-US" b="0" dirty="0"/>
              <a:t>Huizhao Wang</a:t>
            </a:r>
            <a:r>
              <a:rPr lang="en-US" dirty="0" smtClean="0"/>
              <a:t>	</a:t>
            </a:r>
            <a:r>
              <a:rPr lang="en-US" dirty="0" smtClean="0"/>
              <a:t>Second: </a:t>
            </a:r>
            <a:r>
              <a:rPr lang="en-US" dirty="0" err="1" smtClean="0"/>
              <a:t>Yasu</a:t>
            </a:r>
            <a:endParaRPr lang="en-US" dirty="0" smtClean="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046787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#378</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5068, 6048 ,6804 ,6805 ,6807, 6814 ,6815 ,5230 ,6816 ,8243 ,8421 ,8422 ,8244 ,8245 ,8289 ,8622 ,9593, </a:t>
            </a:r>
            <a:r>
              <a:rPr lang="en-GB" dirty="0" smtClean="0"/>
              <a:t>5952</a:t>
            </a:r>
            <a:r>
              <a:rPr lang="en-US" dirty="0" smtClean="0"/>
              <a:t> </a:t>
            </a:r>
            <a:r>
              <a:rPr lang="en-GB" dirty="0"/>
              <a:t> </a:t>
            </a:r>
            <a:r>
              <a:rPr lang="en-US" dirty="0" smtClean="0"/>
              <a:t>in </a:t>
            </a:r>
            <a:r>
              <a:rPr lang="en-US" dirty="0"/>
              <a:t>Doc </a:t>
            </a:r>
            <a:r>
              <a:rPr lang="en-US" dirty="0" smtClean="0"/>
              <a:t>11-17/1009r1</a:t>
            </a:r>
          </a:p>
          <a:p>
            <a:endParaRPr lang="en-US" dirty="0"/>
          </a:p>
          <a:p>
            <a:r>
              <a:rPr lang="en-US" dirty="0" smtClean="0"/>
              <a:t>Move:	Chao-Chun Wang	Second</a:t>
            </a:r>
            <a:r>
              <a:rPr lang="en-US" dirty="0" smtClean="0"/>
              <a:t>: </a:t>
            </a:r>
            <a:r>
              <a:rPr lang="en-US" dirty="0" err="1" smtClean="0"/>
              <a:t>Yasu</a:t>
            </a:r>
            <a:endParaRPr lang="en-US" dirty="0" smtClean="0"/>
          </a:p>
          <a:p>
            <a:r>
              <a:rPr lang="en-US" dirty="0" smtClean="0"/>
              <a:t>Accepted with 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92404222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#379</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3041, 3129, 6469, 6470, 8204, 3043, 3045, 5341, 4644, 5069, 5340, 5770, 5771, 5952, 5950, 3044, 5951, 7563, 5845, 8205, 5846, 6471, 6473, 7777, 8203, 8206, </a:t>
            </a:r>
            <a:r>
              <a:rPr lang="en-GB" dirty="0" smtClean="0"/>
              <a:t>9112 in </a:t>
            </a:r>
            <a:r>
              <a:rPr lang="en-GB" dirty="0"/>
              <a:t>doc </a:t>
            </a:r>
            <a:r>
              <a:rPr lang="en-GB" dirty="0" smtClean="0"/>
              <a:t>11-17/1010r</a:t>
            </a:r>
            <a:r>
              <a:rPr lang="en-GB" dirty="0">
                <a:solidFill>
                  <a:schemeClr val="tx1"/>
                </a:solidFill>
              </a:rPr>
              <a:t>3</a:t>
            </a:r>
            <a:r>
              <a:rPr lang="en-GB" dirty="0" smtClean="0">
                <a:solidFill>
                  <a:schemeClr val="tx1"/>
                </a:solidFill>
              </a:rPr>
              <a:t>.</a:t>
            </a:r>
          </a:p>
          <a:p>
            <a:endParaRPr lang="en-GB" dirty="0">
              <a:solidFill>
                <a:schemeClr val="tx1"/>
              </a:solidFill>
            </a:endParaRPr>
          </a:p>
          <a:p>
            <a:r>
              <a:rPr lang="en-GB" dirty="0" smtClean="0">
                <a:solidFill>
                  <a:schemeClr val="tx1"/>
                </a:solidFill>
              </a:rPr>
              <a:t>Move:	Chao-Chun Wang	Second</a:t>
            </a:r>
            <a:r>
              <a:rPr lang="en-GB" dirty="0" smtClean="0">
                <a:solidFill>
                  <a:schemeClr val="tx1"/>
                </a:solidFill>
              </a:rPr>
              <a:t>: </a:t>
            </a:r>
            <a:r>
              <a:rPr lang="en-GB" dirty="0" err="1" smtClean="0">
                <a:solidFill>
                  <a:schemeClr val="tx1"/>
                </a:solidFill>
              </a:rPr>
              <a:t>yasu</a:t>
            </a:r>
            <a:endParaRPr lang="en-GB" dirty="0" smtClean="0">
              <a:solidFill>
                <a:schemeClr val="tx1"/>
              </a:solidFill>
            </a:endParaRPr>
          </a:p>
          <a:p>
            <a:r>
              <a:rPr lang="en-GB" dirty="0" smtClean="0">
                <a:solidFill>
                  <a:schemeClr val="tx1"/>
                </a:solidFill>
              </a:rPr>
              <a:t>Accepted with no objection</a:t>
            </a:r>
            <a:endParaRPr lang="en-GB" dirty="0">
              <a:solidFill>
                <a:srgbClr val="FF0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345769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#380</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3050, 5847, 7384, 8315 in doc </a:t>
            </a:r>
            <a:r>
              <a:rPr lang="en-GB" dirty="0" smtClean="0"/>
              <a:t>11-17/1011r1</a:t>
            </a:r>
          </a:p>
          <a:p>
            <a:endParaRPr lang="en-GB" dirty="0"/>
          </a:p>
          <a:p>
            <a:r>
              <a:rPr lang="en-GB" dirty="0" smtClean="0"/>
              <a:t>Move:	Chao-Chun Wang	Second</a:t>
            </a:r>
            <a:r>
              <a:rPr lang="en-GB" dirty="0" smtClean="0"/>
              <a:t>: </a:t>
            </a:r>
            <a:r>
              <a:rPr lang="en-GB" dirty="0" err="1" smtClean="0"/>
              <a:t>Yasu</a:t>
            </a:r>
            <a:endParaRPr lang="en-GB" dirty="0" smtClean="0"/>
          </a:p>
          <a:p>
            <a:r>
              <a:rPr lang="en-GB"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40119952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#381</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4781, 6982, and 8210 in doc </a:t>
            </a:r>
            <a:r>
              <a:rPr lang="en-US" dirty="0" smtClean="0"/>
              <a:t>11-17/1034r1</a:t>
            </a:r>
          </a:p>
          <a:p>
            <a:endParaRPr lang="en-US" dirty="0"/>
          </a:p>
          <a:p>
            <a:r>
              <a:rPr lang="en-US" dirty="0" smtClean="0"/>
              <a:t>Move:		Chao-Chun Wang	Second</a:t>
            </a:r>
            <a:r>
              <a:rPr lang="en-US" dirty="0" smtClean="0"/>
              <a:t>: </a:t>
            </a:r>
            <a:r>
              <a:rPr lang="en-US" dirty="0" err="1" smtClean="0"/>
              <a:t>Yasu</a:t>
            </a:r>
            <a:endParaRPr lang="en-US" dirty="0" smtClean="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26010246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#382</a:t>
            </a:r>
            <a:endParaRPr lang="en-US" dirty="0"/>
          </a:p>
        </p:txBody>
      </p:sp>
      <p:sp>
        <p:nvSpPr>
          <p:cNvPr id="3" name="Content Placeholder 2"/>
          <p:cNvSpPr>
            <a:spLocks noGrp="1"/>
          </p:cNvSpPr>
          <p:nvPr>
            <p:ph idx="1"/>
          </p:nvPr>
        </p:nvSpPr>
        <p:spPr/>
        <p:txBody>
          <a:bodyPr/>
          <a:lstStyle/>
          <a:p>
            <a:r>
              <a:rPr lang="en-US" dirty="0" smtClean="0"/>
              <a:t>Move to accept resolutions </a:t>
            </a:r>
            <a:r>
              <a:rPr lang="en-US" dirty="0"/>
              <a:t>CID 7617 in doc </a:t>
            </a:r>
            <a:r>
              <a:rPr lang="en-US" dirty="0" smtClean="0"/>
              <a:t>11-17/1067r4.</a:t>
            </a:r>
          </a:p>
          <a:p>
            <a:endParaRPr lang="en-US" dirty="0"/>
          </a:p>
          <a:p>
            <a:r>
              <a:rPr lang="en-US" dirty="0" smtClean="0"/>
              <a:t>Move: Liwen Chu		Second</a:t>
            </a:r>
            <a:r>
              <a:rPr lang="en-US" dirty="0" smtClean="0"/>
              <a:t>: </a:t>
            </a:r>
            <a:r>
              <a:rPr lang="en-US" dirty="0" err="1" smtClean="0"/>
              <a:t>Yasu</a:t>
            </a:r>
            <a:endParaRPr lang="en-US" dirty="0" smtClean="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61791660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#383</a:t>
            </a:r>
            <a:endParaRPr lang="en-US" dirty="0"/>
          </a:p>
        </p:txBody>
      </p:sp>
      <p:sp>
        <p:nvSpPr>
          <p:cNvPr id="3" name="Content Placeholder 2"/>
          <p:cNvSpPr>
            <a:spLocks noGrp="1"/>
          </p:cNvSpPr>
          <p:nvPr>
            <p:ph idx="1"/>
          </p:nvPr>
        </p:nvSpPr>
        <p:spPr/>
        <p:txBody>
          <a:bodyPr/>
          <a:lstStyle/>
          <a:p>
            <a:r>
              <a:rPr lang="en-US" dirty="0" smtClean="0"/>
              <a:t>Move to </a:t>
            </a:r>
            <a:r>
              <a:rPr lang="en-US" dirty="0"/>
              <a:t>accept </a:t>
            </a:r>
            <a:r>
              <a:rPr lang="en-US" dirty="0" smtClean="0"/>
              <a:t>resolution </a:t>
            </a:r>
            <a:r>
              <a:rPr lang="en-US" dirty="0"/>
              <a:t>to CIDs 8427 in doc </a:t>
            </a:r>
            <a:r>
              <a:rPr lang="en-US" dirty="0" smtClean="0"/>
              <a:t>11-17/1135r1</a:t>
            </a:r>
          </a:p>
          <a:p>
            <a:endParaRPr lang="en-US" dirty="0"/>
          </a:p>
          <a:p>
            <a:r>
              <a:rPr lang="en-US" dirty="0" smtClean="0"/>
              <a:t>Move: Matt Fischer		Second</a:t>
            </a:r>
            <a:r>
              <a:rPr lang="en-US" dirty="0" smtClean="0"/>
              <a:t>: </a:t>
            </a:r>
            <a:r>
              <a:rPr lang="en-US" dirty="0" err="1" smtClean="0"/>
              <a:t>Yasu</a:t>
            </a:r>
            <a:endParaRPr lang="en-US" dirty="0" smtClean="0"/>
          </a:p>
          <a:p>
            <a:r>
              <a:rPr lang="en-US" dirty="0" smtClean="0"/>
              <a:t>Accepted with 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2806887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685800" y="1449387"/>
            <a:ext cx="7770813" cy="4113213"/>
          </a:xfrm>
        </p:spPr>
        <p:txBody>
          <a:bodyPr/>
          <a:lstStyle/>
          <a:p>
            <a:pPr>
              <a:lnSpc>
                <a:spcPct val="80000"/>
              </a:lnSpc>
              <a:spcAft>
                <a:spcPct val="30000"/>
              </a:spcAft>
              <a:buFont typeface="Monotype Sorts"/>
              <a:buNone/>
            </a:pPr>
            <a:r>
              <a:rPr lang="en-US" altLang="en-US" sz="16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a:solidFill>
                  <a:schemeClr val="accent2"/>
                </a:solidFill>
              </a:rPr>
              <a:t>Advise the WG attendees that:</a:t>
            </a:r>
            <a:r>
              <a:rPr lang="en-US" altLang="en-US" sz="1200" dirty="0">
                <a:solidFill>
                  <a:schemeClr val="accent2"/>
                </a:solidFill>
              </a:rPr>
              <a:t> </a:t>
            </a:r>
          </a:p>
          <a:p>
            <a:pPr lvl="2">
              <a:lnSpc>
                <a:spcPct val="80000"/>
              </a:lnSpc>
            </a:pPr>
            <a:r>
              <a:rPr lang="en-US" altLang="en-US" sz="1200" dirty="0">
                <a:solidFill>
                  <a:schemeClr val="accent2"/>
                </a:solidFill>
              </a:rPr>
              <a:t>The IEEE’s patent policy is described in Clause 6 of the </a:t>
            </a:r>
            <a:r>
              <a:rPr lang="en-US" altLang="en-US" sz="1200" i="1" dirty="0">
                <a:solidFill>
                  <a:schemeClr val="accent2"/>
                </a:solidFill>
              </a:rPr>
              <a:t>IEEE-SA Standards Board Bylaws</a:t>
            </a:r>
            <a:r>
              <a:rPr lang="en-US" altLang="en-US" sz="1200" dirty="0">
                <a:solidFill>
                  <a:schemeClr val="accent2"/>
                </a:solidFill>
              </a:rPr>
              <a:t>;</a:t>
            </a:r>
          </a:p>
          <a:p>
            <a:pPr lvl="2">
              <a:lnSpc>
                <a:spcPct val="80000"/>
              </a:lnSpc>
            </a:pPr>
            <a:r>
              <a:rPr lang="en-US" altLang="en-US" sz="12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a:solidFill>
                  <a:schemeClr val="accent2"/>
                </a:solidFill>
              </a:rPr>
            </a:br>
            <a:endParaRPr lang="en-US" altLang="en-US" sz="1200" dirty="0">
              <a:solidFill>
                <a:schemeClr val="accent2"/>
              </a:solidFill>
            </a:endParaRPr>
          </a:p>
          <a:p>
            <a:pPr lvl="1">
              <a:lnSpc>
                <a:spcPct val="20000"/>
              </a:lnSpc>
              <a:buFont typeface="Arial" panose="020B0604020202020204" pitchFamily="34" charset="0"/>
              <a:buChar char="•"/>
            </a:pPr>
            <a:r>
              <a:rPr lang="en-US" altLang="en-US" sz="1200" b="1" dirty="0">
                <a:solidFill>
                  <a:schemeClr val="accent2"/>
                </a:solidFill>
              </a:rPr>
              <a:t>Instruct the WG Secretary to record in the minutes of the relevant WG meeting:</a:t>
            </a:r>
            <a:r>
              <a:rPr lang="en-US" altLang="en-US" sz="800" dirty="0">
                <a:solidFill>
                  <a:schemeClr val="accent2"/>
                </a:solidFill>
              </a:rPr>
              <a:t> </a:t>
            </a:r>
          </a:p>
          <a:p>
            <a:pPr lvl="2">
              <a:lnSpc>
                <a:spcPct val="80000"/>
              </a:lnSpc>
            </a:pPr>
            <a:r>
              <a:rPr lang="en-US" altLang="en-US" sz="1200" dirty="0">
                <a:solidFill>
                  <a:schemeClr val="accent2"/>
                </a:solidFill>
              </a:rPr>
              <a:t>That the foregoing information was provided and that slides 1 through 4 (and this slide 0, if applicable) were shown; </a:t>
            </a:r>
          </a:p>
          <a:p>
            <a:pPr lvl="2">
              <a:lnSpc>
                <a:spcPct val="80000"/>
              </a:lnSpc>
            </a:pPr>
            <a:r>
              <a:rPr lang="en-US" altLang="en-US" sz="12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2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a:solidFill>
                <a:schemeClr val="accent2"/>
              </a:solidFill>
            </a:endParaRPr>
          </a:p>
          <a:p>
            <a:pPr lvl="1">
              <a:lnSpc>
                <a:spcPct val="80000"/>
              </a:lnSpc>
              <a:spcBef>
                <a:spcPct val="5000"/>
              </a:spcBef>
              <a:buFont typeface="Arial" panose="020B0604020202020204" pitchFamily="34" charset="0"/>
              <a:buChar char="•"/>
            </a:pPr>
            <a:r>
              <a:rPr lang="en-US" altLang="en-US" sz="12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200" dirty="0">
                <a:solidFill>
                  <a:schemeClr val="accent2"/>
                </a:solidFill>
              </a:rPr>
              <a:t>It is recommended that the WG chair review the guidance in </a:t>
            </a:r>
            <a:r>
              <a:rPr lang="en-US" altLang="en-US" sz="1200" i="1" dirty="0">
                <a:solidFill>
                  <a:schemeClr val="accent2"/>
                </a:solidFill>
              </a:rPr>
              <a:t>IEEE-SA Standards Board Operations Manual</a:t>
            </a:r>
            <a:r>
              <a:rPr lang="en-US" altLang="en-US" sz="12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00" dirty="0">
              <a:solidFill>
                <a:schemeClr val="accent2"/>
              </a:solidFill>
            </a:endParaRPr>
          </a:p>
          <a:p>
            <a:pPr lvl="1">
              <a:lnSpc>
                <a:spcPct val="80000"/>
              </a:lnSpc>
              <a:spcBef>
                <a:spcPct val="5000"/>
              </a:spcBef>
              <a:buFont typeface="Monotype Sorts"/>
              <a:buNone/>
            </a:pPr>
            <a:r>
              <a:rPr lang="en-US" altLang="en-US" sz="1100" dirty="0">
                <a:solidFill>
                  <a:schemeClr val="accent2"/>
                </a:solidFill>
              </a:rPr>
              <a:t>	Note: </a:t>
            </a:r>
            <a:r>
              <a:rPr lang="en-US" altLang="en-US" sz="1100" b="1" dirty="0">
                <a:solidFill>
                  <a:schemeClr val="accent2"/>
                </a:solidFill>
              </a:rPr>
              <a:t>WG</a:t>
            </a:r>
            <a:r>
              <a:rPr lang="en-US" altLang="en-US" sz="11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66109334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#384</a:t>
            </a:r>
            <a:endParaRPr lang="en-US" dirty="0"/>
          </a:p>
        </p:txBody>
      </p:sp>
      <p:sp>
        <p:nvSpPr>
          <p:cNvPr id="3" name="Content Placeholder 2"/>
          <p:cNvSpPr>
            <a:spLocks noGrp="1"/>
          </p:cNvSpPr>
          <p:nvPr>
            <p:ph idx="1"/>
          </p:nvPr>
        </p:nvSpPr>
        <p:spPr/>
        <p:txBody>
          <a:bodyPr/>
          <a:lstStyle/>
          <a:p>
            <a:r>
              <a:rPr lang="en-US" dirty="0" smtClean="0"/>
              <a:t>Move to accept resolutions to CIDs 3185</a:t>
            </a:r>
            <a:r>
              <a:rPr lang="en-US" dirty="0"/>
              <a:t>, 4755, 7783, 7784, 7785, 9559 </a:t>
            </a:r>
            <a:r>
              <a:rPr lang="en-US" dirty="0" smtClean="0"/>
              <a:t>in doc 11-17/1068r1</a:t>
            </a:r>
          </a:p>
          <a:p>
            <a:endParaRPr lang="en-US" dirty="0"/>
          </a:p>
          <a:p>
            <a:r>
              <a:rPr lang="en-US" dirty="0" smtClean="0"/>
              <a:t>Move: Liwen Chu 	Second</a:t>
            </a:r>
            <a:r>
              <a:rPr lang="en-US" dirty="0" smtClean="0"/>
              <a:t>: </a:t>
            </a:r>
            <a:r>
              <a:rPr lang="en-US" dirty="0" err="1" smtClean="0"/>
              <a:t>Yasu</a:t>
            </a:r>
            <a:endParaRPr lang="en-US" dirty="0" smtClean="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50983441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#385</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5011, 6900, 6998, 9056 </a:t>
            </a:r>
            <a:r>
              <a:rPr lang="en-US" dirty="0" smtClean="0"/>
              <a:t>in doc 11-17/1173r2</a:t>
            </a:r>
          </a:p>
          <a:p>
            <a:endParaRPr lang="en-US" dirty="0"/>
          </a:p>
          <a:p>
            <a:r>
              <a:rPr lang="en-US" dirty="0" smtClean="0"/>
              <a:t>Move: Osama Aboul-Magd		Second</a:t>
            </a:r>
            <a:r>
              <a:rPr lang="en-US" dirty="0" smtClean="0"/>
              <a:t>: </a:t>
            </a:r>
            <a:r>
              <a:rPr lang="en-US" dirty="0" err="1" smtClean="0"/>
              <a:t>Yasu</a:t>
            </a:r>
            <a:endParaRPr lang="en-US" dirty="0" smtClean="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09165680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#386</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5308, 6070, 6914, 6915, 6916, 6922, 8171, 6920, 7222 </a:t>
            </a:r>
            <a:r>
              <a:rPr lang="en-US" dirty="0" smtClean="0"/>
              <a:t>in doc 11-17/1174r1</a:t>
            </a:r>
          </a:p>
          <a:p>
            <a:endParaRPr lang="en-US" dirty="0"/>
          </a:p>
          <a:p>
            <a:r>
              <a:rPr lang="en-US" dirty="0" smtClean="0"/>
              <a:t>Move: Osama Aboul-Magd		Second</a:t>
            </a:r>
            <a:r>
              <a:rPr lang="en-US" dirty="0" smtClean="0"/>
              <a:t>: </a:t>
            </a:r>
            <a:r>
              <a:rPr lang="en-US" dirty="0" err="1" smtClean="0"/>
              <a:t>Yasu</a:t>
            </a:r>
            <a:endParaRPr lang="en-US" dirty="0" smtClean="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24422651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#387</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5772, 9476, 9480 </a:t>
            </a:r>
            <a:r>
              <a:rPr lang="en-US" dirty="0" smtClean="0"/>
              <a:t> in doc 11-17/1183r5</a:t>
            </a:r>
          </a:p>
          <a:p>
            <a:endParaRPr lang="en-US" dirty="0"/>
          </a:p>
          <a:p>
            <a:r>
              <a:rPr lang="en-US" dirty="0" smtClean="0"/>
              <a:t>Move: </a:t>
            </a:r>
            <a:r>
              <a:rPr lang="en-US" dirty="0" smtClean="0"/>
              <a:t>Laurent Cariou</a:t>
            </a:r>
            <a:r>
              <a:rPr lang="en-US" dirty="0" smtClean="0"/>
              <a:t>		Second</a:t>
            </a:r>
            <a:r>
              <a:rPr lang="en-US" dirty="0" smtClean="0"/>
              <a:t>: </a:t>
            </a:r>
            <a:r>
              <a:rPr lang="en-US" dirty="0" err="1" smtClean="0"/>
              <a:t>Yasu</a:t>
            </a:r>
            <a:endParaRPr lang="en-US" dirty="0" smtClean="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39261518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#388</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4746, 5373, 8207 </a:t>
            </a:r>
            <a:r>
              <a:rPr lang="en-GB" dirty="0" smtClean="0"/>
              <a:t>in doc 1396r1</a:t>
            </a:r>
          </a:p>
          <a:p>
            <a:endParaRPr lang="en-GB" dirty="0"/>
          </a:p>
          <a:p>
            <a:r>
              <a:rPr lang="en-GB" dirty="0" smtClean="0"/>
              <a:t>Move:	Osama Aboul-Magd	  	Second: </a:t>
            </a:r>
            <a:r>
              <a:rPr lang="en-GB" dirty="0" err="1" smtClean="0"/>
              <a:t>Yasu</a:t>
            </a:r>
            <a:endParaRPr lang="en-GB" dirty="0" smtClean="0"/>
          </a:p>
          <a:p>
            <a:r>
              <a:rPr lang="en-GB"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56911316"/>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#389</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3141, 5166, 7070, 7792, 7793, 8317, 8333, 8692, 9436, 9437, 9517 </a:t>
            </a:r>
            <a:r>
              <a:rPr lang="en-GB" dirty="0" smtClean="0"/>
              <a:t>in doc 1248r2</a:t>
            </a:r>
          </a:p>
          <a:p>
            <a:endParaRPr lang="en-GB" dirty="0"/>
          </a:p>
          <a:p>
            <a:r>
              <a:rPr lang="en-GB" dirty="0" smtClean="0"/>
              <a:t>Move:	Osama Aboul-Magd		Second</a:t>
            </a:r>
            <a:r>
              <a:rPr lang="en-GB" dirty="0" smtClean="0"/>
              <a:t>: </a:t>
            </a:r>
            <a:r>
              <a:rPr lang="en-GB" dirty="0" err="1" smtClean="0"/>
              <a:t>Yasu</a:t>
            </a:r>
            <a:endParaRPr lang="en-GB" dirty="0" smtClean="0"/>
          </a:p>
          <a:p>
            <a:r>
              <a:rPr lang="en-GB"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015042707"/>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#390</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smtClean="0">
                <a:latin typeface="Times New Roman" panose="02020603050405020304" pitchFamily="18" charset="0"/>
                <a:ea typeface="Malgun Gothic" panose="020B0503020000020004" pitchFamily="34" charset="-127"/>
              </a:rPr>
              <a:t>4773</a:t>
            </a:r>
            <a:r>
              <a:rPr lang="en-GB" dirty="0">
                <a:latin typeface="Times New Roman" panose="02020603050405020304" pitchFamily="18" charset="0"/>
                <a:ea typeface="Malgun Gothic" panose="020B0503020000020004" pitchFamily="34" charset="-127"/>
              </a:rPr>
              <a:t>, 5552, 5553, 5554, 5555, 5556 7382, 7774, 7870, 8355, </a:t>
            </a:r>
            <a:r>
              <a:rPr lang="en-US" dirty="0">
                <a:latin typeface="Times New Roman" panose="02020603050405020304" pitchFamily="18" charset="0"/>
                <a:ea typeface="Malgun Gothic" panose="020B0503020000020004" pitchFamily="34" charset="-127"/>
              </a:rPr>
              <a:t> </a:t>
            </a:r>
            <a:r>
              <a:rPr lang="en-GB" dirty="0">
                <a:latin typeface="Times New Roman" panose="02020603050405020304" pitchFamily="18" charset="0"/>
                <a:ea typeface="Malgun Gothic" panose="020B0503020000020004" pitchFamily="34" charset="-127"/>
              </a:rPr>
              <a:t>9664, 9665 in doc </a:t>
            </a:r>
            <a:r>
              <a:rPr lang="en-GB" dirty="0" smtClean="0">
                <a:latin typeface="Times New Roman" panose="02020603050405020304" pitchFamily="18" charset="0"/>
                <a:ea typeface="Malgun Gothic" panose="020B0503020000020004" pitchFamily="34" charset="-127"/>
              </a:rPr>
              <a:t>11-17/1263r2</a:t>
            </a:r>
          </a:p>
          <a:p>
            <a:pPr lvl="0"/>
            <a:endParaRPr lang="en-GB" dirty="0">
              <a:latin typeface="Times New Roman" panose="02020603050405020304" pitchFamily="18" charset="0"/>
              <a:ea typeface="Malgun Gothic" panose="020B0503020000020004" pitchFamily="34" charset="-127"/>
            </a:endParaRPr>
          </a:p>
          <a:p>
            <a:pPr lvl="0"/>
            <a:r>
              <a:rPr lang="en-GB" dirty="0" smtClean="0">
                <a:latin typeface="Times New Roman" panose="02020603050405020304" pitchFamily="18" charset="0"/>
                <a:ea typeface="Malgun Gothic" panose="020B0503020000020004" pitchFamily="34" charset="-127"/>
              </a:rPr>
              <a:t>Move:		Alfred Asterjadhi	Second</a:t>
            </a:r>
            <a:r>
              <a:rPr lang="en-GB" dirty="0" smtClean="0">
                <a:latin typeface="Times New Roman" panose="02020603050405020304" pitchFamily="18" charset="0"/>
                <a:ea typeface="Malgun Gothic" panose="020B0503020000020004" pitchFamily="34" charset="-127"/>
              </a:rPr>
              <a:t>: </a:t>
            </a:r>
            <a:r>
              <a:rPr lang="en-GB" dirty="0" err="1" smtClean="0">
                <a:latin typeface="Times New Roman" panose="02020603050405020304" pitchFamily="18" charset="0"/>
                <a:ea typeface="Malgun Gothic" panose="020B0503020000020004" pitchFamily="34" charset="-127"/>
              </a:rPr>
              <a:t>Yasu</a:t>
            </a:r>
            <a:endParaRPr lang="en-GB" dirty="0" smtClean="0">
              <a:latin typeface="Times New Roman" panose="02020603050405020304" pitchFamily="18" charset="0"/>
              <a:ea typeface="Malgun Gothic" panose="020B0503020000020004" pitchFamily="34" charset="-127"/>
            </a:endParaRPr>
          </a:p>
          <a:p>
            <a:pPr lvl="0"/>
            <a:r>
              <a:rPr lang="en-GB" dirty="0" smtClean="0">
                <a:latin typeface="Times New Roman" panose="02020603050405020304" pitchFamily="18" charset="0"/>
                <a:ea typeface="Malgun Gothic" panose="020B0503020000020004" pitchFamily="34" charset="-127"/>
              </a:rPr>
              <a:t>Accepted with no objection</a:t>
            </a:r>
            <a:endParaRPr lang="en-GB" dirty="0">
              <a:latin typeface="Times New Roman" panose="02020603050405020304" pitchFamily="18" charset="0"/>
              <a:ea typeface="Malgun Gothic" panose="020B0503020000020004" pitchFamily="34" charset="-127"/>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216695915"/>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#391</a:t>
            </a:r>
            <a:endParaRPr lang="en-US" dirty="0"/>
          </a:p>
        </p:txBody>
      </p:sp>
      <p:sp>
        <p:nvSpPr>
          <p:cNvPr id="3" name="Content Placeholder 2"/>
          <p:cNvSpPr>
            <a:spLocks noGrp="1"/>
          </p:cNvSpPr>
          <p:nvPr>
            <p:ph idx="1"/>
          </p:nvPr>
        </p:nvSpPr>
        <p:spPr/>
        <p:txBody>
          <a:bodyPr/>
          <a:lstStyle/>
          <a:p>
            <a:r>
              <a:rPr lang="en-US" dirty="0" smtClean="0"/>
              <a:t>Move to accept resolutions </a:t>
            </a:r>
            <a:r>
              <a:rPr lang="en-US" dirty="0"/>
              <a:t>to CIDs; </a:t>
            </a:r>
            <a:r>
              <a:rPr lang="en-GB" dirty="0"/>
              <a:t>3185, 4755, 7783, 7784, 7785, 9559 in doc </a:t>
            </a:r>
            <a:r>
              <a:rPr lang="en-GB" dirty="0" smtClean="0"/>
              <a:t>11-17/1267r3</a:t>
            </a:r>
          </a:p>
          <a:p>
            <a:endParaRPr lang="en-GB" dirty="0"/>
          </a:p>
          <a:p>
            <a:r>
              <a:rPr lang="en-GB" dirty="0" smtClean="0"/>
              <a:t>Move:		Liwen Chu	Second</a:t>
            </a:r>
            <a:r>
              <a:rPr lang="en-GB" dirty="0" smtClean="0"/>
              <a:t>: </a:t>
            </a:r>
            <a:r>
              <a:rPr lang="en-GB" dirty="0" err="1" smtClean="0"/>
              <a:t>Yasu</a:t>
            </a:r>
            <a:endParaRPr lang="en-GB" dirty="0" smtClean="0"/>
          </a:p>
          <a:p>
            <a:r>
              <a:rPr lang="en-GB" dirty="0" smtClean="0"/>
              <a:t>Accepted with no objection</a:t>
            </a:r>
            <a:endParaRPr lang="en-GB" dirty="0"/>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89103546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#392</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6925, 6926, 6931, 6932, 6933, 6934, 7896, 8170, 7896 </a:t>
            </a:r>
            <a:r>
              <a:rPr lang="en-GB" dirty="0" smtClean="0"/>
              <a:t> in doc 11-17/1268r1</a:t>
            </a:r>
          </a:p>
          <a:p>
            <a:endParaRPr lang="en-GB" dirty="0"/>
          </a:p>
          <a:p>
            <a:r>
              <a:rPr lang="en-GB" dirty="0" smtClean="0"/>
              <a:t>Move:	Osama Aboul-Magd		Second</a:t>
            </a:r>
            <a:r>
              <a:rPr lang="en-GB" dirty="0" smtClean="0"/>
              <a:t>: </a:t>
            </a:r>
            <a:r>
              <a:rPr lang="en-GB" dirty="0" err="1" smtClean="0"/>
              <a:t>Yasu</a:t>
            </a:r>
            <a:endParaRPr lang="en-GB" dirty="0" smtClean="0"/>
          </a:p>
          <a:p>
            <a:r>
              <a:rPr lang="en-GB"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411987800"/>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#393</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 to CID 9389 in doc </a:t>
            </a:r>
            <a:r>
              <a:rPr lang="en-US" dirty="0" smtClean="0"/>
              <a:t>11-17/1271r1</a:t>
            </a:r>
          </a:p>
          <a:p>
            <a:endParaRPr lang="en-US" dirty="0"/>
          </a:p>
          <a:p>
            <a:r>
              <a:rPr lang="en-US" dirty="0" smtClean="0"/>
              <a:t>Move:	</a:t>
            </a:r>
            <a:r>
              <a:rPr lang="en-US" b="0" dirty="0"/>
              <a:t>Yongho Seok </a:t>
            </a:r>
            <a:r>
              <a:rPr lang="en-US" dirty="0" smtClean="0"/>
              <a:t>		Second</a:t>
            </a:r>
            <a:r>
              <a:rPr lang="en-US" dirty="0" smtClean="0"/>
              <a:t>: </a:t>
            </a:r>
            <a:r>
              <a:rPr lang="en-US" dirty="0" err="1" smtClean="0"/>
              <a:t>Yasu</a:t>
            </a:r>
            <a:endParaRPr lang="en-US" dirty="0" smtClean="0"/>
          </a:p>
          <a:p>
            <a:r>
              <a:rPr lang="en-US" dirty="0" smtClean="0"/>
              <a:t>Accepted with 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2031738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381000" y="1373187"/>
            <a:ext cx="8458200"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a:t>
            </a:r>
            <a:r>
              <a:rPr lang="en-US" altLang="en-US" sz="2000" b="1" dirty="0">
                <a:solidFill>
                  <a:srgbClr val="003399"/>
                </a:solidFill>
              </a:rPr>
              <a:t>or</a:t>
            </a:r>
            <a:r>
              <a:rPr lang="en-US" altLang="en-US" sz="1600" b="1" dirty="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#394</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3011, 6079, 7482, 8534, 5914, 6290, 7742, 8344, 8652, 7743, 7744, 9629, 9823, 7483, 9776, 7671, 8656, 7524, 6083, 5825, 6061, 9259, 8339, 9632, 7747, 8023, 9634, 9758, 7746, 9347, 9830, 9474, 5380, 3017 7954, 9639, 7265, 8379, 9506, 7751, </a:t>
            </a:r>
            <a:r>
              <a:rPr lang="en-GB" dirty="0" smtClean="0"/>
              <a:t>5707</a:t>
            </a:r>
            <a:r>
              <a:rPr lang="en-US" dirty="0" smtClean="0"/>
              <a:t> in </a:t>
            </a:r>
            <a:r>
              <a:rPr lang="en-US" dirty="0"/>
              <a:t>doc 11-17/1275r4</a:t>
            </a:r>
            <a:r>
              <a:rPr lang="en-US" dirty="0" smtClean="0"/>
              <a:t>.</a:t>
            </a:r>
          </a:p>
          <a:p>
            <a:endParaRPr lang="en-US" dirty="0"/>
          </a:p>
          <a:p>
            <a:r>
              <a:rPr lang="en-US" dirty="0" smtClean="0"/>
              <a:t>Move:		Abhishek Patil	Second</a:t>
            </a:r>
            <a:r>
              <a:rPr lang="en-US" dirty="0" smtClean="0"/>
              <a:t>: </a:t>
            </a:r>
            <a:r>
              <a:rPr lang="en-US" dirty="0" err="1" smtClean="0"/>
              <a:t>Yasu</a:t>
            </a:r>
            <a:endParaRPr lang="en-US" dirty="0" smtClean="0"/>
          </a:p>
          <a:p>
            <a:r>
              <a:rPr lang="en-US" dirty="0" smtClean="0"/>
              <a:t>Accepted with 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21050612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#395</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 to CID 9429 in doc </a:t>
            </a:r>
            <a:r>
              <a:rPr lang="en-US" dirty="0" smtClean="0"/>
              <a:t>11-17/1272r0</a:t>
            </a:r>
          </a:p>
          <a:p>
            <a:endParaRPr lang="en-US" dirty="0"/>
          </a:p>
          <a:p>
            <a:r>
              <a:rPr lang="en-US" dirty="0" smtClean="0"/>
              <a:t>Move:		</a:t>
            </a:r>
            <a:r>
              <a:rPr lang="en-US" b="0" dirty="0"/>
              <a:t>Yongho Seok </a:t>
            </a:r>
            <a:r>
              <a:rPr lang="en-US" dirty="0" smtClean="0"/>
              <a:t>	Second</a:t>
            </a:r>
            <a:r>
              <a:rPr lang="en-US" dirty="0" smtClean="0"/>
              <a:t>: </a:t>
            </a:r>
            <a:r>
              <a:rPr lang="en-US" dirty="0" err="1" smtClean="0"/>
              <a:t>Yasu</a:t>
            </a:r>
            <a:endParaRPr lang="en-US" dirty="0" smtClean="0"/>
          </a:p>
          <a:p>
            <a:r>
              <a:rPr lang="en-US" dirty="0" smtClean="0"/>
              <a:t>Accepted with 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98678549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#396</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9579, 9722 </a:t>
            </a:r>
            <a:r>
              <a:rPr lang="en-US" dirty="0" smtClean="0"/>
              <a:t>in doc 1-17/1277r2</a:t>
            </a:r>
          </a:p>
          <a:p>
            <a:endParaRPr lang="en-US" dirty="0"/>
          </a:p>
          <a:p>
            <a:r>
              <a:rPr lang="en-US" dirty="0" smtClean="0"/>
              <a:t>Move:	Abhishek Patil			Second</a:t>
            </a:r>
            <a:r>
              <a:rPr lang="en-US" dirty="0" smtClean="0"/>
              <a:t>: </a:t>
            </a:r>
            <a:r>
              <a:rPr lang="en-US" dirty="0" err="1" smtClean="0"/>
              <a:t>Yasu</a:t>
            </a:r>
            <a:endParaRPr lang="en-US" dirty="0" smtClean="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721968278"/>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#397</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 to CID 9846 in doc </a:t>
            </a:r>
            <a:r>
              <a:rPr lang="en-US" dirty="0" smtClean="0"/>
              <a:t>11-17/1278r1</a:t>
            </a:r>
          </a:p>
          <a:p>
            <a:endParaRPr lang="en-US" dirty="0"/>
          </a:p>
          <a:p>
            <a:r>
              <a:rPr lang="en-US" dirty="0" smtClean="0"/>
              <a:t>Move:	Abhishek Patil			Second</a:t>
            </a:r>
            <a:r>
              <a:rPr lang="en-US" dirty="0" smtClean="0"/>
              <a:t>: </a:t>
            </a:r>
            <a:r>
              <a:rPr lang="en-US" dirty="0" err="1" smtClean="0"/>
              <a:t>Yasu</a:t>
            </a:r>
            <a:endParaRPr lang="en-US" dirty="0" smtClean="0"/>
          </a:p>
          <a:p>
            <a:r>
              <a:rPr lang="en-US" dirty="0" smtClean="0"/>
              <a:t>Accepted with 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133665662"/>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#398</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4927, 6092, 3178, 7775, 4776, 5921, 3260, 3263, 7757, 7010, 6004, 7367 </a:t>
            </a:r>
            <a:r>
              <a:rPr lang="en-GB" dirty="0" smtClean="0"/>
              <a:t> in doc 11-17/1279r1</a:t>
            </a:r>
          </a:p>
          <a:p>
            <a:endParaRPr lang="en-GB" dirty="0"/>
          </a:p>
          <a:p>
            <a:r>
              <a:rPr lang="en-GB" dirty="0" smtClean="0"/>
              <a:t>Move:	Abhishek Patil		Second</a:t>
            </a:r>
            <a:r>
              <a:rPr lang="en-GB" dirty="0" smtClean="0"/>
              <a:t>: </a:t>
            </a:r>
            <a:r>
              <a:rPr lang="en-GB" dirty="0" err="1" smtClean="0"/>
              <a:t>Yasu</a:t>
            </a:r>
            <a:endParaRPr lang="en-GB" dirty="0" smtClean="0"/>
          </a:p>
          <a:p>
            <a:r>
              <a:rPr lang="en-GB"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720857549"/>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#399</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6561, 6961, 6962, 6963, 6964, 7782, </a:t>
            </a:r>
            <a:r>
              <a:rPr lang="en-GB" dirty="0" smtClean="0"/>
              <a:t>8433</a:t>
            </a:r>
            <a:r>
              <a:rPr lang="en-US" dirty="0" smtClean="0"/>
              <a:t> in doc 11-17/1283r2</a:t>
            </a:r>
          </a:p>
          <a:p>
            <a:pPr lvl="0"/>
            <a:endParaRPr lang="en-US" dirty="0"/>
          </a:p>
          <a:p>
            <a:pPr lvl="0"/>
            <a:r>
              <a:rPr lang="en-US" dirty="0" smtClean="0"/>
              <a:t>Move: </a:t>
            </a:r>
            <a:r>
              <a:rPr lang="en-US" dirty="0" smtClean="0"/>
              <a:t>John Son</a:t>
            </a:r>
            <a:r>
              <a:rPr lang="en-US" dirty="0" smtClean="0"/>
              <a:t>			Second</a:t>
            </a:r>
            <a:r>
              <a:rPr lang="en-US" dirty="0" smtClean="0"/>
              <a:t>: </a:t>
            </a:r>
            <a:r>
              <a:rPr lang="en-US" dirty="0" err="1" smtClean="0"/>
              <a:t>Yasu</a:t>
            </a:r>
            <a:endParaRPr lang="en-US" dirty="0" smtClean="0"/>
          </a:p>
          <a:p>
            <a:pPr lvl="0"/>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14023809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#400</a:t>
            </a:r>
            <a:endParaRPr lang="en-US" dirty="0"/>
          </a:p>
        </p:txBody>
      </p:sp>
      <p:sp>
        <p:nvSpPr>
          <p:cNvPr id="3" name="Content Placeholder 2"/>
          <p:cNvSpPr>
            <a:spLocks noGrp="1"/>
          </p:cNvSpPr>
          <p:nvPr>
            <p:ph idx="1"/>
          </p:nvPr>
        </p:nvSpPr>
        <p:spPr/>
        <p:txBody>
          <a:bodyPr/>
          <a:lstStyle/>
          <a:p>
            <a:r>
              <a:rPr lang="en-US" dirty="0" smtClean="0"/>
              <a:t>Move to accept resolutions </a:t>
            </a:r>
            <a:r>
              <a:rPr lang="en-US" dirty="0"/>
              <a:t>to CIDs 8358 and 9377 in doc </a:t>
            </a:r>
            <a:r>
              <a:rPr lang="en-US" dirty="0" smtClean="0"/>
              <a:t>11-17/1313r0</a:t>
            </a:r>
          </a:p>
          <a:p>
            <a:endParaRPr lang="en-US" dirty="0"/>
          </a:p>
          <a:p>
            <a:r>
              <a:rPr lang="en-US" dirty="0" smtClean="0"/>
              <a:t>Move:		Yongho Seok		Second</a:t>
            </a:r>
            <a:r>
              <a:rPr lang="en-US" dirty="0" smtClean="0"/>
              <a:t>: </a:t>
            </a:r>
            <a:r>
              <a:rPr lang="en-US" dirty="0" err="1" smtClean="0"/>
              <a:t>Yasu</a:t>
            </a:r>
            <a:endParaRPr lang="en-US" dirty="0" smtClean="0"/>
          </a:p>
          <a:p>
            <a:r>
              <a:rPr lang="en-US" dirty="0" smtClean="0"/>
              <a:t>Accepted with 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332470250"/>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#401</a:t>
            </a:r>
            <a:endParaRPr lang="en-US" dirty="0"/>
          </a:p>
        </p:txBody>
      </p:sp>
      <p:sp>
        <p:nvSpPr>
          <p:cNvPr id="3" name="Content Placeholder 2"/>
          <p:cNvSpPr>
            <a:spLocks noGrp="1"/>
          </p:cNvSpPr>
          <p:nvPr>
            <p:ph idx="1"/>
          </p:nvPr>
        </p:nvSpPr>
        <p:spPr/>
        <p:txBody>
          <a:bodyPr/>
          <a:lstStyle/>
          <a:p>
            <a:r>
              <a:rPr lang="en-US" dirty="0" smtClean="0"/>
              <a:t>Move to accept resolutions </a:t>
            </a:r>
            <a:r>
              <a:rPr lang="en-US" dirty="0"/>
              <a:t>to CIDs</a:t>
            </a:r>
            <a:r>
              <a:rPr lang="en-GB" dirty="0"/>
              <a:t> 3183, 3184, 4836, 4837, 4838, 5762, 6171, 6172, 6503, 7498, 7664, 8386, 8412, 9471, 9853 in doc </a:t>
            </a:r>
            <a:r>
              <a:rPr lang="en-GB" dirty="0" smtClean="0"/>
              <a:t>11-17/1317r1</a:t>
            </a:r>
          </a:p>
          <a:p>
            <a:endParaRPr lang="en-GB" dirty="0"/>
          </a:p>
          <a:p>
            <a:r>
              <a:rPr lang="en-GB" dirty="0" smtClean="0"/>
              <a:t>Move:		Kiseon Ryu	Second</a:t>
            </a:r>
            <a:r>
              <a:rPr lang="en-GB" dirty="0" smtClean="0"/>
              <a:t>: </a:t>
            </a:r>
            <a:r>
              <a:rPr lang="en-GB" dirty="0" err="1" smtClean="0"/>
              <a:t>Yasu</a:t>
            </a:r>
            <a:endParaRPr lang="en-GB" dirty="0" smtClean="0"/>
          </a:p>
          <a:p>
            <a:r>
              <a:rPr lang="en-GB" dirty="0" smtClean="0"/>
              <a:t>Accepted with no objection</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31854653"/>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#402</a:t>
            </a:r>
            <a:endParaRPr lang="en-US" dirty="0"/>
          </a:p>
        </p:txBody>
      </p:sp>
      <p:sp>
        <p:nvSpPr>
          <p:cNvPr id="3" name="Content Placeholder 2"/>
          <p:cNvSpPr>
            <a:spLocks noGrp="1"/>
          </p:cNvSpPr>
          <p:nvPr>
            <p:ph idx="1"/>
          </p:nvPr>
        </p:nvSpPr>
        <p:spPr/>
        <p:txBody>
          <a:bodyPr/>
          <a:lstStyle/>
          <a:p>
            <a:r>
              <a:rPr lang="en-US" dirty="0" smtClean="0"/>
              <a:t>Move to accept resolutions </a:t>
            </a:r>
            <a:r>
              <a:rPr lang="en-US" dirty="0"/>
              <a:t>to CIDs;  6994, 6598, 6983, 6984, 6986, 6600, 7797, 6599, 8434, 7796, 6987, 9413, 5410, 9399, 6989, 8435, 6988, 6990 in doc </a:t>
            </a:r>
            <a:r>
              <a:rPr lang="en-US" dirty="0" smtClean="0"/>
              <a:t>11-17/1335r1</a:t>
            </a:r>
          </a:p>
          <a:p>
            <a:endParaRPr lang="en-US" dirty="0"/>
          </a:p>
          <a:p>
            <a:r>
              <a:rPr lang="en-US" dirty="0" smtClean="0"/>
              <a:t>Move:		Laurent Cariou	Second</a:t>
            </a:r>
            <a:r>
              <a:rPr lang="en-US" dirty="0" smtClean="0"/>
              <a:t>: </a:t>
            </a:r>
            <a:r>
              <a:rPr lang="en-US" dirty="0" err="1" smtClean="0"/>
              <a:t>Yasu</a:t>
            </a:r>
            <a:endParaRPr lang="en-US" dirty="0" smtClean="0"/>
          </a:p>
          <a:p>
            <a:r>
              <a:rPr lang="en-US" dirty="0" smtClean="0"/>
              <a:t>Accepted with 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242376753"/>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#403</a:t>
            </a:r>
            <a:endParaRPr lang="en-US" dirty="0"/>
          </a:p>
        </p:txBody>
      </p:sp>
      <p:sp>
        <p:nvSpPr>
          <p:cNvPr id="3" name="Content Placeholder 2"/>
          <p:cNvSpPr>
            <a:spLocks noGrp="1"/>
          </p:cNvSpPr>
          <p:nvPr>
            <p:ph idx="1"/>
          </p:nvPr>
        </p:nvSpPr>
        <p:spPr/>
        <p:txBody>
          <a:bodyPr/>
          <a:lstStyle/>
          <a:p>
            <a:r>
              <a:rPr lang="en-US" dirty="0" smtClean="0"/>
              <a:t>Move to accept resolutions </a:t>
            </a:r>
            <a:r>
              <a:rPr lang="en-US" dirty="0"/>
              <a:t>to CIDs; 5336, </a:t>
            </a:r>
            <a:r>
              <a:rPr lang="en-US" dirty="0" smtClean="0"/>
              <a:t>5337</a:t>
            </a:r>
            <a:r>
              <a:rPr lang="en-US" dirty="0"/>
              <a:t>, 5338, 6940 in doc </a:t>
            </a:r>
            <a:r>
              <a:rPr lang="en-US" dirty="0" smtClean="0"/>
              <a:t>11-17/1336r0</a:t>
            </a:r>
          </a:p>
          <a:p>
            <a:endParaRPr lang="en-US" dirty="0"/>
          </a:p>
          <a:p>
            <a:r>
              <a:rPr lang="en-US" dirty="0" smtClean="0"/>
              <a:t>Move:		Laurent Cariou		Second</a:t>
            </a:r>
            <a:r>
              <a:rPr lang="en-US" dirty="0" smtClean="0"/>
              <a:t>: </a:t>
            </a:r>
            <a:r>
              <a:rPr lang="en-US" dirty="0" err="1" smtClean="0"/>
              <a:t>Yasu</a:t>
            </a:r>
            <a:endParaRPr lang="en-US" dirty="0" smtClean="0"/>
          </a:p>
          <a:p>
            <a:r>
              <a:rPr lang="en-US" dirty="0"/>
              <a:t>Accepted with no objection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2148911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381000" y="1295400"/>
            <a:ext cx="8382000" cy="4113213"/>
          </a:xfrm>
        </p:spPr>
        <p:txBody>
          <a:bodyPr/>
          <a:lstStyle/>
          <a:p>
            <a:pPr lvl="1">
              <a:lnSpc>
                <a:spcPct val="90000"/>
              </a:lnSpc>
              <a:spcBef>
                <a:spcPct val="20000"/>
              </a:spcBef>
              <a:defRPr/>
            </a:pP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#404</a:t>
            </a:r>
            <a:endParaRPr lang="en-US" dirty="0"/>
          </a:p>
        </p:txBody>
      </p:sp>
      <p:sp>
        <p:nvSpPr>
          <p:cNvPr id="3" name="Content Placeholder 2"/>
          <p:cNvSpPr>
            <a:spLocks noGrp="1"/>
          </p:cNvSpPr>
          <p:nvPr>
            <p:ph idx="1"/>
          </p:nvPr>
        </p:nvSpPr>
        <p:spPr/>
        <p:txBody>
          <a:bodyPr/>
          <a:lstStyle/>
          <a:p>
            <a:r>
              <a:rPr lang="en-US" dirty="0" smtClean="0"/>
              <a:t>Move to accept resolutions </a:t>
            </a:r>
            <a:r>
              <a:rPr lang="en-US" dirty="0"/>
              <a:t>to CIDs 8348 and 6433 in doc </a:t>
            </a:r>
            <a:r>
              <a:rPr lang="en-US" dirty="0" smtClean="0"/>
              <a:t>11-17/1342r0</a:t>
            </a:r>
          </a:p>
          <a:p>
            <a:endParaRPr lang="en-US" dirty="0"/>
          </a:p>
          <a:p>
            <a:r>
              <a:rPr lang="en-US" dirty="0" smtClean="0"/>
              <a:t>Move:		Alfred Asterjadhi	Second</a:t>
            </a:r>
            <a:r>
              <a:rPr lang="en-US" dirty="0" smtClean="0"/>
              <a:t>: </a:t>
            </a:r>
            <a:r>
              <a:rPr lang="en-US" dirty="0" err="1" smtClean="0"/>
              <a:t>Yasu</a:t>
            </a:r>
            <a:endParaRPr lang="en-US" dirty="0" smtClean="0"/>
          </a:p>
          <a:p>
            <a:r>
              <a:rPr lang="en-US" dirty="0"/>
              <a:t>Accepted with no </a:t>
            </a:r>
            <a:r>
              <a:rPr lang="en-US" dirty="0" smtClean="0"/>
              <a:t>objection</a:t>
            </a:r>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97405234"/>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#405</a:t>
            </a:r>
            <a:endParaRPr lang="en-US" dirty="0"/>
          </a:p>
        </p:txBody>
      </p:sp>
      <p:sp>
        <p:nvSpPr>
          <p:cNvPr id="3" name="Content Placeholder 2"/>
          <p:cNvSpPr>
            <a:spLocks noGrp="1"/>
          </p:cNvSpPr>
          <p:nvPr>
            <p:ph idx="1"/>
          </p:nvPr>
        </p:nvSpPr>
        <p:spPr/>
        <p:txBody>
          <a:bodyPr/>
          <a:lstStyle/>
          <a:p>
            <a:r>
              <a:rPr lang="en-US" dirty="0" smtClean="0"/>
              <a:t>Move to accept resolutions </a:t>
            </a:r>
            <a:r>
              <a:rPr lang="en-US" dirty="0"/>
              <a:t>to CIDs; 6040, 7420, 7421,  7601 in doc </a:t>
            </a:r>
            <a:r>
              <a:rPr lang="en-US" dirty="0" smtClean="0"/>
              <a:t>11-17/1351r2</a:t>
            </a:r>
          </a:p>
          <a:p>
            <a:endParaRPr lang="en-US" dirty="0"/>
          </a:p>
          <a:p>
            <a:r>
              <a:rPr lang="en-US" dirty="0" smtClean="0"/>
              <a:t>Move: </a:t>
            </a:r>
            <a:r>
              <a:rPr lang="en-US" b="0" dirty="0" smtClean="0"/>
              <a:t>Kiseon Ryu</a:t>
            </a:r>
            <a:r>
              <a:rPr lang="en-US" b="0" dirty="0" smtClean="0"/>
              <a:t>		Second</a:t>
            </a:r>
            <a:r>
              <a:rPr lang="en-US" b="0" dirty="0" smtClean="0"/>
              <a:t>: </a:t>
            </a:r>
            <a:r>
              <a:rPr lang="en-US" b="0" dirty="0" err="1" smtClean="0"/>
              <a:t>Yasu</a:t>
            </a:r>
            <a:endParaRPr lang="en-US" b="0" dirty="0" smtClean="0"/>
          </a:p>
          <a:p>
            <a:r>
              <a:rPr lang="en-US" b="0" dirty="0" smtClean="0"/>
              <a:t>Accepted with 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270656412"/>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#406</a:t>
            </a:r>
            <a:endParaRPr lang="en-US" dirty="0"/>
          </a:p>
        </p:txBody>
      </p:sp>
      <p:sp>
        <p:nvSpPr>
          <p:cNvPr id="3" name="Content Placeholder 2"/>
          <p:cNvSpPr>
            <a:spLocks noGrp="1"/>
          </p:cNvSpPr>
          <p:nvPr>
            <p:ph idx="1"/>
          </p:nvPr>
        </p:nvSpPr>
        <p:spPr/>
        <p:txBody>
          <a:bodyPr/>
          <a:lstStyle/>
          <a:p>
            <a:pPr lvl="0"/>
            <a:r>
              <a:rPr lang="en-US" dirty="0" smtClean="0"/>
              <a:t>Move to accept </a:t>
            </a:r>
            <a:r>
              <a:rPr lang="en-US" dirty="0"/>
              <a:t>resolutions to CIDs;</a:t>
            </a:r>
            <a:r>
              <a:rPr lang="en-GB" dirty="0"/>
              <a:t> 7658, 8445, 8447, 8446, 5473, 5474, 8448, 7540, 7541, 5801, 8458 (11 CIDs) in doc </a:t>
            </a:r>
            <a:r>
              <a:rPr lang="en-GB" dirty="0" smtClean="0"/>
              <a:t>11-17/1362r2</a:t>
            </a:r>
          </a:p>
          <a:p>
            <a:pPr lvl="0"/>
            <a:endParaRPr lang="en-GB" dirty="0"/>
          </a:p>
          <a:p>
            <a:pPr lvl="0"/>
            <a:r>
              <a:rPr lang="en-GB" dirty="0" smtClean="0"/>
              <a:t>Move:		Ming </a:t>
            </a:r>
            <a:r>
              <a:rPr lang="en-GB" dirty="0" err="1" smtClean="0"/>
              <a:t>Gan</a:t>
            </a:r>
            <a:r>
              <a:rPr lang="en-GB" dirty="0" smtClean="0"/>
              <a:t>		Second</a:t>
            </a:r>
            <a:r>
              <a:rPr lang="en-GB" dirty="0" smtClean="0"/>
              <a:t>: </a:t>
            </a:r>
            <a:r>
              <a:rPr lang="en-GB" dirty="0" err="1" smtClean="0"/>
              <a:t>Yasu</a:t>
            </a:r>
            <a:endParaRPr lang="en-GB" dirty="0" smtClean="0"/>
          </a:p>
          <a:p>
            <a:r>
              <a:rPr lang="en-US" dirty="0"/>
              <a:t>Accepted with no objection</a:t>
            </a:r>
          </a:p>
          <a:p>
            <a:pPr lvl="0"/>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77382923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#407</a:t>
            </a:r>
            <a:endParaRPr lang="en-US" dirty="0"/>
          </a:p>
        </p:txBody>
      </p:sp>
      <p:sp>
        <p:nvSpPr>
          <p:cNvPr id="3" name="Content Placeholder 2"/>
          <p:cNvSpPr>
            <a:spLocks noGrp="1"/>
          </p:cNvSpPr>
          <p:nvPr>
            <p:ph idx="1"/>
          </p:nvPr>
        </p:nvSpPr>
        <p:spPr/>
        <p:txBody>
          <a:bodyPr/>
          <a:lstStyle/>
          <a:p>
            <a:pPr lvl="0"/>
            <a:r>
              <a:rPr lang="en-US" dirty="0" smtClean="0"/>
              <a:t>Move to accept </a:t>
            </a:r>
            <a:r>
              <a:rPr lang="en-US" dirty="0"/>
              <a:t>resolutions to CIDs </a:t>
            </a:r>
            <a:r>
              <a:rPr lang="en-GB" dirty="0"/>
              <a:t>8449 8453 8547 8452 8450 8451 6603 5929 7139 8439 8440 8441 8436 5469 6991 6992 7798 6993 8149 8437 8438 9401 i</a:t>
            </a:r>
            <a:r>
              <a:rPr lang="en-US" dirty="0" smtClean="0"/>
              <a:t>n </a:t>
            </a:r>
            <a:r>
              <a:rPr lang="en-US" dirty="0"/>
              <a:t>doc </a:t>
            </a:r>
            <a:r>
              <a:rPr lang="en-US" dirty="0" smtClean="0"/>
              <a:t>11-17/1363r1</a:t>
            </a:r>
          </a:p>
          <a:p>
            <a:pPr lvl="0"/>
            <a:endParaRPr lang="en-US" dirty="0"/>
          </a:p>
          <a:p>
            <a:pPr lvl="0"/>
            <a:r>
              <a:rPr lang="en-US" dirty="0" smtClean="0"/>
              <a:t>Move:	Ming </a:t>
            </a:r>
            <a:r>
              <a:rPr lang="en-US" dirty="0" err="1" smtClean="0"/>
              <a:t>Gan</a:t>
            </a:r>
            <a:r>
              <a:rPr lang="en-US" dirty="0" smtClean="0"/>
              <a:t>		Second</a:t>
            </a:r>
            <a:r>
              <a:rPr lang="en-US" dirty="0" smtClean="0"/>
              <a:t>: </a:t>
            </a:r>
            <a:r>
              <a:rPr lang="en-US" dirty="0" err="1" smtClean="0"/>
              <a:t>Yasu</a:t>
            </a:r>
            <a:endParaRPr lang="en-US" dirty="0" smtClean="0"/>
          </a:p>
          <a:p>
            <a:r>
              <a:rPr lang="en-US" dirty="0"/>
              <a:t>Accepted with no objection</a:t>
            </a:r>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7116442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#408</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11-17/1258r0 </a:t>
            </a:r>
            <a:r>
              <a:rPr lang="en-GB" sz="2800" dirty="0"/>
              <a:t>(01 CIDs)</a:t>
            </a:r>
          </a:p>
          <a:p>
            <a:pPr lvl="1"/>
            <a:r>
              <a:rPr lang="en-GB" dirty="0"/>
              <a:t>9863</a:t>
            </a:r>
            <a:endParaRPr lang="en-US" sz="2800" dirty="0"/>
          </a:p>
          <a:p>
            <a:r>
              <a:rPr lang="en-US" dirty="0" smtClean="0"/>
              <a:t>Move: </a:t>
            </a:r>
            <a:r>
              <a:rPr lang="en-US" dirty="0" smtClean="0"/>
              <a:t>Alfred Asterjadhi</a:t>
            </a:r>
            <a:r>
              <a:rPr lang="en-US" dirty="0" smtClean="0"/>
              <a:t>		Second</a:t>
            </a:r>
            <a:r>
              <a:rPr lang="en-US" dirty="0" smtClean="0"/>
              <a:t>: </a:t>
            </a:r>
            <a:r>
              <a:rPr lang="en-US" dirty="0" err="1" smtClean="0"/>
              <a:t>Yasu</a:t>
            </a:r>
            <a:endParaRPr lang="en-US" dirty="0" smtClean="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851278584"/>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#409</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11-17/0619r8 (01 </a:t>
            </a:r>
            <a:r>
              <a:rPr lang="en-GB" sz="2800" dirty="0"/>
              <a:t>CIDs)</a:t>
            </a:r>
          </a:p>
          <a:p>
            <a:pPr lvl="1"/>
            <a:r>
              <a:rPr lang="en-GB" dirty="0"/>
              <a:t>5163</a:t>
            </a:r>
            <a:endParaRPr lang="en-US" dirty="0"/>
          </a:p>
          <a:p>
            <a:r>
              <a:rPr lang="en-US" dirty="0" smtClean="0"/>
              <a:t>Move:	Abhishek Patil		Second</a:t>
            </a:r>
            <a:r>
              <a:rPr lang="en-US" dirty="0" smtClean="0"/>
              <a:t>: </a:t>
            </a:r>
            <a:r>
              <a:rPr lang="en-US" dirty="0" err="1" smtClean="0"/>
              <a:t>Yasu</a:t>
            </a:r>
            <a:endParaRPr lang="en-US" dirty="0" smtClean="0"/>
          </a:p>
          <a:p>
            <a:r>
              <a:rPr lang="en-US" dirty="0"/>
              <a:t>Accepted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297942337"/>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#410</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11-17/1282r4 (02 </a:t>
            </a:r>
            <a:r>
              <a:rPr lang="en-GB" sz="2800" dirty="0"/>
              <a:t>CIDs)</a:t>
            </a:r>
          </a:p>
          <a:p>
            <a:pPr lvl="1"/>
            <a:r>
              <a:rPr lang="en-GB" dirty="0"/>
              <a:t>8724, 5735</a:t>
            </a:r>
            <a:endParaRPr lang="en-US" dirty="0"/>
          </a:p>
          <a:p>
            <a:endParaRPr lang="en-US" dirty="0" smtClean="0"/>
          </a:p>
          <a:p>
            <a:r>
              <a:rPr lang="en-US" dirty="0" smtClean="0"/>
              <a:t>Move:		Liwen Chu	Second</a:t>
            </a:r>
            <a:r>
              <a:rPr lang="en-US" dirty="0" smtClean="0"/>
              <a:t>: </a:t>
            </a:r>
            <a:r>
              <a:rPr lang="en-US" dirty="0" err="1" smtClean="0"/>
              <a:t>Yasu</a:t>
            </a:r>
            <a:endParaRPr lang="en-US" dirty="0" smtClean="0"/>
          </a:p>
          <a:p>
            <a:r>
              <a:rPr lang="en-US" dirty="0"/>
              <a:t>Accepted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57932619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#411</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11-17/1081r2 (31 </a:t>
            </a:r>
            <a:r>
              <a:rPr lang="en-GB" sz="2800" dirty="0"/>
              <a:t>CIDs)</a:t>
            </a:r>
          </a:p>
          <a:p>
            <a:pPr lvl="1"/>
            <a:r>
              <a:rPr lang="en-GB" dirty="0"/>
              <a:t>3116, 3385, 3493, 3823, 3910, 4375, 4444, 5314, 6077, 6078, 7478, 7479, 7480, 7481, 7738, 7739, 7740, 7741, 7900, 7901, 7902, 7903, 7904, 8188, 8648, 8649, 9106, 9254, 9627, 9628, 9819</a:t>
            </a:r>
            <a:endParaRPr lang="en-US" dirty="0"/>
          </a:p>
          <a:p>
            <a:endParaRPr lang="en-US" dirty="0" smtClean="0"/>
          </a:p>
          <a:p>
            <a:r>
              <a:rPr lang="en-US" dirty="0" smtClean="0"/>
              <a:t>Move:		</a:t>
            </a:r>
            <a:r>
              <a:rPr lang="en-US" dirty="0" smtClean="0"/>
              <a:t>Alfred Asterjadhi</a:t>
            </a:r>
            <a:r>
              <a:rPr lang="en-US" dirty="0" smtClean="0"/>
              <a:t>	Second</a:t>
            </a:r>
            <a:r>
              <a:rPr lang="en-US" dirty="0" smtClean="0"/>
              <a:t>: </a:t>
            </a:r>
            <a:r>
              <a:rPr lang="en-US" dirty="0" err="1" smtClean="0"/>
              <a:t>Yasu</a:t>
            </a:r>
            <a:endParaRPr lang="en-US" dirty="0" smtClean="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811373905"/>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#412</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11-17/1295r2 (01 </a:t>
            </a:r>
            <a:r>
              <a:rPr lang="en-GB" sz="2800" dirty="0"/>
              <a:t>CIDs)</a:t>
            </a:r>
          </a:p>
          <a:p>
            <a:pPr lvl="1"/>
            <a:r>
              <a:rPr lang="en-US" dirty="0"/>
              <a:t>9501</a:t>
            </a:r>
          </a:p>
          <a:p>
            <a:endParaRPr lang="en-US" dirty="0" smtClean="0"/>
          </a:p>
          <a:p>
            <a:r>
              <a:rPr lang="en-US" dirty="0" smtClean="0"/>
              <a:t>Move:		</a:t>
            </a:r>
            <a:r>
              <a:rPr lang="en-US" dirty="0" smtClean="0"/>
              <a:t>Alfred Asterjadhi</a:t>
            </a:r>
            <a:r>
              <a:rPr lang="en-US" dirty="0" smtClean="0"/>
              <a:t>		Second</a:t>
            </a:r>
            <a:r>
              <a:rPr lang="en-US" dirty="0" smtClean="0"/>
              <a:t>: </a:t>
            </a:r>
            <a:r>
              <a:rPr lang="en-US" dirty="0" err="1" smtClean="0"/>
              <a:t>Yasu</a:t>
            </a:r>
            <a:endParaRPr lang="en-US" dirty="0" smtClean="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5758909"/>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#413</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11-17/1438r1 (02 </a:t>
            </a:r>
            <a:r>
              <a:rPr lang="en-GB" sz="2800" dirty="0"/>
              <a:t>CIDs)</a:t>
            </a:r>
          </a:p>
          <a:p>
            <a:pPr lvl="1"/>
            <a:r>
              <a:rPr lang="en-GB" dirty="0"/>
              <a:t>5863, 7251 </a:t>
            </a:r>
            <a:endParaRPr lang="en-US" dirty="0"/>
          </a:p>
          <a:p>
            <a:endParaRPr lang="en-US" dirty="0" smtClean="0"/>
          </a:p>
          <a:p>
            <a:r>
              <a:rPr lang="en-US" dirty="0" smtClean="0"/>
              <a:t>Move:	</a:t>
            </a:r>
            <a:r>
              <a:rPr lang="en-US" dirty="0" smtClean="0"/>
              <a:t>Kiseon Ryu</a:t>
            </a:r>
            <a:r>
              <a:rPr lang="en-US" dirty="0" smtClean="0"/>
              <a:t>		Second</a:t>
            </a:r>
            <a:r>
              <a:rPr lang="en-US" dirty="0" smtClean="0"/>
              <a:t>: </a:t>
            </a:r>
            <a:r>
              <a:rPr lang="en-US" dirty="0" err="1" smtClean="0"/>
              <a:t>Yasu</a:t>
            </a:r>
            <a:endParaRPr lang="en-US" dirty="0" smtClean="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7099862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1834</TotalTime>
  <Words>8402</Words>
  <Application>Microsoft Office PowerPoint</Application>
  <PresentationFormat>On-screen Show (4:3)</PresentationFormat>
  <Paragraphs>1754</Paragraphs>
  <Slides>130</Slides>
  <Notes>3</Notes>
  <HiddenSlides>0</HiddenSlides>
  <MMClips>0</MMClips>
  <ScaleCrop>false</ScaleCrop>
  <HeadingPairs>
    <vt:vector size="8" baseType="variant">
      <vt:variant>
        <vt:lpstr>Fonts Used</vt:lpstr>
      </vt:variant>
      <vt:variant>
        <vt:i4>13</vt:i4>
      </vt:variant>
      <vt:variant>
        <vt:lpstr>Theme</vt:lpstr>
      </vt:variant>
      <vt:variant>
        <vt:i4>1</vt:i4>
      </vt:variant>
      <vt:variant>
        <vt:lpstr>Embedded OLE Servers</vt:lpstr>
      </vt:variant>
      <vt:variant>
        <vt:i4>3</vt:i4>
      </vt:variant>
      <vt:variant>
        <vt:lpstr>Slide Titles</vt:lpstr>
      </vt:variant>
      <vt:variant>
        <vt:i4>130</vt:i4>
      </vt:variant>
    </vt:vector>
  </HeadingPairs>
  <TitlesOfParts>
    <vt:vector size="147" baseType="lpstr">
      <vt:lpstr>Arial Unicode MS</vt:lpstr>
      <vt:lpstr>Malgun Gothic</vt:lpstr>
      <vt:lpstr>MS Gothic</vt:lpstr>
      <vt:lpstr>ＭＳ Ｐゴシック</vt:lpstr>
      <vt:lpstr>ＭＳ Ｐゴシック</vt:lpstr>
      <vt:lpstr>SimHei</vt:lpstr>
      <vt:lpstr>Arial</vt:lpstr>
      <vt:lpstr>Arial Black</vt:lpstr>
      <vt:lpstr>Calibri</vt:lpstr>
      <vt:lpstr>Monotype Sorts</vt:lpstr>
      <vt:lpstr>Symbol</vt:lpstr>
      <vt:lpstr>Times New Roman</vt:lpstr>
      <vt:lpstr>Wingdings</vt:lpstr>
      <vt:lpstr>Office Theme</vt:lpstr>
      <vt:lpstr>Document</vt:lpstr>
      <vt:lpstr>Worksheet</vt:lpstr>
      <vt:lpstr>Packager Shell Object</vt:lpstr>
      <vt:lpstr>TGax September 2017 Meeting Agenda</vt:lpstr>
      <vt:lpstr>  IEEE 802.11 TGax: High Efficiency WLAN Task Group</vt:lpstr>
      <vt:lpstr>Meeting Protocol</vt:lpstr>
      <vt:lpstr>Attendance</vt:lpstr>
      <vt:lpstr>Attendance, Voting &amp; Document Status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Agenda Items for the Week</vt:lpstr>
      <vt:lpstr>General Flow of the Meeting</vt:lpstr>
      <vt:lpstr>TGax Schedule</vt:lpstr>
      <vt:lpstr>Agenda for Monday September 11, 10:30 – 13:30 </vt:lpstr>
      <vt:lpstr>Submissions</vt:lpstr>
      <vt:lpstr>Presented during Telecon or ad hoc and Ready for Motion (I)</vt:lpstr>
      <vt:lpstr>Presented during Telecon or ad hoc and Ready for Motion (II)</vt:lpstr>
      <vt:lpstr>MU Submissions</vt:lpstr>
      <vt:lpstr>MAC Submissions</vt:lpstr>
      <vt:lpstr>PowerPoint Presentation</vt:lpstr>
      <vt:lpstr>PHY Submissions</vt:lpstr>
      <vt:lpstr>Ad Hoc Group Chairs</vt:lpstr>
      <vt:lpstr>Summary from July 2017</vt:lpstr>
      <vt:lpstr>Approval of  TG Minutes (July 2017 Meeting and Telecon Minutes) </vt:lpstr>
      <vt:lpstr>CSD Motion</vt:lpstr>
      <vt:lpstr>Editor Report</vt:lpstr>
      <vt:lpstr>Timeline</vt:lpstr>
      <vt:lpstr>Agenda for Monday September 11, 16:00 – 18:00 </vt:lpstr>
      <vt:lpstr>Agenda for Monday September 11, 19:30 – 21:30 </vt:lpstr>
      <vt:lpstr>Agenda for Tuesday September 12, 10:30 – 12:30 </vt:lpstr>
      <vt:lpstr>Agenda for Tuesday September 12, 16:00 – 18:00 </vt:lpstr>
      <vt:lpstr>Agenda for Tuesday September 12, 19:30 – 21:30 </vt:lpstr>
      <vt:lpstr>Agenda for Wednesday September 13, 08:00 – 10:00 </vt:lpstr>
      <vt:lpstr>Straw Poll</vt:lpstr>
      <vt:lpstr>Straw Poll</vt:lpstr>
      <vt:lpstr>Straw Poll</vt:lpstr>
      <vt:lpstr>Agenda for Wednesday September 13, 13:30 – 15:30 </vt:lpstr>
      <vt:lpstr>Agenda for Wednesday September 13, 16:00 – 18:00 </vt:lpstr>
      <vt:lpstr>Agenda for Thursday September 14, PM1 and PM2</vt:lpstr>
      <vt:lpstr>PHY Motion #198</vt:lpstr>
      <vt:lpstr>PHY Motion #199</vt:lpstr>
      <vt:lpstr>PHY Motion #200</vt:lpstr>
      <vt:lpstr>PHY Motion #201</vt:lpstr>
      <vt:lpstr>PHY Motion #202</vt:lpstr>
      <vt:lpstr>PHY Motion #203</vt:lpstr>
      <vt:lpstr>CR Motion #364</vt:lpstr>
      <vt:lpstr>CR Motion #365</vt:lpstr>
      <vt:lpstr>CR Motion #366</vt:lpstr>
      <vt:lpstr>CR Motion #367</vt:lpstr>
      <vt:lpstr>CR Motion #368</vt:lpstr>
      <vt:lpstr>CR Motion #369</vt:lpstr>
      <vt:lpstr>CR Motion #370</vt:lpstr>
      <vt:lpstr>CR Motion #371</vt:lpstr>
      <vt:lpstr>CR Motion #371 (Cntd)</vt:lpstr>
      <vt:lpstr>CR Motion #371 (Cntd)</vt:lpstr>
      <vt:lpstr>CR Motion #372 (MU)</vt:lpstr>
      <vt:lpstr>CR Motion #373</vt:lpstr>
      <vt:lpstr>CR Motion #374</vt:lpstr>
      <vt:lpstr>CR Motion #375</vt:lpstr>
      <vt:lpstr>CR Motion #376</vt:lpstr>
      <vt:lpstr>CR Motion #377</vt:lpstr>
      <vt:lpstr>CR Motion #378</vt:lpstr>
      <vt:lpstr>CR Motion #379</vt:lpstr>
      <vt:lpstr>CR Motion #380</vt:lpstr>
      <vt:lpstr>CR Motion #381</vt:lpstr>
      <vt:lpstr>CR Motion #382</vt:lpstr>
      <vt:lpstr>CR Motion #383</vt:lpstr>
      <vt:lpstr>CR Motion #384</vt:lpstr>
      <vt:lpstr>CR Motion #385</vt:lpstr>
      <vt:lpstr>CR Motion #386</vt:lpstr>
      <vt:lpstr>CR Motion #387</vt:lpstr>
      <vt:lpstr>CR Motion #388</vt:lpstr>
      <vt:lpstr>CR Motion #389</vt:lpstr>
      <vt:lpstr>CR Motion #390</vt:lpstr>
      <vt:lpstr>CR Motion #391</vt:lpstr>
      <vt:lpstr>CR Motion #392</vt:lpstr>
      <vt:lpstr>CR Motion #393</vt:lpstr>
      <vt:lpstr>CR Motion #394</vt:lpstr>
      <vt:lpstr>CR Motion #395</vt:lpstr>
      <vt:lpstr>CR Motion #396</vt:lpstr>
      <vt:lpstr>CR Motion #397</vt:lpstr>
      <vt:lpstr>CR Motion #398</vt:lpstr>
      <vt:lpstr>CR Motion #399</vt:lpstr>
      <vt:lpstr>CR Motion #400</vt:lpstr>
      <vt:lpstr>CR Motion #401</vt:lpstr>
      <vt:lpstr>CR Motion #402</vt:lpstr>
      <vt:lpstr>CR Motion #403</vt:lpstr>
      <vt:lpstr>CR Motion #404</vt:lpstr>
      <vt:lpstr>CR Motion #405</vt:lpstr>
      <vt:lpstr>CR Motion #406</vt:lpstr>
      <vt:lpstr>CR Motion #407</vt:lpstr>
      <vt:lpstr>CR Motion #408</vt:lpstr>
      <vt:lpstr>CR Motion #409</vt:lpstr>
      <vt:lpstr>CR Motion #410</vt:lpstr>
      <vt:lpstr>CR Motion #411</vt:lpstr>
      <vt:lpstr>CR Motion #412</vt:lpstr>
      <vt:lpstr>CR Motion #413</vt:lpstr>
      <vt:lpstr>CR Motion #414</vt:lpstr>
      <vt:lpstr>CR Motion #415</vt:lpstr>
      <vt:lpstr>CR Motion #416</vt:lpstr>
      <vt:lpstr>CR Motion #417</vt:lpstr>
      <vt:lpstr>CR Motion #418</vt:lpstr>
      <vt:lpstr>CR Motion #419</vt:lpstr>
      <vt:lpstr>CR Motion #420</vt:lpstr>
      <vt:lpstr>CR Motion #421</vt:lpstr>
      <vt:lpstr>CR Motion #422</vt:lpstr>
      <vt:lpstr>CR Motion #423</vt:lpstr>
      <vt:lpstr>CR Motion #424</vt:lpstr>
      <vt:lpstr>CR Motion #425</vt:lpstr>
      <vt:lpstr>CR Motion #426</vt:lpstr>
      <vt:lpstr>CR Motion #427</vt:lpstr>
      <vt:lpstr>CR Motion #428</vt:lpstr>
      <vt:lpstr>CR Motion #429</vt:lpstr>
      <vt:lpstr>CR Motion #430</vt:lpstr>
      <vt:lpstr>CR Motion #431</vt:lpstr>
      <vt:lpstr>CR Motion #432</vt:lpstr>
      <vt:lpstr>CR Motion #433</vt:lpstr>
      <vt:lpstr>CR Motion #434</vt:lpstr>
      <vt:lpstr>CR Motion #435</vt:lpstr>
      <vt:lpstr>CR Motion #436</vt:lpstr>
      <vt:lpstr>CR Motion #437</vt:lpstr>
      <vt:lpstr>CR Motion #438</vt:lpstr>
      <vt:lpstr>CR Motion #439</vt:lpstr>
      <vt:lpstr>CR Motion #440</vt:lpstr>
      <vt:lpstr>WG LB Motion</vt:lpstr>
      <vt:lpstr>Ad Hoc Meeting</vt:lpstr>
      <vt:lpstr>Timeline</vt:lpstr>
      <vt:lpstr>Telecons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153</cp:revision>
  <cp:lastPrinted>1601-01-01T00:00:00Z</cp:lastPrinted>
  <dcterms:created xsi:type="dcterms:W3CDTF">2017-01-26T15:28:16Z</dcterms:created>
  <dcterms:modified xsi:type="dcterms:W3CDTF">2017-09-15T01:26:16Z</dcterms:modified>
</cp:coreProperties>
</file>