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0" r:id="rId19"/>
    <p:sldId id="291" r:id="rId20"/>
    <p:sldId id="292" r:id="rId21"/>
    <p:sldId id="293" r:id="rId22"/>
    <p:sldId id="296" r:id="rId23"/>
    <p:sldId id="294" r:id="rId24"/>
    <p:sldId id="295" r:id="rId25"/>
    <p:sldId id="273" r:id="rId26"/>
    <p:sldId id="274" r:id="rId27"/>
    <p:sldId id="289" r:id="rId28"/>
    <p:sldId id="275" r:id="rId29"/>
    <p:sldId id="276" r:id="rId30"/>
    <p:sldId id="277" r:id="rId31"/>
    <p:sldId id="288" r:id="rId32"/>
    <p:sldId id="278" r:id="rId33"/>
    <p:sldId id="279" r:id="rId34"/>
    <p:sldId id="280" r:id="rId35"/>
    <p:sldId id="281" r:id="rId36"/>
    <p:sldId id="298" r:id="rId37"/>
    <p:sldId id="299" r:id="rId38"/>
    <p:sldId id="300" r:id="rId39"/>
    <p:sldId id="282" r:id="rId40"/>
    <p:sldId id="283" r:id="rId41"/>
    <p:sldId id="285" r:id="rId42"/>
    <p:sldId id="301" r:id="rId43"/>
    <p:sldId id="302" r:id="rId44"/>
    <p:sldId id="303" r:id="rId45"/>
    <p:sldId id="351" r:id="rId46"/>
    <p:sldId id="352" r:id="rId47"/>
    <p:sldId id="353" r:id="rId48"/>
    <p:sldId id="304" r:id="rId49"/>
    <p:sldId id="305" r:id="rId50"/>
    <p:sldId id="306" r:id="rId51"/>
    <p:sldId id="307" r:id="rId52"/>
    <p:sldId id="308" r:id="rId53"/>
    <p:sldId id="349" r:id="rId54"/>
    <p:sldId id="350"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36" r:id="rId118"/>
    <p:sldId id="377" r:id="rId119"/>
    <p:sldId id="378" r:id="rId120"/>
    <p:sldId id="379" r:id="rId121"/>
    <p:sldId id="380" r:id="rId122"/>
    <p:sldId id="381" r:id="rId123"/>
    <p:sldId id="382" r:id="rId124"/>
    <p:sldId id="383" r:id="rId125"/>
    <p:sldId id="385" r:id="rId126"/>
    <p:sldId id="386" r:id="rId127"/>
    <p:sldId id="297" r:id="rId128"/>
    <p:sldId id="287" r:id="rId129"/>
    <p:sldId id="384" r:id="rId130"/>
    <p:sldId id="286"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1" d="100"/>
          <a:sy n="71" d="100"/>
        </p:scale>
        <p:origin x="36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8654"/>
    </p:cViewPr>
  </p:sorterViewPr>
  <p:notesViewPr>
    <p:cSldViewPr>
      <p:cViewPr varScale="1">
        <p:scale>
          <a:sx n="53" d="100"/>
          <a:sy n="53" d="100"/>
        </p:scale>
        <p:origin x="283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802.11-17/1219r6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1177-03-00ax-tgax-teleconference-minutes-from-july-to-august-2017.docx" TargetMode="External"/><Relationship Id="rId7" Type="http://schemas.openxmlformats.org/officeDocument/2006/relationships/hyperlink" Target="https://mentor.ieee.org/802.11/dcn/17/11-17-1094-00-00ax-tgax-july-2017-berlin-phy-ad-hoc-meeting-minutes.docx" TargetMode="External"/><Relationship Id="rId2" Type="http://schemas.openxmlformats.org/officeDocument/2006/relationships/hyperlink" Target="https://mentor.ieee.org/802.11/dcn/17/11-17-1105-00-00ax-tgax-july-2017-berli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148-00-00ax-tgax-mu-and-sr-ad-hoc-group-meeting-minutes-july-2017.docx" TargetMode="External"/><Relationship Id="rId5" Type="http://schemas.openxmlformats.org/officeDocument/2006/relationships/hyperlink" Target="https://mentor.ieee.org/802.11/dcn/17/11-17-1154-00-00ax-11ax-mac-ad-hoc-meeting-minutes.docx" TargetMode="External"/><Relationship Id="rId4" Type="http://schemas.openxmlformats.org/officeDocument/2006/relationships/hyperlink" Target="https://mentor.ieee.org/802.11/dcn/17/11-17-1367-00-00ax-minutes-from-tgax-non-phy-ad-hoc-meeting-sep-2017.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1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#414</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11-17/1456r1 (01 </a:t>
            </a:r>
            <a:r>
              <a:rPr lang="en-GB" sz="2800" dirty="0"/>
              <a:t>CIDs)</a:t>
            </a:r>
          </a:p>
          <a:p>
            <a:pPr lvl="1"/>
            <a:r>
              <a:rPr lang="en-US" dirty="0"/>
              <a:t>8555</a:t>
            </a:r>
          </a:p>
          <a:p>
            <a:endParaRPr lang="en-US" dirty="0" smtClean="0"/>
          </a:p>
          <a:p>
            <a:r>
              <a:rPr lang="en-US" dirty="0" smtClean="0"/>
              <a:t>Move:	Abhishek Patil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2973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11-17/1264r2 </a:t>
            </a:r>
            <a:r>
              <a:rPr lang="en-GB" sz="2800" dirty="0"/>
              <a:t>(67 CIDs)</a:t>
            </a:r>
          </a:p>
          <a:p>
            <a:pPr lvl="1"/>
            <a:r>
              <a:rPr lang="en-GB" dirty="0"/>
              <a:t>3012, 3013, 3014, 3117, 3164, 3168, 3170, 3172, 3173, 4988,</a:t>
            </a:r>
            <a:r>
              <a:rPr lang="en-US" dirty="0"/>
              <a:t> </a:t>
            </a:r>
            <a:r>
              <a:rPr lang="en-GB" dirty="0"/>
              <a:t>5012, 5129, 5132, 5158, 5319, 5757, 5826, 5955, 5956, 6081, 6151, 6323, 6325, 6326, 6327, 7261, 7263, 7485,</a:t>
            </a:r>
            <a:r>
              <a:rPr lang="en-US" dirty="0"/>
              <a:t> </a:t>
            </a:r>
            <a:r>
              <a:rPr lang="en-GB" dirty="0"/>
              <a:t>7486, 7488, 7748, 7749, 7750, 7913, 7956, 7958, 8112, 8189, 8253, 8254, 8650, 8653, 8654, 8655, 9102,</a:t>
            </a:r>
            <a:r>
              <a:rPr lang="en-US" dirty="0"/>
              <a:t> </a:t>
            </a:r>
            <a:r>
              <a:rPr lang="en-GB" dirty="0"/>
              <a:t>9264, 9350, 9470, 9473, 9631, 9635, 9638, 9640, 9641, 9644,</a:t>
            </a:r>
            <a:r>
              <a:rPr lang="en-US" dirty="0"/>
              <a:t> </a:t>
            </a:r>
            <a:r>
              <a:rPr lang="en-GB" dirty="0"/>
              <a:t>9822, 9824, 9825, 9829, 9832, 9833, 9990, 9991, 9992, 9994, 10002, 10238</a:t>
            </a:r>
            <a:endParaRPr lang="en-US" sz="2800" dirty="0"/>
          </a:p>
          <a:p>
            <a:r>
              <a:rPr lang="en-US" dirty="0" smtClean="0"/>
              <a:t>Move:	Alfred Asterjadhi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1830645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#416</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11-17/1262r2 </a:t>
            </a:r>
            <a:r>
              <a:rPr lang="en-GB" sz="2800" dirty="0" smtClean="0"/>
              <a:t>(56 </a:t>
            </a:r>
            <a:r>
              <a:rPr lang="en-GB" sz="2800" dirty="0"/>
              <a:t>CIDs)</a:t>
            </a:r>
          </a:p>
          <a:p>
            <a:pPr lvl="1"/>
            <a:r>
              <a:rPr lang="en-GB" sz="1800" dirty="0"/>
              <a:t>3303, 3304, 3305, 3306, 5193, 5194, 5195, 5367, 5368, 5812, </a:t>
            </a:r>
            <a:endParaRPr lang="en-US" sz="1800" dirty="0"/>
          </a:p>
          <a:p>
            <a:pPr lvl="1"/>
            <a:r>
              <a:rPr lang="en-GB" sz="1800" dirty="0"/>
              <a:t>6010, 6011, 6012, 6104, 6732, 6733, 7111, 7637, 7638, 7639</a:t>
            </a:r>
            <a:endParaRPr lang="en-US" sz="1800" dirty="0"/>
          </a:p>
          <a:p>
            <a:pPr lvl="1"/>
            <a:r>
              <a:rPr lang="en-GB" sz="1800" dirty="0"/>
              <a:t>7640, 7641, 7818, 7819, 8222, 8503, 8504, 8588, 8709, 8710,</a:t>
            </a:r>
            <a:endParaRPr lang="en-US" sz="1800" dirty="0"/>
          </a:p>
          <a:p>
            <a:pPr lvl="1"/>
            <a:r>
              <a:rPr lang="en-GB" sz="1800" dirty="0"/>
              <a:t>8711, 8712, 8713, 8716, 9224, 9225, 9300, 9301, 9302, 9304,</a:t>
            </a:r>
            <a:endParaRPr lang="en-US" sz="1800" dirty="0"/>
          </a:p>
          <a:p>
            <a:pPr lvl="1"/>
            <a:r>
              <a:rPr lang="en-GB" sz="1800" dirty="0"/>
              <a:t>9305, 9536, 9720, 9923, 9924, 9925, 9926, 9927, 9928, 9929,</a:t>
            </a:r>
            <a:endParaRPr lang="en-US" sz="1800" dirty="0"/>
          </a:p>
          <a:p>
            <a:pPr lvl="1"/>
            <a:r>
              <a:rPr lang="en-GB" sz="1800" dirty="0"/>
              <a:t>10151, 10152, 10153, 10156, 10160, 8066</a:t>
            </a:r>
            <a:endParaRPr lang="en-US" sz="1800" dirty="0"/>
          </a:p>
          <a:p>
            <a:endParaRPr lang="en-US" dirty="0" smtClean="0"/>
          </a:p>
          <a:p>
            <a:r>
              <a:rPr lang="en-US" dirty="0" smtClean="0"/>
              <a:t>Move:	Alfred Asterjadhi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5740999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#417</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11-17/1475r0 (01 </a:t>
            </a:r>
            <a:r>
              <a:rPr lang="en-GB" sz="2800" dirty="0"/>
              <a:t>CIDs)</a:t>
            </a:r>
          </a:p>
          <a:p>
            <a:pPr lvl="1"/>
            <a:r>
              <a:rPr lang="en-US" dirty="0"/>
              <a:t> 5915</a:t>
            </a:r>
          </a:p>
          <a:p>
            <a:endParaRPr lang="en-US" dirty="0" smtClean="0"/>
          </a:p>
          <a:p>
            <a:r>
              <a:rPr lang="en-US" dirty="0" smtClean="0"/>
              <a:t>Move:		Liwen Chu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674588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11-17/1301r1 (02 </a:t>
            </a:r>
            <a:r>
              <a:rPr lang="en-GB" sz="2800" dirty="0"/>
              <a:t>CIDs)</a:t>
            </a:r>
          </a:p>
          <a:p>
            <a:pPr lvl="1"/>
            <a:r>
              <a:rPr lang="en-US" dirty="0"/>
              <a:t>9636, 9699</a:t>
            </a:r>
          </a:p>
          <a:p>
            <a:endParaRPr lang="en-US" dirty="0" smtClean="0"/>
          </a:p>
          <a:p>
            <a:r>
              <a:rPr lang="en-US" dirty="0" smtClean="0"/>
              <a:t>Move:	</a:t>
            </a:r>
            <a:r>
              <a:rPr lang="en-US" dirty="0" smtClean="0"/>
              <a:t>Laurent Cariou</a:t>
            </a:r>
            <a:r>
              <a:rPr lang="en-US" dirty="0" smtClean="0"/>
              <a:t>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8091488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11-17/1290r4 (21 </a:t>
            </a:r>
            <a:r>
              <a:rPr lang="en-GB" sz="2800" dirty="0"/>
              <a:t>CIDs)</a:t>
            </a:r>
          </a:p>
          <a:p>
            <a:pPr lvl="1"/>
            <a:r>
              <a:rPr lang="en-GB" dirty="0"/>
              <a:t>3388, 3497, 3828, 3916, 4383, 4453, 5538, 5540, 5541, 5543, 5544, 5545, 5546, 5547, 5549, 5550, 7994, 8106, 8107, 8681, 8688.</a:t>
            </a:r>
            <a:endParaRPr lang="en-US" dirty="0"/>
          </a:p>
          <a:p>
            <a:endParaRPr lang="en-US" dirty="0" smtClean="0"/>
          </a:p>
          <a:p>
            <a:r>
              <a:rPr lang="en-US" dirty="0" smtClean="0"/>
              <a:t>Move:	Liwen Chu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406669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11-17/1294r0 </a:t>
            </a:r>
            <a:r>
              <a:rPr lang="en-GB" sz="2800" dirty="0"/>
              <a:t>(04 CIDs)</a:t>
            </a:r>
          </a:p>
          <a:p>
            <a:pPr lvl="1"/>
            <a:r>
              <a:rPr lang="en-GB" dirty="0"/>
              <a:t>4756, 9605, 9606, 9855</a:t>
            </a:r>
            <a:endParaRPr lang="en-US" dirty="0"/>
          </a:p>
          <a:p>
            <a:endParaRPr lang="en-US" dirty="0" smtClean="0"/>
          </a:p>
          <a:p>
            <a:r>
              <a:rPr lang="en-US" dirty="0" smtClean="0"/>
              <a:t>Move:	Liwen Chu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15923120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11-17/1304r2 </a:t>
            </a:r>
            <a:r>
              <a:rPr lang="en-GB" sz="2800" dirty="0"/>
              <a:t>(14 CIDs)</a:t>
            </a:r>
          </a:p>
          <a:p>
            <a:pPr lvl="1"/>
            <a:r>
              <a:rPr lang="en-GB" dirty="0"/>
              <a:t>3186, 5334, 6174, 6175, 6518, 7021, 7886, 8147, 9327, 9341, 9430, 9687, 9688, 9856.</a:t>
            </a:r>
            <a:endParaRPr lang="en-US" dirty="0"/>
          </a:p>
          <a:p>
            <a:endParaRPr lang="en-US" dirty="0" smtClean="0"/>
          </a:p>
          <a:p>
            <a:r>
              <a:rPr lang="en-US" dirty="0" smtClean="0"/>
              <a:t>Move:	James Yee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6929870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#422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11-17/1429r0 (04 </a:t>
            </a:r>
            <a:r>
              <a:rPr lang="en-GB" sz="2800" dirty="0"/>
              <a:t>CIDs)</a:t>
            </a:r>
          </a:p>
          <a:p>
            <a:pPr lvl="1"/>
            <a:r>
              <a:rPr lang="en-US" dirty="0"/>
              <a:t>3098, 9594, 9595, 9596</a:t>
            </a:r>
            <a:endParaRPr lang="en-US" sz="2800" dirty="0"/>
          </a:p>
          <a:p>
            <a:endParaRPr lang="en-US" dirty="0" smtClean="0"/>
          </a:p>
          <a:p>
            <a:r>
              <a:rPr lang="en-US" dirty="0" smtClean="0"/>
              <a:t>Move:	Osama Aboul-Magd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8236623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11-17/1330r1 </a:t>
            </a:r>
            <a:r>
              <a:rPr lang="en-GB" sz="2800" dirty="0"/>
              <a:t>(21 CIDs)</a:t>
            </a:r>
          </a:p>
          <a:p>
            <a:pPr lvl="1"/>
            <a:r>
              <a:rPr lang="en-GB" dirty="0"/>
              <a:t>3059, 4852, 7084, 7529, 7538, 8432, 8460, 8467, 8469, </a:t>
            </a:r>
            <a:r>
              <a:rPr lang="en-GB" dirty="0" smtClean="0"/>
              <a:t>8479</a:t>
            </a:r>
            <a:r>
              <a:rPr lang="en-GB" dirty="0"/>
              <a:t>, 8481, 8483, 8484, 8487, 8488, 8489, 8492, 8493, </a:t>
            </a:r>
            <a:r>
              <a:rPr lang="en-GB" dirty="0" smtClean="0"/>
              <a:t>9394</a:t>
            </a:r>
            <a:r>
              <a:rPr lang="en-GB" dirty="0"/>
              <a:t>, 9395</a:t>
            </a:r>
            <a:endParaRPr lang="en-US" dirty="0"/>
          </a:p>
          <a:p>
            <a:endParaRPr lang="en-US" dirty="0" smtClean="0"/>
          </a:p>
          <a:p>
            <a:r>
              <a:rPr lang="en-US" dirty="0" smtClean="0"/>
              <a:t>Move:	George Cherian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8141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#424</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11-17/1358r1 (01 </a:t>
            </a:r>
            <a:r>
              <a:rPr lang="en-GB" sz="2800" dirty="0"/>
              <a:t>CIDs)</a:t>
            </a:r>
          </a:p>
          <a:p>
            <a:pPr lvl="1"/>
            <a:r>
              <a:rPr lang="en-US" dirty="0"/>
              <a:t>6942</a:t>
            </a:r>
          </a:p>
          <a:p>
            <a:endParaRPr lang="en-US" dirty="0" smtClean="0"/>
          </a:p>
          <a:p>
            <a:r>
              <a:rPr lang="en-US" dirty="0" smtClean="0"/>
              <a:t>Move:		</a:t>
            </a:r>
            <a:r>
              <a:rPr lang="en-US" dirty="0" smtClean="0"/>
              <a:t>Ross Yu Jian</a:t>
            </a:r>
            <a:r>
              <a:rPr lang="en-US" dirty="0" smtClean="0"/>
              <a:t>		Second</a:t>
            </a:r>
            <a:r>
              <a:rPr lang="en-US" dirty="0" smtClean="0"/>
              <a:t>:  </a:t>
            </a:r>
            <a:r>
              <a:rPr lang="en-US" dirty="0" err="1" smtClean="0"/>
              <a:t>Yasu</a:t>
            </a:r>
            <a:endParaRPr lang="en-US" dirty="0" smtClean="0"/>
          </a:p>
          <a:p>
            <a:r>
              <a:rPr lang="en-US" dirty="0"/>
              <a:t>Accepted with no objection</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5670634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11-17/1399r1 (01 </a:t>
            </a:r>
            <a:r>
              <a:rPr lang="en-GB" sz="2800" dirty="0"/>
              <a:t>CIDs)</a:t>
            </a:r>
          </a:p>
          <a:p>
            <a:pPr lvl="1"/>
            <a:r>
              <a:rPr lang="en-GB" dirty="0" smtClean="0"/>
              <a:t>3099</a:t>
            </a:r>
          </a:p>
          <a:p>
            <a:pPr lvl="1"/>
            <a:endParaRPr lang="en-GB" dirty="0"/>
          </a:p>
          <a:p>
            <a:pPr lvl="1"/>
            <a:r>
              <a:rPr lang="en-GB" dirty="0" smtClean="0"/>
              <a:t>Move: </a:t>
            </a:r>
            <a:r>
              <a:rPr lang="en-GB" dirty="0" smtClean="0"/>
              <a:t>Ross Yu Jian</a:t>
            </a:r>
            <a:r>
              <a:rPr lang="en-GB" dirty="0" smtClean="0"/>
              <a:t>		Second</a:t>
            </a:r>
            <a:r>
              <a:rPr lang="en-GB" dirty="0" smtClean="0"/>
              <a:t>: </a:t>
            </a:r>
            <a:r>
              <a:rPr lang="en-GB" dirty="0" err="1" smtClean="0"/>
              <a:t>Yasu</a:t>
            </a:r>
            <a:endParaRPr lang="en-GB" dirty="0" smtClean="0"/>
          </a:p>
          <a:p>
            <a:pPr lvl="1"/>
            <a:r>
              <a:rPr lang="en-US" dirty="0"/>
              <a:t>Accepted with no objection</a:t>
            </a:r>
          </a:p>
          <a:p>
            <a:pPr lvl="1"/>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4062330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#426</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11-17/1401r2 (03 </a:t>
            </a:r>
            <a:r>
              <a:rPr lang="en-GB" sz="2800" dirty="0"/>
              <a:t>CIDs)</a:t>
            </a:r>
          </a:p>
          <a:p>
            <a:pPr lvl="1"/>
            <a:r>
              <a:rPr lang="en-GB" dirty="0"/>
              <a:t>5285, 6198, 7603.</a:t>
            </a:r>
            <a:endParaRPr lang="en-US" dirty="0"/>
          </a:p>
          <a:p>
            <a:endParaRPr lang="en-US" dirty="0" smtClean="0"/>
          </a:p>
          <a:p>
            <a:r>
              <a:rPr lang="en-US" dirty="0" smtClean="0"/>
              <a:t>Move:		</a:t>
            </a:r>
            <a:r>
              <a:rPr lang="en-US" dirty="0" smtClean="0"/>
              <a:t>Ross Yu Jian</a:t>
            </a:r>
            <a:r>
              <a:rPr lang="en-US" dirty="0" smtClean="0"/>
              <a:t>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1921500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#427</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11-17/1402r1 </a:t>
            </a:r>
            <a:r>
              <a:rPr lang="en-GB" sz="2800" dirty="0"/>
              <a:t>(11 CIDs)</a:t>
            </a:r>
          </a:p>
          <a:p>
            <a:pPr lvl="1"/>
            <a:r>
              <a:rPr lang="en-GB" dirty="0"/>
              <a:t>7001, 9597, 7004, 7005, 9335, 9324, 7880, 8313, 7012, 7006, 7000.</a:t>
            </a:r>
            <a:endParaRPr lang="en-US" b="1" i="1" dirty="0"/>
          </a:p>
          <a:p>
            <a:endParaRPr lang="en-US" dirty="0" smtClean="0"/>
          </a:p>
          <a:p>
            <a:r>
              <a:rPr lang="en-US" dirty="0" smtClean="0"/>
              <a:t>Move:		</a:t>
            </a:r>
            <a:r>
              <a:rPr lang="en-US" dirty="0" smtClean="0"/>
              <a:t>Ross Yu Jian</a:t>
            </a:r>
            <a:r>
              <a:rPr lang="en-US" dirty="0" smtClean="0"/>
              <a:t>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6496602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11-17/1476r1 (04 </a:t>
            </a:r>
            <a:r>
              <a:rPr lang="en-GB" sz="2800" dirty="0"/>
              <a:t>CIDs)</a:t>
            </a:r>
          </a:p>
          <a:p>
            <a:pPr lvl="1"/>
            <a:r>
              <a:rPr lang="en-GB" dirty="0"/>
              <a:t>4794, 6030, 6772, 8163.</a:t>
            </a:r>
            <a:endParaRPr lang="en-US" dirty="0"/>
          </a:p>
          <a:p>
            <a:endParaRPr lang="en-US" dirty="0" smtClean="0"/>
          </a:p>
          <a:p>
            <a:r>
              <a:rPr lang="en-US" dirty="0" smtClean="0"/>
              <a:t>Move:		Liwen Chu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4305323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#429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11-17/1494r0 (01 </a:t>
            </a:r>
            <a:r>
              <a:rPr lang="en-GB" sz="2800" dirty="0"/>
              <a:t>CIDs)</a:t>
            </a:r>
          </a:p>
          <a:p>
            <a:pPr lvl="1"/>
            <a:r>
              <a:rPr lang="en-GB" dirty="0"/>
              <a:t>8470</a:t>
            </a:r>
            <a:endParaRPr lang="en-US" dirty="0"/>
          </a:p>
          <a:p>
            <a:endParaRPr lang="en-US" dirty="0" smtClean="0"/>
          </a:p>
          <a:p>
            <a:r>
              <a:rPr lang="en-US" dirty="0" smtClean="0"/>
              <a:t>Move:		George Cherian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260526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#430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11-17/1138r12 (30 </a:t>
            </a:r>
            <a:r>
              <a:rPr lang="en-GB" sz="2800" dirty="0"/>
              <a:t>CIDs)</a:t>
            </a:r>
          </a:p>
          <a:p>
            <a:pPr lvl="1"/>
            <a:r>
              <a:rPr lang="en-GB" sz="2400" dirty="0"/>
              <a:t>4846 4767</a:t>
            </a:r>
            <a:r>
              <a:rPr lang="en-US" sz="1800" dirty="0"/>
              <a:t> </a:t>
            </a:r>
            <a:r>
              <a:rPr lang="en-GB" sz="2400" dirty="0"/>
              <a:t>4777 4778 4779 5061 5062 5064 5777 5778 5970</a:t>
            </a:r>
            <a:r>
              <a:rPr lang="en-US" sz="2400" dirty="0"/>
              <a:t> </a:t>
            </a:r>
            <a:r>
              <a:rPr lang="en-GB" sz="2400" dirty="0"/>
              <a:t>6105 6547 6548 6549 6902</a:t>
            </a:r>
            <a:r>
              <a:rPr lang="en-US" sz="2400" dirty="0"/>
              <a:t> </a:t>
            </a:r>
            <a:r>
              <a:rPr lang="en-GB" sz="2400" dirty="0"/>
              <a:t>7209 7210 7211 7212 7213 7214 7215</a:t>
            </a:r>
            <a:r>
              <a:rPr lang="en-US" sz="2400" dirty="0"/>
              <a:t> </a:t>
            </a:r>
            <a:r>
              <a:rPr lang="en-GB" sz="2400" dirty="0"/>
              <a:t>8084 8129 8423 8425</a:t>
            </a:r>
            <a:r>
              <a:rPr lang="en-US" sz="2400" dirty="0"/>
              <a:t> </a:t>
            </a:r>
            <a:r>
              <a:rPr lang="en-GB" sz="2400" dirty="0"/>
              <a:t>9435 9867 9972</a:t>
            </a:r>
            <a:endParaRPr lang="en-US" sz="2800" dirty="0"/>
          </a:p>
          <a:p>
            <a:endParaRPr lang="en-US" dirty="0" smtClean="0"/>
          </a:p>
          <a:p>
            <a:r>
              <a:rPr lang="en-US" dirty="0" smtClean="0"/>
              <a:t>Move:		</a:t>
            </a:r>
            <a:r>
              <a:rPr lang="en-US" dirty="0" smtClean="0"/>
              <a:t>Ron Porat</a:t>
            </a:r>
            <a:r>
              <a:rPr lang="en-US" dirty="0" smtClean="0"/>
              <a:t>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4781533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#431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8172, 5023, </a:t>
            </a:r>
            <a:r>
              <a:rPr lang="en-GB" dirty="0">
                <a:solidFill>
                  <a:schemeClr val="tx1"/>
                </a:solidFill>
              </a:rPr>
              <a:t>3073</a:t>
            </a:r>
            <a:r>
              <a:rPr lang="en-GB" dirty="0"/>
              <a:t>, 10016, </a:t>
            </a:r>
            <a:r>
              <a:rPr lang="en-GB" dirty="0">
                <a:solidFill>
                  <a:schemeClr val="tx1"/>
                </a:solidFill>
              </a:rPr>
              <a:t>7651, 6154, 7181, 3236, 6000</a:t>
            </a:r>
            <a:r>
              <a:rPr lang="en-GB" dirty="0"/>
              <a:t>, 8389, </a:t>
            </a:r>
            <a:r>
              <a:rPr lang="en-GB" dirty="0" smtClean="0"/>
              <a:t>7409, </a:t>
            </a:r>
            <a:r>
              <a:rPr lang="en-GB" dirty="0"/>
              <a:t>5860, </a:t>
            </a:r>
            <a:r>
              <a:rPr lang="en-GB" dirty="0">
                <a:solidFill>
                  <a:schemeClr val="tx1"/>
                </a:solidFill>
              </a:rPr>
              <a:t>6711, 6712</a:t>
            </a:r>
            <a:r>
              <a:rPr lang="en-GB" dirty="0"/>
              <a:t>, 6008, 5676, 7419, 9956, </a:t>
            </a:r>
            <a:r>
              <a:rPr lang="en-GB" dirty="0">
                <a:solidFill>
                  <a:schemeClr val="tx1"/>
                </a:solidFill>
              </a:rPr>
              <a:t>6038, 6108, 7204, </a:t>
            </a:r>
            <a:r>
              <a:rPr lang="en-GB" dirty="0"/>
              <a:t>9578, 5740, 5738, </a:t>
            </a:r>
            <a:r>
              <a:rPr lang="en-GB" dirty="0">
                <a:solidFill>
                  <a:schemeClr val="tx1"/>
                </a:solidFill>
              </a:rPr>
              <a:t>5507, </a:t>
            </a:r>
            <a:r>
              <a:rPr lang="en-GB" dirty="0"/>
              <a:t>5508, 9740, 4787, 6039, 8288, 9741, 9957, 6043, 9742, 10295, 4788, 7422, </a:t>
            </a:r>
            <a:r>
              <a:rPr lang="en-GB" dirty="0">
                <a:solidFill>
                  <a:schemeClr val="tx1"/>
                </a:solidFill>
              </a:rPr>
              <a:t>6182, 7043, 5401,</a:t>
            </a:r>
            <a:r>
              <a:rPr lang="en-GB" dirty="0">
                <a:solidFill>
                  <a:srgbClr val="FFC000"/>
                </a:solidFill>
              </a:rPr>
              <a:t> </a:t>
            </a:r>
            <a:r>
              <a:rPr lang="en-GB" dirty="0"/>
              <a:t>4710, 5333, 6093, 8685, </a:t>
            </a:r>
            <a:r>
              <a:rPr lang="en-GB" dirty="0" smtClean="0"/>
              <a:t>8686 i</a:t>
            </a:r>
            <a:r>
              <a:rPr lang="en-US" dirty="0" smtClean="0"/>
              <a:t>n </a:t>
            </a:r>
            <a:r>
              <a:rPr lang="en-US" dirty="0"/>
              <a:t>doc </a:t>
            </a:r>
            <a:r>
              <a:rPr lang="en-US" dirty="0" smtClean="0"/>
              <a:t>11-17/1276r6</a:t>
            </a:r>
          </a:p>
          <a:p>
            <a:endParaRPr lang="en-US" dirty="0"/>
          </a:p>
          <a:p>
            <a:r>
              <a:rPr lang="en-US" dirty="0" smtClean="0"/>
              <a:t>Move:	Abhishek Patil		Second</a:t>
            </a:r>
            <a:r>
              <a:rPr lang="en-US" dirty="0" smtClean="0"/>
              <a:t>: </a:t>
            </a:r>
            <a:r>
              <a:rPr lang="en-US" dirty="0" err="1" smtClean="0"/>
              <a:t>Yasu</a:t>
            </a:r>
            <a:endParaRPr lang="en-US" dirty="0" smtClean="0"/>
          </a:p>
          <a:p>
            <a:r>
              <a:rPr lang="en-US" dirty="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5028232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#432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11-17/1270r1 (</a:t>
            </a:r>
            <a:r>
              <a:rPr lang="en-GB" sz="2800" dirty="0"/>
              <a:t>01 CIDs)</a:t>
            </a:r>
          </a:p>
          <a:p>
            <a:pPr lvl="1"/>
            <a:r>
              <a:rPr lang="en-US" dirty="0"/>
              <a:t>5374</a:t>
            </a:r>
          </a:p>
          <a:p>
            <a:endParaRPr lang="en-US" dirty="0" smtClean="0"/>
          </a:p>
          <a:p>
            <a:r>
              <a:rPr lang="en-US" dirty="0" smtClean="0"/>
              <a:t>Move:		Yongho Seok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47686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#433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11-17/1069r4 (33 </a:t>
            </a:r>
            <a:r>
              <a:rPr lang="en-GB" sz="2800" dirty="0"/>
              <a:t>CIDs)</a:t>
            </a:r>
          </a:p>
          <a:p>
            <a:pPr lvl="1"/>
            <a:r>
              <a:rPr lang="en-GB" dirty="0"/>
              <a:t>4757, 3133, 3134, 4758, 8407, 8302, 5849, 6486, 6487, 4759,</a:t>
            </a:r>
            <a:r>
              <a:rPr lang="en-US" dirty="0"/>
              <a:t> </a:t>
            </a:r>
            <a:r>
              <a:rPr lang="en-GB" dirty="0"/>
              <a:t>9387, 9388, 3191, 6185, 7038, 5793, 4763, 3180, 4762, 8408, 9678, 9679, 4764, 4796, 7566,</a:t>
            </a:r>
            <a:r>
              <a:rPr lang="en-US" dirty="0"/>
              <a:t> </a:t>
            </a:r>
            <a:r>
              <a:rPr lang="en-GB" dirty="0"/>
              <a:t>6186, </a:t>
            </a:r>
            <a:r>
              <a:rPr lang="en-GB" dirty="0" smtClean="0"/>
              <a:t>7039, </a:t>
            </a:r>
            <a:r>
              <a:rPr lang="en-GB" dirty="0"/>
              <a:t>9390, 3181, 4761, 4760, 8409</a:t>
            </a:r>
            <a:endParaRPr lang="en-US" sz="2800" dirty="0"/>
          </a:p>
          <a:p>
            <a:endParaRPr lang="en-US" dirty="0" smtClean="0"/>
          </a:p>
          <a:p>
            <a:r>
              <a:rPr lang="en-US" dirty="0" smtClean="0"/>
              <a:t>Move:	Liwen Chu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4592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Content Placeholder 2"/>
          <p:cNvSpPr>
            <a:spLocks noGrp="1"/>
          </p:cNvSpPr>
          <p:nvPr>
            <p:ph idx="1"/>
          </p:nvPr>
        </p:nvSpPr>
        <p:spPr>
          <a:xfrm>
            <a:off x="381000" y="131444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#434</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11-17/1087r2 (2 </a:t>
            </a:r>
            <a:r>
              <a:rPr lang="en-GB" sz="2800" dirty="0"/>
              <a:t>CIDs)</a:t>
            </a:r>
          </a:p>
          <a:p>
            <a:pPr lvl="1"/>
            <a:r>
              <a:rPr lang="en-GB" dirty="0"/>
              <a:t>4813, 4814</a:t>
            </a:r>
            <a:endParaRPr lang="en-US" dirty="0"/>
          </a:p>
          <a:p>
            <a:endParaRPr lang="en-US" dirty="0" smtClean="0"/>
          </a:p>
          <a:p>
            <a:r>
              <a:rPr lang="en-US" dirty="0" smtClean="0"/>
              <a:t>Move:	Alfred Asterjadhi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325088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#435</a:t>
            </a:r>
            <a:endParaRPr lang="en-US" dirty="0"/>
          </a:p>
        </p:txBody>
      </p:sp>
      <p:sp>
        <p:nvSpPr>
          <p:cNvPr id="3" name="Content Placeholder 2"/>
          <p:cNvSpPr>
            <a:spLocks noGrp="1"/>
          </p:cNvSpPr>
          <p:nvPr>
            <p:ph idx="1"/>
          </p:nvPr>
        </p:nvSpPr>
        <p:spPr/>
        <p:txBody>
          <a:bodyPr/>
          <a:lstStyle/>
          <a:p>
            <a:r>
              <a:rPr lang="en-US" dirty="0" smtClean="0"/>
              <a:t>Move to accept </a:t>
            </a:r>
            <a:r>
              <a:rPr lang="en-US" u="sng" dirty="0"/>
              <a:t>REVISED</a:t>
            </a:r>
            <a:r>
              <a:rPr lang="en-US" dirty="0"/>
              <a:t> as the resolution to CIDs 5597 and include </a:t>
            </a:r>
            <a:r>
              <a:rPr lang="en-US" dirty="0" smtClean="0"/>
              <a:t>in the draft the </a:t>
            </a:r>
            <a:r>
              <a:rPr lang="en-US" dirty="0"/>
              <a:t>changes in doc </a:t>
            </a:r>
            <a:r>
              <a:rPr lang="en-US" dirty="0" smtClean="0"/>
              <a:t>11-17/1443r0</a:t>
            </a:r>
          </a:p>
          <a:p>
            <a:endParaRPr lang="en-US" dirty="0"/>
          </a:p>
          <a:p>
            <a:r>
              <a:rPr lang="en-US" dirty="0" smtClean="0"/>
              <a:t>Move:	Guido Hiertz		Second</a:t>
            </a:r>
            <a:r>
              <a:rPr lang="en-US" dirty="0" smtClean="0"/>
              <a:t>: </a:t>
            </a:r>
            <a:r>
              <a:rPr lang="en-US" dirty="0" err="1" smtClean="0"/>
              <a:t>Yasu</a:t>
            </a:r>
            <a:endParaRPr lang="en-US" dirty="0" smtClean="0"/>
          </a:p>
          <a:p>
            <a:r>
              <a:rPr lang="en-US" dirty="0" smtClean="0"/>
              <a:t>Y/N/A: 4/27/24</a:t>
            </a:r>
          </a:p>
          <a:p>
            <a:r>
              <a:rPr lang="en-US" dirty="0" smtClean="0"/>
              <a:t>Motion fails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8857566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#436</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p>
          <a:p>
            <a:r>
              <a:rPr lang="en-GB" dirty="0"/>
              <a:t>4786, 5916, 6032, 6107, 7891, 8529, 9738, 9955, 10145 (27.13)</a:t>
            </a:r>
            <a:endParaRPr lang="en-US" dirty="0"/>
          </a:p>
          <a:p>
            <a:r>
              <a:rPr lang="en-GB" dirty="0"/>
              <a:t>4598, 6090, 7366, 7882, 10074 (9.4.2.218.2</a:t>
            </a:r>
            <a:r>
              <a:rPr lang="en-GB" dirty="0" smtClean="0"/>
              <a:t>)</a:t>
            </a:r>
            <a:endParaRPr lang="en-US" dirty="0"/>
          </a:p>
          <a:p>
            <a:r>
              <a:rPr lang="en-US" dirty="0"/>
              <a:t>In doc </a:t>
            </a:r>
            <a:r>
              <a:rPr lang="en-US" dirty="0" smtClean="0"/>
              <a:t>11-17/1377r4</a:t>
            </a:r>
          </a:p>
          <a:p>
            <a:endParaRPr lang="en-US" dirty="0"/>
          </a:p>
          <a:p>
            <a:r>
              <a:rPr lang="en-US" dirty="0" smtClean="0"/>
              <a:t>Move:	</a:t>
            </a:r>
            <a:r>
              <a:rPr lang="en-US" dirty="0" smtClean="0"/>
              <a:t>James Yee</a:t>
            </a:r>
            <a:r>
              <a:rPr lang="en-US" dirty="0" smtClean="0"/>
              <a:t>			Second</a:t>
            </a:r>
            <a:r>
              <a:rPr lang="en-US" dirty="0" smtClean="0"/>
              <a:t>: </a:t>
            </a:r>
            <a:r>
              <a:rPr lang="en-US" dirty="0" err="1" smtClean="0"/>
              <a:t>Yasu</a:t>
            </a:r>
            <a:endParaRPr lang="en-US" dirty="0" smtClean="0"/>
          </a:p>
          <a:p>
            <a:r>
              <a:rPr lang="en-US" dirty="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TextBox 6"/>
          <p:cNvSpPr txBox="1"/>
          <p:nvPr/>
        </p:nvSpPr>
        <p:spPr>
          <a:xfrm>
            <a:off x="5715000" y="5943600"/>
            <a:ext cx="2454518" cy="461665"/>
          </a:xfrm>
          <a:prstGeom prst="rect">
            <a:avLst/>
          </a:prstGeom>
          <a:noFill/>
        </p:spPr>
        <p:txBody>
          <a:bodyPr wrap="none" rtlCol="0">
            <a:spAutoFit/>
          </a:bodyPr>
          <a:lstStyle/>
          <a:p>
            <a:r>
              <a:rPr lang="en-US" dirty="0" smtClean="0">
                <a:solidFill>
                  <a:schemeClr val="tx1"/>
                </a:solidFill>
              </a:rPr>
              <a:t>SP Result 9/2/25	</a:t>
            </a:r>
            <a:endParaRPr lang="en-US" dirty="0">
              <a:solidFill>
                <a:schemeClr val="tx1"/>
              </a:solidFill>
            </a:endParaRPr>
          </a:p>
        </p:txBody>
      </p:sp>
    </p:spTree>
    <p:extLst>
      <p:ext uri="{BB962C8B-B14F-4D97-AF65-F5344CB8AC3E}">
        <p14:creationId xmlns:p14="http://schemas.microsoft.com/office/powerpoint/2010/main" val="260915559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#437</a:t>
            </a:r>
            <a:endParaRPr lang="en-US" dirty="0"/>
          </a:p>
        </p:txBody>
      </p:sp>
      <p:sp>
        <p:nvSpPr>
          <p:cNvPr id="3" name="Content Placeholder 2"/>
          <p:cNvSpPr>
            <a:spLocks noGrp="1"/>
          </p:cNvSpPr>
          <p:nvPr>
            <p:ph idx="1"/>
          </p:nvPr>
        </p:nvSpPr>
        <p:spPr/>
        <p:txBody>
          <a:bodyPr/>
          <a:lstStyle/>
          <a:p>
            <a:r>
              <a:rPr lang="en-US" dirty="0"/>
              <a:t>Move to accept resolutions to following CIDs in doc 11-17-0759-04-00ax-comment-resolution-on-cid-9333-and-9969.</a:t>
            </a:r>
          </a:p>
          <a:p>
            <a:r>
              <a:rPr lang="en-US" dirty="0"/>
              <a:t> </a:t>
            </a:r>
          </a:p>
          <a:p>
            <a:r>
              <a:rPr lang="en-US" dirty="0"/>
              <a:t>3215, 9333,9969</a:t>
            </a:r>
          </a:p>
          <a:p>
            <a:r>
              <a:rPr lang="en-US" dirty="0"/>
              <a:t> </a:t>
            </a:r>
          </a:p>
          <a:p>
            <a:r>
              <a:rPr lang="en-US" dirty="0"/>
              <a:t>Move: Jason Yuchen Guo    Second</a:t>
            </a:r>
            <a:r>
              <a:rPr lang="en-US" dirty="0" smtClean="0"/>
              <a:t>: </a:t>
            </a:r>
            <a:r>
              <a:rPr lang="en-US" dirty="0" err="1" smtClean="0"/>
              <a:t>Yasu</a:t>
            </a:r>
            <a:endParaRPr lang="en-US" dirty="0" smtClean="0"/>
          </a:p>
          <a:p>
            <a:r>
              <a:rPr lang="en-US" dirty="0" smtClean="0"/>
              <a:t>Y/N/A: 29/2/23</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261471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#438</a:t>
            </a:r>
            <a:endParaRPr lang="en-US" dirty="0"/>
          </a:p>
        </p:txBody>
      </p:sp>
      <p:sp>
        <p:nvSpPr>
          <p:cNvPr id="3" name="Content Placeholder 2"/>
          <p:cNvSpPr>
            <a:spLocks noGrp="1"/>
          </p:cNvSpPr>
          <p:nvPr>
            <p:ph idx="1"/>
          </p:nvPr>
        </p:nvSpPr>
        <p:spPr/>
        <p:txBody>
          <a:bodyPr/>
          <a:lstStyle/>
          <a:p>
            <a:r>
              <a:rPr lang="en-US" dirty="0" smtClean="0"/>
              <a:t>Move to approve </a:t>
            </a:r>
            <a:r>
              <a:rPr lang="en-US" u="sng" dirty="0" smtClean="0"/>
              <a:t>REJECT </a:t>
            </a:r>
            <a:r>
              <a:rPr lang="en-US" dirty="0" smtClean="0"/>
              <a:t>as </a:t>
            </a:r>
            <a:r>
              <a:rPr lang="en-US" dirty="0" smtClean="0"/>
              <a:t>the resolution to the following CIDs</a:t>
            </a:r>
            <a:endParaRPr lang="en-US" dirty="0"/>
          </a:p>
          <a:p>
            <a:r>
              <a:rPr lang="en-US" dirty="0" smtClean="0"/>
              <a:t>8426 (11-17/1131r2)</a:t>
            </a:r>
          </a:p>
          <a:p>
            <a:r>
              <a:rPr lang="en-US" dirty="0" smtClean="0"/>
              <a:t>5917, 8165 (11-17/0308r5)</a:t>
            </a:r>
          </a:p>
          <a:p>
            <a:r>
              <a:rPr lang="en-GB" dirty="0"/>
              <a:t>9472 and </a:t>
            </a:r>
            <a:r>
              <a:rPr lang="en-GB" dirty="0" smtClean="0"/>
              <a:t>9492 (11-17/1440r1</a:t>
            </a:r>
            <a:r>
              <a:rPr lang="en-GB" dirty="0" smtClean="0"/>
              <a:t>)</a:t>
            </a:r>
          </a:p>
          <a:p>
            <a:r>
              <a:rPr lang="en-GB" dirty="0" smtClean="0"/>
              <a:t>5597 (11-17/1443r0) - </a:t>
            </a:r>
            <a:endParaRPr lang="en-GB" dirty="0" smtClean="0"/>
          </a:p>
          <a:p>
            <a:r>
              <a:rPr lang="en-GB" dirty="0" smtClean="0"/>
              <a:t>7778</a:t>
            </a:r>
            <a:endParaRPr lang="en-US" dirty="0" smtClean="0"/>
          </a:p>
          <a:p>
            <a:r>
              <a:rPr lang="en-US" dirty="0" smtClean="0"/>
              <a:t>For lack of consensus on proposed resolutions.</a:t>
            </a:r>
          </a:p>
          <a:p>
            <a:r>
              <a:rPr lang="en-US" dirty="0" smtClean="0"/>
              <a:t>Move: Osama Aboul-Magd		Second: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0638197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#439</a:t>
            </a:r>
            <a:endParaRPr lang="en-US" dirty="0"/>
          </a:p>
        </p:txBody>
      </p:sp>
      <p:sp>
        <p:nvSpPr>
          <p:cNvPr id="3" name="Content Placeholder 2"/>
          <p:cNvSpPr>
            <a:spLocks noGrp="1"/>
          </p:cNvSpPr>
          <p:nvPr>
            <p:ph idx="1"/>
          </p:nvPr>
        </p:nvSpPr>
        <p:spPr>
          <a:xfrm>
            <a:off x="685800" y="1600200"/>
            <a:ext cx="8229600" cy="4113213"/>
          </a:xfrm>
        </p:spPr>
        <p:txBody>
          <a:bodyPr/>
          <a:lstStyle/>
          <a:p>
            <a:r>
              <a:rPr lang="en-US" dirty="0"/>
              <a:t>Move to accept the resolutions to comments in the following tabs in 17/0010r13:</a:t>
            </a:r>
          </a:p>
          <a:p>
            <a:r>
              <a:rPr lang="en-US" dirty="0"/>
              <a:t>Editorials No Change</a:t>
            </a:r>
          </a:p>
          <a:p>
            <a:r>
              <a:rPr lang="en-US" dirty="0"/>
              <a:t>Editorials in D1.1</a:t>
            </a:r>
          </a:p>
          <a:p>
            <a:r>
              <a:rPr lang="en-US" dirty="0"/>
              <a:t>Editorials in D1.2</a:t>
            </a:r>
          </a:p>
          <a:p>
            <a:r>
              <a:rPr lang="en-US" dirty="0"/>
              <a:t>Editorials in D1.3</a:t>
            </a:r>
          </a:p>
          <a:p>
            <a:r>
              <a:rPr lang="en-US" dirty="0"/>
              <a:t>Editorials in </a:t>
            </a:r>
            <a:r>
              <a:rPr lang="en-US" dirty="0" smtClean="0"/>
              <a:t>D1.4</a:t>
            </a:r>
          </a:p>
          <a:p>
            <a:r>
              <a:rPr lang="en-US" dirty="0" smtClean="0"/>
              <a:t>Duplicates</a:t>
            </a:r>
            <a:endParaRPr lang="en-US" dirty="0"/>
          </a:p>
          <a:p>
            <a:r>
              <a:rPr lang="en-US" dirty="0"/>
              <a:t>CA </a:t>
            </a:r>
            <a:r>
              <a:rPr lang="en-US" dirty="0" smtClean="0"/>
              <a:t>Doc</a:t>
            </a:r>
            <a:endParaRPr lang="en-US" dirty="0"/>
          </a:p>
          <a:p>
            <a:r>
              <a:rPr lang="en-US" dirty="0" smtClean="0"/>
              <a:t>Move: Robert Stacey		Second: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5658678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#440</a:t>
            </a:r>
            <a:endParaRPr lang="en-US" dirty="0"/>
          </a:p>
        </p:txBody>
      </p:sp>
      <p:sp>
        <p:nvSpPr>
          <p:cNvPr id="3" name="Content Placeholder 2"/>
          <p:cNvSpPr>
            <a:spLocks noGrp="1"/>
          </p:cNvSpPr>
          <p:nvPr>
            <p:ph idx="1"/>
          </p:nvPr>
        </p:nvSpPr>
        <p:spPr/>
        <p:txBody>
          <a:bodyPr/>
          <a:lstStyle/>
          <a:p>
            <a:r>
              <a:rPr lang="en-US" dirty="0" smtClean="0"/>
              <a:t>Move to resolve CID that have no approved resolution as rejected in the interest of releasing draft 2.0</a:t>
            </a:r>
          </a:p>
          <a:p>
            <a:endParaRPr lang="en-US" dirty="0"/>
          </a:p>
          <a:p>
            <a:r>
              <a:rPr lang="en-US" dirty="0" smtClean="0"/>
              <a:t>Move: Robert Stacey		Second: </a:t>
            </a:r>
            <a:r>
              <a:rPr lang="en-US" dirty="0" err="1" smtClean="0"/>
              <a:t>Yasu</a:t>
            </a:r>
            <a:endParaRPr lang="en-US" dirty="0" smtClean="0"/>
          </a:p>
          <a:p>
            <a:r>
              <a:rPr lang="en-US" dirty="0" smtClean="0"/>
              <a:t>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1042782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a:xfrm>
            <a:off x="685800" y="1906587"/>
            <a:ext cx="7770813" cy="4113213"/>
          </a:xfrm>
        </p:spPr>
        <p:txBody>
          <a:bodyPr/>
          <a:lstStyle/>
          <a:p>
            <a:pPr lvl="0">
              <a:spcBef>
                <a:spcPts val="0"/>
              </a:spcBef>
              <a:spcAft>
                <a:spcPts val="0"/>
              </a:spcAft>
              <a:buFont typeface="Symbol" panose="05050102010706020507" pitchFamily="18" charset="2"/>
              <a:buChar char=""/>
              <a:tabLst>
                <a:tab pos="457200" algn="l"/>
              </a:tabLst>
            </a:pPr>
            <a:r>
              <a:rPr lang="en-US" dirty="0" smtClean="0">
                <a:latin typeface="Times New Roman" panose="02020603050405020304" pitchFamily="18" charset="0"/>
                <a:ea typeface="Times New Roman" panose="02020603050405020304" pitchFamily="18" charset="0"/>
              </a:rPr>
              <a:t>Having </a:t>
            </a:r>
            <a:r>
              <a:rPr lang="en-US" dirty="0">
                <a:latin typeface="Times New Roman" panose="02020603050405020304" pitchFamily="18" charset="0"/>
                <a:ea typeface="Times New Roman" panose="02020603050405020304" pitchFamily="18" charset="0"/>
              </a:rPr>
              <a:t>approved changes to </a:t>
            </a:r>
            <a:r>
              <a:rPr lang="en-US" dirty="0" smtClean="0">
                <a:latin typeface="Times New Roman" panose="02020603050405020304" pitchFamily="18" charset="0"/>
                <a:ea typeface="Times New Roman" panose="02020603050405020304" pitchFamily="18" charset="0"/>
              </a:rPr>
              <a:t>TGax draft </a:t>
            </a:r>
            <a:r>
              <a:rPr lang="en-US" dirty="0" smtClean="0">
                <a:latin typeface="Times New Roman" panose="02020603050405020304" pitchFamily="18" charset="0"/>
                <a:ea typeface="Times New Roman" panose="02020603050405020304" pitchFamily="18" charset="0"/>
              </a:rPr>
              <a:t>D1.0, as defined in 11-17/0010r13 in addition to motions passed during September 2017 session.</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US" dirty="0" smtClean="0">
                <a:latin typeface="Times New Roman" panose="02020603050405020304" pitchFamily="18" charset="0"/>
                <a:ea typeface="Times New Roman" panose="02020603050405020304" pitchFamily="18" charset="0"/>
              </a:rPr>
              <a:t>Instruct </a:t>
            </a:r>
            <a:r>
              <a:rPr lang="en-US" dirty="0">
                <a:latin typeface="Times New Roman" panose="02020603050405020304" pitchFamily="18" charset="0"/>
                <a:ea typeface="Times New Roman" panose="02020603050405020304" pitchFamily="18" charset="0"/>
              </a:rPr>
              <a:t>the editor to prepare </a:t>
            </a:r>
            <a:r>
              <a:rPr lang="en-US" dirty="0" smtClean="0">
                <a:latin typeface="Times New Roman" panose="02020603050405020304" pitchFamily="18" charset="0"/>
                <a:ea typeface="Times New Roman" panose="02020603050405020304" pitchFamily="18" charset="0"/>
              </a:rPr>
              <a:t>TGax draft D2.0,  and</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smtClean="0">
                <a:latin typeface="Times New Roman" panose="02020603050405020304" pitchFamily="18" charset="0"/>
                <a:ea typeface="Times New Roman" panose="02020603050405020304" pitchFamily="18" charset="0"/>
              </a:rPr>
              <a:t>TGax draft D2.0 </a:t>
            </a:r>
            <a:r>
              <a:rPr lang="en-US" dirty="0">
                <a:latin typeface="Times New Roman" panose="02020603050405020304" pitchFamily="18" charset="0"/>
                <a:ea typeface="Times New Roman" panose="02020603050405020304" pitchFamily="18" charset="0"/>
              </a:rPr>
              <a:t>be forwarded to Sponsor Ballot?”</a:t>
            </a:r>
          </a:p>
          <a:p>
            <a:pPr marL="22860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Robert Stacey</a:t>
            </a:r>
            <a:r>
              <a:rPr lang="en-GB" dirty="0" smtClean="0">
                <a:latin typeface="Times New Roman" panose="02020603050405020304" pitchFamily="18" charset="0"/>
                <a:ea typeface="Times New Roman" panose="02020603050405020304" pitchFamily="18" charset="0"/>
              </a:rPr>
              <a:t>,  Seconded: Alfred Asterjadhi,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53-0-0</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6594715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r>
              <a:rPr lang="en-US" dirty="0" smtClean="0"/>
              <a:t>No Ad hoc meeting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00B050"/>
                </a:solidFill>
              </a:rPr>
              <a:t>September 2017: Draft 2.0 and recirculation</a:t>
            </a:r>
          </a:p>
          <a:p>
            <a:pPr>
              <a:buFont typeface="Arial" panose="020B0604020202020204" pitchFamily="34" charset="0"/>
              <a:buChar char="•"/>
            </a:pPr>
            <a:r>
              <a:rPr lang="en-CA" altLang="zh-CN" dirty="0">
                <a:solidFill>
                  <a:srgbClr val="FFC000"/>
                </a:solidFill>
              </a:rPr>
              <a:t>May 2018: MDR (Mandatory Document Review)</a:t>
            </a:r>
          </a:p>
          <a:p>
            <a:pPr>
              <a:buFont typeface="Arial" panose="020B0604020202020204" pitchFamily="34" charset="0"/>
              <a:buChar char="•"/>
            </a:pPr>
            <a:r>
              <a:rPr lang="en-CA" altLang="zh-CN" dirty="0">
                <a:solidFill>
                  <a:srgbClr val="FFC000"/>
                </a:solidFill>
              </a:rPr>
              <a:t>May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November 2018: Sponsor Ballot</a:t>
            </a:r>
          </a:p>
          <a:p>
            <a:pPr>
              <a:buFont typeface="Arial" panose="020B0604020202020204" pitchFamily="34" charset="0"/>
              <a:buChar char="•"/>
            </a:pPr>
            <a:r>
              <a:rPr lang="en-CA" altLang="zh-CN" dirty="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10255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The goal is to complete comment resolution</a:t>
            </a:r>
          </a:p>
          <a:p>
            <a:pPr>
              <a:buFont typeface="Arial" panose="020B0604020202020204" pitchFamily="34" charset="0"/>
              <a:buChar char="•"/>
            </a:pPr>
            <a:r>
              <a:rPr lang="en-US" dirty="0"/>
              <a:t>P</a:t>
            </a:r>
            <a:r>
              <a:rPr lang="en-US" dirty="0" smtClean="0"/>
              <a:t>ass a motion for to prepare draft D2.0 and start a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Cancel</a:t>
            </a:r>
            <a:endParaRPr lang="en-US" dirty="0"/>
          </a:p>
          <a:p>
            <a:pPr lvl="1">
              <a:buFont typeface="Arial" panose="020B0604020202020204" pitchFamily="34" charset="0"/>
              <a:buChar char="•"/>
            </a:pPr>
            <a:r>
              <a:rPr lang="en-US" dirty="0" smtClean="0"/>
              <a:t>September </a:t>
            </a:r>
            <a:r>
              <a:rPr lang="en-US" dirty="0"/>
              <a:t>28		</a:t>
            </a:r>
            <a:r>
              <a:rPr lang="en-US" dirty="0" smtClean="0"/>
              <a:t>	10:00 </a:t>
            </a:r>
            <a:r>
              <a:rPr lang="en-US" dirty="0"/>
              <a:t>– 12:00 ET</a:t>
            </a:r>
          </a:p>
          <a:p>
            <a:pPr lvl="1">
              <a:buFont typeface="Arial" panose="020B0604020202020204" pitchFamily="34" charset="0"/>
              <a:buChar char="•"/>
            </a:pPr>
            <a:r>
              <a:rPr lang="en-US" dirty="0" smtClean="0"/>
              <a:t>September </a:t>
            </a:r>
            <a:r>
              <a:rPr lang="en-US" dirty="0"/>
              <a:t>21			20:00 – 22:00 </a:t>
            </a:r>
            <a:r>
              <a:rPr lang="en-US" dirty="0" smtClean="0"/>
              <a:t>ET</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a:t>New Set of </a:t>
            </a:r>
            <a:r>
              <a:rPr lang="en-US" dirty="0" err="1"/>
              <a:t>Telecons</a:t>
            </a:r>
            <a:endParaRPr lang="en-US" dirty="0"/>
          </a:p>
          <a:p>
            <a:pPr lvl="1">
              <a:buFont typeface="Arial" panose="020B0604020202020204" pitchFamily="34" charset="0"/>
              <a:buChar char="•"/>
            </a:pPr>
            <a:r>
              <a:rPr lang="en-US" dirty="0" smtClean="0"/>
              <a:t>Thursday November </a:t>
            </a:r>
            <a:r>
              <a:rPr lang="en-US" dirty="0" smtClean="0"/>
              <a:t>02</a:t>
            </a:r>
            <a:r>
              <a:rPr lang="en-US" dirty="0" smtClean="0"/>
              <a:t>		10:00 – 12:00 ET</a:t>
            </a:r>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11,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11,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11,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12,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12,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12,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13,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13,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13,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14,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14,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853351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410200"/>
            <a:ext cx="3657600" cy="923330"/>
          </a:xfrm>
          <a:prstGeom prst="rect">
            <a:avLst/>
          </a:prstGeom>
          <a:noFill/>
        </p:spPr>
        <p:txBody>
          <a:bodyPr wrap="square" rtlCol="0">
            <a:spAutoFit/>
          </a:bodyPr>
          <a:lstStyle/>
          <a:p>
            <a:r>
              <a:rPr lang="en-US" sz="1800" dirty="0" smtClean="0">
                <a:solidFill>
                  <a:schemeClr val="tx1"/>
                </a:solidFill>
              </a:rPr>
              <a:t>ad hoc group assignment is TBD</a:t>
            </a:r>
          </a:p>
          <a:p>
            <a:endParaRPr lang="en-US" sz="1800" dirty="0" smtClean="0">
              <a:solidFill>
                <a:schemeClr val="tx1"/>
              </a:solidFill>
            </a:endParaRPr>
          </a:p>
          <a:p>
            <a:r>
              <a:rPr lang="en-US" sz="1800" b="1" u="sng" dirty="0" smtClean="0">
                <a:solidFill>
                  <a:schemeClr val="tx1"/>
                </a:solidFill>
              </a:rPr>
              <a:t>MAC ad hoc is always is </a:t>
            </a:r>
            <a:r>
              <a:rPr lang="en-US" sz="1800" b="1" u="sng" dirty="0" err="1">
                <a:solidFill>
                  <a:schemeClr val="tx1"/>
                </a:solidFill>
              </a:rPr>
              <a:t>K</a:t>
            </a:r>
            <a:r>
              <a:rPr lang="en-US" sz="1800" b="1" u="sng" dirty="0" err="1" smtClean="0">
                <a:solidFill>
                  <a:schemeClr val="tx1"/>
                </a:solidFill>
              </a:rPr>
              <a:t>ohala</a:t>
            </a:r>
            <a:r>
              <a:rPr lang="en-US" sz="1800" b="1" u="sng" dirty="0" smtClean="0">
                <a:solidFill>
                  <a:schemeClr val="tx1"/>
                </a:solidFill>
              </a:rPr>
              <a:t> 3</a:t>
            </a:r>
            <a:endParaRPr lang="en-US" sz="1800" b="1" u="sng"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1065213"/>
          </a:xfrm>
        </p:spPr>
        <p:txBody>
          <a:bodyPr/>
          <a:lstStyle/>
          <a:p>
            <a:r>
              <a:rPr lang="en-US" altLang="en-US" dirty="0"/>
              <a:t>Agenda for Monday </a:t>
            </a:r>
            <a:r>
              <a:rPr lang="en-US" altLang="en-US" dirty="0" smtClean="0"/>
              <a:t>September 11,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295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smtClean="0"/>
              <a:t>Motion to affirm no changes to CSD as a result of the PAR modification</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11-17/1403, </a:t>
            </a:r>
            <a:r>
              <a:rPr lang="en-US" sz="1600" dirty="0"/>
              <a:t>HE-SIGB coding examples for HE-MU </a:t>
            </a:r>
            <a:r>
              <a:rPr lang="en-US" sz="1600" dirty="0" smtClean="0"/>
              <a:t>PPDU - Fei Tong</a:t>
            </a:r>
          </a:p>
          <a:p>
            <a:pPr lvl="1">
              <a:lnSpc>
                <a:spcPct val="80000"/>
              </a:lnSpc>
              <a:buFont typeface="Arial" panose="020B0604020202020204" pitchFamily="34" charset="0"/>
              <a:buChar char="•"/>
            </a:pPr>
            <a:r>
              <a:rPr lang="en-US" sz="1600" dirty="0" smtClean="0"/>
              <a:t>11-17/1360, </a:t>
            </a:r>
            <a:r>
              <a:rPr lang="en-US" sz="1600" dirty="0"/>
              <a:t>Multiple BSS Simulations for PAR Verification </a:t>
            </a:r>
            <a:r>
              <a:rPr lang="en-US" sz="1600" dirty="0" smtClean="0"/>
              <a:t>Follow-up – Frank Hsu</a:t>
            </a:r>
          </a:p>
          <a:p>
            <a:pPr lvl="1">
              <a:lnSpc>
                <a:spcPct val="80000"/>
              </a:lnSpc>
              <a:buFont typeface="Arial" panose="020B0604020202020204" pitchFamily="34" charset="0"/>
              <a:buChar char="•"/>
            </a:pPr>
            <a:r>
              <a:rPr lang="en-US" altLang="en-US" sz="1600" dirty="0"/>
              <a:t>11-17/1377, lb225 cr-27.13 Link adaptation </a:t>
            </a:r>
            <a:r>
              <a:rPr lang="en-US" altLang="en-US" sz="1600" dirty="0" smtClean="0"/>
              <a:t>using the  </a:t>
            </a:r>
            <a:r>
              <a:rPr lang="en-US" altLang="en-US" sz="1600" dirty="0"/>
              <a:t>HLA Control field </a:t>
            </a:r>
            <a:r>
              <a:rPr lang="en-US" altLang="en-US" sz="1600" dirty="0" smtClean="0"/>
              <a:t>text – Frank Hsu</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530276083"/>
              </p:ext>
            </p:extLst>
          </p:nvPr>
        </p:nvGraphicFramePr>
        <p:xfrm>
          <a:off x="4114799" y="3043238"/>
          <a:ext cx="3527777" cy="2976562"/>
        </p:xfrm>
        <a:graphic>
          <a:graphicData uri="http://schemas.openxmlformats.org/presentationml/2006/ole">
            <mc:AlternateContent xmlns:mc="http://schemas.openxmlformats.org/markup-compatibility/2006">
              <mc:Choice xmlns:v="urn:schemas-microsoft-com:vml" Requires="v">
                <p:oleObj spid="_x0000_s5221"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527777" cy="2976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Presented during </a:t>
            </a:r>
            <a:r>
              <a:rPr lang="en-US" dirty="0" err="1" smtClean="0"/>
              <a:t>Telecon</a:t>
            </a:r>
            <a:r>
              <a:rPr lang="en-US" dirty="0" smtClean="0"/>
              <a:t> or ad hoc and Ready for Motion (I)</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900471653"/>
              </p:ext>
            </p:extLst>
          </p:nvPr>
        </p:nvGraphicFramePr>
        <p:xfrm>
          <a:off x="1143000" y="1860868"/>
          <a:ext cx="6934199" cy="3650462"/>
        </p:xfrm>
        <a:graphic>
          <a:graphicData uri="http://schemas.openxmlformats.org/drawingml/2006/table">
            <a:tbl>
              <a:tblPr>
                <a:tableStyleId>{5C22544A-7EE6-4342-B048-85BDC9FD1C3A}</a:tableStyleId>
              </a:tblPr>
              <a:tblGrid>
                <a:gridCol w="674638"/>
                <a:gridCol w="2661487"/>
                <a:gridCol w="1542032"/>
                <a:gridCol w="484355"/>
                <a:gridCol w="1571687"/>
              </a:tblGrid>
              <a:tr h="125447">
                <a:tc>
                  <a:txBody>
                    <a:bodyPr/>
                    <a:lstStyle/>
                    <a:p>
                      <a:pPr algn="ctr" fontAlgn="b"/>
                      <a:r>
                        <a:rPr lang="en-US" sz="900" u="none" strike="noStrike" dirty="0">
                          <a:effectLst/>
                          <a:latin typeface="Calibri" panose="020F0502020204030204" pitchFamily="34" charset="0"/>
                          <a:cs typeface="Calibri" panose="020F0502020204030204" pitchFamily="34" charset="0"/>
                        </a:rPr>
                        <a:t>DCN</a:t>
                      </a:r>
                      <a:endParaRPr lang="en-US" sz="900" b="1" i="0" u="none" strike="noStrike" dirty="0">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Title</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Author</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Ad Hoc</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Status</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11-17/0389</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CIDs-for-27-2-1-part1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Kaiying Lv</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b"/>
                      <a:r>
                        <a:rPr lang="en-US" sz="900" u="none" strike="noStrike">
                          <a:effectLst/>
                          <a:latin typeface="Calibri" panose="020F0502020204030204" pitchFamily="34" charset="0"/>
                          <a:cs typeface="Calibri" panose="020F0502020204030204" pitchFamily="34" charset="0"/>
                        </a:rPr>
                        <a:t>11-17/0553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fr-FR" sz="900" u="none" strike="noStrike">
                          <a:effectLst/>
                          <a:latin typeface="Calibri" panose="020F0502020204030204" pitchFamily="34" charset="0"/>
                          <a:cs typeface="Calibri" panose="020F0502020204030204" pitchFamily="34" charset="0"/>
                        </a:rPr>
                        <a:t>LB225 11ax D1.0 Comment Resolution 27.10.4 Part 1</a:t>
                      </a:r>
                      <a:endParaRPr lang="fr-FR"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Liwen Chu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11-17/0777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cr-twt-ie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11-17/0811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 on TIM Broadcast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11-17/0925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 on HE Duration-based RTS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Huizhao Wang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in Berlin. More discussion is needed.</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dirty="0">
                          <a:effectLst/>
                          <a:latin typeface="Calibri" panose="020F0502020204030204" pitchFamily="34" charset="0"/>
                          <a:cs typeface="Calibri" panose="020F0502020204030204" pitchFamily="34" charset="0"/>
                        </a:rPr>
                        <a:t>11-17/1009</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3 (27.26.3.x)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4 (9.4.2.223-225)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There is an update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5 (9.6.29.x)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11-17/1034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11-17/1067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 of OMI, Operation Mode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11-17/1068</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comment-resolution-10.7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11-17/1072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Remaining OMI comment resolutions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(Apple)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motioned already</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4715">
                <a:tc>
                  <a:txBody>
                    <a:bodyPr/>
                    <a:lstStyle/>
                    <a:p>
                      <a:pPr algn="r" fontAlgn="t"/>
                      <a:r>
                        <a:rPr lang="en-US" sz="900" u="none" strike="noStrike">
                          <a:effectLst/>
                          <a:latin typeface="Calibri" panose="020F0502020204030204" pitchFamily="34" charset="0"/>
                          <a:cs typeface="Calibri" panose="020F0502020204030204" pitchFamily="34" charset="0"/>
                        </a:rPr>
                        <a:t>11-17/1082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resolutions for BRP and BSRP trigger frames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Menzo Wentink (Qualcomm)</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passed motion in Berlin - CR Motion #363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85369">
                <a:tc>
                  <a:txBody>
                    <a:bodyPr/>
                    <a:lstStyle/>
                    <a:p>
                      <a:pPr algn="r" fontAlgn="t"/>
                      <a:r>
                        <a:rPr lang="en-US" sz="900" u="none" strike="noStrike">
                          <a:effectLst/>
                          <a:latin typeface="Calibri" panose="020F0502020204030204" pitchFamily="34" charset="0"/>
                          <a:cs typeface="Calibri" panose="020F0502020204030204" pitchFamily="34" charset="0"/>
                        </a:rPr>
                        <a:t>11-17/1135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CR-QOS-SF-CID-8427-7710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Proposed Resolutions to CID 5011, 6900, 6998, and 9056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EDITOR</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Clauses 3.2, 3.3, and 3.4 Comment Resolution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dirty="0">
                          <a:effectLst/>
                          <a:latin typeface="Calibri" panose="020F0502020204030204" pitchFamily="34" charset="0"/>
                          <a:cs typeface="Calibri" panose="020F0502020204030204" pitchFamily="34" charset="0"/>
                        </a:rPr>
                        <a:t>Presented during a </a:t>
                      </a:r>
                      <a:r>
                        <a:rPr lang="en-US" sz="900" u="none" strike="noStrike" dirty="0" err="1">
                          <a:effectLst/>
                          <a:latin typeface="Calibri" panose="020F0502020204030204" pitchFamily="34" charset="0"/>
                          <a:cs typeface="Calibri" panose="020F0502020204030204" pitchFamily="34" charset="0"/>
                        </a:rPr>
                        <a:t>telecon</a:t>
                      </a:r>
                      <a:r>
                        <a:rPr lang="en-US" sz="900" u="none" strike="noStrike" dirty="0">
                          <a:effectLst/>
                          <a:latin typeface="Calibri" panose="020F0502020204030204" pitchFamily="34" charset="0"/>
                          <a:cs typeface="Calibri" panose="020F0502020204030204" pitchFamily="34" charset="0"/>
                        </a:rPr>
                        <a:t>. No objection on the latest draft</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bl>
          </a:graphicData>
        </a:graphic>
      </p:graphicFrame>
    </p:spTree>
    <p:extLst>
      <p:ext uri="{BB962C8B-B14F-4D97-AF65-F5344CB8AC3E}">
        <p14:creationId xmlns:p14="http://schemas.microsoft.com/office/powerpoint/2010/main" val="179365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during </a:t>
            </a:r>
            <a:r>
              <a:rPr lang="en-US" dirty="0" err="1"/>
              <a:t>Telecon</a:t>
            </a:r>
            <a:r>
              <a:rPr lang="en-US" dirty="0"/>
              <a:t> or ad hoc and Ready for Motion (</a:t>
            </a:r>
            <a:r>
              <a:rPr lang="en-US" dirty="0" smtClean="0"/>
              <a:t>II)</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22044998"/>
              </p:ext>
            </p:extLst>
          </p:nvPr>
        </p:nvGraphicFramePr>
        <p:xfrm>
          <a:off x="838200" y="1864179"/>
          <a:ext cx="7467600" cy="4308021"/>
        </p:xfrm>
        <a:graphic>
          <a:graphicData uri="http://schemas.openxmlformats.org/drawingml/2006/table">
            <a:tbl>
              <a:tblPr>
                <a:tableStyleId>{5C22544A-7EE6-4342-B048-85BDC9FD1C3A}</a:tableStyleId>
              </a:tblPr>
              <a:tblGrid>
                <a:gridCol w="726533"/>
                <a:gridCol w="2866217"/>
                <a:gridCol w="1660650"/>
                <a:gridCol w="521614"/>
                <a:gridCol w="1692586"/>
              </a:tblGrid>
              <a:tr h="230229">
                <a:tc>
                  <a:txBody>
                    <a:bodyPr/>
                    <a:lstStyle/>
                    <a:p>
                      <a:pPr algn="r" fontAlgn="t"/>
                      <a:r>
                        <a:rPr lang="en-US" sz="800" u="none" strike="noStrike" dirty="0">
                          <a:effectLst/>
                          <a:latin typeface="Calibri" panose="020F0502020204030204" pitchFamily="34" charset="0"/>
                          <a:cs typeface="Calibri" panose="020F0502020204030204" pitchFamily="34" charset="0"/>
                        </a:rPr>
                        <a:t>11-17/1183</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CID 5772, 9476, 9480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Po-Kai Huang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a:t>
                      </a:r>
                      <a:r>
                        <a:rPr lang="en-US" sz="800" u="none" strike="noStrike" dirty="0" err="1">
                          <a:effectLst/>
                          <a:latin typeface="Calibri" panose="020F0502020204030204" pitchFamily="34" charset="0"/>
                          <a:cs typeface="Calibri" panose="020F0502020204030204" pitchFamily="34" charset="0"/>
                        </a:rPr>
                        <a:t>kelecon</a:t>
                      </a:r>
                      <a:r>
                        <a:rPr lang="en-US" sz="800" u="none" strike="noStrike" dirty="0">
                          <a:effectLst/>
                          <a:latin typeface="Calibri" panose="020F0502020204030204" pitchFamily="34" charset="0"/>
                          <a:cs typeface="Calibri" panose="020F0502020204030204" pitchFamily="34" charset="0"/>
                        </a:rPr>
                        <a:t>. G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342438">
                <a:tc>
                  <a:txBody>
                    <a:bodyPr/>
                    <a:lstStyle/>
                    <a:p>
                      <a:pPr algn="r" fontAlgn="t"/>
                      <a:r>
                        <a:rPr lang="en-US" sz="800" u="none" strike="noStrike">
                          <a:effectLst/>
                          <a:latin typeface="Calibri" panose="020F0502020204030204" pitchFamily="34" charset="0"/>
                          <a:cs typeface="Calibri" panose="020F0502020204030204" pitchFamily="34" charset="0"/>
                        </a:rPr>
                        <a:t>11-17/1220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10.2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 ARC is reviewing it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11-17/1248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27.1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MAC-CR-Misc for HE Ops IE</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fr-FR" sz="800" u="none" strike="noStrike">
                          <a:effectLst/>
                          <a:latin typeface="Calibri" panose="020F0502020204030204" pitchFamily="34" charset="0"/>
                          <a:cs typeface="Calibri" panose="020F0502020204030204" pitchFamily="34" charset="0"/>
                        </a:rPr>
                        <a:t>LB225 11ax D1.0 Comment Resolution 27.10.2, 27.10.3</a:t>
                      </a:r>
                      <a:endParaRPr lang="fr-FR"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Liwen Chu (Marvell)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4.3.14a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solidFill>
                            <a:srgbClr val="FF0000"/>
                          </a:solidFill>
                          <a:effectLst/>
                          <a:latin typeface="Calibri" panose="020F0502020204030204" pitchFamily="34" charset="0"/>
                          <a:cs typeface="Calibri" panose="020F0502020204030204" pitchFamily="34" charset="0"/>
                        </a:rPr>
                        <a:t>11-17/1270</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lb225-cr-10_22_2_11-CID_5374</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Yongho Seok (MediaTek)</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b="0" i="0" u="none" strike="noStrike" dirty="0" smtClean="0">
                          <a:solidFill>
                            <a:srgbClr val="FF0000"/>
                          </a:solidFill>
                          <a:effectLst/>
                          <a:latin typeface="Calibri" panose="020F0502020204030204" pitchFamily="34" charset="0"/>
                          <a:cs typeface="Calibri" panose="020F0502020204030204" pitchFamily="34" charset="0"/>
                        </a:rPr>
                        <a:t>Needs</a:t>
                      </a:r>
                      <a:r>
                        <a:rPr lang="en-US" sz="800" b="0" i="0" u="none" strike="noStrike" baseline="0" dirty="0" smtClean="0">
                          <a:solidFill>
                            <a:srgbClr val="FF0000"/>
                          </a:solidFill>
                          <a:effectLst/>
                          <a:latin typeface="Calibri" panose="020F0502020204030204" pitchFamily="34" charset="0"/>
                          <a:cs typeface="Calibri" panose="020F0502020204030204" pitchFamily="34" charset="0"/>
                        </a:rPr>
                        <a:t> discussion</a:t>
                      </a:r>
                      <a:endParaRPr lang="en-US" sz="800" b="0" i="0" u="none" strike="noStrike" dirty="0">
                        <a:solidFill>
                          <a:srgbClr val="FF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dirty="0">
                          <a:effectLst/>
                          <a:latin typeface="Calibri" panose="020F0502020204030204" pitchFamily="34" charset="0"/>
                          <a:cs typeface="Calibri" panose="020F0502020204030204" pitchFamily="34" charset="0"/>
                        </a:rPr>
                        <a:t>11-17/1271</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lb225-cr-9_7_3-CID_9389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80211">
                <a:tc>
                  <a:txBody>
                    <a:bodyPr/>
                    <a:lstStyle/>
                    <a:p>
                      <a:pPr algn="r" fontAlgn="t"/>
                      <a:r>
                        <a:rPr lang="en-US" sz="800" u="none" strike="noStrike">
                          <a:effectLst/>
                          <a:latin typeface="Calibri" panose="020F0502020204030204" pitchFamily="34" charset="0"/>
                          <a:cs typeface="Calibri" panose="020F0502020204030204" pitchFamily="34" charset="0"/>
                        </a:rPr>
                        <a:t>11-17/1272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lb225-cr-10_3_2_10_3-CID_9429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a:t>
                      </a:r>
                      <a:r>
                        <a:rPr lang="en-US" sz="800" u="none" strike="noStrike" dirty="0" smtClean="0">
                          <a:effectLst/>
                          <a:latin typeface="Calibri" panose="020F0502020204030204" pitchFamily="34" charset="0"/>
                          <a:cs typeface="Calibri" panose="020F0502020204030204" pitchFamily="34" charset="0"/>
                        </a:rPr>
                        <a:t>for </a:t>
                      </a:r>
                      <a:r>
                        <a:rPr lang="en-US" sz="800" u="none" strike="noStrike" dirty="0">
                          <a:effectLst/>
                          <a:latin typeface="Calibri" panose="020F0502020204030204" pitchFamily="34" charset="0"/>
                          <a:cs typeface="Calibri" panose="020F0502020204030204" pitchFamily="34" charset="0"/>
                        </a:rPr>
                        <a:t>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03462">
                <a:tc>
                  <a:txBody>
                    <a:bodyPr/>
                    <a:lstStyle/>
                    <a:p>
                      <a:pPr algn="r" fontAlgn="t"/>
                      <a:r>
                        <a:rPr lang="en-US" sz="800" u="none" strike="noStrike">
                          <a:effectLst/>
                          <a:latin typeface="Calibri" panose="020F0502020204030204" pitchFamily="34" charset="0"/>
                          <a:cs typeface="Calibri" panose="020F0502020204030204" pitchFamily="34" charset="0"/>
                        </a:rPr>
                        <a:t>11-17/1275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TF</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Random Access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Pending CIDs in 27.16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Proposed Resolution for CID 9846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Various CIDs in Clause 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10.5 MPDU Fragmentation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Woojin Ahn (WILUS)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lb225-cr-CID_8538_9377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10.3.2.10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Kiseon Ryu (LG Electronics)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27.3.1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9.4.2.240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11-17/1342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PHY-CR-8348-6433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11-17/1351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on 27.14.2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Jeongki Kim </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bl>
          </a:graphicData>
        </a:graphic>
      </p:graphicFrame>
    </p:spTree>
    <p:extLst>
      <p:ext uri="{BB962C8B-B14F-4D97-AF65-F5344CB8AC3E}">
        <p14:creationId xmlns:p14="http://schemas.microsoft.com/office/powerpoint/2010/main" val="103820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10-15,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811821489"/>
              </p:ext>
            </p:extLst>
          </p:nvPr>
        </p:nvGraphicFramePr>
        <p:xfrm>
          <a:off x="655320" y="2400840"/>
          <a:ext cx="7770813" cy="997680"/>
        </p:xfrm>
        <a:graphic>
          <a:graphicData uri="http://schemas.openxmlformats.org/drawingml/2006/table">
            <a:tbl>
              <a:tblPr/>
              <a:tblGrid>
                <a:gridCol w="756034"/>
                <a:gridCol w="2982597"/>
                <a:gridCol w="1728078"/>
                <a:gridCol w="542793"/>
                <a:gridCol w="1761311"/>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66280">
                <a:tc>
                  <a:txBody>
                    <a:bodyPr/>
                    <a:lstStyle/>
                    <a:p>
                      <a:pPr algn="r" fontAlgn="t"/>
                      <a:r>
                        <a:rPr lang="en-US" sz="1000" b="0" i="0" u="none" strike="noStrike">
                          <a:solidFill>
                            <a:srgbClr val="000000"/>
                          </a:solidFill>
                          <a:effectLst/>
                          <a:latin typeface="Calibri" panose="020F0502020204030204" pitchFamily="34" charset="0"/>
                        </a:rPr>
                        <a:t>11-17/1060</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on CID 6053</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Jeongki Kim </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no agreement</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332560">
                <a:tc>
                  <a:txBody>
                    <a:bodyPr/>
                    <a:lstStyle/>
                    <a:p>
                      <a:pPr algn="r" fontAlgn="t"/>
                      <a:r>
                        <a:rPr lang="en-US" sz="1000" b="0" i="0" u="none" strike="noStrike" dirty="0">
                          <a:solidFill>
                            <a:srgbClr val="000000"/>
                          </a:solidFill>
                          <a:effectLst/>
                          <a:latin typeface="Calibri" panose="020F0502020204030204" pitchFamily="34" charset="0"/>
                        </a:rPr>
                        <a:t>11-17/1139</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Comment Resolution on retransmission of OFDMA random access</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Jing Ma</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32560">
                <a:tc>
                  <a:txBody>
                    <a:bodyPr/>
                    <a:lstStyle/>
                    <a:p>
                      <a:pPr algn="r" fontAlgn="t"/>
                      <a:r>
                        <a:rPr lang="en-US" sz="1000" b="0" i="0" u="none" strike="noStrike" dirty="0">
                          <a:solidFill>
                            <a:srgbClr val="000000"/>
                          </a:solidFill>
                          <a:effectLst/>
                          <a:latin typeface="Calibri" panose="020F0502020204030204" pitchFamily="34" charset="0"/>
                        </a:rPr>
                        <a:t>11-17/1286</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CR DL MU procedure</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Zhou Lan (Broadcom Ltd.)</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ready for motion except CIDs </a:t>
                      </a:r>
                      <a:endParaRPr lang="en-US" sz="1000" b="0" i="0" u="none" strike="noStrike" dirty="0" smtClean="0">
                        <a:solidFill>
                          <a:srgbClr val="000000"/>
                        </a:solidFill>
                        <a:effectLst/>
                        <a:latin typeface="Calibri" panose="020F0502020204030204" pitchFamily="34" charset="0"/>
                      </a:endParaRPr>
                    </a:p>
                    <a:p>
                      <a:pPr algn="l" fontAlgn="t"/>
                      <a:r>
                        <a:rPr lang="en-US" sz="1000" b="0" i="0" u="none" strike="noStrike" dirty="0" smtClean="0">
                          <a:solidFill>
                            <a:srgbClr val="000000"/>
                          </a:solidFill>
                          <a:effectLst/>
                          <a:latin typeface="Calibri" panose="020F0502020204030204" pitchFamily="34" charset="0"/>
                        </a:rPr>
                        <a:t>4802</a:t>
                      </a:r>
                      <a:r>
                        <a:rPr lang="en-US" sz="1000" b="0" i="0" u="none" strike="noStrike" dirty="0">
                          <a:solidFill>
                            <a:srgbClr val="000000"/>
                          </a:solidFill>
                          <a:effectLst/>
                          <a:latin typeface="Calibri" panose="020F0502020204030204" pitchFamily="34" charset="0"/>
                        </a:rPr>
                        <a:t>, 4803, 7089, and 7647</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bl>
          </a:graphicData>
        </a:graphic>
      </p:graphicFrame>
      <p:sp>
        <p:nvSpPr>
          <p:cNvPr id="6" name="TextBox 5"/>
          <p:cNvSpPr txBox="1"/>
          <p:nvPr/>
        </p:nvSpPr>
        <p:spPr>
          <a:xfrm>
            <a:off x="1524000" y="4038600"/>
            <a:ext cx="2199448" cy="461665"/>
          </a:xfrm>
          <a:prstGeom prst="rect">
            <a:avLst/>
          </a:prstGeom>
          <a:noFill/>
        </p:spPr>
        <p:txBody>
          <a:bodyPr wrap="none" rtlCol="0">
            <a:spAutoFit/>
          </a:bodyPr>
          <a:lstStyle/>
          <a:p>
            <a:r>
              <a:rPr lang="en-US" dirty="0" smtClean="0">
                <a:solidFill>
                  <a:schemeClr val="tx1"/>
                </a:solidFill>
              </a:rPr>
              <a:t>Add 11-17/1440</a:t>
            </a:r>
            <a:endParaRPr lang="en-US" dirty="0">
              <a:solidFill>
                <a:schemeClr val="tx1"/>
              </a:solidFill>
            </a:endParaRPr>
          </a:p>
        </p:txBody>
      </p:sp>
      <p:sp>
        <p:nvSpPr>
          <p:cNvPr id="8" name="TextBox 7"/>
          <p:cNvSpPr txBox="1"/>
          <p:nvPr/>
        </p:nvSpPr>
        <p:spPr>
          <a:xfrm>
            <a:off x="1524000" y="4572000"/>
            <a:ext cx="5638800" cy="830997"/>
          </a:xfrm>
          <a:prstGeom prst="rect">
            <a:avLst/>
          </a:prstGeom>
          <a:noFill/>
        </p:spPr>
        <p:txBody>
          <a:bodyPr wrap="square" rtlCol="0">
            <a:spAutoFit/>
          </a:bodyPr>
          <a:lstStyle/>
          <a:p>
            <a:pPr eaLnBrk="1" fontAlgn="t" hangingPunct="1"/>
            <a:r>
              <a:rPr lang="en-US" dirty="0" smtClean="0">
                <a:solidFill>
                  <a:schemeClr val="tx1"/>
                </a:solidFill>
              </a:rPr>
              <a:t>Move 11-17/1091</a:t>
            </a:r>
            <a:r>
              <a:rPr lang="en-US" dirty="0">
                <a:solidFill>
                  <a:schemeClr val="tx1"/>
                </a:solidFill>
              </a:rPr>
              <a:t> </a:t>
            </a:r>
            <a:r>
              <a:rPr lang="en-US" dirty="0" smtClean="0">
                <a:solidFill>
                  <a:schemeClr val="tx1"/>
                </a:solidFill>
              </a:rPr>
              <a:t>to MU</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4142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9657996"/>
              </p:ext>
            </p:extLst>
          </p:nvPr>
        </p:nvGraphicFramePr>
        <p:xfrm>
          <a:off x="696912" y="1524000"/>
          <a:ext cx="7532687" cy="4914544"/>
        </p:xfrm>
        <a:graphic>
          <a:graphicData uri="http://schemas.openxmlformats.org/drawingml/2006/table">
            <a:tbl>
              <a:tblPr/>
              <a:tblGrid>
                <a:gridCol w="732866"/>
                <a:gridCol w="2891199"/>
                <a:gridCol w="1675124"/>
                <a:gridCol w="526159"/>
                <a:gridCol w="1707339"/>
              </a:tblGrid>
              <a:tr h="72736">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0925">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34561">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85476">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dirty="0">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98193">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285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80490" y="1143000"/>
            <a:ext cx="7770813" cy="4113213"/>
          </a:xfrm>
        </p:spPr>
        <p:txBody>
          <a:bodyPr/>
          <a:lstStyle/>
          <a:p>
            <a:r>
              <a:rPr lang="en-US" dirty="0" smtClean="0"/>
              <a:t>Move  11-17/1379 from PHY to MAC (</a:t>
            </a:r>
            <a:r>
              <a:rPr lang="en-US" u="sng" dirty="0" smtClean="0"/>
              <a:t>withdrawn)</a:t>
            </a:r>
          </a:p>
          <a:p>
            <a:r>
              <a:rPr lang="en-US" dirty="0" smtClean="0"/>
              <a:t>Add 11-17/1441</a:t>
            </a:r>
          </a:p>
          <a:p>
            <a:r>
              <a:rPr lang="en-US" dirty="0" smtClean="0"/>
              <a:t>Add 1-17/1456</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34244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652176354"/>
              </p:ext>
            </p:extLst>
          </p:nvPr>
        </p:nvGraphicFramePr>
        <p:xfrm>
          <a:off x="838200" y="1676400"/>
          <a:ext cx="7391401" cy="4426806"/>
        </p:xfrm>
        <a:graphic>
          <a:graphicData uri="http://schemas.openxmlformats.org/drawingml/2006/table">
            <a:tbl>
              <a:tblPr/>
              <a:tblGrid>
                <a:gridCol w="685800"/>
                <a:gridCol w="3912538"/>
                <a:gridCol w="2125453"/>
                <a:gridCol w="667610"/>
              </a:tblGrid>
              <a:tr h="0">
                <a:tc>
                  <a:txBody>
                    <a:bodyPr/>
                    <a:lstStyle/>
                    <a:p>
                      <a:pPr algn="ctr" fontAlgn="b"/>
                      <a:r>
                        <a:rPr lang="en-US" sz="105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304682">
                <a:tc>
                  <a:txBody>
                    <a:bodyPr/>
                    <a:lstStyle/>
                    <a:p>
                      <a:pPr algn="r" fontAlgn="t"/>
                      <a:r>
                        <a:rPr lang="en-US" sz="1050" b="0" i="0" u="none" strike="noStrike">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304682">
                <a:tc>
                  <a:txBody>
                    <a:bodyPr/>
                    <a:lstStyle/>
                    <a:p>
                      <a:pPr algn="r" fontAlgn="t"/>
                      <a:r>
                        <a:rPr lang="en-US" sz="105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NSYM and TPE at RX side </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for Midamble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dirty="0" smtClean="0">
                          <a:solidFill>
                            <a:srgbClr val="000000"/>
                          </a:solidFill>
                          <a:effectLst/>
                          <a:latin typeface="Calibri" panose="020F0502020204030204" pitchFamily="34" charset="0"/>
                        </a:rPr>
                        <a:t>MAC</a:t>
                      </a:r>
                      <a:endParaRPr lang="en-US" sz="105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dirty="0">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92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Group Chairs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305072069"/>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Laurent Cariou (Intel)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899264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Discussed options and need for volunteers for the Waveform generation activity.</a:t>
            </a:r>
          </a:p>
          <a:p>
            <a:pPr>
              <a:buFont typeface="Arial" panose="020B0604020202020204" pitchFamily="34" charset="0"/>
              <a:buChar char="•"/>
            </a:pPr>
            <a:r>
              <a:rPr lang="en-CA" dirty="0"/>
              <a:t>Motion passed to extend 802.11ax scope to include bands up to 7.125 </a:t>
            </a:r>
            <a:r>
              <a:rPr lang="en-CA" dirty="0" smtClean="0"/>
              <a:t>GHz</a:t>
            </a:r>
          </a:p>
          <a:p>
            <a:pPr>
              <a:buFont typeface="Arial" panose="020B0604020202020204" pitchFamily="34" charset="0"/>
              <a:buChar char="•"/>
            </a:pPr>
            <a:r>
              <a:rPr lang="en-CA" sz="2200" dirty="0"/>
              <a:t>The TG held a 3-day ad hoc meeting in Santa Clara to work on the MAC and MU remaining comments</a:t>
            </a:r>
          </a:p>
          <a:p>
            <a:pPr lvl="1">
              <a:buFont typeface="Arial" panose="020B0604020202020204" pitchFamily="34" charset="0"/>
              <a:buChar char="•"/>
            </a:pPr>
            <a:r>
              <a:rPr lang="en-CA" sz="1800" b="1" dirty="0"/>
              <a:t>35 Submissions were discussed covering over 650 CID. Most of the CIDs are now ready for motion.</a:t>
            </a:r>
          </a:p>
          <a:p>
            <a:pPr lvl="1">
              <a:buFont typeface="Arial" panose="020B0604020202020204" pitchFamily="34" charset="0"/>
              <a:buChar char="•"/>
            </a:pPr>
            <a:r>
              <a:rPr lang="en-CA" sz="1800" b="1" dirty="0"/>
              <a:t>Agenda for the ad hoc meeting is available at 11-17/1251r4.</a:t>
            </a:r>
          </a:p>
          <a:p>
            <a:pPr>
              <a:buFont typeface="Arial" panose="020B0604020202020204" pitchFamily="34" charset="0"/>
              <a:buChar char="•"/>
            </a:pPr>
            <a:r>
              <a:rPr lang="en-CA" sz="2200" dirty="0"/>
              <a:t>Additionally about 60 CIDs are resolved during the </a:t>
            </a:r>
            <a:r>
              <a:rPr lang="en-CA" sz="2200" dirty="0" err="1"/>
              <a:t>telecons</a:t>
            </a:r>
            <a:r>
              <a:rPr lang="en-CA" sz="2200" dirty="0"/>
              <a:t>.</a:t>
            </a:r>
          </a:p>
          <a:p>
            <a:pPr>
              <a:buFont typeface="Arial" panose="020B0604020202020204" pitchFamily="34" charset="0"/>
              <a:buChar char="•"/>
            </a:pP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mentor.ieee.org/802.11/dcn/17/11-17-1105-00-00ax-tgax-july-2017-berlin-meeting-minutes.docx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mentor.ieee.org/802.11/dcn/17/11-17-1177-03-00ax-tgax-teleconference-minutes-from-july-to-august-2017.docx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mentor.ieee.org/802.11/dcn/17/11-17-1367-00-00ax-minutes-from-tgax-non-phy-ad-hoc-meeting-sep-2017.docx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mentor.ieee.org/802.11/dcn/17/11-17-1154-00-00ax-11ax-mac-ad-hoc-meeting-minutes.docx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mentor.ieee.org/802.11/dcn/17/11-17-1148-00-00ax-tgax-mu-and-sr-ad-hoc-group-meeting-minutes-july-2017.docx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mentor.ieee.org/802.11/dcn/17/11-17-1094-00-00ax-tgax-july-2017-berlin-phy-ad-hoc-meeting-minutes.docx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smtClean="0"/>
              <a:t>Move:</a:t>
            </a:r>
            <a:r>
              <a:rPr lang="en-US" altLang="en-US" sz="2000" dirty="0"/>
              <a:t> </a:t>
            </a:r>
            <a:r>
              <a:rPr lang="en-US" altLang="en-US" sz="2000" dirty="0" smtClean="0"/>
              <a:t>Suhwook Kim	</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affirm that the IEEE P802.11ax CSD in document 11-14/0169r1 still applies to the modified PAR in document 11-17/0913r2.</a:t>
            </a:r>
          </a:p>
          <a:p>
            <a:endParaRPr lang="en-US" dirty="0"/>
          </a:p>
          <a:p>
            <a:r>
              <a:rPr lang="en-US" dirty="0" smtClean="0"/>
              <a:t>Move:	Yasuhiko Inoue	Second: Rich Kennedy</a:t>
            </a:r>
          </a:p>
          <a:p>
            <a:r>
              <a:rPr lang="en-US" dirty="0" smtClean="0"/>
              <a:t>Y/N/A : 95/0/0 </a:t>
            </a:r>
          </a:p>
          <a:p>
            <a:r>
              <a:rPr lang="en-US" dirty="0" smtClean="0"/>
              <a:t>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9116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50385421"/>
              </p:ext>
            </p:extLst>
          </p:nvPr>
        </p:nvGraphicFramePr>
        <p:xfrm>
          <a:off x="6324600" y="1990165"/>
          <a:ext cx="1705286" cy="1438835"/>
        </p:xfrm>
        <a:graphic>
          <a:graphicData uri="http://schemas.openxmlformats.org/presentationml/2006/ole">
            <mc:AlternateContent xmlns:mc="http://schemas.openxmlformats.org/markup-compatibility/2006">
              <mc:Choice xmlns:v="urn:schemas-microsoft-com:vml" Requires="v">
                <p:oleObj spid="_x0000_s4204"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6324600" y="1990165"/>
                        <a:ext cx="1705286" cy="1438835"/>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a:t>
            </a:r>
            <a:r>
              <a:rPr lang="en-CA" altLang="zh-CN" dirty="0" smtClean="0">
                <a:solidFill>
                  <a:srgbClr val="FFC000"/>
                </a:solidFill>
              </a:rPr>
              <a:t>2019: </a:t>
            </a:r>
            <a:r>
              <a:rPr lang="en-CA" altLang="zh-CN" dirty="0">
                <a:solidFill>
                  <a:srgbClr val="FFC000"/>
                </a:solidFill>
              </a:rPr>
              <a:t>MDR (Mandatory Document Review)</a:t>
            </a:r>
          </a:p>
          <a:p>
            <a:pPr>
              <a:buFont typeface="Arial" panose="020B0604020202020204" pitchFamily="34" charset="0"/>
              <a:buChar char="•"/>
            </a:pPr>
            <a:r>
              <a:rPr lang="en-CA" altLang="zh-CN" dirty="0">
                <a:solidFill>
                  <a:srgbClr val="FFC000"/>
                </a:solidFill>
              </a:rPr>
              <a:t>January </a:t>
            </a:r>
            <a:r>
              <a:rPr lang="en-CA" altLang="zh-CN" dirty="0" smtClean="0">
                <a:solidFill>
                  <a:srgbClr val="FFC000"/>
                </a:solidFill>
              </a:rPr>
              <a:t>2019: </a:t>
            </a:r>
            <a:r>
              <a:rPr lang="en-CA" altLang="zh-CN" dirty="0">
                <a:solidFill>
                  <a:srgbClr val="FFC000"/>
                </a:solidFill>
              </a:rPr>
              <a:t>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2019: </a:t>
            </a:r>
            <a:r>
              <a:rPr lang="en-US" altLang="zh-CN" dirty="0">
                <a:solidFill>
                  <a:srgbClr val="FFC000"/>
                </a:solidFill>
              </a:rPr>
              <a:t>Sponsor Ballot</a:t>
            </a:r>
          </a:p>
          <a:p>
            <a:pPr>
              <a:buFont typeface="Arial" panose="020B0604020202020204" pitchFamily="34" charset="0"/>
              <a:buChar char="•"/>
            </a:pPr>
            <a:r>
              <a:rPr lang="en-CA" altLang="zh-CN" dirty="0">
                <a:solidFill>
                  <a:srgbClr val="FFC000"/>
                </a:solidFill>
              </a:rPr>
              <a:t>December </a:t>
            </a:r>
            <a:r>
              <a:rPr lang="en-CA" altLang="zh-CN" dirty="0" smtClean="0">
                <a:solidFill>
                  <a:srgbClr val="FFC000"/>
                </a:solidFill>
              </a:rPr>
              <a:t>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TextBox 6"/>
          <p:cNvSpPr txBox="1"/>
          <p:nvPr/>
        </p:nvSpPr>
        <p:spPr>
          <a:xfrm>
            <a:off x="2567253" y="282177"/>
            <a:ext cx="2749471" cy="6247864"/>
          </a:xfrm>
          <a:prstGeom prst="rect">
            <a:avLst/>
          </a:prstGeom>
          <a:noFill/>
        </p:spPr>
        <p:txBody>
          <a:bodyPr wrap="none" rtlCol="0">
            <a:spAutoFit/>
          </a:bodyPr>
          <a:lstStyle/>
          <a:p>
            <a:r>
              <a:rPr lang="en-US" sz="40000" dirty="0" smtClean="0">
                <a:solidFill>
                  <a:schemeClr val="tx1"/>
                </a:solidFill>
                <a:latin typeface="SimHei" panose="02010609060101010101" pitchFamily="49" charset="-122"/>
                <a:ea typeface="SimHei" panose="02010609060101010101" pitchFamily="49" charset="-122"/>
              </a:rPr>
              <a:t>X</a:t>
            </a:r>
            <a:endParaRPr lang="en-US" sz="40000" dirty="0">
              <a:solidFill>
                <a:schemeClr val="tx1"/>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11,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12,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a:t>
            </a:r>
            <a:r>
              <a:rPr lang="en-US" dirty="0" smtClean="0"/>
              <a:t>MU </a:t>
            </a:r>
            <a:r>
              <a:rPr lang="en-US" dirty="0"/>
              <a:t>(Kona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13,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r>
              <a:rPr lang="en-US" altLang="en-US" dirty="0" smtClean="0"/>
              <a:t>.</a:t>
            </a:r>
          </a:p>
          <a:p>
            <a:pPr>
              <a:buFont typeface="Arial" panose="020B0604020202020204" pitchFamily="34" charset="0"/>
              <a:buChar char="•"/>
            </a:pPr>
            <a:r>
              <a:rPr lang="en-US" altLang="en-US" dirty="0" smtClean="0"/>
              <a:t>Progress review from the ad </a:t>
            </a:r>
            <a:r>
              <a:rPr lang="en-US" altLang="en-US" dirty="0" err="1" smtClean="0"/>
              <a:t>hocs</a:t>
            </a:r>
            <a:endParaRPr lang="en-US" altLang="en-US" dirty="0" smtClean="0"/>
          </a:p>
          <a:p>
            <a:pPr>
              <a:buFont typeface="Arial" panose="020B0604020202020204" pitchFamily="34" charset="0"/>
              <a:buChar char="•"/>
            </a:pPr>
            <a:r>
              <a:rPr lang="en-US" altLang="en-US" dirty="0" smtClean="0"/>
              <a:t>Update on the discussion with ARC</a:t>
            </a:r>
            <a:endParaRPr lang="en-US" altLang="en-US" dirty="0"/>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a:t>11-17/1403, </a:t>
            </a:r>
            <a:r>
              <a:rPr lang="en-US" dirty="0"/>
              <a:t>HE-SIGB coding examples for HE-MU PPDU - Fei Tong</a:t>
            </a:r>
          </a:p>
          <a:p>
            <a:pPr lvl="1">
              <a:buFont typeface="Arial" panose="020B0604020202020204" pitchFamily="34" charset="0"/>
              <a:buChar char="•"/>
            </a:pPr>
            <a:r>
              <a:rPr lang="en-US" altLang="en-US" dirty="0" smtClean="0"/>
              <a:t>Action on link adaptation and BSS Load element CIDs</a:t>
            </a:r>
            <a:endParaRPr lang="en-US" altLang="en-US" dirty="0"/>
          </a:p>
          <a:p>
            <a:pPr lvl="2">
              <a:buFont typeface="Arial" panose="020B0604020202020204" pitchFamily="34" charset="0"/>
              <a:buChar char="•"/>
            </a:pPr>
            <a:r>
              <a:rPr lang="en-US" altLang="en-US" dirty="0" smtClean="0"/>
              <a:t>11-17/1377, 11-17/0308, 11-17/1397</a:t>
            </a:r>
          </a:p>
          <a:p>
            <a:pPr lvl="1">
              <a:buFont typeface="Arial" panose="020B0604020202020204" pitchFamily="34" charset="0"/>
              <a:buChar char="•"/>
            </a:pPr>
            <a:r>
              <a:rPr lang="en-US" altLang="en-US" dirty="0" smtClean="0"/>
              <a:t>Comment resolution submissions</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 to CIDs </a:t>
            </a:r>
            <a:r>
              <a:rPr lang="en-GB" dirty="0"/>
              <a:t>4746, 5373, and </a:t>
            </a:r>
            <a:r>
              <a:rPr lang="en-GB" dirty="0" smtClean="0"/>
              <a:t>8207 in doc 11-17/1396r1?</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22058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resolutions to CIDs </a:t>
            </a:r>
          </a:p>
          <a:p>
            <a:r>
              <a:rPr lang="en-GB" dirty="0"/>
              <a:t>4786, 5916, 6032, 6107, 7891, 8529, 9738, 9955, 10145 (27.13)</a:t>
            </a:r>
            <a:endParaRPr lang="en-US" dirty="0"/>
          </a:p>
          <a:p>
            <a:r>
              <a:rPr lang="en-GB" dirty="0"/>
              <a:t>4598, 6090, 7366, 7882, 10074 (9.4.2.218.2)</a:t>
            </a:r>
            <a:endParaRPr lang="en-US" dirty="0"/>
          </a:p>
          <a:p>
            <a:endParaRPr lang="en-US" dirty="0" smtClean="0"/>
          </a:p>
          <a:p>
            <a:r>
              <a:rPr lang="en-US" dirty="0" smtClean="0"/>
              <a:t>In doc 11-17/1377r4?</a:t>
            </a:r>
          </a:p>
          <a:p>
            <a:endParaRPr lang="en-US" dirty="0"/>
          </a:p>
          <a:p>
            <a:r>
              <a:rPr lang="en-US" dirty="0" smtClean="0"/>
              <a:t>Y/N/A: 9/2/25 </a:t>
            </a:r>
            <a:r>
              <a:rPr lang="en-US" dirty="0" smtClean="0">
                <a:sym typeface="Wingdings" panose="05000000000000000000" pitchFamily="2" charset="2"/>
              </a:rPr>
              <a:t> converted to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339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accept REVISED as the resolution to CIDs 5597 and include the changes in doc 11-17/1443r0?</a:t>
            </a:r>
          </a:p>
          <a:p>
            <a:endParaRPr lang="en-US" dirty="0"/>
          </a:p>
          <a:p>
            <a:r>
              <a:rPr lang="en-US" dirty="0" smtClean="0"/>
              <a:t>Will run as a motion on Thursday.</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874797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14, 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r>
              <a:rPr lang="en-US" altLang="en-US" dirty="0" smtClean="0"/>
              <a:t>.</a:t>
            </a:r>
          </a:p>
          <a:p>
            <a:pPr>
              <a:lnSpc>
                <a:spcPct val="80000"/>
              </a:lnSpc>
              <a:buFont typeface="Arial" panose="020B0604020202020204" pitchFamily="34" charset="0"/>
              <a:buChar char="•"/>
            </a:pPr>
            <a:r>
              <a:rPr lang="en-US" altLang="en-US" dirty="0" smtClean="0"/>
              <a:t>COEX Presentation (Andrew Myles)</a:t>
            </a:r>
            <a:endParaRPr lang="en-US" altLang="en-US" dirty="0"/>
          </a:p>
          <a:p>
            <a:pPr>
              <a:lnSpc>
                <a:spcPct val="80000"/>
              </a:lnSpc>
              <a:buFont typeface="Arial" panose="020B0604020202020204" pitchFamily="34" charset="0"/>
              <a:buChar char="•"/>
            </a:pPr>
            <a:r>
              <a:rPr lang="en-US" altLang="en-US" dirty="0" smtClean="0"/>
              <a:t>TG Motions</a:t>
            </a:r>
          </a:p>
          <a:p>
            <a:pPr lvl="1">
              <a:lnSpc>
                <a:spcPct val="80000"/>
              </a:lnSpc>
              <a:buFont typeface="Arial" panose="020B0604020202020204" pitchFamily="34" charset="0"/>
              <a:buChar char="•"/>
            </a:pPr>
            <a:r>
              <a:rPr lang="en-US" altLang="en-US" dirty="0" smtClean="0"/>
              <a:t>Motions to approve comment resolution</a:t>
            </a:r>
          </a:p>
          <a:p>
            <a:pPr lvl="1">
              <a:lnSpc>
                <a:spcPct val="80000"/>
              </a:lnSpc>
              <a:buFont typeface="Arial" panose="020B0604020202020204" pitchFamily="34" charset="0"/>
              <a:buChar char="•"/>
            </a:pPr>
            <a:r>
              <a:rPr lang="en-US" altLang="en-US" dirty="0" smtClean="0"/>
              <a:t>Motion to approve WG letter ballot</a:t>
            </a:r>
            <a:endParaRPr lang="en-US" altLang="en-US" dirty="0"/>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err="1" smtClean="0"/>
              <a:t>Telecon</a:t>
            </a:r>
            <a:r>
              <a:rPr lang="en-US" altLang="en-US" dirty="0" smtClean="0"/>
              <a:t> </a:t>
            </a:r>
            <a:r>
              <a:rPr lang="en-US" altLang="en-US" dirty="0"/>
              <a:t>Schedule</a:t>
            </a:r>
          </a:p>
          <a:p>
            <a:pPr>
              <a:lnSpc>
                <a:spcPct val="80000"/>
              </a:lnSpc>
              <a:buFont typeface="Arial" panose="020B0604020202020204" pitchFamily="34" charset="0"/>
              <a:buChar char="•"/>
            </a:pPr>
            <a:r>
              <a:rPr lang="en-US" altLang="en-US" dirty="0" smtClean="0"/>
              <a:t>Presentations</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11-17/1296r0</a:t>
            </a:r>
          </a:p>
          <a:p>
            <a:endParaRPr lang="en-US" altLang="zh-CN" dirty="0"/>
          </a:p>
          <a:p>
            <a:r>
              <a:rPr lang="en-US" altLang="zh-CN" dirty="0" smtClean="0"/>
              <a:t>Move:	Lochan Verma	</a:t>
            </a:r>
            <a:r>
              <a:rPr lang="en-US" altLang="zh-CN" dirty="0" err="1" smtClean="0"/>
              <a:t>Second:Yasu</a:t>
            </a:r>
            <a:endParaRPr lang="en-US" altLang="zh-CN" dirty="0" smtClean="0"/>
          </a:p>
          <a:p>
            <a:r>
              <a:rPr lang="en-US" altLang="zh-CN" dirty="0" smtClean="0"/>
              <a:t>Accepted with no objection</a:t>
            </a:r>
            <a:endParaRPr lang="en-US" altLang="zh-CN" dirty="0" smtClean="0"/>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080153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#199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proposed as in </a:t>
            </a:r>
            <a:r>
              <a:rPr lang="en-US" altLang="zh-CN" dirty="0" smtClean="0"/>
              <a:t>11-17/1375r2</a:t>
            </a:r>
            <a:endParaRPr lang="en-US" altLang="zh-CN" dirty="0" smtClean="0"/>
          </a:p>
          <a:p>
            <a:endParaRPr lang="en-US" altLang="zh-CN" dirty="0"/>
          </a:p>
          <a:p>
            <a:r>
              <a:rPr lang="en-US" altLang="zh-CN" dirty="0" smtClean="0"/>
              <a:t>Move:	Jianhan Liu		Second</a:t>
            </a:r>
            <a:r>
              <a:rPr lang="en-US" altLang="zh-CN" dirty="0" smtClean="0"/>
              <a:t>: </a:t>
            </a:r>
            <a:r>
              <a:rPr lang="en-US" altLang="zh-CN" dirty="0" err="1" smtClean="0"/>
              <a:t>Yasu</a:t>
            </a:r>
            <a:endParaRPr lang="en-US" altLang="zh-CN" dirty="0" smtClean="0"/>
          </a:p>
          <a:p>
            <a:r>
              <a:rPr lang="en-US" altLang="zh-CN" dirty="0" smtClean="0"/>
              <a:t>Y/N/A</a:t>
            </a:r>
          </a:p>
          <a:p>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296681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#200</a:t>
            </a:r>
            <a:endParaRPr lang="en-US" dirty="0"/>
          </a:p>
        </p:txBody>
      </p:sp>
      <p:sp>
        <p:nvSpPr>
          <p:cNvPr id="3" name="Content Placeholder 2"/>
          <p:cNvSpPr>
            <a:spLocks noGrp="1"/>
          </p:cNvSpPr>
          <p:nvPr>
            <p:ph idx="1"/>
          </p:nvPr>
        </p:nvSpPr>
        <p:spPr/>
        <p:txBody>
          <a:bodyPr/>
          <a:lstStyle/>
          <a:p>
            <a:r>
              <a:rPr lang="en-US" altLang="zh-CN" dirty="0" smtClean="0"/>
              <a:t>Move to </a:t>
            </a:r>
            <a:r>
              <a:rPr lang="en-US" altLang="zh-CN" dirty="0" smtClean="0"/>
              <a:t>accept </a:t>
            </a:r>
            <a:r>
              <a:rPr lang="en-US" altLang="zh-CN" dirty="0"/>
              <a:t>the proposed spec text modification proposed as in </a:t>
            </a:r>
            <a:r>
              <a:rPr lang="en-US" altLang="zh-CN" dirty="0" smtClean="0"/>
              <a:t>11-17/1307r1</a:t>
            </a:r>
          </a:p>
          <a:p>
            <a:endParaRPr lang="en-US" altLang="zh-CN" dirty="0"/>
          </a:p>
          <a:p>
            <a:r>
              <a:rPr lang="en-US" altLang="zh-CN" dirty="0" smtClean="0"/>
              <a:t>Move:		</a:t>
            </a:r>
            <a:r>
              <a:rPr lang="en-US" b="0" dirty="0"/>
              <a:t>Xiaogang Chen</a:t>
            </a:r>
            <a:r>
              <a:rPr lang="en-US" altLang="zh-CN" dirty="0" smtClean="0"/>
              <a:t>		second</a:t>
            </a:r>
            <a:r>
              <a:rPr lang="en-US" altLang="zh-CN" dirty="0" smtClean="0"/>
              <a:t>: </a:t>
            </a:r>
            <a:r>
              <a:rPr lang="en-US" altLang="zh-CN" dirty="0" err="1" smtClean="0"/>
              <a:t>Yasu</a:t>
            </a:r>
            <a:endParaRPr lang="en-US" altLang="zh-CN" dirty="0" smtClean="0"/>
          </a:p>
          <a:p>
            <a:r>
              <a:rPr lang="en-US" altLang="zh-CN" dirty="0" smtClean="0"/>
              <a:t>Accepted with no objection</a:t>
            </a:r>
            <a:endParaRPr lang="en-US" altLang="zh-CN" dirty="0" smtClean="0"/>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134717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#201</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11-17/1327r0</a:t>
            </a:r>
          </a:p>
          <a:p>
            <a:endParaRPr lang="en-US" altLang="zh-CN" dirty="0"/>
          </a:p>
          <a:p>
            <a:r>
              <a:rPr lang="en-US" altLang="zh-CN" dirty="0" smtClean="0"/>
              <a:t>Move: </a:t>
            </a:r>
            <a:r>
              <a:rPr lang="en-US" b="0" dirty="0" err="1"/>
              <a:t>Dongguk</a:t>
            </a:r>
            <a:r>
              <a:rPr lang="en-US" b="0" dirty="0"/>
              <a:t> </a:t>
            </a:r>
            <a:r>
              <a:rPr lang="en-US" b="0" dirty="0" smtClean="0"/>
              <a:t>Lim			Second</a:t>
            </a:r>
            <a:r>
              <a:rPr lang="en-US" b="0" dirty="0" smtClean="0"/>
              <a:t>: </a:t>
            </a:r>
            <a:r>
              <a:rPr lang="en-US" b="0" dirty="0" err="1" smtClean="0"/>
              <a:t>Yasu</a:t>
            </a:r>
            <a:endParaRPr lang="en-US" b="0" dirty="0" smtClean="0"/>
          </a:p>
          <a:p>
            <a:r>
              <a:rPr lang="en-US" altLang="zh-CN" b="0"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924971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#202</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11-17/1380r0</a:t>
            </a:r>
          </a:p>
          <a:p>
            <a:endParaRPr lang="en-US" altLang="zh-CN" dirty="0"/>
          </a:p>
          <a:p>
            <a:r>
              <a:rPr lang="en-US" altLang="zh-CN" dirty="0" smtClean="0"/>
              <a:t>Move:		</a:t>
            </a:r>
            <a:r>
              <a:rPr lang="en-US" b="0" dirty="0"/>
              <a:t>Hongyuan Zhang</a:t>
            </a:r>
            <a:r>
              <a:rPr lang="en-US" altLang="zh-CN" dirty="0" smtClean="0"/>
              <a:t>	Second</a:t>
            </a:r>
            <a:r>
              <a:rPr lang="en-US" altLang="zh-CN" dirty="0" smtClean="0"/>
              <a:t>: </a:t>
            </a:r>
            <a:r>
              <a:rPr lang="en-US" altLang="zh-CN" dirty="0" err="1" smtClean="0"/>
              <a:t>Yasu</a:t>
            </a:r>
            <a:endParaRPr lang="en-US" altLang="zh-CN" dirty="0" smtClean="0"/>
          </a:p>
          <a:p>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837297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#203</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11-17/1449r0</a:t>
            </a:r>
          </a:p>
          <a:p>
            <a:endParaRPr lang="en-US" altLang="zh-CN" dirty="0"/>
          </a:p>
          <a:p>
            <a:r>
              <a:rPr lang="en-US" altLang="zh-CN" dirty="0" smtClean="0"/>
              <a:t>Move:		Yan Zhang		Second</a:t>
            </a:r>
            <a:r>
              <a:rPr lang="en-US" altLang="zh-CN" dirty="0" smtClean="0"/>
              <a:t>: </a:t>
            </a:r>
            <a:r>
              <a:rPr lang="en-US" altLang="zh-CN" dirty="0" err="1" smtClean="0"/>
              <a:t>Yasu</a:t>
            </a:r>
            <a:endParaRPr lang="en-US" altLang="zh-CN" dirty="0" smtClean="0"/>
          </a:p>
          <a:p>
            <a:r>
              <a:rPr lang="en-US" altLang="zh-CN" dirty="0" smtClean="0"/>
              <a:t>Accepted with no objection</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016896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Motion #364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8093 as below:</a:t>
            </a:r>
          </a:p>
          <a:p>
            <a:pPr lvl="1"/>
            <a:r>
              <a:rPr lang="en-US" altLang="zh-CN" dirty="0"/>
              <a:t>Resolution: Rejected</a:t>
            </a:r>
          </a:p>
          <a:p>
            <a:pPr lvl="1"/>
            <a:r>
              <a:rPr lang="en-US" altLang="zh-CN" dirty="0"/>
              <a:t>Reason: Commenter does not provide enough information for the group to determine exactly what changes to make to satisfy the commenter.</a:t>
            </a:r>
          </a:p>
          <a:p>
            <a:r>
              <a:rPr lang="en-US" dirty="0" smtClean="0"/>
              <a:t>Move:	Bo Sun		Second</a:t>
            </a:r>
            <a:r>
              <a:rPr lang="en-US" dirty="0" smtClean="0"/>
              <a:t>: </a:t>
            </a:r>
            <a:r>
              <a:rPr lang="en-US" dirty="0" err="1" smtClean="0"/>
              <a:t>Yasu</a:t>
            </a:r>
            <a:endParaRPr lang="en-US" dirty="0" smtClean="0"/>
          </a:p>
          <a:p>
            <a:r>
              <a:rPr lang="en-US" dirty="0" smtClean="0"/>
              <a:t>Accepted with no objection</a:t>
            </a:r>
            <a:endParaRPr lang="en-US" dirty="0" smtClean="0"/>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259291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#365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8055 as below:</a:t>
            </a:r>
          </a:p>
          <a:p>
            <a:pPr lvl="1"/>
            <a:r>
              <a:rPr lang="en-US" altLang="zh-CN" dirty="0"/>
              <a:t>Resolution: Rejected</a:t>
            </a:r>
          </a:p>
          <a:p>
            <a:pPr lvl="1"/>
            <a:r>
              <a:rPr lang="en-US" altLang="zh-CN" dirty="0"/>
              <a:t>Reason: the commenter failed to provide enough information to indicate how to apply the changes</a:t>
            </a:r>
            <a:r>
              <a:rPr lang="en-US" altLang="zh-CN" dirty="0" smtClean="0"/>
              <a:t>.</a:t>
            </a:r>
          </a:p>
          <a:p>
            <a:pPr lvl="1"/>
            <a:endParaRPr lang="en-US" altLang="zh-CN" dirty="0"/>
          </a:p>
          <a:p>
            <a:pPr lvl="1"/>
            <a:r>
              <a:rPr lang="en-US" altLang="zh-CN" dirty="0" smtClean="0"/>
              <a:t>Move: Bo Sun		Second</a:t>
            </a:r>
            <a:r>
              <a:rPr lang="en-US" altLang="zh-CN" dirty="0" smtClean="0"/>
              <a:t>: </a:t>
            </a:r>
            <a:r>
              <a:rPr lang="en-US" altLang="zh-CN" dirty="0" err="1" smtClean="0"/>
              <a:t>Yasu</a:t>
            </a:r>
            <a:endParaRPr lang="en-US" altLang="zh-CN" dirty="0" smtClean="0"/>
          </a:p>
          <a:p>
            <a:pPr lvl="1"/>
            <a:r>
              <a:rPr lang="en-US" altLang="zh-CN" dirty="0" smtClean="0"/>
              <a:t>Accepted with no objection</a:t>
            </a:r>
            <a:endParaRPr lang="en-US" altLang="zh-CN" dirty="0" smtClean="0"/>
          </a:p>
          <a:p>
            <a:pPr lvl="1"/>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56603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#366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1703, 5817, 5818, 7219, 7858 and 9080as below:</a:t>
            </a:r>
          </a:p>
          <a:p>
            <a:pPr lvl="1"/>
            <a:r>
              <a:rPr lang="en-US" altLang="zh-CN" dirty="0"/>
              <a:t>Resolution: Revised</a:t>
            </a:r>
          </a:p>
          <a:p>
            <a:pPr lvl="1"/>
            <a:r>
              <a:rPr lang="en-US" altLang="zh-CN" dirty="0"/>
              <a:t>Instruction to Editor: the issue addressed by the comment has been resolved in D1.4. No more modification </a:t>
            </a:r>
            <a:r>
              <a:rPr lang="en-US" altLang="zh-CN" dirty="0" smtClean="0"/>
              <a:t>needed</a:t>
            </a:r>
          </a:p>
          <a:p>
            <a:pPr lvl="1"/>
            <a:endParaRPr lang="en-US" altLang="zh-CN" dirty="0"/>
          </a:p>
          <a:p>
            <a:pPr lvl="1"/>
            <a:r>
              <a:rPr lang="en-US" altLang="zh-CN" dirty="0" smtClean="0"/>
              <a:t>Move: Bo Sun		Second</a:t>
            </a:r>
            <a:r>
              <a:rPr lang="en-US" altLang="zh-CN" dirty="0" smtClean="0"/>
              <a:t>: </a:t>
            </a:r>
            <a:r>
              <a:rPr lang="en-US" altLang="zh-CN" dirty="0" err="1" smtClean="0"/>
              <a:t>Yasu</a:t>
            </a:r>
            <a:endParaRPr lang="en-US" altLang="zh-CN" dirty="0" smtClean="0"/>
          </a:p>
          <a:p>
            <a:pPr lvl="1"/>
            <a:r>
              <a:rPr lang="en-US" altLang="zh-CN" dirty="0" smtClean="0"/>
              <a:t>Accepted with no </a:t>
            </a:r>
            <a:r>
              <a:rPr lang="en-US" altLang="zh-CN" dirty="0" err="1" smtClean="0"/>
              <a:t>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652356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#367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8081 as below:</a:t>
            </a:r>
          </a:p>
          <a:p>
            <a:pPr lvl="1"/>
            <a:r>
              <a:rPr lang="en-US" altLang="zh-CN" dirty="0"/>
              <a:t>Resolution: Rejected.</a:t>
            </a:r>
          </a:p>
          <a:p>
            <a:pPr lvl="1"/>
            <a:r>
              <a:rPr lang="en-US" altLang="zh-CN" dirty="0"/>
              <a:t>Reason: The group agree that electronic version figure is readable. The figure can certainly be improved for print in future revision</a:t>
            </a:r>
            <a:r>
              <a:rPr lang="en-US" altLang="zh-CN" dirty="0" smtClean="0"/>
              <a:t>.</a:t>
            </a:r>
          </a:p>
          <a:p>
            <a:pPr lvl="1"/>
            <a:endParaRPr lang="en-US" altLang="zh-CN" dirty="0"/>
          </a:p>
          <a:p>
            <a:pPr lvl="1"/>
            <a:r>
              <a:rPr lang="en-US" altLang="zh-CN" dirty="0" smtClean="0"/>
              <a:t>Move: Bo Sun		Second</a:t>
            </a:r>
            <a:r>
              <a:rPr lang="en-US" altLang="zh-CN" dirty="0" smtClean="0"/>
              <a:t>: </a:t>
            </a:r>
            <a:r>
              <a:rPr lang="en-US" altLang="zh-CN" dirty="0" err="1" smtClean="0"/>
              <a:t>Yasu</a:t>
            </a:r>
            <a:endParaRPr lang="en-US" altLang="zh-CN" dirty="0" smtClean="0"/>
          </a:p>
          <a:p>
            <a:pPr lvl="1"/>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076040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#368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9213 as below:</a:t>
            </a:r>
          </a:p>
          <a:p>
            <a:pPr lvl="1"/>
            <a:r>
              <a:rPr lang="en-US" altLang="zh-CN" dirty="0"/>
              <a:t>Resolution: Rejected</a:t>
            </a:r>
          </a:p>
          <a:p>
            <a:pPr lvl="1"/>
            <a:r>
              <a:rPr lang="en-US" altLang="zh-CN" dirty="0"/>
              <a:t>Reason: The proposed modification could imply an implementation possibility but not necessarily specified in spec</a:t>
            </a:r>
            <a:r>
              <a:rPr lang="en-US" altLang="zh-CN" dirty="0" smtClean="0"/>
              <a:t>.</a:t>
            </a:r>
          </a:p>
          <a:p>
            <a:pPr lvl="1"/>
            <a:endParaRPr lang="en-US" altLang="zh-CN" dirty="0"/>
          </a:p>
          <a:p>
            <a:pPr lvl="1"/>
            <a:r>
              <a:rPr lang="en-US" altLang="zh-CN" dirty="0" smtClean="0"/>
              <a:t>Move: Bo Sun			</a:t>
            </a:r>
            <a:r>
              <a:rPr lang="en-US" altLang="zh-CN" dirty="0" smtClean="0"/>
              <a:t>Second </a:t>
            </a:r>
            <a:r>
              <a:rPr lang="en-US" altLang="zh-CN" dirty="0" err="1" smtClean="0"/>
              <a:t>Yasu</a:t>
            </a:r>
            <a:endParaRPr lang="en-US" altLang="zh-CN" dirty="0" smtClean="0"/>
          </a:p>
          <a:p>
            <a:pPr lvl="1"/>
            <a:r>
              <a:rPr lang="en-US"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439310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#369</a:t>
            </a:r>
            <a:endParaRPr lang="en-US" dirty="0"/>
          </a:p>
        </p:txBody>
      </p:sp>
      <p:sp>
        <p:nvSpPr>
          <p:cNvPr id="3" name="Content Placeholder 2"/>
          <p:cNvSpPr>
            <a:spLocks noGrp="1"/>
          </p:cNvSpPr>
          <p:nvPr>
            <p:ph idx="1"/>
          </p:nvPr>
        </p:nvSpPr>
        <p:spPr/>
        <p:txBody>
          <a:bodyPr/>
          <a:lstStyle/>
          <a:p>
            <a:r>
              <a:rPr lang="en-US" altLang="zh-CN" dirty="0" smtClean="0"/>
              <a:t>Move to accept resolution </a:t>
            </a:r>
            <a:r>
              <a:rPr lang="en-US" altLang="zh-CN" dirty="0"/>
              <a:t>to CID 5292 as </a:t>
            </a:r>
            <a:r>
              <a:rPr lang="en-US" altLang="zh-CN" dirty="0" smtClean="0"/>
              <a:t>below</a:t>
            </a:r>
            <a:endParaRPr lang="en-US" altLang="zh-CN" dirty="0"/>
          </a:p>
          <a:p>
            <a:pPr lvl="1"/>
            <a:r>
              <a:rPr lang="en-GB" altLang="zh-CN" dirty="0"/>
              <a:t>Resolution: Revised</a:t>
            </a:r>
          </a:p>
          <a:p>
            <a:pPr lvl="1"/>
            <a:r>
              <a:rPr lang="en-GB" altLang="zh-CN" dirty="0"/>
              <a:t>Instruction to Editor: the issue addressed by CID 5292 has been implemented in D1.4. So no more modification is needed</a:t>
            </a:r>
            <a:r>
              <a:rPr lang="en-GB" altLang="zh-CN" dirty="0" smtClean="0"/>
              <a:t>.</a:t>
            </a:r>
          </a:p>
          <a:p>
            <a:pPr lvl="1"/>
            <a:endParaRPr lang="en-GB" altLang="zh-CN" dirty="0"/>
          </a:p>
          <a:p>
            <a:pPr lvl="1"/>
            <a:r>
              <a:rPr lang="en-GB" altLang="zh-CN" dirty="0" smtClean="0"/>
              <a:t>Move: Bo Sun		Second: </a:t>
            </a:r>
            <a:r>
              <a:rPr lang="en-GB" altLang="zh-CN" dirty="0" err="1" smtClean="0"/>
              <a:t>Yasu</a:t>
            </a:r>
            <a:endParaRPr lang="en-GB" altLang="zh-CN" dirty="0" smtClean="0"/>
          </a:p>
          <a:p>
            <a:pPr lvl="1"/>
            <a:r>
              <a:rPr lang="en-GB" altLang="zh-CN" dirty="0" smtClean="0"/>
              <a:t>Accepted with no objection</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19648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#370</a:t>
            </a:r>
            <a:endParaRPr lang="en-US" dirty="0"/>
          </a:p>
        </p:txBody>
      </p:sp>
      <p:sp>
        <p:nvSpPr>
          <p:cNvPr id="3" name="Content Placeholder 2"/>
          <p:cNvSpPr>
            <a:spLocks noGrp="1"/>
          </p:cNvSpPr>
          <p:nvPr>
            <p:ph idx="1"/>
          </p:nvPr>
        </p:nvSpPr>
        <p:spPr/>
        <p:txBody>
          <a:bodyPr/>
          <a:lstStyle/>
          <a:p>
            <a:r>
              <a:rPr lang="en-US" altLang="zh-CN" dirty="0" smtClean="0"/>
              <a:t>Move to accept resolution </a:t>
            </a:r>
            <a:r>
              <a:rPr lang="en-US" altLang="zh-CN" dirty="0"/>
              <a:t>to CID 4917 as </a:t>
            </a:r>
            <a:r>
              <a:rPr lang="en-US" altLang="zh-CN" dirty="0" smtClean="0"/>
              <a:t>below</a:t>
            </a:r>
          </a:p>
          <a:p>
            <a:pPr lvl="1"/>
            <a:r>
              <a:rPr lang="en-GB" altLang="zh-CN" dirty="0" smtClean="0"/>
              <a:t>Resolution: Rejected</a:t>
            </a:r>
          </a:p>
          <a:p>
            <a:pPr lvl="1"/>
            <a:r>
              <a:rPr lang="en-GB" altLang="zh-CN" dirty="0" smtClean="0"/>
              <a:t>Reason</a:t>
            </a:r>
            <a:r>
              <a:rPr lang="en-GB" altLang="zh-CN" dirty="0"/>
              <a:t>:  </a:t>
            </a:r>
            <a:r>
              <a:rPr lang="en-US" altLang="zh-CN" dirty="0"/>
              <a:t>Benefits are not clear. HE-SIG-B structure is very different from other fields and does not necessarily have to follow the same organization</a:t>
            </a:r>
            <a:r>
              <a:rPr lang="en-US" altLang="zh-CN" dirty="0" smtClean="0"/>
              <a:t>.</a:t>
            </a:r>
            <a:endParaRPr lang="en-GB" altLang="zh-CN" i="1" dirty="0" smtClean="0"/>
          </a:p>
          <a:p>
            <a:pPr lvl="1"/>
            <a:endParaRPr lang="en-GB" altLang="zh-CN" dirty="0"/>
          </a:p>
          <a:p>
            <a:pPr lvl="1"/>
            <a:r>
              <a:rPr lang="en-GB" altLang="zh-CN" dirty="0" smtClean="0"/>
              <a:t>Move: Bo Sun			Second</a:t>
            </a:r>
            <a:r>
              <a:rPr lang="en-GB" altLang="zh-CN" dirty="0" smtClean="0"/>
              <a:t>: </a:t>
            </a:r>
            <a:r>
              <a:rPr lang="en-GB" altLang="zh-CN" dirty="0" err="1" smtClean="0"/>
              <a:t>Yasu</a:t>
            </a:r>
            <a:endParaRPr lang="en-GB" altLang="zh-CN" dirty="0" smtClean="0"/>
          </a:p>
          <a:p>
            <a:pPr lvl="1"/>
            <a:r>
              <a:rPr lang="en-GB" altLang="zh-CN" dirty="0" smtClean="0"/>
              <a:t>Accepted with no objection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761678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#371</a:t>
            </a:r>
            <a:endParaRPr lang="en-US" dirty="0"/>
          </a:p>
        </p:txBody>
      </p:sp>
      <p:sp>
        <p:nvSpPr>
          <p:cNvPr id="3" name="Content Placeholder 2"/>
          <p:cNvSpPr>
            <a:spLocks noGrp="1"/>
          </p:cNvSpPr>
          <p:nvPr>
            <p:ph idx="1"/>
          </p:nvPr>
        </p:nvSpPr>
        <p:spPr>
          <a:xfrm>
            <a:off x="685800" y="1676400"/>
            <a:ext cx="7770813" cy="609600"/>
          </a:xfrm>
        </p:spPr>
        <p:txBody>
          <a:bodyPr/>
          <a:lstStyle/>
          <a:p>
            <a:r>
              <a:rPr lang="en-US" dirty="0" smtClean="0"/>
              <a:t>Move to accept resolutions to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023563"/>
              </p:ext>
            </p:extLst>
          </p:nvPr>
        </p:nvGraphicFramePr>
        <p:xfrm>
          <a:off x="457200" y="2575560"/>
          <a:ext cx="8151813" cy="2910840"/>
        </p:xfrm>
        <a:graphic>
          <a:graphicData uri="http://schemas.openxmlformats.org/drawingml/2006/table">
            <a:tbl>
              <a:tblPr firstRow="1" bandRow="1">
                <a:tableStyleId>{ED083AE6-46FA-4A59-8FB0-9F97EB10719F}</a:tableStyleId>
              </a:tblPr>
              <a:tblGrid>
                <a:gridCol w="2151229"/>
                <a:gridCol w="6000584"/>
              </a:tblGrid>
              <a:tr h="370840">
                <a:tc>
                  <a:txBody>
                    <a:bodyPr/>
                    <a:lstStyle/>
                    <a:p>
                      <a:pPr algn="ctr"/>
                      <a:r>
                        <a:rPr lang="en-US" sz="1600" dirty="0" smtClean="0"/>
                        <a:t>DCN</a:t>
                      </a:r>
                      <a:endParaRPr lang="en-US" sz="1600" dirty="0"/>
                    </a:p>
                  </a:txBody>
                  <a:tcPr/>
                </a:tc>
                <a:tc>
                  <a:txBody>
                    <a:bodyPr/>
                    <a:lstStyle/>
                    <a:p>
                      <a:pPr algn="ctr"/>
                      <a:r>
                        <a:rPr lang="en-US" sz="1600" dirty="0" smtClean="0"/>
                        <a:t>CIDs</a:t>
                      </a:r>
                      <a:endParaRPr lang="en-US" sz="1600" dirty="0"/>
                    </a:p>
                  </a:txBody>
                  <a:tcPr/>
                </a:tc>
              </a:tr>
              <a:tr h="370840">
                <a:tc>
                  <a:txBody>
                    <a:bodyPr/>
                    <a:lstStyle/>
                    <a:p>
                      <a:r>
                        <a:rPr lang="en-US" sz="1600" dirty="0" smtClean="0"/>
                        <a:t>11-17/1361r0</a:t>
                      </a:r>
                      <a:endParaRPr lang="en-US" sz="1600" dirty="0"/>
                    </a:p>
                  </a:txBody>
                  <a:tcPr/>
                </a:tc>
                <a:tc>
                  <a:txBody>
                    <a:bodyPr/>
                    <a:lstStyle/>
                    <a:p>
                      <a:r>
                        <a:rPr lang="en-GB" altLang="zh-CN" sz="1600" dirty="0" smtClean="0"/>
                        <a:t>9765, 7237, 8806, 8808, 7827, 10382, 8810, 8811, 9153</a:t>
                      </a:r>
                      <a:endParaRPr lang="en-US" sz="1600" dirty="0"/>
                    </a:p>
                  </a:txBody>
                  <a:tcPr/>
                </a:tc>
              </a:tr>
              <a:tr h="370840">
                <a:tc>
                  <a:txBody>
                    <a:bodyPr/>
                    <a:lstStyle/>
                    <a:p>
                      <a:r>
                        <a:rPr lang="en-US" sz="1600" dirty="0" smtClean="0"/>
                        <a:t>11-17/1296r0</a:t>
                      </a:r>
                      <a:endParaRPr lang="en-US" sz="1600" dirty="0"/>
                    </a:p>
                  </a:txBody>
                  <a:tcPr/>
                </a:tc>
                <a:tc>
                  <a:txBody>
                    <a:bodyPr/>
                    <a:lstStyle/>
                    <a:p>
                      <a:r>
                        <a:rPr lang="en-US" sz="1600" dirty="0" smtClean="0"/>
                        <a:t>CID 3430(MU), 10346(MU), 10347(MU), 10348(MU), 8869, 7849</a:t>
                      </a:r>
                    </a:p>
                  </a:txBody>
                  <a:tcPr/>
                </a:tc>
              </a:tr>
              <a:tr h="370840">
                <a:tc>
                  <a:txBody>
                    <a:bodyPr/>
                    <a:lstStyle/>
                    <a:p>
                      <a:r>
                        <a:rPr lang="en-US" sz="1600" dirty="0" smtClean="0"/>
                        <a:t>11-17/1001r4</a:t>
                      </a:r>
                      <a:endParaRPr lang="en-US" sz="1600" dirty="0"/>
                    </a:p>
                  </a:txBody>
                  <a:tcPr/>
                </a:tc>
                <a:tc>
                  <a:txBody>
                    <a:bodyPr/>
                    <a:lstStyle/>
                    <a:p>
                      <a:r>
                        <a:rPr lang="en-US" sz="1600" dirty="0" smtClean="0"/>
                        <a:t>4094, 8744, 9545, 4857, 4940, 5244, 9546, 4858, 5245, 8746, 4941, 8748, 4943, 8749, 8750, 4944, 9721, 8751, 4861, 4945, 8752, 4946, 8753, 4947, 4949, 8754, 8755, 10199, 8756, 8757, 8758, 8759, 4862, 8760, 4860, 8763, 4859, 4950, 8764, 6111, 7680, 8765, 8766, 8767, 9139, 10083, 8768, 10363, 4951, 8769, 9140, 8531, 9141, 8770, 8771, 8772, 8773, 4954, 8776, 8777, 8778, 4955, 5247, 8779, 4957, 4958, 8780, 8781, 8782, 5248, 4959, 9144, 9145, 5389, 4960, 8783</a:t>
                      </a:r>
                    </a:p>
                  </a:txBody>
                  <a:tcPr/>
                </a:tc>
              </a:tr>
            </a:tbl>
          </a:graphicData>
        </a:graphic>
      </p:graphicFrame>
    </p:spTree>
    <p:extLst>
      <p:ext uri="{BB962C8B-B14F-4D97-AF65-F5344CB8AC3E}">
        <p14:creationId xmlns:p14="http://schemas.microsoft.com/office/powerpoint/2010/main" val="6702549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r>
              <a:rPr lang="en-US" dirty="0" smtClean="0"/>
              <a:t>#371 </a:t>
            </a:r>
            <a:r>
              <a:rPr lang="en-US" dirty="0" smtClean="0"/>
              <a:t>(</a:t>
            </a:r>
            <a:r>
              <a:rPr lang="en-US" dirty="0" err="1" smtClean="0"/>
              <a:t>Cntd</a:t>
            </a:r>
            <a:r>
              <a:rPr lang="en-US" dirty="0" smtClean="0"/>
              <a:t>)</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828325092"/>
              </p:ext>
            </p:extLst>
          </p:nvPr>
        </p:nvGraphicFramePr>
        <p:xfrm>
          <a:off x="838200" y="1981200"/>
          <a:ext cx="7467600" cy="423164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dirty="0" smtClean="0"/>
                        <a:t>11-17/1381r3</a:t>
                      </a:r>
                      <a:endParaRPr lang="en-US" sz="1600" dirty="0"/>
                    </a:p>
                  </a:txBody>
                  <a:tcPr/>
                </a:tc>
                <a:tc>
                  <a:txBody>
                    <a:bodyPr/>
                    <a:lstStyle/>
                    <a:p>
                      <a:r>
                        <a:rPr lang="en-US" sz="1600" dirty="0" smtClean="0"/>
                        <a:t>CID 6309 (MAC), 8761, 8762, 9138</a:t>
                      </a:r>
                      <a:endParaRPr lang="en-US" sz="1600" dirty="0"/>
                    </a:p>
                  </a:txBody>
                  <a:tcPr/>
                </a:tc>
              </a:tr>
              <a:tr h="370840">
                <a:tc>
                  <a:txBody>
                    <a:bodyPr/>
                    <a:lstStyle/>
                    <a:p>
                      <a:r>
                        <a:rPr lang="en-US" sz="1600" dirty="0" smtClean="0"/>
                        <a:t>11-17/1306r2</a:t>
                      </a:r>
                      <a:endParaRPr lang="en-US" sz="1600" dirty="0"/>
                    </a:p>
                  </a:txBody>
                  <a:tcPr/>
                </a:tc>
                <a:tc>
                  <a:txBody>
                    <a:bodyPr/>
                    <a:lstStyle/>
                    <a:p>
                      <a:r>
                        <a:rPr lang="en-US" sz="1600" dirty="0" smtClean="0"/>
                        <a:t>4970, 7238, 7239, 7240, 8604, 9148, 9149, 9150, 9793, 9091, 7855, 9084</a:t>
                      </a:r>
                      <a:endParaRPr lang="en-US" sz="1600" dirty="0"/>
                    </a:p>
                  </a:txBody>
                  <a:tcPr/>
                </a:tc>
              </a:tr>
              <a:tr h="370840">
                <a:tc>
                  <a:txBody>
                    <a:bodyPr/>
                    <a:lstStyle/>
                    <a:p>
                      <a:r>
                        <a:rPr lang="en-US" sz="1600" dirty="0" smtClean="0"/>
                        <a:t>11-17/1332r0</a:t>
                      </a:r>
                      <a:endParaRPr lang="en-US" sz="1600" dirty="0"/>
                    </a:p>
                  </a:txBody>
                  <a:tcPr/>
                </a:tc>
                <a:tc>
                  <a:txBody>
                    <a:bodyPr/>
                    <a:lstStyle/>
                    <a:p>
                      <a:r>
                        <a:rPr lang="en-US" sz="1600" dirty="0" smtClean="0"/>
                        <a:t>10374</a:t>
                      </a:r>
                      <a:endParaRPr lang="en-US" sz="1600" dirty="0"/>
                    </a:p>
                  </a:txBody>
                  <a:tcPr/>
                </a:tc>
              </a:tr>
              <a:tr h="370840">
                <a:tc>
                  <a:txBody>
                    <a:bodyPr/>
                    <a:lstStyle/>
                    <a:p>
                      <a:r>
                        <a:rPr lang="en-US" sz="1600" dirty="0" smtClean="0"/>
                        <a:t>11-17/0995r4</a:t>
                      </a:r>
                      <a:endParaRPr lang="en-US" sz="1600" dirty="0"/>
                    </a:p>
                  </a:txBody>
                  <a:tcPr/>
                </a:tc>
                <a:tc>
                  <a:txBody>
                    <a:bodyPr/>
                    <a:lstStyle/>
                    <a:p>
                      <a:r>
                        <a:rPr lang="en-US" sz="1600" dirty="0" smtClean="0"/>
                        <a:t>PHY CID 3320, 3403, 5141, 5418, 5419, 7986, 8416, 8674, 9509, 10350, 4953, 8417, 8775, 10351, 10364, 5246, 5753, 5301, 5303, 5413, 5414, 5415, 5416, 5787, 5792, 6123, 7236, 8079, 8418, 8419, 8567, 8912, 9552, 9553, 10210, 10408, 10410;</a:t>
                      </a:r>
                    </a:p>
                    <a:p>
                      <a:r>
                        <a:rPr lang="en-US" sz="1600" dirty="0" smtClean="0"/>
                        <a:t>MAC CID 3319, 3321, 3401, 3405, 3672, 5089, 5131, 5417, 6084, 8022, 8420, 8657, 9995, 10341, 5090</a:t>
                      </a:r>
                      <a:endParaRPr lang="en-US" sz="1600" dirty="0"/>
                    </a:p>
                  </a:txBody>
                  <a:tcPr/>
                </a:tc>
              </a:tr>
              <a:tr h="370840">
                <a:tc>
                  <a:txBody>
                    <a:bodyPr/>
                    <a:lstStyle/>
                    <a:p>
                      <a:r>
                        <a:rPr lang="en-US" sz="1600" dirty="0" smtClean="0"/>
                        <a:t>11-17/1315r3</a:t>
                      </a:r>
                      <a:endParaRPr lang="en-US" sz="1600" dirty="0"/>
                    </a:p>
                  </a:txBody>
                  <a:tcPr/>
                </a:tc>
                <a:tc>
                  <a:txBody>
                    <a:bodyPr/>
                    <a:lstStyle/>
                    <a:p>
                      <a:r>
                        <a:rPr lang="en-US" sz="1600" dirty="0" smtClean="0"/>
                        <a:t>8576</a:t>
                      </a:r>
                      <a:endParaRPr lang="en-US" sz="1600" dirty="0"/>
                    </a:p>
                  </a:txBody>
                  <a:tcPr/>
                </a:tc>
              </a:tr>
              <a:tr h="370840">
                <a:tc>
                  <a:txBody>
                    <a:bodyPr/>
                    <a:lstStyle/>
                    <a:p>
                      <a:r>
                        <a:rPr lang="en-US" sz="1600" dirty="0" smtClean="0"/>
                        <a:t>11-17/1462r0</a:t>
                      </a:r>
                      <a:endParaRPr lang="en-US" sz="1600" dirty="0"/>
                    </a:p>
                  </a:txBody>
                  <a:tcPr/>
                </a:tc>
                <a:tc>
                  <a:txBody>
                    <a:bodyPr/>
                    <a:lstStyle/>
                    <a:p>
                      <a:r>
                        <a:rPr lang="en-US" sz="1600" dirty="0" smtClean="0"/>
                        <a:t>7548</a:t>
                      </a:r>
                      <a:endParaRPr lang="en-US" sz="1600" dirty="0"/>
                    </a:p>
                  </a:txBody>
                  <a:tcPr/>
                </a:tc>
              </a:tr>
            </a:tbl>
          </a:graphicData>
        </a:graphic>
      </p:graphicFrame>
    </p:spTree>
    <p:extLst>
      <p:ext uri="{BB962C8B-B14F-4D97-AF65-F5344CB8AC3E}">
        <p14:creationId xmlns:p14="http://schemas.microsoft.com/office/powerpoint/2010/main" val="11295006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#371 </a:t>
            </a:r>
            <a:r>
              <a:rPr lang="en-US" dirty="0" smtClean="0"/>
              <a:t>(</a:t>
            </a:r>
            <a:r>
              <a:rPr lang="en-US" dirty="0" err="1" smtClean="0"/>
              <a:t>Cntd</a:t>
            </a:r>
            <a:r>
              <a:rPr lang="en-US" dirty="0" smtClean="0"/>
              <a:t>)</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670960712"/>
              </p:ext>
            </p:extLst>
          </p:nvPr>
        </p:nvGraphicFramePr>
        <p:xfrm>
          <a:off x="838200" y="1676400"/>
          <a:ext cx="7467600" cy="370840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smtClean="0"/>
                        <a:t>11-17/1472r1</a:t>
                      </a:r>
                      <a:endParaRPr lang="en-US" sz="1600" dirty="0"/>
                    </a:p>
                  </a:txBody>
                  <a:tcPr/>
                </a:tc>
                <a:tc>
                  <a:txBody>
                    <a:bodyPr/>
                    <a:lstStyle/>
                    <a:p>
                      <a:r>
                        <a:rPr lang="en-US" sz="1600" dirty="0" smtClean="0"/>
                        <a:t>7859</a:t>
                      </a:r>
                      <a:endParaRPr lang="en-US" sz="1600" dirty="0"/>
                    </a:p>
                  </a:txBody>
                  <a:tcPr/>
                </a:tc>
              </a:tr>
              <a:tr h="370840">
                <a:tc>
                  <a:txBody>
                    <a:bodyPr/>
                    <a:lstStyle/>
                    <a:p>
                      <a:r>
                        <a:rPr lang="en-US" sz="1600" dirty="0" smtClean="0"/>
                        <a:t>11-17/0720r1</a:t>
                      </a:r>
                      <a:endParaRPr lang="en-US" sz="1600" dirty="0"/>
                    </a:p>
                  </a:txBody>
                  <a:tcPr/>
                </a:tc>
                <a:tc>
                  <a:txBody>
                    <a:bodyPr/>
                    <a:lstStyle/>
                    <a:p>
                      <a:r>
                        <a:rPr lang="en-US" sz="1600" smtClean="0"/>
                        <a:t>4906</a:t>
                      </a:r>
                      <a:endParaRPr lang="en-US" sz="1600" dirty="0"/>
                    </a:p>
                  </a:txBody>
                  <a:tcPr/>
                </a:tc>
              </a:tr>
              <a:tr h="370840">
                <a:tc>
                  <a:txBody>
                    <a:bodyPr/>
                    <a:lstStyle/>
                    <a:p>
                      <a:r>
                        <a:rPr lang="en-US" sz="1600" dirty="0" smtClean="0"/>
                        <a:t>11-17/0532r2</a:t>
                      </a:r>
                      <a:endParaRPr lang="en-US" sz="1600" dirty="0"/>
                    </a:p>
                  </a:txBody>
                  <a:tcPr/>
                </a:tc>
                <a:tc>
                  <a:txBody>
                    <a:bodyPr/>
                    <a:lstStyle/>
                    <a:p>
                      <a:r>
                        <a:rPr lang="en-US" sz="1600" dirty="0" smtClean="0"/>
                        <a:t>9734, 10146, 9052, 9205</a:t>
                      </a:r>
                    </a:p>
                  </a:txBody>
                  <a:tcPr/>
                </a:tc>
              </a:tr>
              <a:tr h="370840">
                <a:tc>
                  <a:txBody>
                    <a:bodyPr/>
                    <a:lstStyle/>
                    <a:p>
                      <a:r>
                        <a:rPr lang="en-US" sz="1600" dirty="0" smtClean="0"/>
                        <a:t>11-17/1485r0</a:t>
                      </a:r>
                      <a:endParaRPr lang="en-US" sz="1600" dirty="0"/>
                    </a:p>
                  </a:txBody>
                  <a:tcPr/>
                </a:tc>
                <a:tc>
                  <a:txBody>
                    <a:bodyPr/>
                    <a:lstStyle/>
                    <a:p>
                      <a:r>
                        <a:rPr lang="en-US" sz="1600" dirty="0" smtClean="0"/>
                        <a:t>9735</a:t>
                      </a:r>
                    </a:p>
                  </a:txBody>
                  <a:tcPr/>
                </a:tc>
              </a:tr>
              <a:tr h="370840">
                <a:tc>
                  <a:txBody>
                    <a:bodyPr/>
                    <a:lstStyle/>
                    <a:p>
                      <a:r>
                        <a:rPr lang="en-US" sz="1600" dirty="0" smtClean="0"/>
                        <a:t>11-17/1383r5</a:t>
                      </a:r>
                      <a:endParaRPr lang="en-US" sz="1600" dirty="0"/>
                    </a:p>
                  </a:txBody>
                  <a:tcPr/>
                </a:tc>
                <a:tc>
                  <a:txBody>
                    <a:bodyPr/>
                    <a:lstStyle/>
                    <a:p>
                      <a:r>
                        <a:rPr lang="en-US" sz="1600" dirty="0" smtClean="0"/>
                        <a:t>9551</a:t>
                      </a:r>
                      <a:endParaRPr lang="en-US" sz="1600" dirty="0"/>
                    </a:p>
                  </a:txBody>
                  <a:tcPr/>
                </a:tc>
              </a:tr>
              <a:tr h="370840">
                <a:tc>
                  <a:txBody>
                    <a:bodyPr/>
                    <a:lstStyle/>
                    <a:p>
                      <a:r>
                        <a:rPr lang="en-US" sz="1600" dirty="0" smtClean="0"/>
                        <a:t>11-17/1462r0</a:t>
                      </a:r>
                      <a:endParaRPr lang="en-US" sz="1600" dirty="0"/>
                    </a:p>
                  </a:txBody>
                  <a:tcPr/>
                </a:tc>
                <a:tc>
                  <a:txBody>
                    <a:bodyPr/>
                    <a:lstStyle/>
                    <a:p>
                      <a:r>
                        <a:rPr lang="en-US" sz="1600" dirty="0" smtClean="0"/>
                        <a:t>7548</a:t>
                      </a:r>
                      <a:endParaRPr lang="en-US" sz="1600" dirty="0"/>
                    </a:p>
                  </a:txBody>
                  <a:tcPr/>
                </a:tc>
              </a:tr>
              <a:tr h="370840">
                <a:tc>
                  <a:txBody>
                    <a:bodyPr/>
                    <a:lstStyle/>
                    <a:p>
                      <a:r>
                        <a:rPr lang="en-US" sz="1600" dirty="0" smtClean="0"/>
                        <a:t>11-17/1001r4</a:t>
                      </a:r>
                      <a:endParaRPr lang="en-US" sz="1600" dirty="0"/>
                    </a:p>
                  </a:txBody>
                  <a:tcPr/>
                </a:tc>
                <a:tc>
                  <a:txBody>
                    <a:bodyPr/>
                    <a:lstStyle/>
                    <a:p>
                      <a:r>
                        <a:rPr lang="en-US" sz="1600" dirty="0" smtClean="0"/>
                        <a:t>9968, 8747</a:t>
                      </a:r>
                    </a:p>
                  </a:txBody>
                  <a:tcPr/>
                </a:tc>
              </a:tr>
              <a:tr h="370840">
                <a:tc>
                  <a:txBody>
                    <a:bodyPr/>
                    <a:lstStyle/>
                    <a:p>
                      <a:r>
                        <a:rPr lang="en-US" sz="1600" dirty="0" smtClean="0"/>
                        <a:t>11-17/1454r1</a:t>
                      </a:r>
                      <a:endParaRPr lang="en-US" sz="1600" dirty="0"/>
                    </a:p>
                  </a:txBody>
                  <a:tcPr/>
                </a:tc>
                <a:tc>
                  <a:txBody>
                    <a:bodyPr/>
                    <a:lstStyle/>
                    <a:p>
                      <a:r>
                        <a:rPr lang="en-US" sz="1600" dirty="0" smtClean="0"/>
                        <a:t>0084</a:t>
                      </a:r>
                    </a:p>
                  </a:txBody>
                  <a:tcPr/>
                </a:tc>
              </a:tr>
              <a:tr h="370840">
                <a:tc>
                  <a:txBody>
                    <a:bodyPr/>
                    <a:lstStyle/>
                    <a:p>
                      <a:r>
                        <a:rPr lang="en-US" sz="1600" dirty="0" smtClean="0"/>
                        <a:t>11-17/1468r0</a:t>
                      </a:r>
                      <a:endParaRPr lang="en-US" sz="1600" dirty="0"/>
                    </a:p>
                  </a:txBody>
                  <a:tcPr/>
                </a:tc>
                <a:tc>
                  <a:txBody>
                    <a:bodyPr/>
                    <a:lstStyle/>
                    <a:p>
                      <a:r>
                        <a:rPr lang="en-US" sz="1600" dirty="0" smtClean="0"/>
                        <a:t>9463</a:t>
                      </a:r>
                    </a:p>
                  </a:txBody>
                  <a:tcPr/>
                </a:tc>
              </a:tr>
            </a:tbl>
          </a:graphicData>
        </a:graphic>
      </p:graphicFrame>
      <p:sp>
        <p:nvSpPr>
          <p:cNvPr id="7" name="TextBox 6"/>
          <p:cNvSpPr txBox="1"/>
          <p:nvPr/>
        </p:nvSpPr>
        <p:spPr>
          <a:xfrm>
            <a:off x="1219200" y="5638800"/>
            <a:ext cx="7086600" cy="830997"/>
          </a:xfrm>
          <a:prstGeom prst="rect">
            <a:avLst/>
          </a:prstGeom>
          <a:noFill/>
        </p:spPr>
        <p:txBody>
          <a:bodyPr wrap="square" rtlCol="0">
            <a:spAutoFit/>
          </a:bodyPr>
          <a:lstStyle/>
          <a:p>
            <a:r>
              <a:rPr lang="en-US" dirty="0" smtClean="0">
                <a:solidFill>
                  <a:schemeClr val="tx1"/>
                </a:solidFill>
              </a:rPr>
              <a:t>Move:  Bo Sun			Second</a:t>
            </a:r>
            <a:r>
              <a:rPr lang="en-US" dirty="0" smtClean="0">
                <a:solidFill>
                  <a:schemeClr val="tx1"/>
                </a:solidFill>
              </a:rPr>
              <a:t>: </a:t>
            </a:r>
            <a:r>
              <a:rPr lang="en-US" dirty="0" err="1" smtClean="0">
                <a:solidFill>
                  <a:schemeClr val="tx1"/>
                </a:solidFill>
              </a:rPr>
              <a:t>Yasu</a:t>
            </a:r>
            <a:endParaRPr lang="en-US" dirty="0" smtClean="0">
              <a:solidFill>
                <a:schemeClr val="tx1"/>
              </a:solidFill>
            </a:endParaRPr>
          </a:p>
          <a:p>
            <a:r>
              <a:rPr lang="en-US" dirty="0" smtClean="0">
                <a:solidFill>
                  <a:schemeClr val="tx1"/>
                </a:solidFill>
              </a:rPr>
              <a:t>Accepted with no objection</a:t>
            </a:r>
            <a:endParaRPr lang="en-US" dirty="0">
              <a:solidFill>
                <a:schemeClr val="tx1"/>
              </a:solidFill>
            </a:endParaRPr>
          </a:p>
        </p:txBody>
      </p:sp>
    </p:spTree>
    <p:extLst>
      <p:ext uri="{BB962C8B-B14F-4D97-AF65-F5344CB8AC3E}">
        <p14:creationId xmlns:p14="http://schemas.microsoft.com/office/powerpoint/2010/main" val="2832711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#372 </a:t>
            </a:r>
            <a:r>
              <a:rPr lang="en-US" dirty="0" smtClean="0"/>
              <a:t>(MU)</a:t>
            </a:r>
            <a:endParaRPr lang="en-US" dirty="0"/>
          </a:p>
        </p:txBody>
      </p:sp>
      <p:sp>
        <p:nvSpPr>
          <p:cNvPr id="6" name="Content Placeholder 5"/>
          <p:cNvSpPr>
            <a:spLocks noGrp="1"/>
          </p:cNvSpPr>
          <p:nvPr>
            <p:ph idx="1"/>
          </p:nvPr>
        </p:nvSpPr>
        <p:spPr>
          <a:xfrm>
            <a:off x="685800" y="1600200"/>
            <a:ext cx="7770813" cy="685800"/>
          </a:xfrm>
        </p:spPr>
        <p:txBody>
          <a:bodyPr/>
          <a:lstStyle/>
          <a:p>
            <a:r>
              <a:rPr lang="en-US" dirty="0" smtClean="0"/>
              <a:t>Move to accept resolutions to CIDs: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513205110"/>
              </p:ext>
            </p:extLst>
          </p:nvPr>
        </p:nvGraphicFramePr>
        <p:xfrm>
          <a:off x="875506" y="2133600"/>
          <a:ext cx="7467600" cy="352552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dirty="0" smtClean="0"/>
                        <a:t>11-17/1286r1</a:t>
                      </a:r>
                      <a:endParaRPr lang="en-US" sz="1600" dirty="0"/>
                    </a:p>
                  </a:txBody>
                  <a:tcPr/>
                </a:tc>
                <a:tc>
                  <a:txBody>
                    <a:bodyPr/>
                    <a:lstStyle/>
                    <a:p>
                      <a:r>
                        <a:rPr lang="en-US" sz="1600" dirty="0" smtClean="0"/>
                        <a:t>3223, 3224, 4797, 4798, 4799, 4801, 4802, 4803, 4804, 5179, 5180, 5181, 5182, 5698, 5699, 5700, 5701, 5780, 5808, 5943, 5944, 5945, 5980, 5981, 5982, 6099, 6163, 6164, 6165, 7089, 7226, 7385, 7571, 7572, 7642, 7643, 7688, 7689, 7807, 7808, 8053, 8167, 8168, 8217, 8255, 8270, 8294, 8495, 8496, 8497, 8593, 8696, 8697, 8698, 8699, 9290, 9398, 9454, 9457, 9466, 9467, 9468, 9526, 9587, 9704, 9705, 9706, 9889, 9890, 9891, 9892, 9893, 10316</a:t>
                      </a:r>
                    </a:p>
                  </a:txBody>
                  <a:tcPr/>
                </a:tc>
              </a:tr>
              <a:tr h="370840">
                <a:tc>
                  <a:txBody>
                    <a:bodyPr/>
                    <a:lstStyle/>
                    <a:p>
                      <a:r>
                        <a:rPr lang="en-US" sz="1600" dirty="0" smtClean="0"/>
                        <a:t>11-17/1139r2</a:t>
                      </a:r>
                      <a:endParaRPr lang="en-US" sz="1600" dirty="0"/>
                    </a:p>
                  </a:txBody>
                  <a:tcPr/>
                </a:tc>
                <a:tc>
                  <a:txBody>
                    <a:bodyPr/>
                    <a:lstStyle/>
                    <a:p>
                      <a:r>
                        <a:rPr lang="en-GB" sz="1600" dirty="0" smtClean="0"/>
                        <a:t>6139, 7425</a:t>
                      </a:r>
                      <a:endParaRPr lang="en-US" sz="1600" dirty="0" smtClean="0"/>
                    </a:p>
                  </a:txBody>
                  <a:tcPr/>
                </a:tc>
              </a:tr>
              <a:tr h="370840">
                <a:tc>
                  <a:txBody>
                    <a:bodyPr/>
                    <a:lstStyle/>
                    <a:p>
                      <a:r>
                        <a:rPr lang="en-US" sz="1600" dirty="0" smtClean="0"/>
                        <a:t>11-17/1091r1</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7394, 8058, 8275, 8303</a:t>
                      </a:r>
                    </a:p>
                  </a:txBody>
                  <a:tcPr/>
                </a:tc>
              </a:tr>
              <a:tr h="370840">
                <a:tc>
                  <a:txBody>
                    <a:bodyPr/>
                    <a:lstStyle/>
                    <a:p>
                      <a:r>
                        <a:rPr lang="en-US" sz="1600" dirty="0" smtClean="0"/>
                        <a:t>11-17/1060r6</a:t>
                      </a:r>
                      <a:endParaRPr lang="en-US" sz="1600" dirty="0"/>
                    </a:p>
                  </a:txBody>
                  <a:tcPr/>
                </a:tc>
                <a:tc>
                  <a:txBody>
                    <a:bodyPr/>
                    <a:lstStyle/>
                    <a:p>
                      <a:r>
                        <a:rPr lang="en-GB" sz="1600" dirty="0" smtClean="0"/>
                        <a:t>6053, 6042</a:t>
                      </a:r>
                      <a:endParaRPr lang="en-US" sz="1600" dirty="0" smtClean="0"/>
                    </a:p>
                  </a:txBody>
                  <a:tcPr/>
                </a:tc>
              </a:tr>
            </a:tbl>
          </a:graphicData>
        </a:graphic>
      </p:graphicFrame>
      <p:sp>
        <p:nvSpPr>
          <p:cNvPr id="8" name="TextBox 7"/>
          <p:cNvSpPr txBox="1"/>
          <p:nvPr/>
        </p:nvSpPr>
        <p:spPr>
          <a:xfrm>
            <a:off x="875506" y="5943600"/>
            <a:ext cx="7581107" cy="830997"/>
          </a:xfrm>
          <a:prstGeom prst="rect">
            <a:avLst/>
          </a:prstGeom>
          <a:noFill/>
        </p:spPr>
        <p:txBody>
          <a:bodyPr wrap="square" rtlCol="0">
            <a:spAutoFit/>
          </a:bodyPr>
          <a:lstStyle/>
          <a:p>
            <a:r>
              <a:rPr lang="en-US" dirty="0" smtClean="0">
                <a:solidFill>
                  <a:schemeClr val="tx1"/>
                </a:solidFill>
              </a:rPr>
              <a:t>Move: Sigurd			</a:t>
            </a:r>
            <a:r>
              <a:rPr lang="en-US" dirty="0" smtClean="0">
                <a:solidFill>
                  <a:schemeClr val="tx1"/>
                </a:solidFill>
              </a:rPr>
              <a:t>Second: </a:t>
            </a:r>
            <a:r>
              <a:rPr lang="en-US" dirty="0" err="1" smtClean="0">
                <a:solidFill>
                  <a:schemeClr val="tx1"/>
                </a:solidFill>
              </a:rPr>
              <a:t>Yasu</a:t>
            </a:r>
            <a:endParaRPr lang="en-US" dirty="0" smtClean="0">
              <a:solidFill>
                <a:schemeClr val="tx1"/>
              </a:solidFill>
            </a:endParaRPr>
          </a:p>
          <a:p>
            <a:r>
              <a:rPr lang="en-US" dirty="0" smtClean="0">
                <a:solidFill>
                  <a:schemeClr val="tx1"/>
                </a:solidFill>
              </a:rPr>
              <a:t>Accepted with no objection</a:t>
            </a:r>
            <a:endParaRPr lang="en-US" dirty="0">
              <a:solidFill>
                <a:schemeClr val="tx1"/>
              </a:solidFill>
            </a:endParaRPr>
          </a:p>
        </p:txBody>
      </p:sp>
    </p:spTree>
    <p:extLst>
      <p:ext uri="{BB962C8B-B14F-4D97-AF65-F5344CB8AC3E}">
        <p14:creationId xmlns:p14="http://schemas.microsoft.com/office/powerpoint/2010/main" val="17839637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r>
              <a:rPr lang="en-US" dirty="0" smtClean="0"/>
              <a:t>#373</a:t>
            </a:r>
            <a:endParaRPr lang="en-US" dirty="0"/>
          </a:p>
        </p:txBody>
      </p:sp>
      <p:sp>
        <p:nvSpPr>
          <p:cNvPr id="10" name="Content Placeholder 9"/>
          <p:cNvSpPr>
            <a:spLocks noGrp="1"/>
          </p:cNvSpPr>
          <p:nvPr>
            <p:ph idx="1"/>
          </p:nvPr>
        </p:nvSpPr>
        <p:spPr>
          <a:xfrm>
            <a:off x="696912" y="2056606"/>
            <a:ext cx="7770813" cy="4113213"/>
          </a:xfrm>
        </p:spPr>
        <p:txBody>
          <a:bodyPr/>
          <a:lstStyle/>
          <a:p>
            <a:r>
              <a:rPr lang="en-US" dirty="0" smtClean="0"/>
              <a:t>Move to accept resolutions to CIDs; </a:t>
            </a:r>
            <a:r>
              <a:rPr lang="en-US" dirty="0"/>
              <a:t>3056, 3189, 3190, 5167, 5168, 5394, 5454, 5456, 5686, 5779, 5799, 6058, 6059, </a:t>
            </a:r>
            <a:r>
              <a:rPr lang="en-US" dirty="0" smtClean="0"/>
              <a:t>6152</a:t>
            </a:r>
            <a:r>
              <a:rPr lang="en-US" dirty="0"/>
              <a:t>, 6176, 6574</a:t>
            </a:r>
            <a:r>
              <a:rPr lang="en-US" dirty="0" smtClean="0"/>
              <a:t>, 6575, 6576, 6577, 6578, 6579, 6580,6581, 6582, 6583, 7022, 7071, 7232, 7659, 8358, 8693, 9380, 9519, 9520, 9585, 9727, 9739, 9747, 9872, 9873, 10007, 10171, 10241, 10242, 10243, 10244, 5453, 7162, 9438  in doc 11-17/0389r10</a:t>
            </a:r>
          </a:p>
          <a:p>
            <a:endParaRPr lang="en-US" dirty="0"/>
          </a:p>
          <a:p>
            <a:r>
              <a:rPr lang="en-US" dirty="0" smtClean="0"/>
              <a:t>Move: 	</a:t>
            </a:r>
            <a:r>
              <a:rPr lang="en-US" dirty="0" err="1" smtClean="0"/>
              <a:t>Kaiying</a:t>
            </a:r>
            <a:r>
              <a:rPr lang="en-US" dirty="0" smtClean="0"/>
              <a:t> </a:t>
            </a:r>
            <a:r>
              <a:rPr lang="en-US" dirty="0" err="1" smtClean="0"/>
              <a:t>Lv</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0245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r>
              <a:rPr lang="en-US" dirty="0" smtClean="0"/>
              <a:t>#374</a:t>
            </a:r>
            <a:endParaRPr lang="en-US" dirty="0"/>
          </a:p>
        </p:txBody>
      </p:sp>
      <p:sp>
        <p:nvSpPr>
          <p:cNvPr id="8" name="Content Placeholder 7"/>
          <p:cNvSpPr>
            <a:spLocks noGrp="1"/>
          </p:cNvSpPr>
          <p:nvPr>
            <p:ph idx="1"/>
          </p:nvPr>
        </p:nvSpPr>
        <p:spPr/>
        <p:txBody>
          <a:bodyPr/>
          <a:lstStyle/>
          <a:p>
            <a:r>
              <a:rPr lang="en-US" dirty="0" smtClean="0"/>
              <a:t>Move to accept resolutions to CIDs; </a:t>
            </a:r>
            <a:r>
              <a:rPr lang="en-GB" dirty="0"/>
              <a:t>6187, 6183, 7605, 4793, 5402, 9392, 9393, 10332, 8136, 8135, 7947, 7944, 7943, 7942, 7941, 7940, 7949, 7950, 7948, 7962, 7863, 7864, 8401, 8393, 9672, 9671 in doc </a:t>
            </a:r>
            <a:r>
              <a:rPr lang="en-GB" dirty="0" smtClean="0"/>
              <a:t>11-17/0553r8</a:t>
            </a:r>
          </a:p>
          <a:p>
            <a:endParaRPr lang="en-GB" dirty="0"/>
          </a:p>
          <a:p>
            <a:r>
              <a:rPr lang="en-GB" dirty="0" smtClean="0"/>
              <a:t>Move:	Liwen Chu		Second</a:t>
            </a:r>
            <a:r>
              <a:rPr lang="en-GB" dirty="0" smtClean="0"/>
              <a:t>: </a:t>
            </a:r>
            <a:r>
              <a:rPr lang="en-GB" dirty="0" err="1" smtClean="0"/>
              <a:t>Yasu</a:t>
            </a:r>
            <a:endParaRPr lang="en-GB" dirty="0" smtClean="0"/>
          </a:p>
          <a:p>
            <a:r>
              <a:rPr lang="en-GB" dirty="0" smtClean="0"/>
              <a:t>Accepted with no objection</a:t>
            </a:r>
            <a:endParaRPr lang="en-GB" dirty="0" smtClean="0"/>
          </a:p>
          <a:p>
            <a:r>
              <a:rPr lang="en-GB" dirty="0" smtClean="0"/>
              <a:t>Y/N/A</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16908488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#375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3031 3123 4765 4766 5034 5673 5759 5765 5766 5767 5768 </a:t>
            </a:r>
            <a:r>
              <a:rPr lang="en-GB" dirty="0" smtClean="0"/>
              <a:t>5769</a:t>
            </a:r>
            <a:r>
              <a:rPr lang="en-US" dirty="0" smtClean="0"/>
              <a:t> </a:t>
            </a:r>
            <a:r>
              <a:rPr lang="en-GB" dirty="0" smtClean="0"/>
              <a:t>5832 </a:t>
            </a:r>
            <a:r>
              <a:rPr lang="en-GB" dirty="0"/>
              <a:t>5833 5834 5835 5836 5892 </a:t>
            </a:r>
            <a:r>
              <a:rPr lang="en-GB" dirty="0" smtClean="0"/>
              <a:t>5959</a:t>
            </a:r>
            <a:r>
              <a:rPr lang="en-US" dirty="0" smtClean="0"/>
              <a:t> </a:t>
            </a:r>
            <a:r>
              <a:rPr lang="en-GB" dirty="0" smtClean="0"/>
              <a:t>6049 </a:t>
            </a:r>
            <a:r>
              <a:rPr lang="en-GB" dirty="0"/>
              <a:t>6051 6089 6350 6351 6352 6353 6354 6355 </a:t>
            </a:r>
            <a:r>
              <a:rPr lang="en-GB" dirty="0" smtClean="0"/>
              <a:t>6363</a:t>
            </a:r>
            <a:r>
              <a:rPr lang="en-US" dirty="0" smtClean="0"/>
              <a:t> </a:t>
            </a:r>
            <a:r>
              <a:rPr lang="en-GB" dirty="0" smtClean="0"/>
              <a:t>7170 </a:t>
            </a:r>
            <a:r>
              <a:rPr lang="en-GB" dirty="0"/>
              <a:t>7184 7208 7358 7359 7360 7361 7362 7551 7598 7599 </a:t>
            </a:r>
            <a:r>
              <a:rPr lang="en-GB" dirty="0" smtClean="0">
                <a:solidFill>
                  <a:schemeClr val="tx1"/>
                </a:solidFill>
              </a:rPr>
              <a:t>7600</a:t>
            </a:r>
            <a:r>
              <a:rPr lang="en-US" dirty="0" smtClean="0">
                <a:solidFill>
                  <a:schemeClr val="tx1"/>
                </a:solidFill>
              </a:rPr>
              <a:t> </a:t>
            </a:r>
            <a:r>
              <a:rPr lang="en-GB" dirty="0" smtClean="0"/>
              <a:t>7922 </a:t>
            </a:r>
            <a:r>
              <a:rPr lang="en-GB" dirty="0"/>
              <a:t>7923 7924 7925 7926 7927 7928 7929 7930 </a:t>
            </a:r>
            <a:r>
              <a:rPr lang="en-US" dirty="0" smtClean="0"/>
              <a:t> </a:t>
            </a:r>
            <a:r>
              <a:rPr lang="en-GB" dirty="0" smtClean="0"/>
              <a:t>8123 </a:t>
            </a:r>
            <a:r>
              <a:rPr lang="en-GB" dirty="0"/>
              <a:t>8124 8127 8131 8144 8196 8197 </a:t>
            </a:r>
            <a:r>
              <a:rPr lang="en-GB" dirty="0" smtClean="0"/>
              <a:t>8200 </a:t>
            </a:r>
            <a:r>
              <a:rPr lang="en-GB" dirty="0"/>
              <a:t>8591 9843 9971 </a:t>
            </a:r>
            <a:r>
              <a:rPr lang="en-GB" dirty="0" smtClean="0"/>
              <a:t>in </a:t>
            </a:r>
            <a:r>
              <a:rPr lang="en-GB" dirty="0"/>
              <a:t>doc </a:t>
            </a:r>
            <a:r>
              <a:rPr lang="en-GB" dirty="0" smtClean="0"/>
              <a:t>11-17/0777r8</a:t>
            </a:r>
          </a:p>
          <a:p>
            <a:endParaRPr lang="en-GB" dirty="0"/>
          </a:p>
          <a:p>
            <a:r>
              <a:rPr lang="en-GB" dirty="0" smtClean="0"/>
              <a:t>Move:	Matt Fischer		Second</a:t>
            </a:r>
            <a:r>
              <a:rPr lang="en-GB" dirty="0" smtClean="0"/>
              <a:t>: </a:t>
            </a:r>
            <a:r>
              <a:rPr lang="en-GB" dirty="0" err="1" smtClean="0"/>
              <a:t>Yasu</a:t>
            </a:r>
            <a:endParaRPr lang="en-GB" dirty="0" smtClean="0"/>
          </a:p>
          <a:p>
            <a:r>
              <a:rPr lang="en-GB" dirty="0" smtClean="0"/>
              <a:t>Accepted with 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982746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#376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5973 and 9870  in doc </a:t>
            </a:r>
            <a:r>
              <a:rPr lang="en-US" dirty="0" smtClean="0"/>
              <a:t>11-17/0811r3</a:t>
            </a:r>
          </a:p>
          <a:p>
            <a:endParaRPr lang="en-US" dirty="0"/>
          </a:p>
          <a:p>
            <a:r>
              <a:rPr lang="en-US" dirty="0" smtClean="0"/>
              <a:t>Move: </a:t>
            </a:r>
            <a:r>
              <a:rPr lang="en-US" dirty="0" err="1" smtClean="0"/>
              <a:t>Jarkko</a:t>
            </a:r>
            <a:r>
              <a:rPr lang="en-US" dirty="0" smtClean="0"/>
              <a:t> </a:t>
            </a:r>
            <a:r>
              <a:rPr lang="en-US" dirty="0" err="1" smtClean="0"/>
              <a:t>kn</a:t>
            </a:r>
            <a:r>
              <a:rPr lang="en-US" dirty="0" err="1" smtClean="0"/>
              <a:t>eckt</a:t>
            </a:r>
            <a:r>
              <a:rPr lang="en-US" dirty="0" smtClean="0"/>
              <a:t>	Second</a:t>
            </a:r>
            <a:r>
              <a:rPr lang="en-US" dirty="0" smtClean="0"/>
              <a:t>: </a:t>
            </a:r>
            <a:r>
              <a:rPr lang="en-US" dirty="0" err="1" smtClean="0"/>
              <a:t>Yasu</a:t>
            </a:r>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984531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#377</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3136, 4834, 5159, 5161, </a:t>
            </a:r>
            <a:r>
              <a:rPr lang="en-US" dirty="0" smtClean="0"/>
              <a:t>5162, </a:t>
            </a:r>
            <a:r>
              <a:rPr lang="en-US" dirty="0"/>
              <a:t>5557, 5560, 5568, 6514, 6515, 7530, 7779, 7781, 7872, 7873, 8208, 8209, 8349, 8350, 8451, 9422, 9686 in </a:t>
            </a:r>
            <a:r>
              <a:rPr lang="en-US" dirty="0" smtClean="0"/>
              <a:t>11-17/0925r12</a:t>
            </a:r>
          </a:p>
          <a:p>
            <a:endParaRPr lang="en-US" dirty="0"/>
          </a:p>
          <a:p>
            <a:r>
              <a:rPr lang="en-US" dirty="0" smtClean="0"/>
              <a:t>Move:	</a:t>
            </a:r>
            <a:r>
              <a:rPr lang="en-US" b="0" dirty="0"/>
              <a:t>Huizhao Wang</a:t>
            </a:r>
            <a:r>
              <a:rPr lang="en-US" dirty="0" smtClean="0"/>
              <a:t>	</a:t>
            </a:r>
            <a:r>
              <a:rPr lang="en-US" dirty="0" smtClean="0"/>
              <a:t>Second: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4678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#378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5068, 6048 ,6804 ,6805 ,6807, 6814 ,6815 ,5230 ,6816 ,8243 ,8421 ,8422 ,8244 ,8245 ,8289 ,8622 ,9593, </a:t>
            </a:r>
            <a:r>
              <a:rPr lang="en-GB" dirty="0" smtClean="0"/>
              <a:t>5952</a:t>
            </a:r>
            <a:r>
              <a:rPr lang="en-US" dirty="0" smtClean="0"/>
              <a:t> </a:t>
            </a:r>
            <a:r>
              <a:rPr lang="en-GB" dirty="0"/>
              <a:t> </a:t>
            </a:r>
            <a:r>
              <a:rPr lang="en-US" dirty="0" smtClean="0"/>
              <a:t>in </a:t>
            </a:r>
            <a:r>
              <a:rPr lang="en-US" dirty="0"/>
              <a:t>Doc </a:t>
            </a:r>
            <a:r>
              <a:rPr lang="en-US" dirty="0" smtClean="0"/>
              <a:t>11-17/1009r1</a:t>
            </a:r>
          </a:p>
          <a:p>
            <a:endParaRPr lang="en-US" dirty="0"/>
          </a:p>
          <a:p>
            <a:r>
              <a:rPr lang="en-US" dirty="0" smtClean="0"/>
              <a:t>Move:	Chao-Chun Wang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40422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#379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3041, 3129, 6469, 6470, 8204, 3043, 3045, 5341, 4644, 5069, 5340, 5770, 5771, 5952, 5950, 3044, 5951, 7563, 5845, 8205, 5846, 6471, 6473, 7777, 8203, 8206, </a:t>
            </a:r>
            <a:r>
              <a:rPr lang="en-GB" dirty="0" smtClean="0"/>
              <a:t>9112 in </a:t>
            </a:r>
            <a:r>
              <a:rPr lang="en-GB" dirty="0"/>
              <a:t>doc </a:t>
            </a:r>
            <a:r>
              <a:rPr lang="en-GB" dirty="0" smtClean="0"/>
              <a:t>11-17/1010r</a:t>
            </a:r>
            <a:r>
              <a:rPr lang="en-GB" dirty="0">
                <a:solidFill>
                  <a:schemeClr val="tx1"/>
                </a:solidFill>
              </a:rPr>
              <a:t>3</a:t>
            </a:r>
            <a:r>
              <a:rPr lang="en-GB" dirty="0" smtClean="0">
                <a:solidFill>
                  <a:schemeClr val="tx1"/>
                </a:solidFill>
              </a:rPr>
              <a:t>.</a:t>
            </a:r>
          </a:p>
          <a:p>
            <a:endParaRPr lang="en-GB" dirty="0">
              <a:solidFill>
                <a:schemeClr val="tx1"/>
              </a:solidFill>
            </a:endParaRPr>
          </a:p>
          <a:p>
            <a:r>
              <a:rPr lang="en-GB" dirty="0" smtClean="0">
                <a:solidFill>
                  <a:schemeClr val="tx1"/>
                </a:solidFill>
              </a:rPr>
              <a:t>Move:	Chao-Chun Wang	Second</a:t>
            </a:r>
            <a:r>
              <a:rPr lang="en-GB" dirty="0" smtClean="0">
                <a:solidFill>
                  <a:schemeClr val="tx1"/>
                </a:solidFill>
              </a:rPr>
              <a:t>: </a:t>
            </a:r>
            <a:r>
              <a:rPr lang="en-GB" dirty="0" err="1" smtClean="0">
                <a:solidFill>
                  <a:schemeClr val="tx1"/>
                </a:solidFill>
              </a:rPr>
              <a:t>yasu</a:t>
            </a:r>
            <a:endParaRPr lang="en-GB" dirty="0" smtClean="0">
              <a:solidFill>
                <a:schemeClr val="tx1"/>
              </a:solidFill>
            </a:endParaRPr>
          </a:p>
          <a:p>
            <a:r>
              <a:rPr lang="en-GB" dirty="0" smtClean="0">
                <a:solidFill>
                  <a:schemeClr val="tx1"/>
                </a:solidFill>
              </a:rPr>
              <a:t>Accepted with no objection</a:t>
            </a:r>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45769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3050, 5847, 7384, 8315 in doc </a:t>
            </a:r>
            <a:r>
              <a:rPr lang="en-GB" dirty="0" smtClean="0"/>
              <a:t>11-17/1011r1</a:t>
            </a:r>
          </a:p>
          <a:p>
            <a:endParaRPr lang="en-GB" dirty="0"/>
          </a:p>
          <a:p>
            <a:r>
              <a:rPr lang="en-GB" dirty="0" smtClean="0"/>
              <a:t>Move:	Chao-Chun Wang	Second</a:t>
            </a:r>
            <a:r>
              <a:rPr lang="en-GB" dirty="0" smtClean="0"/>
              <a:t>: </a:t>
            </a:r>
            <a:r>
              <a:rPr lang="en-GB" dirty="0" err="1" smtClean="0"/>
              <a:t>Yasu</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011995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4781, 6982, and 8210 in doc </a:t>
            </a:r>
            <a:r>
              <a:rPr lang="en-US" dirty="0" smtClean="0"/>
              <a:t>11-17/1034r1</a:t>
            </a:r>
          </a:p>
          <a:p>
            <a:endParaRPr lang="en-US" dirty="0"/>
          </a:p>
          <a:p>
            <a:r>
              <a:rPr lang="en-US" dirty="0" smtClean="0"/>
              <a:t>Move:		Chao-Chun Wang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01024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#382</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CID 7617 in doc </a:t>
            </a:r>
            <a:r>
              <a:rPr lang="en-US" dirty="0" smtClean="0"/>
              <a:t>11-17/1067r4.</a:t>
            </a:r>
          </a:p>
          <a:p>
            <a:endParaRPr lang="en-US" dirty="0"/>
          </a:p>
          <a:p>
            <a:r>
              <a:rPr lang="en-US" dirty="0" smtClean="0"/>
              <a:t>Move: Liwen Chu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179166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#383</a:t>
            </a:r>
            <a:endParaRPr lang="en-US" dirty="0"/>
          </a:p>
        </p:txBody>
      </p:sp>
      <p:sp>
        <p:nvSpPr>
          <p:cNvPr id="3" name="Content Placeholder 2"/>
          <p:cNvSpPr>
            <a:spLocks noGrp="1"/>
          </p:cNvSpPr>
          <p:nvPr>
            <p:ph idx="1"/>
          </p:nvPr>
        </p:nvSpPr>
        <p:spPr/>
        <p:txBody>
          <a:bodyPr/>
          <a:lstStyle/>
          <a:p>
            <a:r>
              <a:rPr lang="en-US" dirty="0" smtClean="0"/>
              <a:t>Move to </a:t>
            </a:r>
            <a:r>
              <a:rPr lang="en-US" dirty="0"/>
              <a:t>accept </a:t>
            </a:r>
            <a:r>
              <a:rPr lang="en-US" dirty="0" smtClean="0"/>
              <a:t>resolution </a:t>
            </a:r>
            <a:r>
              <a:rPr lang="en-US" dirty="0"/>
              <a:t>to CIDs 8427 in doc </a:t>
            </a:r>
            <a:r>
              <a:rPr lang="en-US" dirty="0" smtClean="0"/>
              <a:t>11-17/1135r1</a:t>
            </a:r>
          </a:p>
          <a:p>
            <a:endParaRPr lang="en-US" dirty="0"/>
          </a:p>
          <a:p>
            <a:r>
              <a:rPr lang="en-US" dirty="0" smtClean="0"/>
              <a:t>Move: Matt Fischer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8068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#384</a:t>
            </a:r>
            <a:endParaRPr lang="en-US" dirty="0"/>
          </a:p>
        </p:txBody>
      </p:sp>
      <p:sp>
        <p:nvSpPr>
          <p:cNvPr id="3" name="Content Placeholder 2"/>
          <p:cNvSpPr>
            <a:spLocks noGrp="1"/>
          </p:cNvSpPr>
          <p:nvPr>
            <p:ph idx="1"/>
          </p:nvPr>
        </p:nvSpPr>
        <p:spPr/>
        <p:txBody>
          <a:bodyPr/>
          <a:lstStyle/>
          <a:p>
            <a:r>
              <a:rPr lang="en-US" dirty="0" smtClean="0"/>
              <a:t>Move to accept resolutions to CIDs 3185</a:t>
            </a:r>
            <a:r>
              <a:rPr lang="en-US" dirty="0"/>
              <a:t>, 4755, 7783, 7784, 7785, 9559 </a:t>
            </a:r>
            <a:r>
              <a:rPr lang="en-US" dirty="0" smtClean="0"/>
              <a:t>in doc 11-17/1068r1</a:t>
            </a:r>
          </a:p>
          <a:p>
            <a:endParaRPr lang="en-US" dirty="0"/>
          </a:p>
          <a:p>
            <a:r>
              <a:rPr lang="en-US" dirty="0" smtClean="0"/>
              <a:t>Move: Liwen Chu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0983441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5011, 6900, 6998, 9056 </a:t>
            </a:r>
            <a:r>
              <a:rPr lang="en-US" dirty="0" smtClean="0"/>
              <a:t>in doc 11-17/1173r2</a:t>
            </a:r>
          </a:p>
          <a:p>
            <a:endParaRPr lang="en-US" dirty="0"/>
          </a:p>
          <a:p>
            <a:r>
              <a:rPr lang="en-US" dirty="0" smtClean="0"/>
              <a:t>Move: Osama Aboul-Magd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916568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5308, 6070, 6914, 6915, 6916, 6922, 8171, 6920, 7222 </a:t>
            </a:r>
            <a:r>
              <a:rPr lang="en-US" dirty="0" smtClean="0"/>
              <a:t>in doc 11-17/1174r1</a:t>
            </a:r>
          </a:p>
          <a:p>
            <a:endParaRPr lang="en-US" dirty="0"/>
          </a:p>
          <a:p>
            <a:r>
              <a:rPr lang="en-US" dirty="0" smtClean="0"/>
              <a:t>Move: Osama Aboul-Magd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442265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5772, 9476, 9480 </a:t>
            </a:r>
            <a:r>
              <a:rPr lang="en-US" dirty="0" smtClean="0"/>
              <a:t> in doc 11-17/1183r5</a:t>
            </a:r>
          </a:p>
          <a:p>
            <a:endParaRPr lang="en-US" dirty="0"/>
          </a:p>
          <a:p>
            <a:r>
              <a:rPr lang="en-US" dirty="0" smtClean="0"/>
              <a:t>Move: </a:t>
            </a:r>
            <a:r>
              <a:rPr lang="en-US" dirty="0" smtClean="0"/>
              <a:t>Laurent Cariou</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926151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4746, 5373, 8207 </a:t>
            </a:r>
            <a:r>
              <a:rPr lang="en-GB" dirty="0" smtClean="0"/>
              <a:t>in doc 1396r1</a:t>
            </a:r>
          </a:p>
          <a:p>
            <a:endParaRPr lang="en-GB" dirty="0"/>
          </a:p>
          <a:p>
            <a:r>
              <a:rPr lang="en-GB" dirty="0" smtClean="0"/>
              <a:t>Move:	Osama Aboul-Magd	  	Second: </a:t>
            </a:r>
            <a:r>
              <a:rPr lang="en-GB" dirty="0" err="1" smtClean="0"/>
              <a:t>Yasu</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69113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#389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3141, 5166, 7070, 7792, 7793, 8317, 8333, 8692, 9436, 9437, 9517 </a:t>
            </a:r>
            <a:r>
              <a:rPr lang="en-GB" dirty="0" smtClean="0"/>
              <a:t>in doc 1248r2</a:t>
            </a:r>
          </a:p>
          <a:p>
            <a:endParaRPr lang="en-GB" dirty="0"/>
          </a:p>
          <a:p>
            <a:r>
              <a:rPr lang="en-GB" dirty="0" smtClean="0"/>
              <a:t>Move:	Osama Aboul-Magd		Second</a:t>
            </a:r>
            <a:r>
              <a:rPr lang="en-GB" dirty="0" smtClean="0"/>
              <a:t>: </a:t>
            </a:r>
            <a:r>
              <a:rPr lang="en-GB" dirty="0" err="1" smtClean="0"/>
              <a:t>Yasu</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1504270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#390</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smtClean="0">
                <a:latin typeface="Times New Roman" panose="02020603050405020304" pitchFamily="18" charset="0"/>
                <a:ea typeface="Malgun Gothic" panose="020B0503020000020004" pitchFamily="34" charset="-127"/>
              </a:rPr>
              <a:t>4773</a:t>
            </a:r>
            <a:r>
              <a:rPr lang="en-GB" dirty="0">
                <a:latin typeface="Times New Roman" panose="02020603050405020304" pitchFamily="18" charset="0"/>
                <a:ea typeface="Malgun Gothic" panose="020B0503020000020004" pitchFamily="34" charset="-127"/>
              </a:rPr>
              <a:t>, 5552, 5553, 5554, 5555, 5556 7382, 7774, 7870, 8355, </a:t>
            </a:r>
            <a:r>
              <a:rPr lang="en-US" dirty="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9664, 9665 in doc </a:t>
            </a:r>
            <a:r>
              <a:rPr lang="en-GB" dirty="0" smtClean="0">
                <a:latin typeface="Times New Roman" panose="02020603050405020304" pitchFamily="18" charset="0"/>
                <a:ea typeface="Malgun Gothic" panose="020B0503020000020004" pitchFamily="34" charset="-127"/>
              </a:rPr>
              <a:t>11-17/1263r2</a:t>
            </a:r>
          </a:p>
          <a:p>
            <a:pPr lvl="0"/>
            <a:endParaRPr lang="en-GB" dirty="0">
              <a:latin typeface="Times New Roman" panose="02020603050405020304" pitchFamily="18" charset="0"/>
              <a:ea typeface="Malgun Gothic" panose="020B0503020000020004" pitchFamily="34" charset="-127"/>
            </a:endParaRPr>
          </a:p>
          <a:p>
            <a:pPr lvl="0"/>
            <a:r>
              <a:rPr lang="en-GB" dirty="0" smtClean="0">
                <a:latin typeface="Times New Roman" panose="02020603050405020304" pitchFamily="18" charset="0"/>
                <a:ea typeface="Malgun Gothic" panose="020B0503020000020004" pitchFamily="34" charset="-127"/>
              </a:rPr>
              <a:t>Move:		Alfred Asterjadhi	Second</a:t>
            </a:r>
            <a:r>
              <a:rPr lang="en-GB" dirty="0" smtClean="0">
                <a:latin typeface="Times New Roman" panose="02020603050405020304" pitchFamily="18" charset="0"/>
                <a:ea typeface="Malgun Gothic" panose="020B0503020000020004" pitchFamily="34" charset="-127"/>
              </a:rPr>
              <a:t>: </a:t>
            </a:r>
            <a:r>
              <a:rPr lang="en-GB" dirty="0" err="1" smtClean="0">
                <a:latin typeface="Times New Roman" panose="02020603050405020304" pitchFamily="18" charset="0"/>
                <a:ea typeface="Malgun Gothic" panose="020B0503020000020004" pitchFamily="34" charset="-127"/>
              </a:rPr>
              <a:t>Yasu</a:t>
            </a:r>
            <a:endParaRPr lang="en-GB" dirty="0" smtClean="0">
              <a:latin typeface="Times New Roman" panose="02020603050405020304" pitchFamily="18" charset="0"/>
              <a:ea typeface="Malgun Gothic" panose="020B0503020000020004" pitchFamily="34" charset="-127"/>
            </a:endParaRPr>
          </a:p>
          <a:p>
            <a:pPr lvl="0"/>
            <a:r>
              <a:rPr lang="en-GB" dirty="0" smtClean="0">
                <a:latin typeface="Times New Roman" panose="02020603050405020304" pitchFamily="18" charset="0"/>
                <a:ea typeface="Malgun Gothic" panose="020B0503020000020004" pitchFamily="34" charset="-127"/>
              </a:rPr>
              <a:t>Accepted with no objection</a:t>
            </a:r>
            <a:endParaRPr lang="en-GB"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166959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#391</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3185, 4755, 7783, 7784, 7785, 9559 in doc </a:t>
            </a:r>
            <a:r>
              <a:rPr lang="en-GB" dirty="0" smtClean="0"/>
              <a:t>11-17/1267r3</a:t>
            </a:r>
          </a:p>
          <a:p>
            <a:endParaRPr lang="en-GB" dirty="0"/>
          </a:p>
          <a:p>
            <a:r>
              <a:rPr lang="en-GB" dirty="0" smtClean="0"/>
              <a:t>Move:		Liwen Chu	Second</a:t>
            </a:r>
            <a:r>
              <a:rPr lang="en-GB" dirty="0" smtClean="0"/>
              <a:t>: </a:t>
            </a:r>
            <a:r>
              <a:rPr lang="en-GB" dirty="0" err="1" smtClean="0"/>
              <a:t>Yasu</a:t>
            </a:r>
            <a:endParaRPr lang="en-GB" dirty="0" smtClean="0"/>
          </a:p>
          <a:p>
            <a:r>
              <a:rPr lang="en-GB" dirty="0" smtClean="0"/>
              <a:t>Accepted with no objection</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910354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6925, 6926, 6931, 6932, 6933, 6934, 7896, 8170, 7896 </a:t>
            </a:r>
            <a:r>
              <a:rPr lang="en-GB" dirty="0" smtClean="0"/>
              <a:t> in doc 11-17/1268r1</a:t>
            </a:r>
          </a:p>
          <a:p>
            <a:endParaRPr lang="en-GB" dirty="0"/>
          </a:p>
          <a:p>
            <a:r>
              <a:rPr lang="en-GB" dirty="0" smtClean="0"/>
              <a:t>Move:	Osama Aboul-Magd		Second</a:t>
            </a:r>
            <a:r>
              <a:rPr lang="en-GB" dirty="0" smtClean="0"/>
              <a:t>: </a:t>
            </a:r>
            <a:r>
              <a:rPr lang="en-GB" dirty="0" err="1" smtClean="0"/>
              <a:t>Yasu</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119878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9389 in doc </a:t>
            </a:r>
            <a:r>
              <a:rPr lang="en-US" dirty="0" smtClean="0"/>
              <a:t>11-17/1271r1</a:t>
            </a:r>
          </a:p>
          <a:p>
            <a:endParaRPr lang="en-US" dirty="0"/>
          </a:p>
          <a:p>
            <a:r>
              <a:rPr lang="en-US" dirty="0" smtClean="0"/>
              <a:t>Move:	</a:t>
            </a:r>
            <a:r>
              <a:rPr lang="en-US" b="0" dirty="0"/>
              <a:t>Yongho Seok </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0317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3011, 6079, 7482, 8534, 5914, 6290, 7742, 8344, 8652, 7743, 7744, 9629, 9823, 7483, 9776, 7671, 8656, 7524, 6083, 5825, 6061, 9259, 8339, 9632, 7747, 8023, 9634, 9758, 7746, 9347, 9830, 9474, 5380, 3017 7954, 9639, 7265, 8379, 9506, 7751, </a:t>
            </a:r>
            <a:r>
              <a:rPr lang="en-GB" dirty="0" smtClean="0"/>
              <a:t>5707</a:t>
            </a:r>
            <a:r>
              <a:rPr lang="en-US" dirty="0" smtClean="0"/>
              <a:t> in </a:t>
            </a:r>
            <a:r>
              <a:rPr lang="en-US" dirty="0"/>
              <a:t>doc 11-17/1275r4</a:t>
            </a:r>
            <a:r>
              <a:rPr lang="en-US" dirty="0" smtClean="0"/>
              <a:t>.</a:t>
            </a:r>
          </a:p>
          <a:p>
            <a:endParaRPr lang="en-US" dirty="0"/>
          </a:p>
          <a:p>
            <a:r>
              <a:rPr lang="en-US" dirty="0" smtClean="0"/>
              <a:t>Move:		Abhishek Patil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105061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9429 in doc </a:t>
            </a:r>
            <a:r>
              <a:rPr lang="en-US" dirty="0" smtClean="0"/>
              <a:t>11-17/1272r0</a:t>
            </a:r>
          </a:p>
          <a:p>
            <a:endParaRPr lang="en-US" dirty="0"/>
          </a:p>
          <a:p>
            <a:r>
              <a:rPr lang="en-US" dirty="0" smtClean="0"/>
              <a:t>Move:		</a:t>
            </a:r>
            <a:r>
              <a:rPr lang="en-US" b="0" dirty="0"/>
              <a:t>Yongho Seok </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867854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9579, 9722 </a:t>
            </a:r>
            <a:r>
              <a:rPr lang="en-US" dirty="0" smtClean="0"/>
              <a:t>in doc 1-17/1277r2</a:t>
            </a:r>
          </a:p>
          <a:p>
            <a:endParaRPr lang="en-US" dirty="0"/>
          </a:p>
          <a:p>
            <a:r>
              <a:rPr lang="en-US" dirty="0" smtClean="0"/>
              <a:t>Move:	Abhishek Patil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2196827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9846 in doc </a:t>
            </a:r>
            <a:r>
              <a:rPr lang="en-US" dirty="0" smtClean="0"/>
              <a:t>11-17/1278r1</a:t>
            </a:r>
          </a:p>
          <a:p>
            <a:endParaRPr lang="en-US" dirty="0"/>
          </a:p>
          <a:p>
            <a:r>
              <a:rPr lang="en-US" dirty="0" smtClean="0"/>
              <a:t>Move:	Abhishek Patil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366566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4927, 6092, 3178, 7775, 4776, 5921, 3260, 3263, 7757, 7010, 6004, 7367 </a:t>
            </a:r>
            <a:r>
              <a:rPr lang="en-GB" dirty="0" smtClean="0"/>
              <a:t> in doc 11-17/1279r1</a:t>
            </a:r>
          </a:p>
          <a:p>
            <a:endParaRPr lang="en-GB" dirty="0"/>
          </a:p>
          <a:p>
            <a:r>
              <a:rPr lang="en-GB" dirty="0" smtClean="0"/>
              <a:t>Move:	Abhishek Patil		Second</a:t>
            </a:r>
            <a:r>
              <a:rPr lang="en-GB" dirty="0" smtClean="0"/>
              <a:t>: </a:t>
            </a:r>
            <a:r>
              <a:rPr lang="en-GB" dirty="0" err="1" smtClean="0"/>
              <a:t>Yasu</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208575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#399</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6561, 6961, 6962, 6963, 6964, 7782, </a:t>
            </a:r>
            <a:r>
              <a:rPr lang="en-GB" dirty="0" smtClean="0"/>
              <a:t>8433</a:t>
            </a:r>
            <a:r>
              <a:rPr lang="en-US" dirty="0" smtClean="0"/>
              <a:t> in doc 11-17/1283r2</a:t>
            </a:r>
          </a:p>
          <a:p>
            <a:pPr lvl="0"/>
            <a:endParaRPr lang="en-US" dirty="0"/>
          </a:p>
          <a:p>
            <a:pPr lvl="0"/>
            <a:r>
              <a:rPr lang="en-US" dirty="0" smtClean="0"/>
              <a:t>Move: </a:t>
            </a:r>
            <a:r>
              <a:rPr lang="en-US" dirty="0" smtClean="0"/>
              <a:t>John Son</a:t>
            </a:r>
            <a:r>
              <a:rPr lang="en-US" dirty="0" smtClean="0"/>
              <a:t>			Second</a:t>
            </a:r>
            <a:r>
              <a:rPr lang="en-US" dirty="0" smtClean="0"/>
              <a:t>: </a:t>
            </a:r>
            <a:r>
              <a:rPr lang="en-US" dirty="0" err="1" smtClean="0"/>
              <a:t>Yasu</a:t>
            </a:r>
            <a:endParaRPr lang="en-US" dirty="0" smtClean="0"/>
          </a:p>
          <a:p>
            <a:pPr lvl="0"/>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4023809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#400</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8358 and 9377 in doc </a:t>
            </a:r>
            <a:r>
              <a:rPr lang="en-US" dirty="0" smtClean="0"/>
              <a:t>11-17/1313r0</a:t>
            </a:r>
          </a:p>
          <a:p>
            <a:endParaRPr lang="en-US" dirty="0"/>
          </a:p>
          <a:p>
            <a:r>
              <a:rPr lang="en-US" dirty="0" smtClean="0"/>
              <a:t>Move:		Yongho Seok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3247025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#401</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a:t>
            </a:r>
            <a:r>
              <a:rPr lang="en-GB" dirty="0"/>
              <a:t> 3183, 3184, 4836, 4837, 4838, 5762, 6171, 6172, 6503, 7498, 7664, 8386, 8412, 9471, 9853 in doc </a:t>
            </a:r>
            <a:r>
              <a:rPr lang="en-GB" dirty="0" smtClean="0"/>
              <a:t>11-17/1317r1</a:t>
            </a:r>
          </a:p>
          <a:p>
            <a:endParaRPr lang="en-GB" dirty="0"/>
          </a:p>
          <a:p>
            <a:r>
              <a:rPr lang="en-GB" dirty="0" smtClean="0"/>
              <a:t>Move:		Kiseon Ryu	Second</a:t>
            </a:r>
            <a:r>
              <a:rPr lang="en-GB" dirty="0" smtClean="0"/>
              <a:t>: </a:t>
            </a:r>
            <a:r>
              <a:rPr lang="en-GB" dirty="0" err="1" smtClean="0"/>
              <a:t>Yasu</a:t>
            </a:r>
            <a:endParaRPr lang="en-GB" dirty="0" smtClean="0"/>
          </a:p>
          <a:p>
            <a:r>
              <a:rPr lang="en-GB" dirty="0" smtClean="0"/>
              <a:t>Accepted with 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318546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#402</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6994, 6598, 6983, 6984, 6986, 6600, 7797, 6599, 8434, 7796, 6987, 9413, 5410, 9399, 6989, 8435, 6988, 6990 in doc </a:t>
            </a:r>
            <a:r>
              <a:rPr lang="en-US" dirty="0" smtClean="0"/>
              <a:t>11-17/1335r1</a:t>
            </a:r>
          </a:p>
          <a:p>
            <a:endParaRPr lang="en-US" dirty="0"/>
          </a:p>
          <a:p>
            <a:r>
              <a:rPr lang="en-US" dirty="0" smtClean="0"/>
              <a:t>Move:		Laurent Cariou	Second</a:t>
            </a:r>
            <a:r>
              <a:rPr lang="en-US" dirty="0" smtClean="0"/>
              <a:t>: </a:t>
            </a:r>
            <a:r>
              <a:rPr lang="en-US" dirty="0" err="1" smtClean="0"/>
              <a:t>Yasu</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4237675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#403</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5336, </a:t>
            </a:r>
            <a:r>
              <a:rPr lang="en-US" dirty="0" smtClean="0"/>
              <a:t>5337</a:t>
            </a:r>
            <a:r>
              <a:rPr lang="en-US" dirty="0"/>
              <a:t>, 5338, 6940 in doc </a:t>
            </a:r>
            <a:r>
              <a:rPr lang="en-US" dirty="0" smtClean="0"/>
              <a:t>11-17/1336r0</a:t>
            </a:r>
          </a:p>
          <a:p>
            <a:endParaRPr lang="en-US" dirty="0"/>
          </a:p>
          <a:p>
            <a:r>
              <a:rPr lang="en-US" dirty="0" smtClean="0"/>
              <a:t>Move:		Laurent Cariou		Second</a:t>
            </a:r>
            <a:r>
              <a:rPr lang="en-US" dirty="0" smtClean="0"/>
              <a:t>: </a:t>
            </a:r>
            <a:r>
              <a:rPr lang="en-US" dirty="0" err="1" smtClean="0"/>
              <a:t>Yasu</a:t>
            </a:r>
            <a:endParaRPr lang="en-US" dirty="0" smtClean="0"/>
          </a:p>
          <a:p>
            <a:r>
              <a:rPr lang="en-US" dirty="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14891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#404</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8348 and 6433 in doc </a:t>
            </a:r>
            <a:r>
              <a:rPr lang="en-US" dirty="0" smtClean="0"/>
              <a:t>11-17/1342r0</a:t>
            </a:r>
          </a:p>
          <a:p>
            <a:endParaRPr lang="en-US" dirty="0"/>
          </a:p>
          <a:p>
            <a:r>
              <a:rPr lang="en-US" dirty="0" smtClean="0"/>
              <a:t>Move:		Alfred Asterjadhi	Second</a:t>
            </a:r>
            <a:r>
              <a:rPr lang="en-US" dirty="0" smtClean="0"/>
              <a:t>: </a:t>
            </a:r>
            <a:r>
              <a:rPr lang="en-US" dirty="0" err="1" smtClean="0"/>
              <a:t>Yasu</a:t>
            </a:r>
            <a:endParaRPr lang="en-US" dirty="0" smtClean="0"/>
          </a:p>
          <a:p>
            <a:r>
              <a:rPr lang="en-US" dirty="0"/>
              <a:t>Accepted with no </a:t>
            </a:r>
            <a:r>
              <a:rPr lang="en-US" dirty="0" smtClean="0"/>
              <a:t>objection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9740523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#405</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6040, 7420, 7421,  7601 in doc </a:t>
            </a:r>
            <a:r>
              <a:rPr lang="en-US" dirty="0" smtClean="0"/>
              <a:t>11-17/1351r2</a:t>
            </a:r>
          </a:p>
          <a:p>
            <a:endParaRPr lang="en-US" dirty="0"/>
          </a:p>
          <a:p>
            <a:r>
              <a:rPr lang="en-US" dirty="0" smtClean="0"/>
              <a:t>Move: </a:t>
            </a:r>
            <a:r>
              <a:rPr lang="en-US" b="0" dirty="0" smtClean="0"/>
              <a:t>Kiseon Ryu</a:t>
            </a:r>
            <a:r>
              <a:rPr lang="en-US" b="0" dirty="0" smtClean="0"/>
              <a:t>		Second</a:t>
            </a:r>
            <a:r>
              <a:rPr lang="en-US" b="0" dirty="0" smtClean="0"/>
              <a:t>: </a:t>
            </a:r>
            <a:r>
              <a:rPr lang="en-US" b="0" dirty="0" err="1" smtClean="0"/>
              <a:t>Yasu</a:t>
            </a:r>
            <a:endParaRPr lang="en-US" b="0" dirty="0" smtClean="0"/>
          </a:p>
          <a:p>
            <a:r>
              <a:rPr lang="en-US" b="0"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27065641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#406</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a:t>
            </a:r>
            <a:r>
              <a:rPr lang="en-GB" dirty="0"/>
              <a:t> 7658, 8445, 8447, 8446, 5473, 5474, 8448, 7540, 7541, 5801, 8458 (11 CIDs) in doc </a:t>
            </a:r>
            <a:r>
              <a:rPr lang="en-GB" dirty="0" smtClean="0"/>
              <a:t>11-17/1362r2</a:t>
            </a:r>
          </a:p>
          <a:p>
            <a:pPr lvl="0"/>
            <a:endParaRPr lang="en-GB" dirty="0"/>
          </a:p>
          <a:p>
            <a:pPr lvl="0"/>
            <a:r>
              <a:rPr lang="en-GB" dirty="0" smtClean="0"/>
              <a:t>Move:		Ming </a:t>
            </a:r>
            <a:r>
              <a:rPr lang="en-GB" dirty="0" err="1" smtClean="0"/>
              <a:t>Gan</a:t>
            </a:r>
            <a:r>
              <a:rPr lang="en-GB" dirty="0" smtClean="0"/>
              <a:t>		Second</a:t>
            </a:r>
            <a:r>
              <a:rPr lang="en-GB" dirty="0" smtClean="0"/>
              <a:t>: </a:t>
            </a:r>
            <a:r>
              <a:rPr lang="en-GB" dirty="0" err="1" smtClean="0"/>
              <a:t>Yasu</a:t>
            </a:r>
            <a:endParaRPr lang="en-GB" dirty="0" smtClean="0"/>
          </a:p>
          <a:p>
            <a:r>
              <a:rPr lang="en-US" dirty="0"/>
              <a:t>Accepted with no objection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7382923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#407</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8449 8453 8547 8452 8450 8451 6603 5929 7139 8439 8440 8441 8436 5469 6991 6992 7798 6993 8149 8437 8438 9401 i</a:t>
            </a:r>
            <a:r>
              <a:rPr lang="en-US" dirty="0" smtClean="0"/>
              <a:t>n </a:t>
            </a:r>
            <a:r>
              <a:rPr lang="en-US" dirty="0"/>
              <a:t>doc </a:t>
            </a:r>
            <a:r>
              <a:rPr lang="en-US" dirty="0" smtClean="0"/>
              <a:t>11-17/1363r1</a:t>
            </a:r>
          </a:p>
          <a:p>
            <a:pPr lvl="0"/>
            <a:endParaRPr lang="en-US" dirty="0"/>
          </a:p>
          <a:p>
            <a:pPr lvl="0"/>
            <a:r>
              <a:rPr lang="en-US" dirty="0" smtClean="0"/>
              <a:t>Move:	Ming </a:t>
            </a:r>
            <a:r>
              <a:rPr lang="en-US" dirty="0" err="1" smtClean="0"/>
              <a:t>Gan</a:t>
            </a:r>
            <a:r>
              <a:rPr lang="en-US" dirty="0" smtClean="0"/>
              <a:t>		Second</a:t>
            </a:r>
            <a:r>
              <a:rPr lang="en-US" dirty="0" smtClean="0"/>
              <a:t>: </a:t>
            </a:r>
            <a:r>
              <a:rPr lang="en-US" dirty="0" err="1" smtClean="0"/>
              <a:t>Yasu</a:t>
            </a:r>
            <a:endParaRPr lang="en-US" dirty="0" smtClean="0"/>
          </a:p>
          <a:p>
            <a:r>
              <a:rPr lang="en-US" dirty="0"/>
              <a:t>Accepted with no objection</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116442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11-17/1258r0 </a:t>
            </a:r>
            <a:r>
              <a:rPr lang="en-GB" sz="2800" dirty="0"/>
              <a:t>(01 CIDs)</a:t>
            </a:r>
          </a:p>
          <a:p>
            <a:pPr lvl="1"/>
            <a:r>
              <a:rPr lang="en-GB" dirty="0"/>
              <a:t>9863</a:t>
            </a:r>
            <a:endParaRPr lang="en-US" sz="2800" dirty="0"/>
          </a:p>
          <a:p>
            <a:r>
              <a:rPr lang="en-US" dirty="0" smtClean="0"/>
              <a:t>Move: </a:t>
            </a:r>
            <a:r>
              <a:rPr lang="en-US" dirty="0" smtClean="0"/>
              <a:t>Alfred Asterjadhi</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5127858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#409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11-17/0619r8 (01 </a:t>
            </a:r>
            <a:r>
              <a:rPr lang="en-GB" sz="2800" dirty="0"/>
              <a:t>CIDs)</a:t>
            </a:r>
          </a:p>
          <a:p>
            <a:pPr lvl="1"/>
            <a:r>
              <a:rPr lang="en-GB" dirty="0"/>
              <a:t>5163</a:t>
            </a:r>
            <a:endParaRPr lang="en-US" dirty="0"/>
          </a:p>
          <a:p>
            <a:r>
              <a:rPr lang="en-US" dirty="0" smtClean="0"/>
              <a:t>Move:	Abhishek Patil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9794233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11-17/1282r4 (02 </a:t>
            </a:r>
            <a:r>
              <a:rPr lang="en-GB" sz="2800" dirty="0"/>
              <a:t>CIDs)</a:t>
            </a:r>
          </a:p>
          <a:p>
            <a:pPr lvl="1"/>
            <a:r>
              <a:rPr lang="en-GB" dirty="0"/>
              <a:t>8724, 5735</a:t>
            </a:r>
            <a:endParaRPr lang="en-US" dirty="0"/>
          </a:p>
          <a:p>
            <a:endParaRPr lang="en-US" dirty="0" smtClean="0"/>
          </a:p>
          <a:p>
            <a:r>
              <a:rPr lang="en-US" dirty="0" smtClean="0"/>
              <a:t>Move:		Liwen Chu	Second</a:t>
            </a:r>
            <a:r>
              <a:rPr lang="en-US" dirty="0" smtClean="0"/>
              <a:t>: </a:t>
            </a:r>
            <a:r>
              <a:rPr lang="en-US" dirty="0" err="1" smtClean="0"/>
              <a:t>Yasu</a:t>
            </a:r>
            <a:endParaRPr lang="en-US" dirty="0" smtClean="0"/>
          </a:p>
          <a:p>
            <a:r>
              <a:rPr lang="en-US" dirty="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7932619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11-17/1081r2 (31 </a:t>
            </a:r>
            <a:r>
              <a:rPr lang="en-GB" sz="2800" dirty="0"/>
              <a:t>CIDs)</a:t>
            </a:r>
          </a:p>
          <a:p>
            <a:pPr lvl="1"/>
            <a:r>
              <a:rPr lang="en-GB" dirty="0"/>
              <a:t>3116, 3385, 3493, 3823, 3910, 4375, 4444, 5314, 6077, 6078, 7478, 7479, 7480, 7481, 7738, 7739, 7740, 7741, 7900, 7901, 7902, 7903, 7904, 8188, 8648, 8649, 9106, 9254, 9627, 9628, 9819</a:t>
            </a:r>
            <a:endParaRPr lang="en-US" dirty="0"/>
          </a:p>
          <a:p>
            <a:endParaRPr lang="en-US" dirty="0" smtClean="0"/>
          </a:p>
          <a:p>
            <a:r>
              <a:rPr lang="en-US" dirty="0" smtClean="0"/>
              <a:t>Move:		</a:t>
            </a:r>
            <a:r>
              <a:rPr lang="en-US" dirty="0" smtClean="0"/>
              <a:t>Alfred Asterjadhi</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811373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11-17/1295r2 (01 </a:t>
            </a:r>
            <a:r>
              <a:rPr lang="en-GB" sz="2800" dirty="0"/>
              <a:t>CIDs)</a:t>
            </a:r>
          </a:p>
          <a:p>
            <a:pPr lvl="1"/>
            <a:r>
              <a:rPr lang="en-US" dirty="0"/>
              <a:t>9501</a:t>
            </a:r>
          </a:p>
          <a:p>
            <a:endParaRPr lang="en-US" dirty="0" smtClean="0"/>
          </a:p>
          <a:p>
            <a:r>
              <a:rPr lang="en-US" dirty="0" smtClean="0"/>
              <a:t>Move:		</a:t>
            </a:r>
            <a:r>
              <a:rPr lang="en-US" dirty="0" smtClean="0"/>
              <a:t>Alfred Asterjadhi</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5890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#413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11-17/1438r1 (02 </a:t>
            </a:r>
            <a:r>
              <a:rPr lang="en-GB" sz="2800" dirty="0"/>
              <a:t>CIDs)</a:t>
            </a:r>
          </a:p>
          <a:p>
            <a:pPr lvl="1"/>
            <a:r>
              <a:rPr lang="en-GB" dirty="0"/>
              <a:t>5863, 7251 </a:t>
            </a:r>
            <a:endParaRPr lang="en-US" dirty="0"/>
          </a:p>
          <a:p>
            <a:endParaRPr lang="en-US" dirty="0" smtClean="0"/>
          </a:p>
          <a:p>
            <a:r>
              <a:rPr lang="en-US" dirty="0" smtClean="0"/>
              <a:t>Move:	</a:t>
            </a:r>
            <a:r>
              <a:rPr lang="en-US" dirty="0" smtClean="0"/>
              <a:t>Kiseon Ryu</a:t>
            </a:r>
            <a:r>
              <a:rPr lang="en-US" dirty="0" smtClean="0"/>
              <a:t>		Second</a:t>
            </a:r>
            <a:r>
              <a:rPr lang="en-US" dirty="0" smtClean="0"/>
              <a:t>: </a:t>
            </a:r>
            <a:r>
              <a:rPr lang="en-US" dirty="0" err="1" smtClean="0"/>
              <a:t>Yasu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09986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1834</TotalTime>
  <Words>8402</Words>
  <Application>Microsoft Office PowerPoint</Application>
  <PresentationFormat>On-screen Show (4:3)</PresentationFormat>
  <Paragraphs>1754</Paragraphs>
  <Slides>130</Slides>
  <Notes>3</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3</vt:i4>
      </vt:variant>
      <vt:variant>
        <vt:lpstr>Slide Titles</vt:lpstr>
      </vt:variant>
      <vt:variant>
        <vt:i4>130</vt:i4>
      </vt:variant>
    </vt:vector>
  </HeadingPairs>
  <TitlesOfParts>
    <vt:vector size="147" baseType="lpstr">
      <vt:lpstr>Arial Unicode MS</vt:lpstr>
      <vt:lpstr>Malgun Gothic</vt:lpstr>
      <vt:lpstr>MS Gothic</vt:lpstr>
      <vt:lpstr>ＭＳ Ｐゴシック</vt:lpstr>
      <vt:lpstr>ＭＳ Ｐゴシック</vt:lpstr>
      <vt:lpstr>SimHei</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11, 10:30 – 13:30 </vt:lpstr>
      <vt:lpstr>Submissions</vt:lpstr>
      <vt:lpstr>Presented during Telecon or ad hoc and Ready for Motion (I)</vt:lpstr>
      <vt:lpstr>Presented during Telecon or ad hoc and Ready for Motion (II)</vt:lpstr>
      <vt:lpstr>MU Submissions</vt:lpstr>
      <vt:lpstr>MAC Submissions</vt:lpstr>
      <vt:lpstr>PowerPoint Presentation</vt:lpstr>
      <vt:lpstr>PHY Submissions</vt:lpstr>
      <vt:lpstr>Ad Hoc Group Chairs</vt:lpstr>
      <vt:lpstr>Summary from July 2017</vt:lpstr>
      <vt:lpstr>Approval of  TG Minutes (July 2017 Meeting and Telecon Minutes) </vt:lpstr>
      <vt:lpstr>CSD Motion</vt:lpstr>
      <vt:lpstr>Editor Report</vt:lpstr>
      <vt:lpstr>Timeline</vt:lpstr>
      <vt:lpstr>Agenda for Monday September 11, 16:00 – 18:00 </vt:lpstr>
      <vt:lpstr>Agenda for Monday September 11, 19:30 – 21:30 </vt:lpstr>
      <vt:lpstr>Agenda for Tuesday September 12, 10:30 – 12:30 </vt:lpstr>
      <vt:lpstr>Agenda for Tuesday September 12, 16:00 – 18:00 </vt:lpstr>
      <vt:lpstr>Agenda for Tuesday September 12, 19:30 – 21:30 </vt:lpstr>
      <vt:lpstr>Agenda for Wednesday September 13, 08:00 – 10:00 </vt:lpstr>
      <vt:lpstr>Straw Poll</vt:lpstr>
      <vt:lpstr>Straw Poll</vt:lpstr>
      <vt:lpstr>Straw Poll</vt:lpstr>
      <vt:lpstr>Agenda for Wednesday September 13, 13:30 – 15:30 </vt:lpstr>
      <vt:lpstr>Agenda for Wednesday September 13, 16:00 – 18:00 </vt:lpstr>
      <vt:lpstr>Agenda for Thursday September 14, PM1 and PM2</vt:lpstr>
      <vt:lpstr>PHY Motion #198</vt:lpstr>
      <vt:lpstr>PHY Motion #199</vt:lpstr>
      <vt:lpstr>PHY Motion #200</vt:lpstr>
      <vt:lpstr>PHY Motion #201</vt:lpstr>
      <vt:lpstr>PHY Motion #202</vt:lpstr>
      <vt:lpstr>PHY Motion #203</vt:lpstr>
      <vt:lpstr>CR Motion #364</vt:lpstr>
      <vt:lpstr>CR Motion #365</vt:lpstr>
      <vt:lpstr>CR Motion #366</vt:lpstr>
      <vt:lpstr>CR Motion #367</vt:lpstr>
      <vt:lpstr>CR Motion #368</vt:lpstr>
      <vt:lpstr>CR Motion #369</vt:lpstr>
      <vt:lpstr>CR Motion #370</vt:lpstr>
      <vt:lpstr>CR Motion #371</vt:lpstr>
      <vt:lpstr>CR Motion #371 (Cntd)</vt:lpstr>
      <vt:lpstr>CR Motion #371 (Cntd)</vt:lpstr>
      <vt:lpstr>CR Motion #372 (MU)</vt:lpstr>
      <vt:lpstr>CR Motion #373</vt:lpstr>
      <vt:lpstr>CR Motion #374</vt:lpstr>
      <vt:lpstr>CR Motion #375</vt:lpstr>
      <vt:lpstr>CR Motion #376</vt:lpstr>
      <vt:lpstr>CR Motion #377</vt:lpstr>
      <vt:lpstr>CR Motion #378</vt:lpstr>
      <vt:lpstr>CR Motion #379</vt:lpstr>
      <vt:lpstr>CR Motion #380</vt:lpstr>
      <vt:lpstr>CR Motion #381</vt:lpstr>
      <vt:lpstr>CR Motion #382</vt:lpstr>
      <vt:lpstr>CR Motion #383</vt:lpstr>
      <vt:lpstr>CR Motion #384</vt:lpstr>
      <vt:lpstr>CR Motion #385</vt:lpstr>
      <vt:lpstr>CR Motion #386</vt:lpstr>
      <vt:lpstr>CR Motion #387</vt:lpstr>
      <vt:lpstr>CR Motion #388</vt:lpstr>
      <vt:lpstr>CR Motion #389</vt:lpstr>
      <vt:lpstr>CR Motion #390</vt:lpstr>
      <vt:lpstr>CR Motion #391</vt:lpstr>
      <vt:lpstr>CR Motion #392</vt:lpstr>
      <vt:lpstr>CR Motion #393</vt:lpstr>
      <vt:lpstr>CR Motion #394</vt:lpstr>
      <vt:lpstr>CR Motion #395</vt:lpstr>
      <vt:lpstr>CR Motion #396</vt:lpstr>
      <vt:lpstr>CR Motion #397</vt:lpstr>
      <vt:lpstr>CR Motion #398</vt:lpstr>
      <vt:lpstr>CR Motion #399</vt:lpstr>
      <vt:lpstr>CR Motion #400</vt:lpstr>
      <vt:lpstr>CR Motion #401</vt:lpstr>
      <vt:lpstr>CR Motion #402</vt:lpstr>
      <vt:lpstr>CR Motion #403</vt:lpstr>
      <vt:lpstr>CR Motion #404</vt:lpstr>
      <vt:lpstr>CR Motion #405</vt:lpstr>
      <vt:lpstr>CR Motion #406</vt:lpstr>
      <vt:lpstr>CR Motion #407</vt:lpstr>
      <vt:lpstr>CR Motion #408</vt:lpstr>
      <vt:lpstr>CR Motion #409</vt:lpstr>
      <vt:lpstr>CR Motion #410</vt:lpstr>
      <vt:lpstr>CR Motion #411</vt:lpstr>
      <vt:lpstr>CR Motion #412</vt:lpstr>
      <vt:lpstr>CR Motion #413</vt:lpstr>
      <vt:lpstr>CR Motion #414</vt:lpstr>
      <vt:lpstr>CR Motion #415</vt:lpstr>
      <vt:lpstr>CR Motion #416</vt:lpstr>
      <vt:lpstr>CR Motion #417</vt:lpstr>
      <vt:lpstr>CR Motion #418</vt:lpstr>
      <vt:lpstr>CR Motion #419</vt:lpstr>
      <vt:lpstr>CR Motion #420</vt:lpstr>
      <vt:lpstr>CR Motion #421</vt:lpstr>
      <vt:lpstr>CR Motion #422</vt:lpstr>
      <vt:lpstr>CR Motion #423</vt:lpstr>
      <vt:lpstr>CR Motion #424</vt:lpstr>
      <vt:lpstr>CR Motion #425</vt:lpstr>
      <vt:lpstr>CR Motion #426</vt:lpstr>
      <vt:lpstr>CR Motion #427</vt:lpstr>
      <vt:lpstr>CR Motion #428</vt:lpstr>
      <vt:lpstr>CR Motion #429</vt:lpstr>
      <vt:lpstr>CR Motion #430</vt:lpstr>
      <vt:lpstr>CR Motion #431</vt:lpstr>
      <vt:lpstr>CR Motion #432</vt:lpstr>
      <vt:lpstr>CR Motion #433</vt:lpstr>
      <vt:lpstr>CR Motion #434</vt:lpstr>
      <vt:lpstr>CR Motion #435</vt:lpstr>
      <vt:lpstr>CR Motion #436</vt:lpstr>
      <vt:lpstr>CR Motion #437</vt:lpstr>
      <vt:lpstr>CR Motion #438</vt:lpstr>
      <vt:lpstr>CR Motion #439</vt:lpstr>
      <vt:lpstr>CR Motion #440</vt:lpstr>
      <vt:lpstr>WG LB Motion</vt:lpstr>
      <vt:lpstr>Ad Hoc Meeting</vt:lpstr>
      <vt:lpstr>Timeline</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153</cp:revision>
  <cp:lastPrinted>1601-01-01T00:00:00Z</cp:lastPrinted>
  <dcterms:created xsi:type="dcterms:W3CDTF">2017-01-26T15:28:16Z</dcterms:created>
  <dcterms:modified xsi:type="dcterms:W3CDTF">2017-09-15T01:26:16Z</dcterms:modified>
</cp:coreProperties>
</file>