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9"/>
  </p:notesMasterIdLst>
  <p:handoutMasterIdLst>
    <p:handoutMasterId r:id="rId130"/>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90" r:id="rId19"/>
    <p:sldId id="291" r:id="rId20"/>
    <p:sldId id="292" r:id="rId21"/>
    <p:sldId id="293" r:id="rId22"/>
    <p:sldId id="296" r:id="rId23"/>
    <p:sldId id="294" r:id="rId24"/>
    <p:sldId id="295" r:id="rId25"/>
    <p:sldId id="273" r:id="rId26"/>
    <p:sldId id="274" r:id="rId27"/>
    <p:sldId id="289" r:id="rId28"/>
    <p:sldId id="275" r:id="rId29"/>
    <p:sldId id="276" r:id="rId30"/>
    <p:sldId id="277" r:id="rId31"/>
    <p:sldId id="288" r:id="rId32"/>
    <p:sldId id="278" r:id="rId33"/>
    <p:sldId id="279" r:id="rId34"/>
    <p:sldId id="280" r:id="rId35"/>
    <p:sldId id="281" r:id="rId36"/>
    <p:sldId id="298" r:id="rId37"/>
    <p:sldId id="299" r:id="rId38"/>
    <p:sldId id="300" r:id="rId39"/>
    <p:sldId id="282" r:id="rId40"/>
    <p:sldId id="283" r:id="rId41"/>
    <p:sldId id="285" r:id="rId42"/>
    <p:sldId id="301" r:id="rId43"/>
    <p:sldId id="302" r:id="rId44"/>
    <p:sldId id="303" r:id="rId45"/>
    <p:sldId id="351" r:id="rId46"/>
    <p:sldId id="352" r:id="rId47"/>
    <p:sldId id="353" r:id="rId48"/>
    <p:sldId id="304" r:id="rId49"/>
    <p:sldId id="305" r:id="rId50"/>
    <p:sldId id="306" r:id="rId51"/>
    <p:sldId id="307" r:id="rId52"/>
    <p:sldId id="308" r:id="rId53"/>
    <p:sldId id="349" r:id="rId54"/>
    <p:sldId id="350"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54" r:id="rId95"/>
    <p:sldId id="355" r:id="rId96"/>
    <p:sldId id="356" r:id="rId97"/>
    <p:sldId id="357" r:id="rId98"/>
    <p:sldId id="358" r:id="rId99"/>
    <p:sldId id="359" r:id="rId100"/>
    <p:sldId id="360" r:id="rId101"/>
    <p:sldId id="361" r:id="rId102"/>
    <p:sldId id="362" r:id="rId103"/>
    <p:sldId id="363" r:id="rId104"/>
    <p:sldId id="364" r:id="rId105"/>
    <p:sldId id="365" r:id="rId106"/>
    <p:sldId id="366" r:id="rId107"/>
    <p:sldId id="367" r:id="rId108"/>
    <p:sldId id="368" r:id="rId109"/>
    <p:sldId id="369" r:id="rId110"/>
    <p:sldId id="370" r:id="rId111"/>
    <p:sldId id="371" r:id="rId112"/>
    <p:sldId id="372" r:id="rId113"/>
    <p:sldId id="373" r:id="rId114"/>
    <p:sldId id="374" r:id="rId115"/>
    <p:sldId id="375" r:id="rId116"/>
    <p:sldId id="376" r:id="rId117"/>
    <p:sldId id="336" r:id="rId118"/>
    <p:sldId id="377" r:id="rId119"/>
    <p:sldId id="378" r:id="rId120"/>
    <p:sldId id="379" r:id="rId121"/>
    <p:sldId id="380" r:id="rId122"/>
    <p:sldId id="381" r:id="rId123"/>
    <p:sldId id="382" r:id="rId124"/>
    <p:sldId id="383" r:id="rId125"/>
    <p:sldId id="297" r:id="rId126"/>
    <p:sldId id="287" r:id="rId127"/>
    <p:sldId id="286" r:id="rId1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2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8654"/>
    </p:cViewPr>
  </p:sorterViewPr>
  <p:notesViewPr>
    <p:cSldViewPr>
      <p:cViewPr varScale="1">
        <p:scale>
          <a:sx n="53" d="100"/>
          <a:sy n="53" d="100"/>
        </p:scale>
        <p:origin x="283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notesMaster" Target="notesMasters/notesMaster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handoutMaster" Target="handoutMasters/handout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August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August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August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August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802.11-17/1219r5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7/11-17-1177-03-00ax-tgax-teleconference-minutes-from-july-to-august-2017.docx" TargetMode="External"/><Relationship Id="rId7" Type="http://schemas.openxmlformats.org/officeDocument/2006/relationships/hyperlink" Target="https://mentor.ieee.org/802.11/dcn/17/11-17-1094-00-00ax-tgax-july-2017-berlin-phy-ad-hoc-meeting-minutes.docx" TargetMode="External"/><Relationship Id="rId2" Type="http://schemas.openxmlformats.org/officeDocument/2006/relationships/hyperlink" Target="https://mentor.ieee.org/802.11/dcn/17/11-17-1105-00-00ax-tgax-july-2017-berlin-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148-00-00ax-tgax-mu-and-sr-ad-hoc-group-meeting-minutes-july-2017.docx" TargetMode="External"/><Relationship Id="rId5" Type="http://schemas.openxmlformats.org/officeDocument/2006/relationships/hyperlink" Target="https://mentor.ieee.org/802.11/dcn/17/11-17-1154-00-00ax-11ax-mac-ad-hoc-meeting-minutes.docx" TargetMode="External"/><Relationship Id="rId4" Type="http://schemas.openxmlformats.org/officeDocument/2006/relationships/hyperlink" Target="https://mentor.ieee.org/802.11/dcn/17/11-17-1367-00-00ax-minutes-from-tgax-non-phy-ad-hoc-meeting-sep-2017.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September </a:t>
            </a:r>
            <a:r>
              <a:rPr lang="en-US" altLang="en-US" dirty="0"/>
              <a:t>2017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2017-08-02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86"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11-17/1456r1 (01 </a:t>
            </a:r>
            <a:r>
              <a:rPr lang="en-GB" sz="2800" dirty="0"/>
              <a:t>CIDs)</a:t>
            </a:r>
          </a:p>
          <a:p>
            <a:pPr lvl="1"/>
            <a:r>
              <a:rPr lang="en-US" dirty="0"/>
              <a:t>8555</a:t>
            </a:r>
          </a:p>
          <a:p>
            <a:endParaRPr lang="en-US" dirty="0" smtClean="0"/>
          </a:p>
          <a:p>
            <a:r>
              <a:rPr lang="en-US" dirty="0" smtClean="0"/>
              <a:t>Move:	Abhishek Patil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29736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11-17/1264r2 </a:t>
            </a:r>
            <a:r>
              <a:rPr lang="en-GB" sz="2800" dirty="0"/>
              <a:t>(67 CIDs)</a:t>
            </a:r>
          </a:p>
          <a:p>
            <a:pPr lvl="1"/>
            <a:r>
              <a:rPr lang="en-GB" dirty="0"/>
              <a:t>3012, 3013, 3014, 3117, 3164, 3168, 3170, 3172, 3173, 4988,</a:t>
            </a:r>
            <a:r>
              <a:rPr lang="en-US" dirty="0"/>
              <a:t> </a:t>
            </a:r>
            <a:r>
              <a:rPr lang="en-GB" dirty="0"/>
              <a:t>5012, 5129, 5132, 5158, 5319, 5757, 5826, 5955, 5956, 6081, 6151, 6323, 6325, 6326, 6327, 7261, 7263, 7485,</a:t>
            </a:r>
            <a:r>
              <a:rPr lang="en-US" dirty="0"/>
              <a:t> </a:t>
            </a:r>
            <a:r>
              <a:rPr lang="en-GB" dirty="0"/>
              <a:t>7486, 7488, 7748, 7749, 7750, 7913, 7956, 7958, 8112, 8189, 8253, 8254, 8650, 8653, 8654, 8655, 9102,</a:t>
            </a:r>
            <a:r>
              <a:rPr lang="en-US" dirty="0"/>
              <a:t> </a:t>
            </a:r>
            <a:r>
              <a:rPr lang="en-GB" dirty="0"/>
              <a:t>9264, 9350, 9470, 9473, 9631, 9635, 9638, 9640, 9641, 9644,</a:t>
            </a:r>
            <a:r>
              <a:rPr lang="en-US" dirty="0"/>
              <a:t> </a:t>
            </a:r>
            <a:r>
              <a:rPr lang="en-GB" dirty="0"/>
              <a:t>9822, 9824, 9825, 9829, 9832, 9833, 9990, 9991, 9992, 9994, 10002, 10238</a:t>
            </a:r>
            <a:endParaRPr lang="en-US" sz="2800" dirty="0"/>
          </a:p>
          <a:p>
            <a:r>
              <a:rPr lang="en-US" dirty="0" smtClean="0"/>
              <a:t>Move:	Alfred Asterjadhi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51830645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11-17/1262r1 (56 </a:t>
            </a:r>
            <a:r>
              <a:rPr lang="en-GB" sz="2800" dirty="0"/>
              <a:t>CIDs)</a:t>
            </a:r>
          </a:p>
          <a:p>
            <a:pPr lvl="1"/>
            <a:r>
              <a:rPr lang="en-GB" sz="1800" dirty="0"/>
              <a:t>3303, 3304, 3305, 3306, 5193, 5194, 5195, 5367, 5368, 5812, </a:t>
            </a:r>
            <a:endParaRPr lang="en-US" sz="1800" dirty="0"/>
          </a:p>
          <a:p>
            <a:pPr lvl="1"/>
            <a:r>
              <a:rPr lang="en-GB" sz="1800" dirty="0"/>
              <a:t>6010, 6011, 6012, 6104, 6732, 6733, 7111, 7637, 7638, 7639</a:t>
            </a:r>
            <a:endParaRPr lang="en-US" sz="1800" dirty="0"/>
          </a:p>
          <a:p>
            <a:pPr lvl="1"/>
            <a:r>
              <a:rPr lang="en-GB" sz="1800" dirty="0"/>
              <a:t>7640, 7641, 7818, 7819, 8222, 8503, 8504, 8588, 8709, 8710,</a:t>
            </a:r>
            <a:endParaRPr lang="en-US" sz="1800" dirty="0"/>
          </a:p>
          <a:p>
            <a:pPr lvl="1"/>
            <a:r>
              <a:rPr lang="en-GB" sz="1800" dirty="0"/>
              <a:t>8711, 8712, 8713, 8716, 9224, 9225, 9300, 9301, 9302, 9304,</a:t>
            </a:r>
            <a:endParaRPr lang="en-US" sz="1800" dirty="0"/>
          </a:p>
          <a:p>
            <a:pPr lvl="1"/>
            <a:r>
              <a:rPr lang="en-GB" sz="1800" dirty="0"/>
              <a:t>9305, 9536, 9720, 9923, 9924, 9925, 9926, 9927, 9928, 9929,</a:t>
            </a:r>
            <a:endParaRPr lang="en-US" sz="1800" dirty="0"/>
          </a:p>
          <a:p>
            <a:pPr lvl="1"/>
            <a:r>
              <a:rPr lang="en-GB" sz="1800" dirty="0"/>
              <a:t>10151, 10152, 10153, 10156, 10160, 8066</a:t>
            </a:r>
            <a:endParaRPr lang="en-US" sz="1800" dirty="0"/>
          </a:p>
          <a:p>
            <a:endParaRPr lang="en-US" dirty="0" smtClean="0"/>
          </a:p>
          <a:p>
            <a:r>
              <a:rPr lang="en-US" dirty="0" smtClean="0"/>
              <a:t>Move:	Alfred Asterjadhi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57409992"/>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11-17/1475r0 (01 </a:t>
            </a:r>
            <a:r>
              <a:rPr lang="en-GB" sz="2800" dirty="0"/>
              <a:t>CIDs)</a:t>
            </a:r>
          </a:p>
          <a:p>
            <a:pPr lvl="1"/>
            <a:r>
              <a:rPr lang="en-US" dirty="0"/>
              <a:t> 5915</a:t>
            </a:r>
          </a:p>
          <a:p>
            <a:endParaRPr lang="en-US" dirty="0" smtClean="0"/>
          </a:p>
          <a:p>
            <a:r>
              <a:rPr lang="en-US" dirty="0" smtClean="0"/>
              <a:t>Move:		Liwen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67458831"/>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11-17/1301r1 (02 </a:t>
            </a:r>
            <a:r>
              <a:rPr lang="en-GB" sz="2800" dirty="0"/>
              <a:t>CIDs)</a:t>
            </a:r>
          </a:p>
          <a:p>
            <a:pPr lvl="1"/>
            <a:r>
              <a:rPr lang="en-US" dirty="0"/>
              <a:t>9636, 9699</a:t>
            </a:r>
          </a:p>
          <a:p>
            <a:endParaRPr lang="en-US" dirty="0" smtClean="0"/>
          </a:p>
          <a:p>
            <a:r>
              <a:rPr lang="en-US" dirty="0" smtClean="0"/>
              <a:t>Move:	Po-Kai Huang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78091488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11-17/1290r4 (21 </a:t>
            </a:r>
            <a:r>
              <a:rPr lang="en-GB" sz="2800" dirty="0"/>
              <a:t>CIDs)</a:t>
            </a:r>
          </a:p>
          <a:p>
            <a:pPr lvl="1"/>
            <a:r>
              <a:rPr lang="en-GB" dirty="0"/>
              <a:t>3388, 3497, 3828, 3916, 4383, 4453, 5538, 5540, 5541, 5543, 5544, 5545, 5546, 5547, 5549, 5550, 7994, 8106, 8107, 8681, 8688.</a:t>
            </a:r>
            <a:endParaRPr lang="en-US" dirty="0"/>
          </a:p>
          <a:p>
            <a:endParaRPr lang="en-US" dirty="0" smtClean="0"/>
          </a:p>
          <a:p>
            <a:r>
              <a:rPr lang="en-US" dirty="0" smtClean="0"/>
              <a:t>Move:	Liwen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34066693"/>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11-17/1294r0 </a:t>
            </a:r>
            <a:r>
              <a:rPr lang="en-GB" sz="2800" dirty="0"/>
              <a:t>(04 CIDs)</a:t>
            </a:r>
          </a:p>
          <a:p>
            <a:pPr lvl="1"/>
            <a:r>
              <a:rPr lang="en-GB" dirty="0"/>
              <a:t>4756, 9605, 9606, 9855</a:t>
            </a:r>
            <a:endParaRPr lang="en-US" dirty="0"/>
          </a:p>
          <a:p>
            <a:endParaRPr lang="en-US" dirty="0" smtClean="0"/>
          </a:p>
          <a:p>
            <a:r>
              <a:rPr lang="en-US" dirty="0" smtClean="0"/>
              <a:t>Move:	Liwen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15923120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11-17/1304r2 </a:t>
            </a:r>
            <a:r>
              <a:rPr lang="en-GB" sz="2800" dirty="0"/>
              <a:t>(14 CIDs)</a:t>
            </a:r>
          </a:p>
          <a:p>
            <a:pPr lvl="1"/>
            <a:r>
              <a:rPr lang="en-GB" dirty="0"/>
              <a:t>3186, 5334, 6174, 6175, 6518, 7021, 7886, 8147, 9327, 9341, 9430, 9687, 9688, 9856.</a:t>
            </a:r>
            <a:endParaRPr lang="en-US" dirty="0"/>
          </a:p>
          <a:p>
            <a:endParaRPr lang="en-US" dirty="0" smtClean="0"/>
          </a:p>
          <a:p>
            <a:r>
              <a:rPr lang="en-US" dirty="0" smtClean="0"/>
              <a:t>Move:	James Yee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76929870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11-17/1429r0 (04 </a:t>
            </a:r>
            <a:r>
              <a:rPr lang="en-GB" sz="2800" dirty="0"/>
              <a:t>CIDs)</a:t>
            </a:r>
          </a:p>
          <a:p>
            <a:pPr lvl="1"/>
            <a:r>
              <a:rPr lang="en-US" dirty="0"/>
              <a:t>3098, 9594, 9595, 9596</a:t>
            </a:r>
            <a:endParaRPr lang="en-US" sz="2800" dirty="0"/>
          </a:p>
          <a:p>
            <a:endParaRPr lang="en-US" dirty="0" smtClean="0"/>
          </a:p>
          <a:p>
            <a:r>
              <a:rPr lang="en-US" dirty="0" smtClean="0"/>
              <a:t>Move:	Osama Aboul-Magd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882366238"/>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11-17/1330r1 </a:t>
            </a:r>
            <a:r>
              <a:rPr lang="en-GB" sz="2800" dirty="0"/>
              <a:t>(21 CIDs)</a:t>
            </a:r>
          </a:p>
          <a:p>
            <a:pPr lvl="1"/>
            <a:r>
              <a:rPr lang="en-GB" dirty="0"/>
              <a:t>3059, 4852, 7084, 7529, 7538, 8432, 8460, 8467, 8469, 9429</a:t>
            </a:r>
            <a:r>
              <a:rPr lang="en-US" dirty="0"/>
              <a:t> </a:t>
            </a:r>
            <a:r>
              <a:rPr lang="en-GB" dirty="0"/>
              <a:t>8479, 8481, 8483, 8484, 8487, 8488, 8489, 8492, 8493, </a:t>
            </a:r>
            <a:r>
              <a:rPr lang="en-GB" strike="sngStrike" dirty="0"/>
              <a:t>9351 </a:t>
            </a:r>
            <a:r>
              <a:rPr lang="en-GB" dirty="0"/>
              <a:t>(Transfer to </a:t>
            </a:r>
            <a:r>
              <a:rPr lang="en-GB" dirty="0" err="1"/>
              <a:t>LiWen</a:t>
            </a:r>
            <a:r>
              <a:rPr lang="en-GB" dirty="0"/>
              <a:t>)</a:t>
            </a:r>
            <a:r>
              <a:rPr lang="en-US" dirty="0"/>
              <a:t>, </a:t>
            </a:r>
            <a:r>
              <a:rPr lang="en-GB" dirty="0"/>
              <a:t>9394, 9395</a:t>
            </a:r>
            <a:endParaRPr lang="en-US" dirty="0"/>
          </a:p>
          <a:p>
            <a:endParaRPr lang="en-US" dirty="0" smtClean="0"/>
          </a:p>
          <a:p>
            <a:r>
              <a:rPr lang="en-US" dirty="0" smtClean="0"/>
              <a:t>Move:	George Cherian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381412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11-17/1358r1 (01 </a:t>
            </a:r>
            <a:r>
              <a:rPr lang="en-GB" sz="2800" dirty="0"/>
              <a:t>CIDs)</a:t>
            </a:r>
          </a:p>
          <a:p>
            <a:pPr lvl="1"/>
            <a:r>
              <a:rPr lang="en-US" dirty="0"/>
              <a:t>6942</a:t>
            </a:r>
          </a:p>
          <a:p>
            <a:endParaRPr lang="en-US" dirty="0" smtClean="0"/>
          </a:p>
          <a:p>
            <a:r>
              <a:rPr lang="en-US" dirty="0" smtClean="0"/>
              <a:t>Move:		Peter Loc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756706345"/>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11-17/1399r1 (01 </a:t>
            </a:r>
            <a:r>
              <a:rPr lang="en-GB" sz="2800" dirty="0"/>
              <a:t>CIDs)</a:t>
            </a:r>
          </a:p>
          <a:p>
            <a:pPr lvl="1"/>
            <a:r>
              <a:rPr lang="en-GB" dirty="0" smtClean="0"/>
              <a:t>3099</a:t>
            </a:r>
          </a:p>
          <a:p>
            <a:pPr lvl="1"/>
            <a:endParaRPr lang="en-GB" dirty="0"/>
          </a:p>
          <a:p>
            <a:pPr lvl="1"/>
            <a:r>
              <a:rPr lang="en-GB" dirty="0" smtClean="0"/>
              <a:t>Move: Edward Au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40623300"/>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11-17/1401r2 (03 </a:t>
            </a:r>
            <a:r>
              <a:rPr lang="en-GB" sz="2800" dirty="0"/>
              <a:t>CIDs)</a:t>
            </a:r>
          </a:p>
          <a:p>
            <a:pPr lvl="1"/>
            <a:r>
              <a:rPr lang="en-GB" dirty="0"/>
              <a:t>5285, 6198, 7603.</a:t>
            </a:r>
            <a:endParaRPr lang="en-US" dirty="0"/>
          </a:p>
          <a:p>
            <a:endParaRPr lang="en-US" dirty="0" smtClean="0"/>
          </a:p>
          <a:p>
            <a:r>
              <a:rPr lang="en-US" dirty="0" smtClean="0"/>
              <a:t>Move:		Edward Au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719215006"/>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11-17/1402r1 </a:t>
            </a:r>
            <a:r>
              <a:rPr lang="en-GB" sz="2800" dirty="0"/>
              <a:t>(11 CIDs)</a:t>
            </a:r>
          </a:p>
          <a:p>
            <a:pPr lvl="1"/>
            <a:r>
              <a:rPr lang="en-GB" dirty="0"/>
              <a:t>7001, 9597, 7004, 7005, 9335, 9324, 7880, 8313, 7012, 7006, 7000.</a:t>
            </a:r>
            <a:endParaRPr lang="en-US" b="1" i="1" dirty="0"/>
          </a:p>
          <a:p>
            <a:endParaRPr lang="en-US" dirty="0" smtClean="0"/>
          </a:p>
          <a:p>
            <a:r>
              <a:rPr lang="en-US" dirty="0" smtClean="0"/>
              <a:t>Move:		Edward Au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364966028"/>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11-17/1476r1 (04 </a:t>
            </a:r>
            <a:r>
              <a:rPr lang="en-GB" sz="2800" dirty="0"/>
              <a:t>CIDs)</a:t>
            </a:r>
          </a:p>
          <a:p>
            <a:pPr lvl="1"/>
            <a:r>
              <a:rPr lang="en-GB" dirty="0"/>
              <a:t>4794, 6030, 6772, 8163.</a:t>
            </a:r>
            <a:endParaRPr lang="en-US" dirty="0"/>
          </a:p>
          <a:p>
            <a:endParaRPr lang="en-US" dirty="0" smtClean="0"/>
          </a:p>
          <a:p>
            <a:r>
              <a:rPr lang="en-US" dirty="0" smtClean="0"/>
              <a:t>Move:		Liwen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243053239"/>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11-17/1494r0 (01 </a:t>
            </a:r>
            <a:r>
              <a:rPr lang="en-GB" sz="2800" dirty="0"/>
              <a:t>CIDs)</a:t>
            </a:r>
          </a:p>
          <a:p>
            <a:pPr lvl="1"/>
            <a:r>
              <a:rPr lang="en-GB" dirty="0"/>
              <a:t>8470</a:t>
            </a:r>
            <a:endParaRPr lang="en-US" dirty="0"/>
          </a:p>
          <a:p>
            <a:endParaRPr lang="en-US" dirty="0" smtClean="0"/>
          </a:p>
          <a:p>
            <a:r>
              <a:rPr lang="en-US" dirty="0" smtClean="0"/>
              <a:t>Move:		George Cherian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592605266"/>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11-17/1138r12 (30 </a:t>
            </a:r>
            <a:r>
              <a:rPr lang="en-GB" sz="2800" dirty="0"/>
              <a:t>CIDs)</a:t>
            </a:r>
          </a:p>
          <a:p>
            <a:pPr lvl="1"/>
            <a:r>
              <a:rPr lang="en-GB" sz="2400" dirty="0"/>
              <a:t>4846 4767</a:t>
            </a:r>
            <a:r>
              <a:rPr lang="en-US" sz="1800" dirty="0"/>
              <a:t> </a:t>
            </a:r>
            <a:r>
              <a:rPr lang="en-GB" sz="2400" dirty="0"/>
              <a:t>4777 4778 4779 5061 5062 5064 5777 5778 5970</a:t>
            </a:r>
            <a:r>
              <a:rPr lang="en-US" sz="2400" dirty="0"/>
              <a:t> </a:t>
            </a:r>
            <a:r>
              <a:rPr lang="en-GB" sz="2400" dirty="0"/>
              <a:t>6105 6547 6548 6549 6902</a:t>
            </a:r>
            <a:r>
              <a:rPr lang="en-US" sz="2400" dirty="0"/>
              <a:t> </a:t>
            </a:r>
            <a:r>
              <a:rPr lang="en-GB" sz="2400" dirty="0"/>
              <a:t>7209 7210 7211 7212 7213 7214 7215</a:t>
            </a:r>
            <a:r>
              <a:rPr lang="en-US" sz="2400" dirty="0"/>
              <a:t> </a:t>
            </a:r>
            <a:r>
              <a:rPr lang="en-GB" sz="2400" dirty="0"/>
              <a:t>8084 8129 8423 8425</a:t>
            </a:r>
            <a:r>
              <a:rPr lang="en-US" sz="2400" dirty="0"/>
              <a:t> </a:t>
            </a:r>
            <a:r>
              <a:rPr lang="en-GB" sz="2400" dirty="0"/>
              <a:t>9435 9867 9972</a:t>
            </a:r>
            <a:endParaRPr lang="en-US" sz="2800" dirty="0"/>
          </a:p>
          <a:p>
            <a:endParaRPr lang="en-US" dirty="0" smtClean="0"/>
          </a:p>
          <a:p>
            <a:r>
              <a:rPr lang="en-US" dirty="0" smtClean="0"/>
              <a:t>Move:		Matt Fischer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74781533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8172, 5023, </a:t>
            </a:r>
            <a:r>
              <a:rPr lang="en-GB" dirty="0">
                <a:solidFill>
                  <a:schemeClr val="tx1"/>
                </a:solidFill>
              </a:rPr>
              <a:t>3073</a:t>
            </a:r>
            <a:r>
              <a:rPr lang="en-GB" dirty="0"/>
              <a:t>, 10016, </a:t>
            </a:r>
            <a:r>
              <a:rPr lang="en-GB" dirty="0">
                <a:solidFill>
                  <a:schemeClr val="tx1"/>
                </a:solidFill>
              </a:rPr>
              <a:t>7651, 6154, 7181, 3236, 6000</a:t>
            </a:r>
            <a:r>
              <a:rPr lang="en-GB" dirty="0"/>
              <a:t>, 8389, </a:t>
            </a:r>
            <a:r>
              <a:rPr lang="en-GB" dirty="0" smtClean="0"/>
              <a:t>7409, </a:t>
            </a:r>
            <a:r>
              <a:rPr lang="en-GB" dirty="0"/>
              <a:t>5860, </a:t>
            </a:r>
            <a:r>
              <a:rPr lang="en-GB" dirty="0">
                <a:solidFill>
                  <a:schemeClr val="tx1"/>
                </a:solidFill>
              </a:rPr>
              <a:t>6711, 6712</a:t>
            </a:r>
            <a:r>
              <a:rPr lang="en-GB" dirty="0"/>
              <a:t>, 6008, 5676, 7419, 9956, </a:t>
            </a:r>
            <a:r>
              <a:rPr lang="en-GB" dirty="0">
                <a:solidFill>
                  <a:schemeClr val="tx1"/>
                </a:solidFill>
              </a:rPr>
              <a:t>6038, 6108, 7204, </a:t>
            </a:r>
            <a:r>
              <a:rPr lang="en-GB" dirty="0"/>
              <a:t>9578, 5740, 5738, </a:t>
            </a:r>
            <a:r>
              <a:rPr lang="en-GB" dirty="0">
                <a:solidFill>
                  <a:schemeClr val="tx1"/>
                </a:solidFill>
              </a:rPr>
              <a:t>5507, </a:t>
            </a:r>
            <a:r>
              <a:rPr lang="en-GB" dirty="0"/>
              <a:t>5508, 9740, 4787, 6039, 8288, 9741, 9957, 6043, 9742, 10295, 4788, 7422, </a:t>
            </a:r>
            <a:r>
              <a:rPr lang="en-GB" dirty="0">
                <a:solidFill>
                  <a:schemeClr val="tx1"/>
                </a:solidFill>
              </a:rPr>
              <a:t>6182, 7043, 5401,</a:t>
            </a:r>
            <a:r>
              <a:rPr lang="en-GB" dirty="0">
                <a:solidFill>
                  <a:srgbClr val="FFC000"/>
                </a:solidFill>
              </a:rPr>
              <a:t> </a:t>
            </a:r>
            <a:r>
              <a:rPr lang="en-GB" dirty="0"/>
              <a:t>4710, 5333, 6093, 8685, </a:t>
            </a:r>
            <a:r>
              <a:rPr lang="en-GB" dirty="0" smtClean="0"/>
              <a:t>8686 i</a:t>
            </a:r>
            <a:r>
              <a:rPr lang="en-US" dirty="0" smtClean="0"/>
              <a:t>n </a:t>
            </a:r>
            <a:r>
              <a:rPr lang="en-US" dirty="0"/>
              <a:t>doc </a:t>
            </a:r>
            <a:r>
              <a:rPr lang="en-US" dirty="0" smtClean="0"/>
              <a:t>11-17/1276r6</a:t>
            </a:r>
          </a:p>
          <a:p>
            <a:endParaRPr lang="en-US" dirty="0"/>
          </a:p>
          <a:p>
            <a:r>
              <a:rPr lang="en-US" dirty="0" smtClean="0"/>
              <a:t>Move:	Abhishek Patil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85028232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11-17/1270r1 (</a:t>
            </a:r>
            <a:r>
              <a:rPr lang="en-GB" sz="2800" dirty="0"/>
              <a:t>01 CIDs)</a:t>
            </a:r>
          </a:p>
          <a:p>
            <a:pPr lvl="1"/>
            <a:r>
              <a:rPr lang="en-US" dirty="0"/>
              <a:t>5374</a:t>
            </a:r>
          </a:p>
          <a:p>
            <a:endParaRPr lang="en-US" dirty="0" smtClean="0"/>
          </a:p>
          <a:p>
            <a:r>
              <a:rPr lang="en-US" dirty="0" smtClean="0"/>
              <a:t>Move:		Yongho Seok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34768603"/>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11-17/1069r4 (33 </a:t>
            </a:r>
            <a:r>
              <a:rPr lang="en-GB" sz="2800" dirty="0"/>
              <a:t>CIDs)</a:t>
            </a:r>
          </a:p>
          <a:p>
            <a:pPr lvl="1"/>
            <a:r>
              <a:rPr lang="en-GB" dirty="0"/>
              <a:t>4757, 3133, 3134, 4758, 8407, 8302, 5849, 6486, 6487, 4759,</a:t>
            </a:r>
            <a:r>
              <a:rPr lang="en-US" dirty="0"/>
              <a:t> </a:t>
            </a:r>
            <a:r>
              <a:rPr lang="en-GB" dirty="0"/>
              <a:t>9387, 9388, 3191, 6185, 7038, 5793, 4763, 3180, 4762, 8408, 9678, 9679, 4764, 4796, 7566,</a:t>
            </a:r>
            <a:r>
              <a:rPr lang="en-US" dirty="0"/>
              <a:t> </a:t>
            </a:r>
            <a:r>
              <a:rPr lang="en-GB" dirty="0"/>
              <a:t>6186, 7039, 9389, 9390, 3181, 4761, 4760, 8409</a:t>
            </a:r>
            <a:endParaRPr lang="en-US" sz="2800" dirty="0"/>
          </a:p>
          <a:p>
            <a:endParaRPr lang="en-US" dirty="0" smtClean="0"/>
          </a:p>
          <a:p>
            <a:r>
              <a:rPr lang="en-US" dirty="0" smtClean="0"/>
              <a:t>Move:	Liwen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9245928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
        <p:nvSpPr>
          <p:cNvPr id="7" name="Content Placeholder 2"/>
          <p:cNvSpPr>
            <a:spLocks noGrp="1"/>
          </p:cNvSpPr>
          <p:nvPr>
            <p:ph idx="1"/>
          </p:nvPr>
        </p:nvSpPr>
        <p:spPr>
          <a:xfrm>
            <a:off x="381000" y="1314449"/>
            <a:ext cx="8458200" cy="5543551"/>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endParaRPr lang="en-US" sz="1200"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11-17/1087r2 (2 </a:t>
            </a:r>
            <a:r>
              <a:rPr lang="en-GB" sz="2800" dirty="0"/>
              <a:t>CIDs)</a:t>
            </a:r>
          </a:p>
          <a:p>
            <a:pPr lvl="1"/>
            <a:r>
              <a:rPr lang="en-GB" dirty="0"/>
              <a:t>4813, 4814</a:t>
            </a:r>
            <a:endParaRPr lang="en-US" dirty="0"/>
          </a:p>
          <a:p>
            <a:endParaRPr lang="en-US" dirty="0" smtClean="0"/>
          </a:p>
          <a:p>
            <a:r>
              <a:rPr lang="en-US" dirty="0" smtClean="0"/>
              <a:t>Move:	Alfred Asterjadhi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673250889"/>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u="sng" dirty="0"/>
              <a:t>REVISED</a:t>
            </a:r>
            <a:r>
              <a:rPr lang="en-US" dirty="0"/>
              <a:t> as the resolution to CIDs 5597 and include </a:t>
            </a:r>
            <a:r>
              <a:rPr lang="en-US" dirty="0" smtClean="0"/>
              <a:t>in the draft the </a:t>
            </a:r>
            <a:r>
              <a:rPr lang="en-US" dirty="0"/>
              <a:t>changes in doc </a:t>
            </a:r>
            <a:r>
              <a:rPr lang="en-US" dirty="0" smtClean="0"/>
              <a:t>11-17/1443r0</a:t>
            </a:r>
          </a:p>
          <a:p>
            <a:endParaRPr lang="en-US" dirty="0"/>
          </a:p>
          <a:p>
            <a:r>
              <a:rPr lang="en-US" dirty="0" smtClean="0"/>
              <a:t>Move:	Guido Hiertz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88575660"/>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to CIDs </a:t>
            </a:r>
          </a:p>
          <a:p>
            <a:r>
              <a:rPr lang="en-GB" dirty="0"/>
              <a:t>4786, 5916, 6032, 6107, 7891, 8529, 9738, 9955, 10145 (27.13)</a:t>
            </a:r>
            <a:endParaRPr lang="en-US" dirty="0"/>
          </a:p>
          <a:p>
            <a:r>
              <a:rPr lang="en-GB" dirty="0"/>
              <a:t>4598, 6090, 7366, 7882, 10074 (9.4.2.218.2</a:t>
            </a:r>
            <a:r>
              <a:rPr lang="en-GB" dirty="0" smtClean="0"/>
              <a:t>)</a:t>
            </a:r>
            <a:endParaRPr lang="en-US" dirty="0"/>
          </a:p>
          <a:p>
            <a:r>
              <a:rPr lang="en-US" dirty="0"/>
              <a:t>In doc </a:t>
            </a:r>
            <a:r>
              <a:rPr lang="en-US" dirty="0" smtClean="0"/>
              <a:t>11-17/1377r4</a:t>
            </a:r>
          </a:p>
          <a:p>
            <a:endParaRPr lang="en-US" dirty="0"/>
          </a:p>
          <a:p>
            <a:r>
              <a:rPr lang="en-US" dirty="0" smtClean="0"/>
              <a:t>Move:	Frank Hsu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
        <p:nvSpPr>
          <p:cNvPr id="7" name="TextBox 6"/>
          <p:cNvSpPr txBox="1"/>
          <p:nvPr/>
        </p:nvSpPr>
        <p:spPr>
          <a:xfrm>
            <a:off x="5715000" y="5943600"/>
            <a:ext cx="2454518" cy="461665"/>
          </a:xfrm>
          <a:prstGeom prst="rect">
            <a:avLst/>
          </a:prstGeom>
          <a:noFill/>
        </p:spPr>
        <p:txBody>
          <a:bodyPr wrap="none" rtlCol="0">
            <a:spAutoFit/>
          </a:bodyPr>
          <a:lstStyle/>
          <a:p>
            <a:r>
              <a:rPr lang="en-US" dirty="0" smtClean="0">
                <a:solidFill>
                  <a:schemeClr val="tx1"/>
                </a:solidFill>
              </a:rPr>
              <a:t>SP Result 9/2/25	</a:t>
            </a:r>
            <a:endParaRPr lang="en-US" dirty="0">
              <a:solidFill>
                <a:schemeClr val="tx1"/>
              </a:solidFill>
            </a:endParaRPr>
          </a:p>
        </p:txBody>
      </p:sp>
    </p:spTree>
    <p:extLst>
      <p:ext uri="{BB962C8B-B14F-4D97-AF65-F5344CB8AC3E}">
        <p14:creationId xmlns:p14="http://schemas.microsoft.com/office/powerpoint/2010/main" val="2609155593"/>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a:t>Move to accept resolutions to following CIDs in doc 11-17-0759-04-00ax-comment-resolution-on-cid-9333-and-9969.</a:t>
            </a:r>
          </a:p>
          <a:p>
            <a:r>
              <a:rPr lang="en-US" dirty="0"/>
              <a:t> </a:t>
            </a:r>
          </a:p>
          <a:p>
            <a:r>
              <a:rPr lang="en-US" dirty="0"/>
              <a:t>3215, 9333,9969</a:t>
            </a:r>
          </a:p>
          <a:p>
            <a:r>
              <a:rPr lang="en-US" dirty="0"/>
              <a:t> </a:t>
            </a:r>
          </a:p>
          <a:p>
            <a:r>
              <a:rPr lang="en-US" dirty="0"/>
              <a:t>Move: Jason Yuchen Guo    Second: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102614717"/>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approve </a:t>
            </a:r>
            <a:r>
              <a:rPr lang="en-US" u="sng" dirty="0" smtClean="0"/>
              <a:t>REJECTED</a:t>
            </a:r>
            <a:r>
              <a:rPr lang="en-US" dirty="0" smtClean="0"/>
              <a:t> as the resolution to the following CIDs</a:t>
            </a:r>
            <a:endParaRPr lang="en-US" dirty="0"/>
          </a:p>
          <a:p>
            <a:r>
              <a:rPr lang="en-US" dirty="0" smtClean="0"/>
              <a:t>8426 (11-17/1131r2)</a:t>
            </a:r>
          </a:p>
          <a:p>
            <a:r>
              <a:rPr lang="en-US" dirty="0" smtClean="0"/>
              <a:t>5917, 8165 (11-17/0308r5</a:t>
            </a:r>
            <a:r>
              <a:rPr lang="en-US" dirty="0" smtClean="0"/>
              <a:t>)</a:t>
            </a:r>
          </a:p>
          <a:p>
            <a:r>
              <a:rPr lang="en-GB" dirty="0"/>
              <a:t>9472 and </a:t>
            </a:r>
            <a:r>
              <a:rPr lang="en-GB" dirty="0" smtClean="0"/>
              <a:t>9492 (11-17/1440r1)</a:t>
            </a:r>
            <a:endParaRPr lang="en-US" dirty="0" smtClean="0"/>
          </a:p>
          <a:p>
            <a:r>
              <a:rPr lang="en-US" dirty="0" smtClean="0"/>
              <a:t>For lack of consensus on proposed resolutions.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60638197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Motion</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US" dirty="0" smtClean="0">
                <a:latin typeface="Times New Roman" panose="02020603050405020304" pitchFamily="18" charset="0"/>
                <a:ea typeface="Times New Roman" panose="02020603050405020304" pitchFamily="18" charset="0"/>
              </a:rPr>
              <a:t>Having </a:t>
            </a:r>
            <a:r>
              <a:rPr lang="en-US" dirty="0">
                <a:latin typeface="Times New Roman" panose="02020603050405020304" pitchFamily="18" charset="0"/>
                <a:ea typeface="Times New Roman" panose="02020603050405020304" pitchFamily="18" charset="0"/>
              </a:rPr>
              <a:t>approved changes to </a:t>
            </a:r>
            <a:r>
              <a:rPr lang="en-US" dirty="0" smtClean="0">
                <a:latin typeface="Times New Roman" panose="02020603050405020304" pitchFamily="18" charset="0"/>
                <a:ea typeface="Times New Roman" panose="02020603050405020304" pitchFamily="18" charset="0"/>
              </a:rPr>
              <a:t>TGax draft D1.0, </a:t>
            </a:r>
            <a:r>
              <a:rPr lang="en-US" dirty="0">
                <a:latin typeface="Times New Roman" panose="02020603050405020304" pitchFamily="18" charset="0"/>
                <a:ea typeface="Times New Roman" panose="02020603050405020304" pitchFamily="18" charset="0"/>
              </a:rPr>
              <a:t>as defined in </a:t>
            </a:r>
            <a:r>
              <a:rPr lang="en-US" dirty="0" smtClean="0">
                <a:latin typeface="Times New Roman" panose="02020603050405020304" pitchFamily="18" charset="0"/>
                <a:ea typeface="Times New Roman" panose="02020603050405020304" pitchFamily="18" charset="0"/>
              </a:rPr>
              <a:t>11-17/0010r,</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US" dirty="0" smtClean="0">
                <a:latin typeface="Times New Roman" panose="02020603050405020304" pitchFamily="18" charset="0"/>
                <a:ea typeface="Times New Roman" panose="02020603050405020304" pitchFamily="18" charset="0"/>
              </a:rPr>
              <a:t>Instruct </a:t>
            </a:r>
            <a:r>
              <a:rPr lang="en-US" dirty="0">
                <a:latin typeface="Times New Roman" panose="02020603050405020304" pitchFamily="18" charset="0"/>
                <a:ea typeface="Times New Roman" panose="02020603050405020304" pitchFamily="18" charset="0"/>
              </a:rPr>
              <a:t>the editor to prepare </a:t>
            </a:r>
            <a:r>
              <a:rPr lang="en-US" dirty="0" smtClean="0">
                <a:latin typeface="Times New Roman" panose="02020603050405020304" pitchFamily="18" charset="0"/>
                <a:ea typeface="Times New Roman" panose="02020603050405020304" pitchFamily="18" charset="0"/>
              </a:rPr>
              <a:t>TGax draft D2.0,  and</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Approve a 30 day Working Group Technical Letter Ballot asking the question “Should </a:t>
            </a:r>
            <a:r>
              <a:rPr lang="en-US" dirty="0" smtClean="0">
                <a:latin typeface="Times New Roman" panose="02020603050405020304" pitchFamily="18" charset="0"/>
                <a:ea typeface="Times New Roman" panose="02020603050405020304" pitchFamily="18" charset="0"/>
              </a:rPr>
              <a:t>TGax draft D2.0 </a:t>
            </a:r>
            <a:r>
              <a:rPr lang="en-US" dirty="0">
                <a:latin typeface="Times New Roman" panose="02020603050405020304" pitchFamily="18" charset="0"/>
                <a:ea typeface="Times New Roman" panose="02020603050405020304" pitchFamily="18" charset="0"/>
              </a:rPr>
              <a:t>be forwarded to Sponsor Ballot?”</a:t>
            </a:r>
          </a:p>
          <a:p>
            <a:pPr marL="22860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965947151"/>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r>
              <a:rPr lang="en-US" dirty="0" smtClean="0"/>
              <a:t>No Ad hoc meeting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Cancel</a:t>
            </a:r>
            <a:endParaRPr lang="en-US" dirty="0"/>
          </a:p>
          <a:p>
            <a:pPr lvl="1">
              <a:buFont typeface="Arial" panose="020B0604020202020204" pitchFamily="34" charset="0"/>
              <a:buChar char="•"/>
            </a:pPr>
            <a:r>
              <a:rPr lang="en-US" dirty="0" smtClean="0"/>
              <a:t>September </a:t>
            </a:r>
            <a:r>
              <a:rPr lang="en-US" dirty="0"/>
              <a:t>28		</a:t>
            </a:r>
            <a:r>
              <a:rPr lang="en-US" dirty="0" smtClean="0"/>
              <a:t>	10:00 </a:t>
            </a:r>
            <a:r>
              <a:rPr lang="en-US" dirty="0"/>
              <a:t>– 12:00 ET</a:t>
            </a:r>
          </a:p>
          <a:p>
            <a:pPr lvl="1">
              <a:buFont typeface="Arial" panose="020B0604020202020204" pitchFamily="34" charset="0"/>
              <a:buChar char="•"/>
            </a:pPr>
            <a:r>
              <a:rPr lang="en-US" dirty="0" smtClean="0"/>
              <a:t>September </a:t>
            </a:r>
            <a:r>
              <a:rPr lang="en-US" dirty="0"/>
              <a:t>21			20:00 – 22:00 </a:t>
            </a:r>
            <a:r>
              <a:rPr lang="en-US" dirty="0" smtClean="0"/>
              <a:t>ET</a:t>
            </a:r>
          </a:p>
          <a:p>
            <a:pPr lvl="1">
              <a:buFont typeface="Arial" panose="020B0604020202020204" pitchFamily="34" charset="0"/>
              <a:buChar char="•"/>
            </a:pPr>
            <a:endParaRPr lang="en-US" dirty="0"/>
          </a:p>
          <a:p>
            <a:pPr lvl="1">
              <a:buFont typeface="Arial" panose="020B0604020202020204" pitchFamily="34" charset="0"/>
              <a:buChar char="•"/>
            </a:pPr>
            <a:endParaRPr lang="en-US" dirty="0" smtClean="0"/>
          </a:p>
          <a:p>
            <a:pPr>
              <a:buFont typeface="Arial" panose="020B0604020202020204" pitchFamily="34" charset="0"/>
              <a:buChar char="•"/>
            </a:pPr>
            <a:r>
              <a:rPr lang="en-US" dirty="0"/>
              <a:t>New Set of </a:t>
            </a:r>
            <a:r>
              <a:rPr lang="en-US" dirty="0" err="1"/>
              <a:t>Telecons</a:t>
            </a:r>
            <a:endParaRPr lang="en-US" dirty="0"/>
          </a:p>
          <a:p>
            <a:pPr lvl="1">
              <a:buFont typeface="Arial" panose="020B0604020202020204" pitchFamily="34" charset="0"/>
              <a:buChar char="•"/>
            </a:pPr>
            <a:r>
              <a:rPr lang="en-US" dirty="0" smtClean="0"/>
              <a:t>Thursday November 02		10:00 – 12:00 ET</a:t>
            </a:r>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July 2017</a:t>
            </a:r>
          </a:p>
          <a:p>
            <a:pPr>
              <a:buFont typeface="Arial" panose="020B0604020202020204" pitchFamily="34" charset="0"/>
              <a:buChar char="•"/>
            </a:pPr>
            <a:r>
              <a:rPr lang="en-US" dirty="0" smtClean="0"/>
              <a:t>Continue with comment resolution on draft D1.0. The goal is to complete comment resolution</a:t>
            </a:r>
          </a:p>
          <a:p>
            <a:pPr>
              <a:buFont typeface="Arial" panose="020B0604020202020204" pitchFamily="34" charset="0"/>
              <a:buChar char="•"/>
            </a:pPr>
            <a:r>
              <a:rPr lang="en-US" dirty="0"/>
              <a:t>P</a:t>
            </a:r>
            <a:r>
              <a:rPr lang="en-US" dirty="0" smtClean="0"/>
              <a:t>ass a motion for to prepare draft D2.0 and start a WG LB.</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373187"/>
            <a:ext cx="3808413" cy="4113213"/>
          </a:xfrm>
        </p:spPr>
        <p:txBody>
          <a:bodyPr/>
          <a:lstStyle/>
          <a:p>
            <a:pPr>
              <a:lnSpc>
                <a:spcPct val="80000"/>
              </a:lnSpc>
            </a:pPr>
            <a:r>
              <a:rPr lang="en-US" altLang="en-US" sz="1400" dirty="0"/>
              <a:t>Monday </a:t>
            </a:r>
            <a:r>
              <a:rPr lang="en-US" altLang="en-US" sz="1400" dirty="0" smtClean="0"/>
              <a:t>September 11, 10:30 </a:t>
            </a:r>
            <a:r>
              <a:rPr lang="en-US" altLang="en-US" sz="1400" dirty="0"/>
              <a:t>– </a:t>
            </a:r>
            <a:r>
              <a:rPr lang="en-US" altLang="en-US" sz="1400" dirty="0" smtClean="0"/>
              <a:t>12:30</a:t>
            </a:r>
            <a:endParaRPr lang="en-US" altLang="en-US" sz="1400" dirty="0">
              <a:sym typeface="Wingdings" panose="05000000000000000000" pitchFamily="2" charset="2"/>
            </a:endParaRPr>
          </a:p>
          <a:p>
            <a:pPr lvl="1">
              <a:lnSpc>
                <a:spcPct val="80000"/>
              </a:lnSpc>
            </a:pPr>
            <a:r>
              <a:rPr lang="en-US" altLang="en-US" sz="1400" dirty="0"/>
              <a:t>Call Ad Hoc Meeting to order</a:t>
            </a:r>
          </a:p>
          <a:p>
            <a:pPr lvl="1">
              <a:lnSpc>
                <a:spcPct val="80000"/>
              </a:lnSpc>
            </a:pPr>
            <a:r>
              <a:rPr lang="en-US" altLang="en-US" sz="1400" dirty="0"/>
              <a:t>IEEE 802 and 802.11 IPR Policy and procedure.</a:t>
            </a:r>
          </a:p>
          <a:p>
            <a:pPr lvl="1">
              <a:lnSpc>
                <a:spcPct val="80000"/>
              </a:lnSpc>
            </a:pPr>
            <a:r>
              <a:rPr lang="en-US" altLang="en-US" sz="1400" dirty="0"/>
              <a:t>Call for </a:t>
            </a:r>
            <a:r>
              <a:rPr lang="en-US" altLang="en-US" sz="1400" dirty="0" smtClean="0"/>
              <a:t>submissions</a:t>
            </a:r>
            <a:endParaRPr lang="en-US" altLang="en-US" sz="1400" dirty="0"/>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a:t>
            </a:r>
            <a:r>
              <a:rPr lang="en-US" altLang="en-US" sz="1400" dirty="0" smtClean="0"/>
              <a:t>September 11, 16:00 </a:t>
            </a:r>
            <a:r>
              <a:rPr lang="en-US" altLang="en-US" sz="1400" dirty="0"/>
              <a:t>– 18:00</a:t>
            </a:r>
          </a:p>
          <a:p>
            <a:pPr lvl="1">
              <a:lnSpc>
                <a:spcPct val="80000"/>
              </a:lnSpc>
            </a:pPr>
            <a:r>
              <a:rPr lang="en-US" altLang="en-US" sz="1400" dirty="0"/>
              <a:t>Ad Hoc Group Meetings</a:t>
            </a:r>
          </a:p>
          <a:p>
            <a:pPr>
              <a:lnSpc>
                <a:spcPct val="80000"/>
              </a:lnSpc>
            </a:pPr>
            <a:r>
              <a:rPr lang="en-US" altLang="en-US" sz="1400" dirty="0" smtClean="0"/>
              <a:t>Monday September 11, 21:30 </a:t>
            </a:r>
            <a:r>
              <a:rPr lang="en-US" altLang="en-US" sz="1400" dirty="0"/>
              <a:t>– </a:t>
            </a:r>
            <a:r>
              <a:rPr lang="en-US" altLang="en-US" sz="1400" dirty="0" smtClean="0"/>
              <a:t>23:30</a:t>
            </a:r>
            <a:endParaRPr lang="en-US" altLang="en-US" sz="1400" dirty="0"/>
          </a:p>
          <a:p>
            <a:pPr lvl="1">
              <a:lnSpc>
                <a:spcPct val="80000"/>
              </a:lnSpc>
            </a:pPr>
            <a:r>
              <a:rPr lang="en-US" altLang="en-US" sz="1400" dirty="0"/>
              <a:t>Ad Hoc Group Meetings </a:t>
            </a:r>
            <a:endParaRPr lang="en-US" altLang="en-US" sz="1400" dirty="0" smtClean="0"/>
          </a:p>
          <a:p>
            <a:pPr>
              <a:lnSpc>
                <a:spcPct val="80000"/>
              </a:lnSpc>
            </a:pPr>
            <a:r>
              <a:rPr lang="en-US" altLang="en-US" sz="1400" dirty="0" smtClean="0"/>
              <a:t>Tuesday September 12, 10:30 </a:t>
            </a:r>
            <a:r>
              <a:rPr lang="en-US" altLang="en-US" sz="1400" dirty="0"/>
              <a:t>– </a:t>
            </a:r>
            <a:r>
              <a:rPr lang="en-US" altLang="en-US" sz="1400" dirty="0" smtClean="0"/>
              <a:t>12:30</a:t>
            </a:r>
            <a:endParaRPr lang="en-US" altLang="en-US" sz="1400" dirty="0"/>
          </a:p>
          <a:p>
            <a:pPr lvl="1">
              <a:lnSpc>
                <a:spcPct val="80000"/>
              </a:lnSpc>
            </a:pPr>
            <a:r>
              <a:rPr lang="en-US" altLang="en-US" sz="1400" dirty="0" smtClean="0"/>
              <a:t>Ad Hoc Group Meetings</a:t>
            </a:r>
            <a:endParaRPr lang="en-US" altLang="en-US" sz="1800" dirty="0"/>
          </a:p>
          <a:p>
            <a:pPr>
              <a:lnSpc>
                <a:spcPct val="80000"/>
              </a:lnSpc>
            </a:pPr>
            <a:r>
              <a:rPr lang="en-CA" altLang="en-US" sz="1400" dirty="0"/>
              <a:t>Tuesday</a:t>
            </a:r>
            <a:r>
              <a:rPr lang="en-US" altLang="en-US" sz="1400" dirty="0"/>
              <a:t> </a:t>
            </a:r>
            <a:r>
              <a:rPr lang="en-US" altLang="en-US" sz="1400" dirty="0" smtClean="0"/>
              <a:t>September 12, </a:t>
            </a:r>
            <a:r>
              <a:rPr lang="en-US" altLang="en-US" sz="1400" dirty="0"/>
              <a:t>16:00 – 18:00</a:t>
            </a:r>
          </a:p>
          <a:p>
            <a:pPr lvl="1">
              <a:lnSpc>
                <a:spcPct val="80000"/>
              </a:lnSpc>
            </a:pPr>
            <a:r>
              <a:rPr lang="en-US" altLang="en-US" sz="1400" dirty="0"/>
              <a:t>Ad Hoc Group </a:t>
            </a:r>
            <a:r>
              <a:rPr lang="en-US" altLang="en-US" sz="1400" dirty="0" smtClean="0"/>
              <a:t>Meetings</a:t>
            </a:r>
          </a:p>
          <a:p>
            <a:pPr>
              <a:lnSpc>
                <a:spcPct val="80000"/>
              </a:lnSpc>
            </a:pPr>
            <a:r>
              <a:rPr lang="en-US" altLang="en-US" sz="1400" dirty="0" smtClean="0"/>
              <a:t>Tuesday September 12, 19:30 – 21:30</a:t>
            </a:r>
          </a:p>
          <a:p>
            <a:pPr>
              <a:lnSpc>
                <a:spcPct val="80000"/>
              </a:lnSpc>
            </a:pPr>
            <a:r>
              <a:rPr lang="en-US" altLang="en-US" sz="1400" dirty="0"/>
              <a:t>	</a:t>
            </a:r>
            <a:r>
              <a:rPr lang="en-US" altLang="en-US" sz="1400" b="0" dirty="0" smtClean="0"/>
              <a:t>Ad Hoc Group Meetings</a:t>
            </a:r>
            <a:endParaRPr lang="en-US" altLang="en-US" sz="1400" b="0" dirty="0"/>
          </a:p>
          <a:p>
            <a:endParaRPr lang="en-US" dirty="0"/>
          </a:p>
        </p:txBody>
      </p:sp>
      <p:sp>
        <p:nvSpPr>
          <p:cNvPr id="8" name="Content Placeholder 7"/>
          <p:cNvSpPr>
            <a:spLocks noGrp="1"/>
          </p:cNvSpPr>
          <p:nvPr>
            <p:ph sz="half" idx="2"/>
          </p:nvPr>
        </p:nvSpPr>
        <p:spPr>
          <a:xfrm>
            <a:off x="4571206" y="1144587"/>
            <a:ext cx="3810000" cy="4113213"/>
          </a:xfrm>
        </p:spPr>
        <p:txBody>
          <a:bodyPr/>
          <a:lstStyle/>
          <a:p>
            <a:pPr>
              <a:lnSpc>
                <a:spcPct val="80000"/>
              </a:lnSpc>
            </a:pPr>
            <a:r>
              <a:rPr lang="en-US" altLang="en-US" sz="1200" dirty="0"/>
              <a:t>Wednesday </a:t>
            </a:r>
            <a:r>
              <a:rPr lang="en-US" altLang="en-US" sz="1200" dirty="0" smtClean="0"/>
              <a:t>September 13,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Progress Review</a:t>
            </a:r>
          </a:p>
          <a:p>
            <a:pPr lvl="1">
              <a:lnSpc>
                <a:spcPct val="80000"/>
              </a:lnSpc>
            </a:pPr>
            <a:r>
              <a:rPr lang="en-US" altLang="en-US" sz="1200" dirty="0"/>
              <a:t>Presentations</a:t>
            </a:r>
          </a:p>
          <a:p>
            <a:pPr lvl="1">
              <a:lnSpc>
                <a:spcPct val="80000"/>
              </a:lnSpc>
            </a:pPr>
            <a:r>
              <a:rPr lang="en-US" altLang="en-US" sz="1200" dirty="0"/>
              <a:t>Recess</a:t>
            </a:r>
            <a:endParaRPr lang="en-US" altLang="en-US" sz="1600" dirty="0"/>
          </a:p>
          <a:p>
            <a:pPr>
              <a:lnSpc>
                <a:spcPct val="80000"/>
              </a:lnSpc>
            </a:pPr>
            <a:r>
              <a:rPr lang="en-US" altLang="en-US" sz="1200" dirty="0" smtClean="0"/>
              <a:t>Wednesday September 13, 13:30 – 15:30</a:t>
            </a:r>
          </a:p>
          <a:p>
            <a:pPr lvl="1">
              <a:lnSpc>
                <a:spcPct val="80000"/>
              </a:lnSpc>
            </a:pPr>
            <a:r>
              <a:rPr lang="en-US" altLang="en-US" sz="1200" dirty="0" smtClean="0"/>
              <a:t>Ad </a:t>
            </a:r>
            <a:r>
              <a:rPr lang="en-US" altLang="en-US" sz="1200" dirty="0"/>
              <a:t>Hoc Group Meetings</a:t>
            </a:r>
          </a:p>
          <a:p>
            <a:pPr>
              <a:lnSpc>
                <a:spcPct val="80000"/>
              </a:lnSpc>
            </a:pPr>
            <a:r>
              <a:rPr lang="en-US" altLang="en-US" sz="1200" dirty="0"/>
              <a:t>Wednesday </a:t>
            </a:r>
            <a:r>
              <a:rPr lang="en-US" altLang="en-US" sz="1200" dirty="0" smtClean="0"/>
              <a:t>September 13, </a:t>
            </a:r>
            <a:r>
              <a:rPr lang="en-US" altLang="en-US" sz="1200" dirty="0"/>
              <a:t>16:00 – 18:00</a:t>
            </a:r>
          </a:p>
          <a:p>
            <a:pPr lvl="1">
              <a:lnSpc>
                <a:spcPct val="80000"/>
              </a:lnSpc>
            </a:pPr>
            <a:r>
              <a:rPr lang="en-US" altLang="en-US" sz="1200" dirty="0"/>
              <a:t>Ad Hoc Group Meetings</a:t>
            </a:r>
          </a:p>
          <a:p>
            <a:pPr>
              <a:lnSpc>
                <a:spcPct val="80000"/>
              </a:lnSpc>
            </a:pPr>
            <a:r>
              <a:rPr lang="en-US" altLang="en-US" sz="1200" dirty="0"/>
              <a:t>Thursday </a:t>
            </a:r>
            <a:r>
              <a:rPr lang="en-US" altLang="en-US" sz="1200" dirty="0" smtClean="0"/>
              <a:t>September 14, </a:t>
            </a:r>
            <a:r>
              <a:rPr lang="en-US" altLang="en-US" sz="1200" dirty="0"/>
              <a:t>13:30 – 15:30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Recess</a:t>
            </a:r>
          </a:p>
          <a:p>
            <a:pPr>
              <a:lnSpc>
                <a:spcPct val="80000"/>
              </a:lnSpc>
            </a:pPr>
            <a:r>
              <a:rPr lang="en-US" altLang="en-US" sz="1200" dirty="0"/>
              <a:t>Thursday </a:t>
            </a:r>
            <a:r>
              <a:rPr lang="en-US" altLang="en-US" sz="1200" dirty="0" smtClean="0"/>
              <a:t>September 14,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November 2016</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August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August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78533518"/>
              </p:ext>
            </p:extLst>
          </p:nvPr>
        </p:nvGraphicFramePr>
        <p:xfrm>
          <a:off x="1143000" y="1828800"/>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MU</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2133600" y="5410200"/>
            <a:ext cx="3657600" cy="923330"/>
          </a:xfrm>
          <a:prstGeom prst="rect">
            <a:avLst/>
          </a:prstGeom>
          <a:noFill/>
        </p:spPr>
        <p:txBody>
          <a:bodyPr wrap="square" rtlCol="0">
            <a:spAutoFit/>
          </a:bodyPr>
          <a:lstStyle/>
          <a:p>
            <a:r>
              <a:rPr lang="en-US" sz="1800" dirty="0" smtClean="0">
                <a:solidFill>
                  <a:schemeClr val="tx1"/>
                </a:solidFill>
              </a:rPr>
              <a:t>ad hoc group assignment is TBD</a:t>
            </a:r>
          </a:p>
          <a:p>
            <a:endParaRPr lang="en-US" sz="1800" dirty="0" smtClean="0">
              <a:solidFill>
                <a:schemeClr val="tx1"/>
              </a:solidFill>
            </a:endParaRPr>
          </a:p>
          <a:p>
            <a:r>
              <a:rPr lang="en-US" sz="1800" b="1" u="sng" dirty="0" smtClean="0">
                <a:solidFill>
                  <a:schemeClr val="tx1"/>
                </a:solidFill>
              </a:rPr>
              <a:t>MAC ad hoc is always is </a:t>
            </a:r>
            <a:r>
              <a:rPr lang="en-US" sz="1800" b="1" u="sng" dirty="0" err="1">
                <a:solidFill>
                  <a:schemeClr val="tx1"/>
                </a:solidFill>
              </a:rPr>
              <a:t>K</a:t>
            </a:r>
            <a:r>
              <a:rPr lang="en-US" sz="1800" b="1" u="sng" dirty="0" err="1" smtClean="0">
                <a:solidFill>
                  <a:schemeClr val="tx1"/>
                </a:solidFill>
              </a:rPr>
              <a:t>ohala</a:t>
            </a:r>
            <a:r>
              <a:rPr lang="en-US" sz="1800" b="1" u="sng" dirty="0" smtClean="0">
                <a:solidFill>
                  <a:schemeClr val="tx1"/>
                </a:solidFill>
              </a:rPr>
              <a:t> 3</a:t>
            </a:r>
            <a:endParaRPr lang="en-US" sz="1800" b="1" u="sng"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28600" y="457200"/>
            <a:ext cx="8763000" cy="1065213"/>
          </a:xfrm>
        </p:spPr>
        <p:txBody>
          <a:bodyPr/>
          <a:lstStyle/>
          <a:p>
            <a:r>
              <a:rPr lang="en-US" altLang="en-US" dirty="0"/>
              <a:t>Agenda for Monday </a:t>
            </a:r>
            <a:r>
              <a:rPr lang="en-US" altLang="en-US" dirty="0" smtClean="0"/>
              <a:t>September 11, </a:t>
            </a:r>
            <a:r>
              <a:rPr lang="en-US" altLang="en-US" dirty="0"/>
              <a:t>10:30 – 13:30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295400"/>
            <a:ext cx="7770813" cy="4113213"/>
          </a:xfrm>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a:t>
            </a:r>
            <a:r>
              <a:rPr lang="en-US" altLang="en-US" sz="2000" dirty="0" smtClean="0"/>
              <a:t>July 2017 meeting</a:t>
            </a:r>
            <a:endParaRPr lang="en-US" altLang="en-US" sz="2000" dirty="0"/>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p>
          <a:p>
            <a:pPr lvl="1">
              <a:lnSpc>
                <a:spcPct val="80000"/>
              </a:lnSpc>
              <a:buFont typeface="Arial" panose="020B0604020202020204" pitchFamily="34" charset="0"/>
              <a:buChar char="•"/>
            </a:pPr>
            <a:r>
              <a:rPr lang="en-US" altLang="en-US" sz="1600" dirty="0" smtClean="0"/>
              <a:t>Motion to affirm no changes to CSD as a result of the PAR modification</a:t>
            </a:r>
            <a:endParaRPr lang="en-US" altLang="en-US" sz="1600" dirty="0"/>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a:t>Timeline</a:t>
            </a:r>
          </a:p>
          <a:p>
            <a:pPr>
              <a:lnSpc>
                <a:spcPct val="80000"/>
              </a:lnSpc>
              <a:buFont typeface="Arial" panose="020B0604020202020204" pitchFamily="34" charset="0"/>
              <a:buChar char="•"/>
            </a:pPr>
            <a:r>
              <a:rPr lang="en-US" altLang="en-US" sz="2000" dirty="0"/>
              <a:t>Presentations and Comment </a:t>
            </a:r>
            <a:r>
              <a:rPr lang="en-US" altLang="en-US" sz="2000" dirty="0" smtClean="0"/>
              <a:t>Resolution</a:t>
            </a:r>
          </a:p>
          <a:p>
            <a:pPr lvl="1">
              <a:lnSpc>
                <a:spcPct val="80000"/>
              </a:lnSpc>
              <a:buFont typeface="Arial" panose="020B0604020202020204" pitchFamily="34" charset="0"/>
              <a:buChar char="•"/>
            </a:pPr>
            <a:r>
              <a:rPr lang="en-US" altLang="en-US" sz="1600" dirty="0" smtClean="0"/>
              <a:t>11-17/1403, </a:t>
            </a:r>
            <a:r>
              <a:rPr lang="en-US" sz="1600" dirty="0"/>
              <a:t>HE-SIGB coding examples for HE-MU </a:t>
            </a:r>
            <a:r>
              <a:rPr lang="en-US" sz="1600" dirty="0" smtClean="0"/>
              <a:t>PPDU - Fei Tong</a:t>
            </a:r>
          </a:p>
          <a:p>
            <a:pPr lvl="1">
              <a:lnSpc>
                <a:spcPct val="80000"/>
              </a:lnSpc>
              <a:buFont typeface="Arial" panose="020B0604020202020204" pitchFamily="34" charset="0"/>
              <a:buChar char="•"/>
            </a:pPr>
            <a:r>
              <a:rPr lang="en-US" sz="1600" dirty="0" smtClean="0"/>
              <a:t>11-17/1360, </a:t>
            </a:r>
            <a:r>
              <a:rPr lang="en-US" sz="1600" dirty="0"/>
              <a:t>Multiple BSS Simulations for PAR Verification </a:t>
            </a:r>
            <a:r>
              <a:rPr lang="en-US" sz="1600" dirty="0" smtClean="0"/>
              <a:t>Follow-up – Frank Hsu</a:t>
            </a:r>
          </a:p>
          <a:p>
            <a:pPr lvl="1">
              <a:lnSpc>
                <a:spcPct val="80000"/>
              </a:lnSpc>
              <a:buFont typeface="Arial" panose="020B0604020202020204" pitchFamily="34" charset="0"/>
              <a:buChar char="•"/>
            </a:pPr>
            <a:r>
              <a:rPr lang="en-US" altLang="en-US" sz="1600" dirty="0"/>
              <a:t>11-17/1377, lb225 cr-27.13 Link adaptation </a:t>
            </a:r>
            <a:r>
              <a:rPr lang="en-US" altLang="en-US" sz="1600" dirty="0" smtClean="0"/>
              <a:t>using the  </a:t>
            </a:r>
            <a:r>
              <a:rPr lang="en-US" altLang="en-US" sz="1600" dirty="0"/>
              <a:t>HLA Control field </a:t>
            </a:r>
            <a:r>
              <a:rPr lang="en-US" altLang="en-US" sz="1600" dirty="0" smtClean="0"/>
              <a:t>text – Frank Hsu</a:t>
            </a:r>
            <a:endParaRPr lang="en-US" altLang="en-US" sz="1600" dirty="0"/>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August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3530276083"/>
              </p:ext>
            </p:extLst>
          </p:nvPr>
        </p:nvGraphicFramePr>
        <p:xfrm>
          <a:off x="4114799" y="3043238"/>
          <a:ext cx="3527777" cy="2976562"/>
        </p:xfrm>
        <a:graphic>
          <a:graphicData uri="http://schemas.openxmlformats.org/presentationml/2006/ole">
            <mc:AlternateContent xmlns:mc="http://schemas.openxmlformats.org/markup-compatibility/2006">
              <mc:Choice xmlns:v="urn:schemas-microsoft-com:vml" Requires="v">
                <p:oleObj spid="_x0000_s5193"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9" y="3043238"/>
                        <a:ext cx="3527777" cy="29765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Presented during </a:t>
            </a:r>
            <a:r>
              <a:rPr lang="en-US" dirty="0" err="1" smtClean="0"/>
              <a:t>Telecon</a:t>
            </a:r>
            <a:r>
              <a:rPr lang="en-US" dirty="0" smtClean="0"/>
              <a:t> or ad hoc and Ready for Motion (I)</a:t>
            </a:r>
            <a:endParaRPr lang="en-US" dirty="0"/>
          </a:p>
        </p:txBody>
      </p:sp>
      <p:sp>
        <p:nvSpPr>
          <p:cNvPr id="6" name="Date Placeholder 5"/>
          <p:cNvSpPr>
            <a:spLocks noGrp="1"/>
          </p:cNvSpPr>
          <p:nvPr>
            <p:ph type="dt" idx="10"/>
          </p:nvPr>
        </p:nvSpPr>
        <p:spPr/>
        <p:txBody>
          <a:bodyPr/>
          <a:lstStyle/>
          <a:p>
            <a:r>
              <a:rPr lang="en-US" smtClean="0"/>
              <a:t>August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graphicFrame>
        <p:nvGraphicFramePr>
          <p:cNvPr id="10" name="Table 9"/>
          <p:cNvGraphicFramePr>
            <a:graphicFrameLocks noGrp="1"/>
          </p:cNvGraphicFramePr>
          <p:nvPr>
            <p:extLst>
              <p:ext uri="{D42A27DB-BD31-4B8C-83A1-F6EECF244321}">
                <p14:modId xmlns:p14="http://schemas.microsoft.com/office/powerpoint/2010/main" val="900471653"/>
              </p:ext>
            </p:extLst>
          </p:nvPr>
        </p:nvGraphicFramePr>
        <p:xfrm>
          <a:off x="1143000" y="1860868"/>
          <a:ext cx="6934199" cy="3650462"/>
        </p:xfrm>
        <a:graphic>
          <a:graphicData uri="http://schemas.openxmlformats.org/drawingml/2006/table">
            <a:tbl>
              <a:tblPr>
                <a:tableStyleId>{5C22544A-7EE6-4342-B048-85BDC9FD1C3A}</a:tableStyleId>
              </a:tblPr>
              <a:tblGrid>
                <a:gridCol w="674638"/>
                <a:gridCol w="2661487"/>
                <a:gridCol w="1542032"/>
                <a:gridCol w="484355"/>
                <a:gridCol w="1571687"/>
              </a:tblGrid>
              <a:tr h="125447">
                <a:tc>
                  <a:txBody>
                    <a:bodyPr/>
                    <a:lstStyle/>
                    <a:p>
                      <a:pPr algn="ctr" fontAlgn="b"/>
                      <a:r>
                        <a:rPr lang="en-US" sz="900" u="none" strike="noStrike" dirty="0">
                          <a:effectLst/>
                          <a:latin typeface="Calibri" panose="020F0502020204030204" pitchFamily="34" charset="0"/>
                          <a:cs typeface="Calibri" panose="020F0502020204030204" pitchFamily="34" charset="0"/>
                        </a:rPr>
                        <a:t>DCN</a:t>
                      </a:r>
                      <a:endParaRPr lang="en-US" sz="900" b="1" i="0" u="none" strike="noStrike" dirty="0">
                        <a:solidFill>
                          <a:srgbClr val="FFFFFF"/>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ctr" fontAlgn="b"/>
                      <a:r>
                        <a:rPr lang="en-US" sz="900" u="none" strike="noStrike">
                          <a:effectLst/>
                          <a:latin typeface="Calibri" panose="020F0502020204030204" pitchFamily="34" charset="0"/>
                          <a:cs typeface="Calibri" panose="020F0502020204030204" pitchFamily="34" charset="0"/>
                        </a:rPr>
                        <a:t>Title</a:t>
                      </a:r>
                      <a:endParaRPr lang="en-US" sz="900" b="1" i="0" u="none" strike="noStrike">
                        <a:solidFill>
                          <a:srgbClr val="FFFFFF"/>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ctr" fontAlgn="b"/>
                      <a:r>
                        <a:rPr lang="en-US" sz="900" u="none" strike="noStrike">
                          <a:effectLst/>
                          <a:latin typeface="Calibri" panose="020F0502020204030204" pitchFamily="34" charset="0"/>
                          <a:cs typeface="Calibri" panose="020F0502020204030204" pitchFamily="34" charset="0"/>
                        </a:rPr>
                        <a:t>Author</a:t>
                      </a:r>
                      <a:endParaRPr lang="en-US" sz="900" b="1" i="0" u="none" strike="noStrike">
                        <a:solidFill>
                          <a:srgbClr val="FFFFFF"/>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ctr" fontAlgn="b"/>
                      <a:r>
                        <a:rPr lang="en-US" sz="900" u="none" strike="noStrike">
                          <a:effectLst/>
                          <a:latin typeface="Calibri" panose="020F0502020204030204" pitchFamily="34" charset="0"/>
                          <a:cs typeface="Calibri" panose="020F0502020204030204" pitchFamily="34" charset="0"/>
                        </a:rPr>
                        <a:t>Ad Hoc</a:t>
                      </a:r>
                      <a:endParaRPr lang="en-US" sz="900" b="1" i="0" u="none" strike="noStrike">
                        <a:solidFill>
                          <a:srgbClr val="FFFFFF"/>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ctr" fontAlgn="b"/>
                      <a:r>
                        <a:rPr lang="en-US" sz="900" u="none" strike="noStrike">
                          <a:effectLst/>
                          <a:latin typeface="Calibri" panose="020F0502020204030204" pitchFamily="34" charset="0"/>
                          <a:cs typeface="Calibri" panose="020F0502020204030204" pitchFamily="34" charset="0"/>
                        </a:rPr>
                        <a:t>Status</a:t>
                      </a:r>
                      <a:endParaRPr lang="en-US" sz="900" b="1" i="0" u="none" strike="noStrike">
                        <a:solidFill>
                          <a:srgbClr val="FFFFFF"/>
                        </a:solidFill>
                        <a:effectLst/>
                        <a:latin typeface="Calibri" panose="020F0502020204030204" pitchFamily="34" charset="0"/>
                        <a:cs typeface="Calibri" panose="020F0502020204030204" pitchFamily="34" charset="0"/>
                      </a:endParaRPr>
                    </a:p>
                  </a:txBody>
                  <a:tcPr marL="3158" marR="3158" marT="3158" marB="0" anchor="b"/>
                </a:tc>
              </a:tr>
              <a:tr h="125447">
                <a:tc>
                  <a:txBody>
                    <a:bodyPr/>
                    <a:lstStyle/>
                    <a:p>
                      <a:pPr algn="r" fontAlgn="t"/>
                      <a:r>
                        <a:rPr lang="en-US" sz="900" u="none" strike="noStrike">
                          <a:effectLst/>
                          <a:latin typeface="Calibri" panose="020F0502020204030204" pitchFamily="34" charset="0"/>
                          <a:cs typeface="Calibri" panose="020F0502020204030204" pitchFamily="34" charset="0"/>
                        </a:rPr>
                        <a:t>11-17/0389</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CIDs-for-27-2-1-part1</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Kaiying Lv</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r>
              <a:tr h="125447">
                <a:tc>
                  <a:txBody>
                    <a:bodyPr/>
                    <a:lstStyle/>
                    <a:p>
                      <a:pPr algn="r" fontAlgn="b"/>
                      <a:r>
                        <a:rPr lang="en-US" sz="900" u="none" strike="noStrike">
                          <a:effectLst/>
                          <a:latin typeface="Calibri" panose="020F0502020204030204" pitchFamily="34" charset="0"/>
                          <a:cs typeface="Calibri" panose="020F0502020204030204" pitchFamily="34" charset="0"/>
                        </a:rPr>
                        <a:t>11-17/0553</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fr-FR" sz="900" u="none" strike="noStrike">
                          <a:effectLst/>
                          <a:latin typeface="Calibri" panose="020F0502020204030204" pitchFamily="34" charset="0"/>
                          <a:cs typeface="Calibri" panose="020F0502020204030204" pitchFamily="34" charset="0"/>
                        </a:rPr>
                        <a:t>LB225 11ax D1.0 Comment Resolution 27.10.4 Part 1</a:t>
                      </a:r>
                      <a:endParaRPr lang="fr-FR"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900" u="none" strike="noStrike">
                          <a:effectLst/>
                          <a:latin typeface="Calibri" panose="020F0502020204030204" pitchFamily="34" charset="0"/>
                          <a:cs typeface="Calibri" panose="020F0502020204030204" pitchFamily="34" charset="0"/>
                        </a:rPr>
                        <a:t>Liwen Chu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125447">
                <a:tc>
                  <a:txBody>
                    <a:bodyPr/>
                    <a:lstStyle/>
                    <a:p>
                      <a:pPr algn="r" fontAlgn="t"/>
                      <a:r>
                        <a:rPr lang="en-US" sz="900" u="none" strike="noStrike">
                          <a:effectLst/>
                          <a:latin typeface="Calibri" panose="020F0502020204030204" pitchFamily="34" charset="0"/>
                          <a:cs typeface="Calibri" panose="020F0502020204030204" pitchFamily="34" charset="0"/>
                        </a:rPr>
                        <a:t>11-17/0777</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cr-twt-ie</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Matthew Fischer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125447">
                <a:tc>
                  <a:txBody>
                    <a:bodyPr/>
                    <a:lstStyle/>
                    <a:p>
                      <a:pPr algn="r" fontAlgn="t"/>
                      <a:r>
                        <a:rPr lang="en-US" sz="900" u="none" strike="noStrike">
                          <a:effectLst/>
                          <a:latin typeface="Calibri" panose="020F0502020204030204" pitchFamily="34" charset="0"/>
                          <a:cs typeface="Calibri" panose="020F0502020204030204" pitchFamily="34" charset="0"/>
                        </a:rPr>
                        <a:t>11-17/0811</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Comment Resolution on TIM Broadcast</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Jarkko Kneckt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11-17/0925</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CR on HE Duration-based RTS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Huizhao Wang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presented in Berlin. More discussion is needed.</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dirty="0">
                          <a:effectLst/>
                          <a:latin typeface="Calibri" panose="020F0502020204030204" pitchFamily="34" charset="0"/>
                          <a:cs typeface="Calibri" panose="020F0502020204030204" pitchFamily="34" charset="0"/>
                        </a:rPr>
                        <a:t>11-17/1009</a:t>
                      </a:r>
                      <a:endParaRPr lang="en-US" sz="9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quiet time period - part 3 (27.26.3.x)</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Chao-Chun Wang</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11-17/1010</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Quiet Time Period - Part 4 (9.4.2.223-225)</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Chao-Chun Wang</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presented. There is an update</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11-17/1011</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Quiet Time Period - Part 5 (9.6.29.x)</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Chao-Chun Wang</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11-17/1034</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Quiet Time Period - Part 6</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Chao-Chun Wang</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125447">
                <a:tc>
                  <a:txBody>
                    <a:bodyPr/>
                    <a:lstStyle/>
                    <a:p>
                      <a:pPr algn="r" fontAlgn="t"/>
                      <a:r>
                        <a:rPr lang="en-US" sz="900" u="none" strike="noStrike">
                          <a:effectLst/>
                          <a:latin typeface="Calibri" panose="020F0502020204030204" pitchFamily="34" charset="0"/>
                          <a:cs typeface="Calibri" panose="020F0502020204030204" pitchFamily="34" charset="0"/>
                        </a:rPr>
                        <a:t>11-17/1067</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comment-resolution of OMI, Operation Mode</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Liwen Chu (Marvell)</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11-17/1068</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comment-resolution-10.7</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Liwen Chu (Marvell)</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presented during a telecon. No objection on the latest draft</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11-17/1072</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Remaining OMI comment resolutions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Jarkko Kneckt (Apple)</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motioned already</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4715">
                <a:tc>
                  <a:txBody>
                    <a:bodyPr/>
                    <a:lstStyle/>
                    <a:p>
                      <a:pPr algn="r" fontAlgn="t"/>
                      <a:r>
                        <a:rPr lang="en-US" sz="900" u="none" strike="noStrike">
                          <a:effectLst/>
                          <a:latin typeface="Calibri" panose="020F0502020204030204" pitchFamily="34" charset="0"/>
                          <a:cs typeface="Calibri" panose="020F0502020204030204" pitchFamily="34" charset="0"/>
                        </a:rPr>
                        <a:t>11-17/1082</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Comment resolutions for BRP and BSRP trigger frames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Menzo Wentink (Qualcomm)</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passed motion in Berlin - CR Motion #363</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185369">
                <a:tc>
                  <a:txBody>
                    <a:bodyPr/>
                    <a:lstStyle/>
                    <a:p>
                      <a:pPr algn="r" fontAlgn="t"/>
                      <a:r>
                        <a:rPr lang="en-US" sz="900" u="none" strike="noStrike">
                          <a:effectLst/>
                          <a:latin typeface="Calibri" panose="020F0502020204030204" pitchFamily="34" charset="0"/>
                          <a:cs typeface="Calibri" panose="020F0502020204030204" pitchFamily="34" charset="0"/>
                        </a:rPr>
                        <a:t>11-17/1135</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CR-QOS-SF-CID-8427-7710</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Matthew Fischer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11-17/1173</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Proposed Resolutions to CID 5011, 6900, 6998, and 9056</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Osama Aboul-Magd (Huawei Technologies)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EDITOR</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Presented during a telecon. No objection on the latest draft</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11-17/1174</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Clauses 3.2, 3.3, and 3.4 Comment Resolution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Osama Aboul-Magd (Huawei Technologies)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dirty="0">
                          <a:effectLst/>
                          <a:latin typeface="Calibri" panose="020F0502020204030204" pitchFamily="34" charset="0"/>
                          <a:cs typeface="Calibri" panose="020F0502020204030204" pitchFamily="34" charset="0"/>
                        </a:rPr>
                        <a:t>Presented during a </a:t>
                      </a:r>
                      <a:r>
                        <a:rPr lang="en-US" sz="900" u="none" strike="noStrike" dirty="0" err="1">
                          <a:effectLst/>
                          <a:latin typeface="Calibri" panose="020F0502020204030204" pitchFamily="34" charset="0"/>
                          <a:cs typeface="Calibri" panose="020F0502020204030204" pitchFamily="34" charset="0"/>
                        </a:rPr>
                        <a:t>telecon</a:t>
                      </a:r>
                      <a:r>
                        <a:rPr lang="en-US" sz="900" u="none" strike="noStrike" dirty="0">
                          <a:effectLst/>
                          <a:latin typeface="Calibri" panose="020F0502020204030204" pitchFamily="34" charset="0"/>
                          <a:cs typeface="Calibri" panose="020F0502020204030204" pitchFamily="34" charset="0"/>
                        </a:rPr>
                        <a:t>. No objection on the latest draft</a:t>
                      </a:r>
                      <a:endParaRPr lang="en-US" sz="9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bl>
          </a:graphicData>
        </a:graphic>
      </p:graphicFrame>
    </p:spTree>
    <p:extLst>
      <p:ext uri="{BB962C8B-B14F-4D97-AF65-F5344CB8AC3E}">
        <p14:creationId xmlns:p14="http://schemas.microsoft.com/office/powerpoint/2010/main" val="1793655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Presented during </a:t>
            </a:r>
            <a:r>
              <a:rPr lang="en-US" dirty="0" err="1"/>
              <a:t>Telecon</a:t>
            </a:r>
            <a:r>
              <a:rPr lang="en-US" dirty="0"/>
              <a:t> or ad hoc and Ready for Motion (</a:t>
            </a:r>
            <a:r>
              <a:rPr lang="en-US" dirty="0" smtClean="0"/>
              <a:t>II)</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19</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3422044998"/>
              </p:ext>
            </p:extLst>
          </p:nvPr>
        </p:nvGraphicFramePr>
        <p:xfrm>
          <a:off x="838200" y="1864179"/>
          <a:ext cx="7467600" cy="4308021"/>
        </p:xfrm>
        <a:graphic>
          <a:graphicData uri="http://schemas.openxmlformats.org/drawingml/2006/table">
            <a:tbl>
              <a:tblPr>
                <a:tableStyleId>{5C22544A-7EE6-4342-B048-85BDC9FD1C3A}</a:tableStyleId>
              </a:tblPr>
              <a:tblGrid>
                <a:gridCol w="726533"/>
                <a:gridCol w="2866217"/>
                <a:gridCol w="1660650"/>
                <a:gridCol w="521614"/>
                <a:gridCol w="1692586"/>
              </a:tblGrid>
              <a:tr h="230229">
                <a:tc>
                  <a:txBody>
                    <a:bodyPr/>
                    <a:lstStyle/>
                    <a:p>
                      <a:pPr algn="r" fontAlgn="t"/>
                      <a:r>
                        <a:rPr lang="en-US" sz="800" u="none" strike="noStrike" dirty="0">
                          <a:effectLst/>
                          <a:latin typeface="Calibri" panose="020F0502020204030204" pitchFamily="34" charset="0"/>
                          <a:cs typeface="Calibri" panose="020F0502020204030204" pitchFamily="34" charset="0"/>
                        </a:rPr>
                        <a:t>11-17/1183</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CID 5772, 9476, 9480</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Po-Kai Huang (Intel)</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a:t>
                      </a:r>
                      <a:r>
                        <a:rPr lang="en-US" sz="800" u="none" strike="noStrike" dirty="0" err="1">
                          <a:effectLst/>
                          <a:latin typeface="Calibri" panose="020F0502020204030204" pitchFamily="34" charset="0"/>
                          <a:cs typeface="Calibri" panose="020F0502020204030204" pitchFamily="34" charset="0"/>
                        </a:rPr>
                        <a:t>kelecon</a:t>
                      </a:r>
                      <a:r>
                        <a:rPr lang="en-US" sz="800" u="none" strike="noStrike" dirty="0">
                          <a:effectLst/>
                          <a:latin typeface="Calibri" panose="020F0502020204030204" pitchFamily="34" charset="0"/>
                          <a:cs typeface="Calibri" panose="020F0502020204030204" pitchFamily="34" charset="0"/>
                        </a:rPr>
                        <a:t>. G  objection on the latest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342438">
                <a:tc>
                  <a:txBody>
                    <a:bodyPr/>
                    <a:lstStyle/>
                    <a:p>
                      <a:pPr algn="r" fontAlgn="t"/>
                      <a:r>
                        <a:rPr lang="en-US" sz="800" u="none" strike="noStrike">
                          <a:effectLst/>
                          <a:latin typeface="Calibri" panose="020F0502020204030204" pitchFamily="34" charset="0"/>
                          <a:cs typeface="Calibri" panose="020F0502020204030204" pitchFamily="34" charset="0"/>
                        </a:rPr>
                        <a:t>11-17/1220</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Clause 10.2 Comment Resolution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Osama Aboul-Magd (Huawei Technologies)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on the latest draft. ARC is reviewing it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11-17/1248</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Clause 27.1 Comment Resolution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Osama Aboul-Magd (Huawei Technologies)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to the last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11-17/1263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MAC-CR-Misc for HE Ops IE</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Alfred Asterjadhi (Qualcomm Inc.)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11-17/1267</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fr-FR" sz="800" u="none" strike="noStrike">
                          <a:effectLst/>
                          <a:latin typeface="Calibri" panose="020F0502020204030204" pitchFamily="34" charset="0"/>
                          <a:cs typeface="Calibri" panose="020F0502020204030204" pitchFamily="34" charset="0"/>
                        </a:rPr>
                        <a:t>LB225 11ax D1.0 Comment Resolution 27.10.2, 27.10.3</a:t>
                      </a:r>
                      <a:endParaRPr lang="fr-FR"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Liwen Chu (Marvell)</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11-17/1268</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Clause 4.3.14a Comment Resolution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Osama Aboul-Magd (Huawei Technologies)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on the latest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solidFill>
                            <a:srgbClr val="FF0000"/>
                          </a:solidFill>
                          <a:effectLst/>
                          <a:latin typeface="Calibri" panose="020F0502020204030204" pitchFamily="34" charset="0"/>
                          <a:cs typeface="Calibri" panose="020F0502020204030204" pitchFamily="34" charset="0"/>
                        </a:rPr>
                        <a:t>11-17/1270</a:t>
                      </a:r>
                      <a:endParaRPr lang="en-US" sz="800" b="0" i="0" u="none" strike="noStrike">
                        <a:solidFill>
                          <a:srgbClr val="FF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solidFill>
                            <a:srgbClr val="FF0000"/>
                          </a:solidFill>
                          <a:effectLst/>
                          <a:latin typeface="Calibri" panose="020F0502020204030204" pitchFamily="34" charset="0"/>
                          <a:cs typeface="Calibri" panose="020F0502020204030204" pitchFamily="34" charset="0"/>
                        </a:rPr>
                        <a:t>lb225-cr-10_22_2_11-CID_5374</a:t>
                      </a:r>
                      <a:endParaRPr lang="en-US" sz="800" b="0" i="0" u="none" strike="noStrike">
                        <a:solidFill>
                          <a:srgbClr val="FF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solidFill>
                            <a:srgbClr val="FF0000"/>
                          </a:solidFill>
                          <a:effectLst/>
                          <a:latin typeface="Calibri" panose="020F0502020204030204" pitchFamily="34" charset="0"/>
                          <a:cs typeface="Calibri" panose="020F0502020204030204" pitchFamily="34" charset="0"/>
                        </a:rPr>
                        <a:t>Yongho Seok (MediaTek)</a:t>
                      </a:r>
                      <a:endParaRPr lang="en-US" sz="800" b="0" i="0" u="none" strike="noStrike">
                        <a:solidFill>
                          <a:srgbClr val="FF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FF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b="0" i="0" u="none" strike="noStrike" dirty="0" smtClean="0">
                          <a:solidFill>
                            <a:srgbClr val="FF0000"/>
                          </a:solidFill>
                          <a:effectLst/>
                          <a:latin typeface="Calibri" panose="020F0502020204030204" pitchFamily="34" charset="0"/>
                          <a:cs typeface="Calibri" panose="020F0502020204030204" pitchFamily="34" charset="0"/>
                        </a:rPr>
                        <a:t>Needs</a:t>
                      </a:r>
                      <a:r>
                        <a:rPr lang="en-US" sz="800" b="0" i="0" u="none" strike="noStrike" baseline="0" dirty="0" smtClean="0">
                          <a:solidFill>
                            <a:srgbClr val="FF0000"/>
                          </a:solidFill>
                          <a:effectLst/>
                          <a:latin typeface="Calibri" panose="020F0502020204030204" pitchFamily="34" charset="0"/>
                          <a:cs typeface="Calibri" panose="020F0502020204030204" pitchFamily="34" charset="0"/>
                        </a:rPr>
                        <a:t> discussion</a:t>
                      </a:r>
                      <a:endParaRPr lang="en-US" sz="800" b="0" i="0" u="none" strike="noStrike" dirty="0">
                        <a:solidFill>
                          <a:srgbClr val="FF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11-17/1271</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lb225-cr-9_7_3-CID_9389</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Yongho Seok (MediaTek)</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80211">
                <a:tc>
                  <a:txBody>
                    <a:bodyPr/>
                    <a:lstStyle/>
                    <a:p>
                      <a:pPr algn="r" fontAlgn="t"/>
                      <a:r>
                        <a:rPr lang="en-US" sz="800" u="none" strike="noStrike">
                          <a:effectLst/>
                          <a:latin typeface="Calibri" panose="020F0502020204030204" pitchFamily="34" charset="0"/>
                          <a:cs typeface="Calibri" panose="020F0502020204030204" pitchFamily="34" charset="0"/>
                        </a:rPr>
                        <a:t>11-17/1272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lb225-cr-10_3_2_10_3-CID_9429</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Yongho Seok (MediaTek)</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a:t>
                      </a:r>
                      <a:r>
                        <a:rPr lang="en-US" sz="800" u="none" strike="noStrike" dirty="0" smtClean="0">
                          <a:effectLst/>
                          <a:latin typeface="Calibri" panose="020F0502020204030204" pitchFamily="34" charset="0"/>
                          <a:cs typeface="Calibri" panose="020F0502020204030204" pitchFamily="34" charset="0"/>
                        </a:rPr>
                        <a:t>for </a:t>
                      </a:r>
                      <a:r>
                        <a:rPr lang="en-US" sz="800" u="none" strike="noStrike" dirty="0">
                          <a:effectLst/>
                          <a:latin typeface="Calibri" panose="020F0502020204030204" pitchFamily="34" charset="0"/>
                          <a:cs typeface="Calibri" panose="020F0502020204030204" pitchFamily="34" charset="0"/>
                        </a:rPr>
                        <a:t>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03462">
                <a:tc>
                  <a:txBody>
                    <a:bodyPr/>
                    <a:lstStyle/>
                    <a:p>
                      <a:pPr algn="r" fontAlgn="t"/>
                      <a:r>
                        <a:rPr lang="en-US" sz="800" u="none" strike="noStrike">
                          <a:effectLst/>
                          <a:latin typeface="Calibri" panose="020F0502020204030204" pitchFamily="34" charset="0"/>
                          <a:cs typeface="Calibri" panose="020F0502020204030204" pitchFamily="34" charset="0"/>
                        </a:rPr>
                        <a:t>11-17/1275</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CIDs related to TF</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11-17/1276</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CIDs related to Random Access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MU</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11-17/1277</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Pending CIDs in 27.16</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on the latest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11-17/1278</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Proposed Resolution for CID 9846</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11-17/1279</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Various CIDs in Clause 9</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on the latest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11-17/1283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10.5 MPDU Fragmentation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Woojin Ahn (WILUS)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to the last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11-17/1313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lb225-cr-CID_8538_9377</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Yongho Seok (MediaTek)</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11-17/1317</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10.3.2.10</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Kiseon Ryu (LG Electronics)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11-17/1335</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27.3.1</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laurent cariou (Intel)</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11-17/1336</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9.4.2.240</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laurent cariou (Intel)</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11-17/1342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PHY-CR-8348-6433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Alfred Asterjadhi (Qualcomm Inc.)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nchor="b"/>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11-17/1351</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on 27.14.2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Jeongki Kim </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MU</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nchor="b"/>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11-17/1362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CIDs on Subclause 27.3.3 Part 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Ming Gan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nchor="b"/>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11-17/1363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CIDs on Subclause 27.3.3 Part 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Ming Gan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nchor="b"/>
                </a:tc>
              </a:tr>
            </a:tbl>
          </a:graphicData>
        </a:graphic>
      </p:graphicFrame>
    </p:spTree>
    <p:extLst>
      <p:ext uri="{BB962C8B-B14F-4D97-AF65-F5344CB8AC3E}">
        <p14:creationId xmlns:p14="http://schemas.microsoft.com/office/powerpoint/2010/main" val="1038202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Big Island</a:t>
            </a:r>
            <a:r>
              <a:rPr lang="en-US" altLang="en-US" sz="4000" dirty="0" smtClean="0">
                <a:latin typeface="Arial" panose="020B0604020202020204" pitchFamily="34" charset="0"/>
              </a:rPr>
              <a:t>, Hawaii</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September 10-15,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August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Submissions</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2811821489"/>
              </p:ext>
            </p:extLst>
          </p:nvPr>
        </p:nvGraphicFramePr>
        <p:xfrm>
          <a:off x="655320" y="2400840"/>
          <a:ext cx="7770813" cy="997680"/>
        </p:xfrm>
        <a:graphic>
          <a:graphicData uri="http://schemas.openxmlformats.org/drawingml/2006/table">
            <a:tbl>
              <a:tblPr/>
              <a:tblGrid>
                <a:gridCol w="756034"/>
                <a:gridCol w="2982597"/>
                <a:gridCol w="1728078"/>
                <a:gridCol w="542793"/>
                <a:gridCol w="1761311"/>
              </a:tblGrid>
              <a:tr h="166280">
                <a:tc>
                  <a:txBody>
                    <a:bodyPr/>
                    <a:lstStyle/>
                    <a:p>
                      <a:pPr algn="ctr" fontAlgn="b"/>
                      <a:r>
                        <a:rPr lang="en-US" sz="1000" b="1" i="0" u="none" strike="noStrike" dirty="0">
                          <a:solidFill>
                            <a:srgbClr val="FFFFFF"/>
                          </a:solidFill>
                          <a:effectLst/>
                          <a:latin typeface="Calibri" panose="020F0502020204030204" pitchFamily="34" charset="0"/>
                        </a:rPr>
                        <a:t>DCN</a:t>
                      </a:r>
                    </a:p>
                  </a:txBody>
                  <a:tcPr marL="8314" marR="8314" marT="8314"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Title</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Author</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Ad Hoc</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Status</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166280">
                <a:tc>
                  <a:txBody>
                    <a:bodyPr/>
                    <a:lstStyle/>
                    <a:p>
                      <a:pPr algn="r" fontAlgn="t"/>
                      <a:r>
                        <a:rPr lang="en-US" sz="1000" b="0" i="0" u="none" strike="noStrike">
                          <a:solidFill>
                            <a:srgbClr val="000000"/>
                          </a:solidFill>
                          <a:effectLst/>
                          <a:latin typeface="Calibri" panose="020F0502020204030204" pitchFamily="34" charset="0"/>
                        </a:rPr>
                        <a:t>11-17/1060</a:t>
                      </a:r>
                    </a:p>
                  </a:txBody>
                  <a:tcPr marL="8314" marR="8314" marT="8314"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CR on CID 6053</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Jeongki Kim </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MU</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no agreement</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332560">
                <a:tc>
                  <a:txBody>
                    <a:bodyPr/>
                    <a:lstStyle/>
                    <a:p>
                      <a:pPr algn="r" fontAlgn="t"/>
                      <a:r>
                        <a:rPr lang="en-US" sz="1000" b="0" i="0" u="none" strike="noStrike" dirty="0">
                          <a:solidFill>
                            <a:srgbClr val="000000"/>
                          </a:solidFill>
                          <a:effectLst/>
                          <a:latin typeface="Calibri" panose="020F0502020204030204" pitchFamily="34" charset="0"/>
                        </a:rPr>
                        <a:t>11-17/1139</a:t>
                      </a:r>
                    </a:p>
                  </a:txBody>
                  <a:tcPr marL="8314" marR="8314" marT="8314"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Comment Resolution on retransmission of OFDMA random access</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Jing Ma</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MU</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332560">
                <a:tc>
                  <a:txBody>
                    <a:bodyPr/>
                    <a:lstStyle/>
                    <a:p>
                      <a:pPr algn="r" fontAlgn="t"/>
                      <a:r>
                        <a:rPr lang="en-US" sz="1000" b="0" i="0" u="none" strike="noStrike" dirty="0">
                          <a:solidFill>
                            <a:srgbClr val="000000"/>
                          </a:solidFill>
                          <a:effectLst/>
                          <a:latin typeface="Calibri" panose="020F0502020204030204" pitchFamily="34" charset="0"/>
                        </a:rPr>
                        <a:t>11-17/1286</a:t>
                      </a:r>
                    </a:p>
                  </a:txBody>
                  <a:tcPr marL="8314" marR="8314" marT="8314"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dirty="0">
                          <a:solidFill>
                            <a:srgbClr val="000000"/>
                          </a:solidFill>
                          <a:effectLst/>
                          <a:latin typeface="Calibri" panose="020F0502020204030204" pitchFamily="34" charset="0"/>
                        </a:rPr>
                        <a:t>CR DL MU procedure</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Zhou Lan (Broadcom Ltd.)</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MU</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dirty="0">
                          <a:solidFill>
                            <a:srgbClr val="000000"/>
                          </a:solidFill>
                          <a:effectLst/>
                          <a:latin typeface="Calibri" panose="020F0502020204030204" pitchFamily="34" charset="0"/>
                        </a:rPr>
                        <a:t>ready for motion except CIDs </a:t>
                      </a:r>
                      <a:endParaRPr lang="en-US" sz="1000" b="0" i="0" u="none" strike="noStrike" dirty="0" smtClean="0">
                        <a:solidFill>
                          <a:srgbClr val="000000"/>
                        </a:solidFill>
                        <a:effectLst/>
                        <a:latin typeface="Calibri" panose="020F0502020204030204" pitchFamily="34" charset="0"/>
                      </a:endParaRPr>
                    </a:p>
                    <a:p>
                      <a:pPr algn="l" fontAlgn="t"/>
                      <a:r>
                        <a:rPr lang="en-US" sz="1000" b="0" i="0" u="none" strike="noStrike" dirty="0" smtClean="0">
                          <a:solidFill>
                            <a:srgbClr val="000000"/>
                          </a:solidFill>
                          <a:effectLst/>
                          <a:latin typeface="Calibri" panose="020F0502020204030204" pitchFamily="34" charset="0"/>
                        </a:rPr>
                        <a:t>4802</a:t>
                      </a:r>
                      <a:r>
                        <a:rPr lang="en-US" sz="1000" b="0" i="0" u="none" strike="noStrike" dirty="0">
                          <a:solidFill>
                            <a:srgbClr val="000000"/>
                          </a:solidFill>
                          <a:effectLst/>
                          <a:latin typeface="Calibri" panose="020F0502020204030204" pitchFamily="34" charset="0"/>
                        </a:rPr>
                        <a:t>, 4803, 7089, and 7647</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bl>
          </a:graphicData>
        </a:graphic>
      </p:graphicFrame>
      <p:sp>
        <p:nvSpPr>
          <p:cNvPr id="6" name="TextBox 5"/>
          <p:cNvSpPr txBox="1"/>
          <p:nvPr/>
        </p:nvSpPr>
        <p:spPr>
          <a:xfrm>
            <a:off x="1524000" y="4038600"/>
            <a:ext cx="2199448" cy="461665"/>
          </a:xfrm>
          <a:prstGeom prst="rect">
            <a:avLst/>
          </a:prstGeom>
          <a:noFill/>
        </p:spPr>
        <p:txBody>
          <a:bodyPr wrap="none" rtlCol="0">
            <a:spAutoFit/>
          </a:bodyPr>
          <a:lstStyle/>
          <a:p>
            <a:r>
              <a:rPr lang="en-US" dirty="0" smtClean="0">
                <a:solidFill>
                  <a:schemeClr val="tx1"/>
                </a:solidFill>
              </a:rPr>
              <a:t>Add 11-17/1440</a:t>
            </a:r>
            <a:endParaRPr lang="en-US" dirty="0">
              <a:solidFill>
                <a:schemeClr val="tx1"/>
              </a:solidFill>
            </a:endParaRPr>
          </a:p>
        </p:txBody>
      </p:sp>
      <p:sp>
        <p:nvSpPr>
          <p:cNvPr id="8" name="TextBox 7"/>
          <p:cNvSpPr txBox="1"/>
          <p:nvPr/>
        </p:nvSpPr>
        <p:spPr>
          <a:xfrm>
            <a:off x="1524000" y="4572000"/>
            <a:ext cx="5638800" cy="830997"/>
          </a:xfrm>
          <a:prstGeom prst="rect">
            <a:avLst/>
          </a:prstGeom>
          <a:noFill/>
        </p:spPr>
        <p:txBody>
          <a:bodyPr wrap="square" rtlCol="0">
            <a:spAutoFit/>
          </a:bodyPr>
          <a:lstStyle/>
          <a:p>
            <a:pPr eaLnBrk="1" fontAlgn="t" hangingPunct="1"/>
            <a:r>
              <a:rPr lang="en-US" dirty="0" smtClean="0">
                <a:solidFill>
                  <a:schemeClr val="tx1"/>
                </a:solidFill>
              </a:rPr>
              <a:t>Move 11-17/1091</a:t>
            </a:r>
            <a:r>
              <a:rPr lang="en-US" dirty="0">
                <a:solidFill>
                  <a:schemeClr val="tx1"/>
                </a:solidFill>
              </a:rPr>
              <a:t> </a:t>
            </a:r>
            <a:r>
              <a:rPr lang="en-US" dirty="0" smtClean="0">
                <a:solidFill>
                  <a:schemeClr val="tx1"/>
                </a:solidFill>
              </a:rPr>
              <a:t>to MU</a:t>
            </a:r>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13414242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109657996"/>
              </p:ext>
            </p:extLst>
          </p:nvPr>
        </p:nvGraphicFramePr>
        <p:xfrm>
          <a:off x="696912" y="1524000"/>
          <a:ext cx="7532687" cy="4914544"/>
        </p:xfrm>
        <a:graphic>
          <a:graphicData uri="http://schemas.openxmlformats.org/drawingml/2006/table">
            <a:tbl>
              <a:tblPr/>
              <a:tblGrid>
                <a:gridCol w="732866"/>
                <a:gridCol w="2891199"/>
                <a:gridCol w="1675124"/>
                <a:gridCol w="526159"/>
                <a:gridCol w="1707339"/>
              </a:tblGrid>
              <a:tr h="72736">
                <a:tc>
                  <a:txBody>
                    <a:bodyPr/>
                    <a:lstStyle/>
                    <a:p>
                      <a:pPr algn="ctr" fontAlgn="b"/>
                      <a:r>
                        <a:rPr lang="en-US" sz="700" b="1" i="0" u="none" strike="noStrike" dirty="0">
                          <a:solidFill>
                            <a:srgbClr val="FFFFFF"/>
                          </a:solidFill>
                          <a:effectLst/>
                          <a:latin typeface="Calibri" panose="020F0502020204030204" pitchFamily="34" charset="0"/>
                        </a:rPr>
                        <a:t>DCN</a:t>
                      </a:r>
                    </a:p>
                  </a:txBody>
                  <a:tcPr marL="3637" marR="3637" marT="363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Title</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Author</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Ad Hoc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Status</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72736">
                <a:tc>
                  <a:txBody>
                    <a:bodyPr/>
                    <a:lstStyle/>
                    <a:p>
                      <a:pPr algn="r" fontAlgn="t"/>
                      <a:r>
                        <a:rPr lang="en-US" sz="700" b="0" i="0" u="none" strike="noStrike">
                          <a:solidFill>
                            <a:srgbClr val="000000"/>
                          </a:solidFill>
                          <a:effectLst/>
                          <a:latin typeface="Calibri" panose="020F0502020204030204" pitchFamily="34" charset="0"/>
                        </a:rPr>
                        <a:t>11-17/0307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 for section 9.4.2 BSS load Doc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11-17/0308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for section 9.4.2 BSS load PPT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11-17/0619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client management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Eldad Perahia </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offline discussion- status?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72736">
                <a:tc>
                  <a:txBody>
                    <a:bodyPr/>
                    <a:lstStyle/>
                    <a:p>
                      <a:pPr algn="r" fontAlgn="t"/>
                      <a:r>
                        <a:rPr lang="en-US" sz="700" b="0" i="0" u="none" strike="noStrike">
                          <a:solidFill>
                            <a:srgbClr val="000000"/>
                          </a:solidFill>
                          <a:effectLst/>
                          <a:latin typeface="Calibri" panose="020F0502020204030204" pitchFamily="34" charset="0"/>
                        </a:rPr>
                        <a:t>11-17/0719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unify queue size report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Zhou Lan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11-17/0765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follow up unify queue size report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Zhou Lan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a:solidFill>
                            <a:srgbClr val="000000"/>
                          </a:solidFill>
                          <a:effectLst/>
                          <a:latin typeface="Calibri" panose="020F0502020204030204" pitchFamily="34" charset="0"/>
                        </a:rPr>
                        <a:t>11-17/1054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lb225-cr-27-13-presentation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11-17/1069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fr-FR" sz="700" b="0" i="0" u="none" strike="noStrike">
                          <a:solidFill>
                            <a:srgbClr val="000000"/>
                          </a:solidFill>
                          <a:effectLst/>
                          <a:latin typeface="Calibri" panose="020F0502020204030204" pitchFamily="34" charset="0"/>
                        </a:rPr>
                        <a:t>LB225 11ax D1.0 Comment Resolution 9.7.3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a:solidFill>
                            <a:srgbClr val="000000"/>
                          </a:solidFill>
                          <a:effectLst/>
                          <a:latin typeface="Calibri" panose="020F0502020204030204" pitchFamily="34" charset="0"/>
                        </a:rPr>
                        <a:t>11-17/1081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Comment resolutions for HE NDP Announcement frame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Menzo Wentink (Qualcomm)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30925">
                <a:tc>
                  <a:txBody>
                    <a:bodyPr/>
                    <a:lstStyle/>
                    <a:p>
                      <a:pPr algn="r" fontAlgn="t"/>
                      <a:r>
                        <a:rPr lang="en-US" sz="700" b="0" i="0" u="none" strike="noStrike">
                          <a:solidFill>
                            <a:srgbClr val="000000"/>
                          </a:solidFill>
                          <a:effectLst/>
                          <a:latin typeface="Calibri" panose="020F0502020204030204" pitchFamily="34" charset="0"/>
                        </a:rPr>
                        <a:t>11-17/1087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MAC-CR-CIDs 4813-4814</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34561">
                <a:tc>
                  <a:txBody>
                    <a:bodyPr/>
                    <a:lstStyle/>
                    <a:p>
                      <a:pPr algn="r" fontAlgn="t"/>
                      <a:r>
                        <a:rPr lang="en-US" sz="700" b="0" i="0" u="none" strike="noStrike">
                          <a:solidFill>
                            <a:srgbClr val="000000"/>
                          </a:solidFill>
                          <a:effectLst/>
                          <a:latin typeface="Calibri" panose="020F0502020204030204" pitchFamily="34" charset="0"/>
                        </a:rPr>
                        <a:t>11-17/1091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Proposed resolution for comments related to CIDs in 27.5.2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Jing Ma</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11-17/1138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CR-TWT-Operation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Matthew Fischer (Broadcom Limited)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85476">
                <a:tc>
                  <a:txBody>
                    <a:bodyPr/>
                    <a:lstStyle/>
                    <a:p>
                      <a:pPr algn="r" fontAlgn="t"/>
                      <a:r>
                        <a:rPr lang="en-US" sz="700" b="0" i="0" u="none" strike="noStrike">
                          <a:solidFill>
                            <a:srgbClr val="000000"/>
                          </a:solidFill>
                          <a:effectLst/>
                          <a:latin typeface="Calibri" panose="020F0502020204030204" pitchFamily="34" charset="0"/>
                        </a:rPr>
                        <a:t>11-17/1244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BSS Basic HE MCS per BW</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11-17/1258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to CID9863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Yujin Noh (Newracom)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dirty="0">
                          <a:solidFill>
                            <a:srgbClr val="000000"/>
                          </a:solidFill>
                          <a:effectLst/>
                          <a:latin typeface="Calibri" panose="020F0502020204030204" pitchFamily="34" charset="0"/>
                        </a:rPr>
                        <a:t>11-17/1262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MAC-CR- Misc HE sounding</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ready for motion except CID 9925</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45472">
                <a:tc>
                  <a:txBody>
                    <a:bodyPr/>
                    <a:lstStyle/>
                    <a:p>
                      <a:pPr algn="r" fontAlgn="t"/>
                      <a:r>
                        <a:rPr lang="en-US" sz="700" b="0" i="0" u="none" strike="noStrike">
                          <a:solidFill>
                            <a:srgbClr val="000000"/>
                          </a:solidFill>
                          <a:effectLst/>
                          <a:latin typeface="Calibri" panose="020F0502020204030204" pitchFamily="34" charset="0"/>
                        </a:rPr>
                        <a:t>11-17/1264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 Misc Trigger frame format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Some CIDs require further discussions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98193">
                <a:tc>
                  <a:txBody>
                    <a:bodyPr/>
                    <a:lstStyle/>
                    <a:p>
                      <a:pPr algn="r" fontAlgn="t"/>
                      <a:r>
                        <a:rPr lang="en-US" sz="700" b="0" i="0" u="none" strike="noStrike">
                          <a:solidFill>
                            <a:srgbClr val="92D050"/>
                          </a:solidFill>
                          <a:effectLst/>
                          <a:latin typeface="Calibri" panose="020F0502020204030204" pitchFamily="34" charset="0"/>
                        </a:rPr>
                        <a:t>11-17/1280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92D050"/>
                          </a:solidFill>
                          <a:effectLst/>
                          <a:latin typeface="Calibri" panose="020F0502020204030204" pitchFamily="34" charset="0"/>
                        </a:rPr>
                        <a:t>Visio file for figure 27-12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92D050"/>
                          </a:solidFill>
                          <a:effectLst/>
                          <a:latin typeface="Calibri" panose="020F0502020204030204" pitchFamily="34" charset="0"/>
                        </a:rPr>
                        <a:t>Abhishek Patil (Qualcomm)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92D05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dirty="0">
                        <a:solidFill>
                          <a:srgbClr val="92D05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11-17/1282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fr-FR" sz="700" b="0" i="0" u="none" strike="noStrike">
                          <a:solidFill>
                            <a:srgbClr val="000000"/>
                          </a:solidFill>
                          <a:effectLst/>
                          <a:latin typeface="Calibri" panose="020F0502020204030204" pitchFamily="34" charset="0"/>
                        </a:rPr>
                        <a:t>LB225 11ax D1.0 Comment Resolution 27.11.1, 27.11.2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dirty="0">
                          <a:solidFill>
                            <a:srgbClr val="000000"/>
                          </a:solidFill>
                          <a:effectLst/>
                          <a:latin typeface="Calibri" panose="020F0502020204030204" pitchFamily="34" charset="0"/>
                        </a:rPr>
                        <a:t>ready for motion except CID 8724 and 5735</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45472">
                <a:tc>
                  <a:txBody>
                    <a:bodyPr/>
                    <a:lstStyle/>
                    <a:p>
                      <a:pPr algn="r" fontAlgn="t"/>
                      <a:r>
                        <a:rPr lang="en-US" sz="700" b="0" i="0" u="none" strike="noStrike">
                          <a:solidFill>
                            <a:srgbClr val="000000"/>
                          </a:solidFill>
                          <a:effectLst/>
                          <a:latin typeface="Calibri" panose="020F0502020204030204" pitchFamily="34" charset="0"/>
                        </a:rPr>
                        <a:t>11-17/1285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lb225-11ax-d1-0-comment-resolution-HE MAC Capabilities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dirty="0">
                          <a:solidFill>
                            <a:srgbClr val="000000"/>
                          </a:solidFill>
                          <a:effectLst/>
                          <a:latin typeface="Calibri" panose="020F0502020204030204" pitchFamily="34" charset="0"/>
                        </a:rPr>
                        <a:t>ready for motion except CID 9671</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45472">
                <a:tc>
                  <a:txBody>
                    <a:bodyPr/>
                    <a:lstStyle/>
                    <a:p>
                      <a:pPr algn="r" fontAlgn="t"/>
                      <a:r>
                        <a:rPr lang="en-US" sz="700" b="0" i="0" u="none" strike="noStrike">
                          <a:solidFill>
                            <a:srgbClr val="000000"/>
                          </a:solidFill>
                          <a:effectLst/>
                          <a:latin typeface="Calibri" panose="020F0502020204030204" pitchFamily="34" charset="0"/>
                        </a:rPr>
                        <a:t>11-17/1290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LB225 11ax D1.0 Comment Resolution HE PHY Capabilities, PPE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a:solidFill>
                            <a:srgbClr val="000000"/>
                          </a:solidFill>
                          <a:effectLst/>
                          <a:latin typeface="Calibri" panose="020F0502020204030204" pitchFamily="34" charset="0"/>
                        </a:rPr>
                        <a:t>11-17/1294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lb225-11ax-d1-0-comment-resolution-10.7 remaining CIDs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11-17/1295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Proposed resolution for CID9501</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Guoqing Li (Apple)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11-17/1299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CID 10276</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laurent cariou (Intel)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11-17/1301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 for CID 9636, 9699</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Po-Kai Huang (Intel)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needs more discussion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72736">
                <a:tc>
                  <a:txBody>
                    <a:bodyPr/>
                    <a:lstStyle/>
                    <a:p>
                      <a:pPr algn="r" fontAlgn="t"/>
                      <a:r>
                        <a:rPr lang="en-US" sz="700" b="0" i="0" u="none" strike="noStrike">
                          <a:solidFill>
                            <a:srgbClr val="000000"/>
                          </a:solidFill>
                          <a:effectLst/>
                          <a:latin typeface="Calibri" panose="020F0502020204030204" pitchFamily="34" charset="0"/>
                        </a:rPr>
                        <a:t>11-17/1304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fr-FR" sz="700" b="0" i="0" u="none" strike="noStrike">
                          <a:solidFill>
                            <a:srgbClr val="000000"/>
                          </a:solidFill>
                          <a:effectLst/>
                          <a:latin typeface="Calibri" panose="020F0502020204030204" pitchFamily="34" charset="0"/>
                        </a:rPr>
                        <a:t>LB225 Clause 10.9 Comment Resolution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James Yee (MediaTek)</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11-17/1330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Remaining CRs for ack related CIDs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George Cherian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11-17/1337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MAC-CR 5958 &amp; 5971-text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11-17/1338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 5958 &amp; 5971-presentation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11-17/1339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mprovement to TWT parameter set selection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11-17/1341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PHY-CR-8348-6433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11-17/1346</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Individual constrained TWT agreements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 </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11-17/1364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CIDs on Subclause 27.3.3 Part 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11-17/1365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CIDs on Subclause 27.3.3 Part 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11-17/1377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lb225 cr-27.13 Link adaptation usingthe  HLA Control field text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need to discuss with PHY</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72736">
                <a:tc>
                  <a:txBody>
                    <a:bodyPr/>
                    <a:lstStyle/>
                    <a:p>
                      <a:pPr algn="r" fontAlgn="t"/>
                      <a:r>
                        <a:rPr lang="en-US" sz="700" b="0" i="0" u="none" strike="noStrike">
                          <a:solidFill>
                            <a:srgbClr val="000000"/>
                          </a:solidFill>
                          <a:effectLst/>
                          <a:latin typeface="Calibri" panose="020F0502020204030204" pitchFamily="34" charset="0"/>
                        </a:rPr>
                        <a:t>11-17/1397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CR-on-BSS-Load-Information-in-802.11ax-follow-up</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11-17/1399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for CID 3099</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11-17/1401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Resolution for CIDs 5285, 6198</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11-17/1402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for PICS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a:solidFill>
                            <a:srgbClr val="000000"/>
                          </a:solidFill>
                          <a:effectLst/>
                          <a:latin typeface="Calibri" panose="020F0502020204030204" pitchFamily="34" charset="0"/>
                        </a:rPr>
                        <a:t>11-17/1429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Annex G Comment Resolution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Osama Aboul-Magd (Huawei Technologies)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62859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780490" y="1143000"/>
            <a:ext cx="7770813" cy="4113213"/>
          </a:xfrm>
        </p:spPr>
        <p:txBody>
          <a:bodyPr/>
          <a:lstStyle/>
          <a:p>
            <a:r>
              <a:rPr lang="en-US" dirty="0" smtClean="0"/>
              <a:t>Move  11-17/1379 from PHY to MAC (</a:t>
            </a:r>
            <a:r>
              <a:rPr lang="en-US" u="sng" dirty="0" smtClean="0"/>
              <a:t>withdrawn)</a:t>
            </a:r>
          </a:p>
          <a:p>
            <a:r>
              <a:rPr lang="en-US" dirty="0" smtClean="0"/>
              <a:t>Add 11-17/1441</a:t>
            </a:r>
          </a:p>
          <a:p>
            <a:r>
              <a:rPr lang="en-US" dirty="0" smtClean="0"/>
              <a:t>Add 1-17/1456</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August 2017</a:t>
            </a:r>
            <a:endParaRPr lang="en-GB"/>
          </a:p>
        </p:txBody>
      </p:sp>
    </p:spTree>
    <p:extLst>
      <p:ext uri="{BB962C8B-B14F-4D97-AF65-F5344CB8AC3E}">
        <p14:creationId xmlns:p14="http://schemas.microsoft.com/office/powerpoint/2010/main" val="34244874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23</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1652176354"/>
              </p:ext>
            </p:extLst>
          </p:nvPr>
        </p:nvGraphicFramePr>
        <p:xfrm>
          <a:off x="838200" y="1676400"/>
          <a:ext cx="7391401" cy="4426806"/>
        </p:xfrm>
        <a:graphic>
          <a:graphicData uri="http://schemas.openxmlformats.org/drawingml/2006/table">
            <a:tbl>
              <a:tblPr/>
              <a:tblGrid>
                <a:gridCol w="685800"/>
                <a:gridCol w="3912538"/>
                <a:gridCol w="2125453"/>
                <a:gridCol w="667610"/>
              </a:tblGrid>
              <a:tr h="0">
                <a:tc>
                  <a:txBody>
                    <a:bodyPr/>
                    <a:lstStyle/>
                    <a:p>
                      <a:pPr algn="ctr" fontAlgn="b"/>
                      <a:r>
                        <a:rPr lang="en-US" sz="1050" b="1" i="0" u="none" strike="noStrike" dirty="0">
                          <a:solidFill>
                            <a:srgbClr val="FFFFFF"/>
                          </a:solidFill>
                          <a:effectLst/>
                          <a:latin typeface="Calibri" panose="020F0502020204030204" pitchFamily="34" charset="0"/>
                        </a:rPr>
                        <a:t>DCN</a:t>
                      </a:r>
                    </a:p>
                  </a:txBody>
                  <a:tcPr marL="7617" marR="7617" marT="76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50" b="1" i="0" u="none" strike="noStrike">
                          <a:solidFill>
                            <a:srgbClr val="FFFFFF"/>
                          </a:solidFill>
                          <a:effectLst/>
                          <a:latin typeface="Calibri" panose="020F0502020204030204" pitchFamily="34" charset="0"/>
                        </a:rPr>
                        <a:t>Title</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50" b="1" i="0" u="none" strike="noStrike">
                          <a:solidFill>
                            <a:srgbClr val="FFFFFF"/>
                          </a:solidFill>
                          <a:effectLst/>
                          <a:latin typeface="Calibri" panose="020F0502020204030204" pitchFamily="34" charset="0"/>
                        </a:rPr>
                        <a:t>Author</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50" b="1" i="0" u="none" strike="noStrike">
                          <a:solidFill>
                            <a:srgbClr val="FFFFFF"/>
                          </a:solidFill>
                          <a:effectLst/>
                          <a:latin typeface="Calibri" panose="020F0502020204030204" pitchFamily="34" charset="0"/>
                        </a:rPr>
                        <a:t>Ad Hoc</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304682">
                <a:tc>
                  <a:txBody>
                    <a:bodyPr/>
                    <a:lstStyle/>
                    <a:p>
                      <a:pPr algn="r" fontAlgn="t"/>
                      <a:r>
                        <a:rPr lang="en-US" sz="1050" b="0" i="0" u="none" strike="noStrike">
                          <a:solidFill>
                            <a:srgbClr val="000000"/>
                          </a:solidFill>
                          <a:effectLst/>
                          <a:latin typeface="Calibri" panose="020F0502020204030204" pitchFamily="34" charset="0"/>
                        </a:rPr>
                        <a:t>11-17/0995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Doppler comment resolutions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304682">
                <a:tc>
                  <a:txBody>
                    <a:bodyPr/>
                    <a:lstStyle/>
                    <a:p>
                      <a:pPr algn="r" fontAlgn="t"/>
                      <a:r>
                        <a:rPr lang="en-US" sz="1050" b="0" i="0" u="none" strike="noStrike">
                          <a:solidFill>
                            <a:srgbClr val="000000"/>
                          </a:solidFill>
                          <a:effectLst/>
                          <a:latin typeface="Calibri" panose="020F0502020204030204" pitchFamily="34" charset="0"/>
                        </a:rPr>
                        <a:t>11-17/1001</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crs-on-28-2-2-txvector-and-rxvector-part-1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Bo Sun (ZTE Corporation)</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11-17/1296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CR-Miscellaneous-Part-1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Lochan Verma (Qualcomm)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11-17/1306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PHY_CR_28.3.3.2</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Xiaogang Chen (Intel)</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11-17/1307</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Changes to NDP feedback Tx/Rx vector</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Xiaogang Chen (Intel)</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11-17/1315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Resolution to CID8576</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304682">
                <a:tc>
                  <a:txBody>
                    <a:bodyPr/>
                    <a:lstStyle/>
                    <a:p>
                      <a:pPr algn="r" fontAlgn="t"/>
                      <a:r>
                        <a:rPr lang="en-US" sz="1050" b="0" i="0" u="none" strike="noStrike">
                          <a:solidFill>
                            <a:srgbClr val="000000"/>
                          </a:solidFill>
                          <a:effectLst/>
                          <a:latin typeface="Calibri" panose="020F0502020204030204" pitchFamily="34" charset="0"/>
                        </a:rPr>
                        <a:t>11-17/1320</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NSYM and TPE at RX side </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for Midamble design - Follow up</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11-17/1324</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Usage of Doppler Bit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11-17/1325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Text proposal on Usage of Doppler Bit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11-17/1327</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Interleaver for HE-SIGA and HE-SIGB</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Dongguk Lim(LG Electronics)</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11-17/1332</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PHY-CR-28.3.3.4</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Junghoon Suh</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11-17/1350</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On-TX-EVM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Ron Porat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11-17/1357</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Capablity on Doppler Mode</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Ross Jian Yu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11-17/1361</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CRs for 20MHz-only STA - Part 4</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Sungeun Lee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11-17/1366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midamble design continued</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11-17/1374</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EVM with amplitude drift ompensation</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Jianhan Liu</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304682">
                <a:tc>
                  <a:txBody>
                    <a:bodyPr/>
                    <a:lstStyle/>
                    <a:p>
                      <a:pPr algn="r" fontAlgn="t"/>
                      <a:r>
                        <a:rPr lang="en-US" sz="1050" b="0" i="0" u="none" strike="noStrike">
                          <a:solidFill>
                            <a:srgbClr val="000000"/>
                          </a:solidFill>
                          <a:effectLst/>
                          <a:latin typeface="Calibri" panose="020F0502020204030204" pitchFamily="34" charset="0"/>
                        </a:rPr>
                        <a:t>11-17/1375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Test Changes on Transmitter modulation accuracy (EVM) text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Jianhan Liu</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11-17/1376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Use of Doppler bit in 11ax</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Jianhan Liu</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11-17/1379</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cr-4808-revist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Ross Jian Yu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dirty="0" smtClean="0">
                          <a:solidFill>
                            <a:srgbClr val="000000"/>
                          </a:solidFill>
                          <a:effectLst/>
                          <a:latin typeface="Calibri" panose="020F0502020204030204" pitchFamily="34" charset="0"/>
                        </a:rPr>
                        <a:t>MAC</a:t>
                      </a:r>
                      <a:endParaRPr lang="en-US" sz="1050" b="0" i="0" u="none" strike="noStrike" dirty="0">
                        <a:solidFill>
                          <a:srgbClr val="00000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11-17/1380</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HE SIG B Spatial Configuration Field</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11-17/1381</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CID 6309 DCM in HE TB PPDUs</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11-17/1383</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proposed-change-to-resolution-to-cid-9551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Yasuhiko Inoue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dirty="0">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929218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Group Chairs</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4161544767"/>
              </p:ext>
            </p:extLst>
          </p:nvPr>
        </p:nvGraphicFramePr>
        <p:xfrm>
          <a:off x="914400" y="2209800"/>
          <a:ext cx="7391400" cy="2784579"/>
        </p:xfrm>
        <a:graphic>
          <a:graphicData uri="http://schemas.openxmlformats.org/drawingml/2006/table">
            <a:tbl>
              <a:tblPr/>
              <a:tblGrid>
                <a:gridCol w="1847850"/>
                <a:gridCol w="1847850"/>
                <a:gridCol w="1847850"/>
                <a:gridCol w="1847850"/>
              </a:tblGrid>
              <a:tr h="59018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dirty="0" smtClean="0">
                          <a:ln>
                            <a:noFill/>
                          </a:ln>
                          <a:solidFill>
                            <a:srgbClr val="FFFFFF"/>
                          </a:solidFill>
                          <a:effectLst/>
                          <a:latin typeface="Times New Roman" pitchFamily="18" charset="0"/>
                          <a:ea typeface="MS PGothic" pitchFamily="34" charset="-128"/>
                        </a:rPr>
                        <a:t>MAC</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PHY</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MU</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Spatial Reuse</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r>
              <a:tr h="9143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Chao-Chun Wang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a:t>
                      </a:r>
                      <a:r>
                        <a:rPr kumimoji="0" lang="en-CA" altLang="zh-CN" sz="1800" b="1" i="0" u="none" strike="noStrike" cap="none" normalizeH="0" baseline="0" dirty="0" err="1" smtClean="0">
                          <a:ln>
                            <a:noFill/>
                          </a:ln>
                          <a:solidFill>
                            <a:srgbClr val="000000"/>
                          </a:solidFill>
                          <a:effectLst/>
                          <a:latin typeface="Times New Roman" pitchFamily="18" charset="0"/>
                          <a:ea typeface="MS PGothic" pitchFamily="34" charset="-128"/>
                        </a:rPr>
                        <a:t>Mediatek</a:t>
                      </a: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Bo Sun (ZTE)</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Sigurd Schelstraete (QAT)</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Laurent Cariou (Orange)</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6399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Jianhan Liu (MTK)</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Kiseon Ryu (LG)</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Guido Hiertz (Ericsson)</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6399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Times New Roman" pitchFamily="18" charset="0"/>
                          <a:ea typeface="MS PGothic" pitchFamily="34" charset="-128"/>
                        </a:rPr>
                        <a:t>Hongyuan Zhang </a:t>
                      </a: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(MRVL)</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David (</a:t>
                      </a:r>
                      <a:r>
                        <a:rPr kumimoji="0" lang="en-CA" altLang="zh-CN" sz="1800" b="1" i="0" u="none" strike="noStrike" cap="none" normalizeH="0" baseline="0" dirty="0" err="1" smtClean="0">
                          <a:ln>
                            <a:noFill/>
                          </a:ln>
                          <a:solidFill>
                            <a:srgbClr val="000000"/>
                          </a:solidFill>
                          <a:effectLst/>
                          <a:latin typeface="Times New Roman" pitchFamily="18" charset="0"/>
                          <a:ea typeface="MS PGothic" pitchFamily="34" charset="-128"/>
                        </a:rPr>
                        <a:t>Xun</a:t>
                      </a: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 Yang</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FF0000"/>
                          </a:solidFill>
                          <a:effectLst/>
                          <a:latin typeface="Times New Roman" pitchFamily="18" charset="0"/>
                          <a:ea typeface="MS PGothic" pitchFamily="34" charset="-128"/>
                        </a:rPr>
                        <a:t>Jae </a:t>
                      </a:r>
                      <a:r>
                        <a:rPr kumimoji="0" lang="en-US" altLang="zh-CN" sz="1800" b="1" i="0" u="none" strike="noStrike" cap="none" normalizeH="0" baseline="0" dirty="0" err="1" smtClean="0">
                          <a:ln>
                            <a:noFill/>
                          </a:ln>
                          <a:solidFill>
                            <a:srgbClr val="FF0000"/>
                          </a:solidFill>
                          <a:effectLst/>
                          <a:latin typeface="Times New Roman" pitchFamily="18" charset="0"/>
                          <a:ea typeface="MS PGothic" pitchFamily="34" charset="-128"/>
                        </a:rPr>
                        <a:t>Seung</a:t>
                      </a:r>
                      <a:r>
                        <a:rPr kumimoji="0" lang="en-US" altLang="zh-CN" sz="1800" b="1" i="0" u="none" strike="noStrike" cap="none" normalizeH="0" baseline="0" dirty="0" smtClean="0">
                          <a:ln>
                            <a:noFill/>
                          </a:ln>
                          <a:solidFill>
                            <a:srgbClr val="FF0000"/>
                          </a:solidFill>
                          <a:effectLst/>
                          <a:latin typeface="Times New Roman" pitchFamily="18" charset="0"/>
                          <a:ea typeface="MS PGothic" pitchFamily="34" charset="-128"/>
                        </a:rPr>
                        <a:t> Lee (ETRI)</a:t>
                      </a:r>
                      <a:endPar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bl>
          </a:graphicData>
        </a:graphic>
      </p:graphicFrame>
    </p:spTree>
    <p:extLst>
      <p:ext uri="{BB962C8B-B14F-4D97-AF65-F5344CB8AC3E}">
        <p14:creationId xmlns:p14="http://schemas.microsoft.com/office/powerpoint/2010/main" val="18992640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July 2017</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a:t>Discussed options and need for volunteers for the Waveform generation activity.</a:t>
            </a:r>
          </a:p>
          <a:p>
            <a:pPr>
              <a:buFont typeface="Arial" panose="020B0604020202020204" pitchFamily="34" charset="0"/>
              <a:buChar char="•"/>
            </a:pPr>
            <a:r>
              <a:rPr lang="en-CA" dirty="0"/>
              <a:t>Motion passed to extend 802.11ax scope to include bands up to 7.125 </a:t>
            </a:r>
            <a:r>
              <a:rPr lang="en-CA" dirty="0" smtClean="0"/>
              <a:t>GHz</a:t>
            </a:r>
          </a:p>
          <a:p>
            <a:pPr>
              <a:buFont typeface="Arial" panose="020B0604020202020204" pitchFamily="34" charset="0"/>
              <a:buChar char="•"/>
            </a:pPr>
            <a:r>
              <a:rPr lang="en-CA" sz="2200" dirty="0"/>
              <a:t>The TG held a 3-day ad hoc meeting in Santa Clara to work on the MAC and MU remaining comments</a:t>
            </a:r>
          </a:p>
          <a:p>
            <a:pPr lvl="1">
              <a:buFont typeface="Arial" panose="020B0604020202020204" pitchFamily="34" charset="0"/>
              <a:buChar char="•"/>
            </a:pPr>
            <a:r>
              <a:rPr lang="en-CA" sz="1800" b="1" dirty="0"/>
              <a:t>35 Submissions were discussed covering over 650 CID. Most of the CIDs are now ready for motion.</a:t>
            </a:r>
          </a:p>
          <a:p>
            <a:pPr lvl="1">
              <a:buFont typeface="Arial" panose="020B0604020202020204" pitchFamily="34" charset="0"/>
              <a:buChar char="•"/>
            </a:pPr>
            <a:r>
              <a:rPr lang="en-CA" sz="1800" b="1" dirty="0"/>
              <a:t>Agenda for the ad hoc meeting is available at 11-17/1251r4.</a:t>
            </a:r>
          </a:p>
          <a:p>
            <a:pPr>
              <a:buFont typeface="Arial" panose="020B0604020202020204" pitchFamily="34" charset="0"/>
              <a:buChar char="•"/>
            </a:pPr>
            <a:r>
              <a:rPr lang="en-CA" sz="2200" dirty="0"/>
              <a:t>Additionally about 60 CIDs are resolved during the </a:t>
            </a:r>
            <a:r>
              <a:rPr lang="en-CA" sz="2200" dirty="0" err="1"/>
              <a:t>telecons</a:t>
            </a:r>
            <a:r>
              <a:rPr lang="en-CA" sz="2200" dirty="0"/>
              <a:t>.</a:t>
            </a:r>
          </a:p>
          <a:p>
            <a:pPr>
              <a:buFont typeface="Arial" panose="020B0604020202020204" pitchFamily="34" charset="0"/>
              <a:buChar char="•"/>
            </a:pPr>
            <a:endParaRPr lang="en-CA"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(July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July 2017 </a:t>
            </a:r>
            <a:r>
              <a:rPr lang="en-US" altLang="en-US" sz="2000" dirty="0"/>
              <a:t>plenary meeting 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mentor.ieee.org/802.11/dcn/17/11-17-1105-00-00ax-tgax-july-2017-berlin-meeting-minutes.docx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mentor.ieee.org/802.11/dcn/17/11-17-1177-03-00ax-tgax-teleconference-minutes-from-july-to-august-2017.docx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mentor.ieee.org/802.11/dcn/17/11-17-1367-00-00ax-minutes-from-tgax-non-phy-ad-hoc-meeting-sep-2017.docx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mentor.ieee.org/802.11/dcn/17/11-17-1154-00-00ax-11ax-mac-ad-hoc-meeting-minutes.docx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mentor.ieee.org/802.11/dcn/17/11-17-1148-00-00ax-tgax-mu-and-sr-ad-hoc-group-meeting-minutes-july-2017.docx</a:t>
            </a:r>
            <a:r>
              <a:rPr lang="en-US" altLang="en-US" sz="1600" dirty="0" smtClean="0"/>
              <a:t> </a:t>
            </a:r>
          </a:p>
          <a:p>
            <a:pPr lvl="1">
              <a:buFont typeface="Arial" panose="020B0604020202020204" pitchFamily="34" charset="0"/>
              <a:buChar char="•"/>
            </a:pPr>
            <a:r>
              <a:rPr lang="en-US" altLang="en-US" sz="1600" dirty="0">
                <a:hlinkClick r:id="rId7"/>
              </a:rPr>
              <a:t>https://</a:t>
            </a:r>
            <a:r>
              <a:rPr lang="en-US" altLang="en-US" sz="1600" dirty="0" smtClean="0">
                <a:hlinkClick r:id="rId7"/>
              </a:rPr>
              <a:t>mentor.ieee.org/802.11/dcn/17/11-17-1094-00-00ax-tgax-july-2017-berlin-phy-ad-hoc-meeting-minutes.docx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smtClean="0"/>
              <a:t>Move:</a:t>
            </a:r>
            <a:r>
              <a:rPr lang="en-US" altLang="en-US" sz="2000" dirty="0"/>
              <a:t> </a:t>
            </a:r>
            <a:r>
              <a:rPr lang="en-US" altLang="en-US" sz="2000" dirty="0" smtClean="0"/>
              <a:t>Suhwook Kim	</a:t>
            </a:r>
            <a:r>
              <a:rPr lang="en-US" altLang="en-US" sz="2000" dirty="0"/>
              <a:t>	Second</a:t>
            </a:r>
            <a:r>
              <a:rPr lang="en-US" altLang="en-US" sz="2000" dirty="0" smtClean="0"/>
              <a:t>: Abhishek Patil</a:t>
            </a:r>
          </a:p>
          <a:p>
            <a:pPr>
              <a:buFont typeface="Arial" panose="020B0604020202020204" pitchFamily="34" charset="0"/>
              <a:buChar char="•"/>
            </a:pPr>
            <a:r>
              <a:rPr lang="en-US" altLang="en-US" sz="2000" dirty="0" smtClean="0"/>
              <a:t>Approved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CSD Motion</a:t>
            </a:r>
            <a:endParaRPr lang="en-US" dirty="0"/>
          </a:p>
        </p:txBody>
      </p:sp>
      <p:sp>
        <p:nvSpPr>
          <p:cNvPr id="3" name="Content Placeholder 2"/>
          <p:cNvSpPr>
            <a:spLocks noGrp="1"/>
          </p:cNvSpPr>
          <p:nvPr>
            <p:ph idx="1"/>
          </p:nvPr>
        </p:nvSpPr>
        <p:spPr/>
        <p:txBody>
          <a:bodyPr/>
          <a:lstStyle/>
          <a:p>
            <a:r>
              <a:rPr lang="en-US" dirty="0" smtClean="0"/>
              <a:t>Move to affirm that the IEEE P802.11ax CSD in document 11-14/0169r1 still applies to the modified PAR in document 11-17/0913r2.</a:t>
            </a:r>
          </a:p>
          <a:p>
            <a:endParaRPr lang="en-US" dirty="0"/>
          </a:p>
          <a:p>
            <a:r>
              <a:rPr lang="en-US" dirty="0" smtClean="0"/>
              <a:t>Move:		</a:t>
            </a:r>
            <a:r>
              <a:rPr lang="en-US" dirty="0" err="1" smtClean="0"/>
              <a:t>Yasi</a:t>
            </a:r>
            <a:r>
              <a:rPr lang="en-US" dirty="0" smtClean="0"/>
              <a:t> Inoue	Second: Rich Kennedy</a:t>
            </a:r>
          </a:p>
          <a:p>
            <a:r>
              <a:rPr lang="en-US" dirty="0" smtClean="0"/>
              <a:t>Y/N/A : 95/0/0 </a:t>
            </a:r>
          </a:p>
          <a:p>
            <a:r>
              <a:rPr lang="en-US" dirty="0" smtClean="0"/>
              <a:t>Passes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3911682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50385421"/>
              </p:ext>
            </p:extLst>
          </p:nvPr>
        </p:nvGraphicFramePr>
        <p:xfrm>
          <a:off x="6324600" y="1990165"/>
          <a:ext cx="1705286" cy="1438835"/>
        </p:xfrm>
        <a:graphic>
          <a:graphicData uri="http://schemas.openxmlformats.org/presentationml/2006/ole">
            <mc:AlternateContent xmlns:mc="http://schemas.openxmlformats.org/markup-compatibility/2006">
              <mc:Choice xmlns:v="urn:schemas-microsoft-com:vml" Requires="v">
                <p:oleObj spid="_x0000_s4176"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6324600" y="1990165"/>
                        <a:ext cx="1705286" cy="1438835"/>
                      </a:xfrm>
                      <a:prstGeom prst="rect">
                        <a:avLst/>
                      </a:prstGeom>
                    </p:spPr>
                  </p:pic>
                </p:oleObj>
              </mc:Fallback>
            </mc:AlternateContent>
          </a:graphicData>
        </a:graphic>
      </p:graphicFrame>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524000"/>
            <a:ext cx="7770813" cy="4113213"/>
          </a:xfrm>
        </p:spPr>
        <p:txBody>
          <a:bodyPr/>
          <a:lstStyle/>
          <a:p>
            <a:pPr>
              <a:buFont typeface="Arial" panose="020B0604020202020204" pitchFamily="34" charset="0"/>
              <a:buChar char="•"/>
            </a:pPr>
            <a:r>
              <a:rPr lang="en-US" altLang="zh-CN" dirty="0" smtClean="0"/>
              <a:t>September </a:t>
            </a:r>
            <a:r>
              <a:rPr lang="en-US" altLang="zh-CN" dirty="0"/>
              <a:t>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smtClean="0"/>
              <a:t>September </a:t>
            </a:r>
            <a:r>
              <a:rPr lang="en-US" altLang="zh-CN" dirty="0"/>
              <a:t>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smtClean="0">
                <a:solidFill>
                  <a:srgbClr val="FF0000"/>
                </a:solidFill>
              </a:rPr>
              <a:t>September </a:t>
            </a:r>
            <a:r>
              <a:rPr lang="en-US" altLang="zh-CN" dirty="0">
                <a:solidFill>
                  <a:srgbClr val="FF0000"/>
                </a:solidFill>
              </a:rPr>
              <a:t>2017: Draft 2.0 and </a:t>
            </a:r>
            <a:r>
              <a:rPr lang="en-US" altLang="zh-CN" strike="sngStrike" dirty="0" smtClean="0">
                <a:solidFill>
                  <a:srgbClr val="FF0000"/>
                </a:solidFill>
              </a:rPr>
              <a:t>recirculation </a:t>
            </a:r>
            <a:r>
              <a:rPr lang="en-US" altLang="zh-CN" dirty="0" smtClean="0">
                <a:solidFill>
                  <a:srgbClr val="FF0000"/>
                </a:solidFill>
              </a:rPr>
              <a:t>WG LB</a:t>
            </a:r>
            <a:endParaRPr lang="en-US" altLang="zh-CN" dirty="0">
              <a:solidFill>
                <a:srgbClr val="FF0000"/>
              </a:solidFill>
            </a:endParaRPr>
          </a:p>
          <a:p>
            <a:pPr>
              <a:buFont typeface="Arial" panose="020B0604020202020204" pitchFamily="34" charset="0"/>
              <a:buChar char="•"/>
            </a:pPr>
            <a:r>
              <a:rPr lang="en-CA" altLang="zh-CN" dirty="0">
                <a:solidFill>
                  <a:srgbClr val="FFC000"/>
                </a:solidFill>
              </a:rPr>
              <a:t>November 2017: MDR (Mandatory Document Review)</a:t>
            </a:r>
          </a:p>
          <a:p>
            <a:pPr>
              <a:buFont typeface="Arial" panose="020B0604020202020204" pitchFamily="34" charset="0"/>
              <a:buChar char="•"/>
            </a:pPr>
            <a:r>
              <a:rPr lang="en-CA" altLang="zh-CN" dirty="0">
                <a:solidFill>
                  <a:srgbClr val="FFC000"/>
                </a:solidFill>
              </a:rPr>
              <a:t>January 2018: Formation of SB pool</a:t>
            </a:r>
            <a:endParaRPr lang="en-US" altLang="zh-CN" dirty="0">
              <a:solidFill>
                <a:srgbClr val="FFC000"/>
              </a:solidFill>
            </a:endParaRPr>
          </a:p>
          <a:p>
            <a:pPr>
              <a:buFont typeface="Arial" panose="020B0604020202020204" pitchFamily="34" charset="0"/>
              <a:buChar char="•"/>
            </a:pPr>
            <a:r>
              <a:rPr lang="en-US" altLang="zh-CN" dirty="0" smtClean="0">
                <a:solidFill>
                  <a:srgbClr val="FFC000"/>
                </a:solidFill>
              </a:rPr>
              <a:t>September </a:t>
            </a:r>
            <a:r>
              <a:rPr lang="en-US" altLang="zh-CN" dirty="0">
                <a:solidFill>
                  <a:srgbClr val="FFC000"/>
                </a:solidFill>
              </a:rPr>
              <a:t>2018: Sponsor Ballot</a:t>
            </a:r>
          </a:p>
          <a:p>
            <a:pPr>
              <a:buFont typeface="Arial" panose="020B0604020202020204" pitchFamily="34" charset="0"/>
              <a:buChar char="•"/>
            </a:pPr>
            <a:r>
              <a:rPr lang="en-CA" altLang="zh-CN" dirty="0">
                <a:solidFill>
                  <a:srgbClr val="FFC000"/>
                </a:solidFill>
              </a:rPr>
              <a:t>December 2018: </a:t>
            </a:r>
            <a:r>
              <a:rPr lang="en-CA" altLang="zh-CN" dirty="0" err="1">
                <a:solidFill>
                  <a:srgbClr val="FFC000"/>
                </a:solidFill>
              </a:rPr>
              <a:t>RevCom</a:t>
            </a:r>
            <a:endParaRPr lang="en-US" altLang="zh-CN"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Monday </a:t>
            </a:r>
            <a:r>
              <a:rPr lang="en-US" altLang="en-US" dirty="0" smtClean="0"/>
              <a:t>September 11, </a:t>
            </a:r>
            <a:r>
              <a:rPr lang="en-US" altLang="en-US" dirty="0"/>
              <a:t>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smtClean="0"/>
              <a:t>Ad Hoc #1: PHY (Kona 4/5)</a:t>
            </a:r>
          </a:p>
          <a:p>
            <a:pPr lvl="1">
              <a:buFont typeface="Arial" panose="020B0604020202020204" pitchFamily="34" charset="0"/>
              <a:buChar char="•"/>
            </a:pPr>
            <a:r>
              <a:rPr lang="en-US" dirty="0" smtClean="0"/>
              <a:t>Ad Hoc #2: MAC (</a:t>
            </a:r>
            <a:r>
              <a:rPr lang="en-US" dirty="0" err="1" smtClean="0"/>
              <a:t>Kohala</a:t>
            </a:r>
            <a:r>
              <a:rPr lang="en-US" dirty="0" smtClean="0"/>
              <a:t> 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a:t>
            </a:r>
            <a:r>
              <a:rPr lang="en-US" altLang="en-US" dirty="0" smtClean="0"/>
              <a:t>September 11,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Ad Hoc Group Meetings</a:t>
            </a:r>
          </a:p>
          <a:p>
            <a:pPr lvl="1">
              <a:buFont typeface="Arial" panose="020B0604020202020204" pitchFamily="34" charset="0"/>
              <a:buChar char="•"/>
            </a:pPr>
            <a:r>
              <a:rPr lang="en-US" dirty="0" smtClean="0"/>
              <a:t>Ad Hoc #1: PHY (Kona 4/5)</a:t>
            </a:r>
          </a:p>
          <a:p>
            <a:pPr lvl="1">
              <a:buFont typeface="Arial" panose="020B0604020202020204" pitchFamily="34" charset="0"/>
              <a:buChar char="•"/>
            </a:pPr>
            <a:r>
              <a:rPr lang="en-US" dirty="0" smtClean="0"/>
              <a:t>Ad Hoc #2: MAC (</a:t>
            </a:r>
            <a:r>
              <a:rPr lang="en-US" dirty="0" err="1" smtClean="0"/>
              <a:t>Kohala</a:t>
            </a:r>
            <a:r>
              <a:rPr lang="en-US" dirty="0" smtClean="0"/>
              <a:t> 3)</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572160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September 12,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Ad Hoc Group Meetings</a:t>
            </a:r>
          </a:p>
          <a:p>
            <a:pPr lvl="1">
              <a:buFont typeface="Arial" panose="020B0604020202020204" pitchFamily="34" charset="0"/>
              <a:buChar char="•"/>
            </a:pPr>
            <a:r>
              <a:rPr lang="en-US" dirty="0"/>
              <a:t>Ad Hoc #1: PHY (Kona 4/5)</a:t>
            </a:r>
          </a:p>
          <a:p>
            <a:pPr lvl="1">
              <a:buFont typeface="Arial" panose="020B0604020202020204" pitchFamily="34" charset="0"/>
              <a:buChar char="•"/>
            </a:pPr>
            <a:r>
              <a:rPr lang="en-US" dirty="0"/>
              <a:t>Ad Hoc #2: MAC (</a:t>
            </a:r>
            <a:r>
              <a:rPr lang="en-US" dirty="0" err="1"/>
              <a:t>Kohala</a:t>
            </a:r>
            <a:r>
              <a:rPr lang="en-US" dirty="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September 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a:t>Ad Hoc #1: PHY (Kona 4/5)</a:t>
            </a:r>
          </a:p>
          <a:p>
            <a:pPr lvl="1">
              <a:buFont typeface="Arial" panose="020B0604020202020204" pitchFamily="34" charset="0"/>
              <a:buChar char="•"/>
            </a:pPr>
            <a:r>
              <a:rPr lang="en-US" dirty="0"/>
              <a:t>Ad Hoc #2: MAC (</a:t>
            </a:r>
            <a:r>
              <a:rPr lang="en-US" dirty="0" err="1"/>
              <a:t>Kohala</a:t>
            </a:r>
            <a:r>
              <a:rPr lang="en-US" dirty="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5213"/>
          </a:xfrm>
        </p:spPr>
        <p:txBody>
          <a:bodyPr/>
          <a:lstStyle/>
          <a:p>
            <a:r>
              <a:rPr lang="en-US" altLang="en-US" dirty="0"/>
              <a:t>Agenda for Tuesday </a:t>
            </a:r>
            <a:r>
              <a:rPr lang="en-US" altLang="en-US" dirty="0" smtClean="0"/>
              <a:t>September 12,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a:t>Ad Hoc #1: </a:t>
            </a:r>
            <a:r>
              <a:rPr lang="en-US" dirty="0" smtClean="0"/>
              <a:t>MU </a:t>
            </a:r>
            <a:r>
              <a:rPr lang="en-US" dirty="0"/>
              <a:t>(Kona 4/5)</a:t>
            </a:r>
          </a:p>
          <a:p>
            <a:pPr lvl="1">
              <a:buFont typeface="Arial" panose="020B0604020202020204" pitchFamily="34" charset="0"/>
              <a:buChar char="•"/>
            </a:pPr>
            <a:r>
              <a:rPr lang="en-US" dirty="0"/>
              <a:t>Ad Hoc #2: MAC (</a:t>
            </a:r>
            <a:r>
              <a:rPr lang="en-US" dirty="0" err="1"/>
              <a:t>Kohala</a:t>
            </a:r>
            <a:r>
              <a:rPr lang="en-US" dirty="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September 13,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r>
              <a:rPr lang="en-US" altLang="en-US" dirty="0" smtClean="0"/>
              <a:t>.</a:t>
            </a:r>
          </a:p>
          <a:p>
            <a:pPr>
              <a:buFont typeface="Arial" panose="020B0604020202020204" pitchFamily="34" charset="0"/>
              <a:buChar char="•"/>
            </a:pPr>
            <a:r>
              <a:rPr lang="en-US" altLang="en-US" dirty="0" smtClean="0"/>
              <a:t>Progress review from the ad </a:t>
            </a:r>
            <a:r>
              <a:rPr lang="en-US" altLang="en-US" dirty="0" err="1" smtClean="0"/>
              <a:t>hocs</a:t>
            </a:r>
            <a:endParaRPr lang="en-US" altLang="en-US" dirty="0" smtClean="0"/>
          </a:p>
          <a:p>
            <a:pPr>
              <a:buFont typeface="Arial" panose="020B0604020202020204" pitchFamily="34" charset="0"/>
              <a:buChar char="•"/>
            </a:pPr>
            <a:r>
              <a:rPr lang="en-US" altLang="en-US" dirty="0" smtClean="0"/>
              <a:t>Update on the discussion with ARC</a:t>
            </a:r>
            <a:endParaRPr lang="en-US" altLang="en-US" dirty="0"/>
          </a:p>
          <a:p>
            <a:pPr>
              <a:buFont typeface="Arial" panose="020B0604020202020204" pitchFamily="34" charset="0"/>
              <a:buChar char="•"/>
            </a:pPr>
            <a:r>
              <a:rPr lang="en-US" altLang="en-US" dirty="0" smtClean="0"/>
              <a:t>Presentations</a:t>
            </a:r>
          </a:p>
          <a:p>
            <a:pPr lvl="1">
              <a:buFont typeface="Arial" panose="020B0604020202020204" pitchFamily="34" charset="0"/>
              <a:buChar char="•"/>
            </a:pPr>
            <a:r>
              <a:rPr lang="en-US" altLang="en-US" dirty="0"/>
              <a:t>11-17/1403, </a:t>
            </a:r>
            <a:r>
              <a:rPr lang="en-US" dirty="0"/>
              <a:t>HE-SIGB coding examples for HE-MU PPDU - Fei Tong</a:t>
            </a:r>
          </a:p>
          <a:p>
            <a:pPr lvl="1">
              <a:buFont typeface="Arial" panose="020B0604020202020204" pitchFamily="34" charset="0"/>
              <a:buChar char="•"/>
            </a:pPr>
            <a:r>
              <a:rPr lang="en-US" altLang="en-US" dirty="0" smtClean="0"/>
              <a:t>Action on link adaptation and BSS Load element CIDs</a:t>
            </a:r>
            <a:endParaRPr lang="en-US" altLang="en-US" dirty="0"/>
          </a:p>
          <a:p>
            <a:pPr lvl="2">
              <a:buFont typeface="Arial" panose="020B0604020202020204" pitchFamily="34" charset="0"/>
              <a:buChar char="•"/>
            </a:pPr>
            <a:r>
              <a:rPr lang="en-US" altLang="en-US" dirty="0" smtClean="0"/>
              <a:t>11-17/1377, 11-17/0308, 11-17/1397</a:t>
            </a:r>
          </a:p>
          <a:p>
            <a:pPr lvl="1">
              <a:buFont typeface="Arial" panose="020B0604020202020204" pitchFamily="34" charset="0"/>
              <a:buChar char="•"/>
            </a:pPr>
            <a:r>
              <a:rPr lang="en-US" altLang="en-US" dirty="0" smtClean="0"/>
              <a:t>Comment resolution submissions</a:t>
            </a:r>
            <a:endParaRPr lang="en-US" altLang="en-US" dirty="0"/>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agree to resolution to CIDs </a:t>
            </a:r>
            <a:r>
              <a:rPr lang="en-GB" dirty="0"/>
              <a:t>4746, 5373, and </a:t>
            </a:r>
            <a:r>
              <a:rPr lang="en-GB" dirty="0" smtClean="0"/>
              <a:t>8207 in doc 11-17/1396r1?</a:t>
            </a:r>
          </a:p>
          <a:p>
            <a:endParaRPr lang="en-GB" dirty="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0220585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agree to resolutions to CIDs </a:t>
            </a:r>
          </a:p>
          <a:p>
            <a:r>
              <a:rPr lang="en-GB" dirty="0"/>
              <a:t>4786, 5916, 6032, 6107, 7891, 8529, 9738, 9955, 10145 (27.13)</a:t>
            </a:r>
            <a:endParaRPr lang="en-US" dirty="0"/>
          </a:p>
          <a:p>
            <a:r>
              <a:rPr lang="en-GB" dirty="0"/>
              <a:t>4598, 6090, 7366, 7882, 10074 (9.4.2.218.2)</a:t>
            </a:r>
            <a:endParaRPr lang="en-US" dirty="0"/>
          </a:p>
          <a:p>
            <a:endParaRPr lang="en-US" dirty="0" smtClean="0"/>
          </a:p>
          <a:p>
            <a:r>
              <a:rPr lang="en-US" dirty="0" smtClean="0"/>
              <a:t>In doc 11-17/1377r4?</a:t>
            </a:r>
          </a:p>
          <a:p>
            <a:endParaRPr lang="en-US" dirty="0"/>
          </a:p>
          <a:p>
            <a:r>
              <a:rPr lang="en-US" dirty="0" smtClean="0"/>
              <a:t>Y/N/A: 9/2/25 </a:t>
            </a:r>
            <a:r>
              <a:rPr lang="en-US" dirty="0" smtClean="0">
                <a:sym typeface="Wingdings" panose="05000000000000000000" pitchFamily="2" charset="2"/>
              </a:rPr>
              <a:t> converted to motion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8433392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accept REVISED as the resolution to CIDs 5597 and include the changes in doc 11-17/1443r0?</a:t>
            </a:r>
          </a:p>
          <a:p>
            <a:endParaRPr lang="en-US" dirty="0"/>
          </a:p>
          <a:p>
            <a:r>
              <a:rPr lang="en-US" dirty="0" smtClean="0"/>
              <a:t>Will run as a motion on Thursday.</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5874797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1065213"/>
          </a:xfrm>
        </p:spPr>
        <p:txBody>
          <a:bodyPr/>
          <a:lstStyle/>
          <a:p>
            <a:r>
              <a:rPr lang="en-US" altLang="en-US" dirty="0"/>
              <a:t>Agenda for Wednesday </a:t>
            </a:r>
            <a:r>
              <a:rPr lang="en-US" altLang="en-US" dirty="0" smtClean="0"/>
              <a:t>September 13,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a:t>Ad Hoc #1: PHY (Kona 4/5)</a:t>
            </a:r>
          </a:p>
          <a:p>
            <a:pPr lvl="1">
              <a:buFont typeface="Arial" panose="020B0604020202020204" pitchFamily="34" charset="0"/>
              <a:buChar char="•"/>
            </a:pPr>
            <a:r>
              <a:rPr lang="en-US" dirty="0"/>
              <a:t>Ad Hoc #2: MAC (</a:t>
            </a:r>
            <a:r>
              <a:rPr lang="en-US" dirty="0" err="1"/>
              <a:t>Kohala</a:t>
            </a:r>
            <a:r>
              <a:rPr lang="en-US" dirty="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September 13,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a:t>Ad Hoc #1: PHY (Kona 4/5)</a:t>
            </a:r>
          </a:p>
          <a:p>
            <a:pPr lvl="1">
              <a:buFont typeface="Arial" panose="020B0604020202020204" pitchFamily="34" charset="0"/>
              <a:buChar char="•"/>
            </a:pPr>
            <a:r>
              <a:rPr lang="en-US" dirty="0"/>
              <a:t>Ad Hoc #2: MAC (</a:t>
            </a:r>
            <a:r>
              <a:rPr lang="en-US" dirty="0" err="1"/>
              <a:t>Kohala</a:t>
            </a:r>
            <a:r>
              <a:rPr lang="en-US" dirty="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September 14, PM1 and PM2</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 802 and 802.11 IPR Policy and procedure</a:t>
            </a:r>
            <a:r>
              <a:rPr lang="en-US" altLang="en-US" dirty="0" smtClean="0"/>
              <a:t>.</a:t>
            </a:r>
          </a:p>
          <a:p>
            <a:pPr>
              <a:lnSpc>
                <a:spcPct val="80000"/>
              </a:lnSpc>
              <a:buFont typeface="Arial" panose="020B0604020202020204" pitchFamily="34" charset="0"/>
              <a:buChar char="•"/>
            </a:pPr>
            <a:r>
              <a:rPr lang="en-US" altLang="en-US" dirty="0" smtClean="0"/>
              <a:t>COEX Presentation (Andrew Myles)</a:t>
            </a:r>
            <a:endParaRPr lang="en-US" altLang="en-US" dirty="0"/>
          </a:p>
          <a:p>
            <a:pPr>
              <a:lnSpc>
                <a:spcPct val="80000"/>
              </a:lnSpc>
              <a:buFont typeface="Arial" panose="020B0604020202020204" pitchFamily="34" charset="0"/>
              <a:buChar char="•"/>
            </a:pPr>
            <a:r>
              <a:rPr lang="en-US" altLang="en-US" dirty="0" smtClean="0"/>
              <a:t>TG Motions</a:t>
            </a:r>
          </a:p>
          <a:p>
            <a:pPr lvl="1">
              <a:lnSpc>
                <a:spcPct val="80000"/>
              </a:lnSpc>
              <a:buFont typeface="Arial" panose="020B0604020202020204" pitchFamily="34" charset="0"/>
              <a:buChar char="•"/>
            </a:pPr>
            <a:r>
              <a:rPr lang="en-US" altLang="en-US" dirty="0" smtClean="0"/>
              <a:t>Motions to approve comment resolution</a:t>
            </a:r>
          </a:p>
          <a:p>
            <a:pPr lvl="1">
              <a:lnSpc>
                <a:spcPct val="80000"/>
              </a:lnSpc>
              <a:buFont typeface="Arial" panose="020B0604020202020204" pitchFamily="34" charset="0"/>
              <a:buChar char="•"/>
            </a:pPr>
            <a:r>
              <a:rPr lang="en-US" altLang="en-US" dirty="0" smtClean="0"/>
              <a:t>Motion to approve WG letter ballot</a:t>
            </a:r>
            <a:endParaRPr lang="en-US" altLang="en-US" dirty="0"/>
          </a:p>
          <a:p>
            <a:pPr>
              <a:lnSpc>
                <a:spcPct val="80000"/>
              </a:lnSpc>
              <a:buFont typeface="Arial" panose="020B0604020202020204" pitchFamily="34" charset="0"/>
              <a:buChar char="•"/>
            </a:pPr>
            <a:r>
              <a:rPr lang="en-US" altLang="en-US" dirty="0" err="1" smtClean="0"/>
              <a:t>Telecon</a:t>
            </a:r>
            <a:r>
              <a:rPr lang="en-US" altLang="en-US" dirty="0" smtClean="0"/>
              <a:t> </a:t>
            </a:r>
            <a:r>
              <a:rPr lang="en-US" altLang="en-US" dirty="0"/>
              <a:t>Schedule</a:t>
            </a:r>
          </a:p>
          <a:p>
            <a:pPr>
              <a:lnSpc>
                <a:spcPct val="80000"/>
              </a:lnSpc>
              <a:buFont typeface="Arial" panose="020B0604020202020204" pitchFamily="34" charset="0"/>
              <a:buChar char="•"/>
            </a:pPr>
            <a:r>
              <a:rPr lang="en-US" altLang="en-US" dirty="0" smtClean="0"/>
              <a:t>Presentations</a:t>
            </a:r>
          </a:p>
          <a:p>
            <a:pPr>
              <a:lnSpc>
                <a:spcPct val="80000"/>
              </a:lnSpc>
              <a:buFont typeface="Arial" panose="020B0604020202020204" pitchFamily="34" charset="0"/>
              <a:buChar char="•"/>
            </a:pPr>
            <a:r>
              <a:rPr lang="en-US" altLang="en-US" dirty="0" smtClean="0"/>
              <a:t>Adjourn</a:t>
            </a: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modification as in </a:t>
            </a:r>
            <a:r>
              <a:rPr lang="en-US" altLang="zh-CN" dirty="0" smtClean="0"/>
              <a:t>11-17/1296r0</a:t>
            </a:r>
          </a:p>
          <a:p>
            <a:endParaRPr lang="en-US" altLang="zh-CN" dirty="0"/>
          </a:p>
          <a:p>
            <a:r>
              <a:rPr lang="en-US" altLang="zh-CN" dirty="0" smtClean="0"/>
              <a:t>Move:	Lochan Verma	Second:</a:t>
            </a:r>
          </a:p>
          <a:p>
            <a:r>
              <a:rPr lang="en-US" altLang="zh-CN" dirty="0" smtClean="0"/>
              <a:t>Y/N/A</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5080153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modification proposed as in </a:t>
            </a:r>
            <a:r>
              <a:rPr lang="en-US" altLang="zh-CN" dirty="0" smtClean="0"/>
              <a:t>11-17/1375r1</a:t>
            </a:r>
          </a:p>
          <a:p>
            <a:endParaRPr lang="en-US" altLang="zh-CN" dirty="0"/>
          </a:p>
          <a:p>
            <a:r>
              <a:rPr lang="en-US" altLang="zh-CN" dirty="0" smtClean="0"/>
              <a:t>Move:	Jianhan Liu		Second:</a:t>
            </a:r>
          </a:p>
          <a:p>
            <a:r>
              <a:rPr lang="en-US" altLang="zh-CN" dirty="0" smtClean="0"/>
              <a:t>Y/N/A</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1296681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altLang="zh-CN" dirty="0" smtClean="0"/>
              <a:t>Do you accept </a:t>
            </a:r>
            <a:r>
              <a:rPr lang="en-US" altLang="zh-CN" dirty="0"/>
              <a:t>the proposed spec text modification proposed as in </a:t>
            </a:r>
            <a:r>
              <a:rPr lang="en-US" altLang="zh-CN" dirty="0" smtClean="0"/>
              <a:t>11-17/1307r1</a:t>
            </a:r>
          </a:p>
          <a:p>
            <a:endParaRPr lang="en-US" altLang="zh-CN" dirty="0"/>
          </a:p>
          <a:p>
            <a:r>
              <a:rPr lang="en-US" altLang="zh-CN" dirty="0" smtClean="0"/>
              <a:t>Move:		</a:t>
            </a:r>
            <a:r>
              <a:rPr lang="en-US" b="0" dirty="0"/>
              <a:t>Xiaogang Chen</a:t>
            </a:r>
            <a:r>
              <a:rPr lang="en-US" altLang="zh-CN" dirty="0" smtClean="0"/>
              <a:t>		second:</a:t>
            </a:r>
          </a:p>
          <a:p>
            <a:r>
              <a:rPr lang="en-US" altLang="zh-CN" dirty="0" smtClean="0"/>
              <a:t>Y/N/A</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91347173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spec text modification as in </a:t>
            </a:r>
            <a:r>
              <a:rPr lang="en-US" altLang="zh-CN" dirty="0" smtClean="0"/>
              <a:t>11-17/1327r0</a:t>
            </a:r>
          </a:p>
          <a:p>
            <a:endParaRPr lang="en-US" altLang="zh-CN" dirty="0"/>
          </a:p>
          <a:p>
            <a:r>
              <a:rPr lang="en-US" altLang="zh-CN" dirty="0" smtClean="0"/>
              <a:t>Move: </a:t>
            </a:r>
            <a:r>
              <a:rPr lang="en-US" b="0" dirty="0" err="1"/>
              <a:t>Dongguk</a:t>
            </a:r>
            <a:r>
              <a:rPr lang="en-US" b="0" dirty="0"/>
              <a:t> </a:t>
            </a:r>
            <a:r>
              <a:rPr lang="en-US" b="0" dirty="0" smtClean="0"/>
              <a:t>Lim			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19249716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spec text modification as in </a:t>
            </a:r>
            <a:r>
              <a:rPr lang="en-US" altLang="zh-CN" dirty="0" smtClean="0"/>
              <a:t>11-17/1380r0</a:t>
            </a:r>
          </a:p>
          <a:p>
            <a:endParaRPr lang="en-US" altLang="zh-CN" dirty="0"/>
          </a:p>
          <a:p>
            <a:r>
              <a:rPr lang="en-US" altLang="zh-CN" dirty="0" smtClean="0"/>
              <a:t>Move:		</a:t>
            </a:r>
            <a:r>
              <a:rPr lang="en-US" b="0" dirty="0"/>
              <a:t>Hongyuan Zhang</a:t>
            </a:r>
            <a:r>
              <a:rPr lang="en-US" altLang="zh-CN" dirty="0" smtClean="0"/>
              <a:t>	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08372973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spec text modification as in </a:t>
            </a:r>
            <a:r>
              <a:rPr lang="en-US" altLang="zh-CN" dirty="0" smtClean="0"/>
              <a:t>11-17/1449r0</a:t>
            </a:r>
          </a:p>
          <a:p>
            <a:endParaRPr lang="en-US" altLang="zh-CN" dirty="0"/>
          </a:p>
          <a:p>
            <a:r>
              <a:rPr lang="en-US" altLang="zh-CN" dirty="0" smtClean="0"/>
              <a:t>Move:		Yan Zhang		Second: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016896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CID 8093 as below:</a:t>
            </a:r>
          </a:p>
          <a:p>
            <a:pPr lvl="1"/>
            <a:r>
              <a:rPr lang="en-US" altLang="zh-CN" dirty="0"/>
              <a:t>Resolution: Rejected</a:t>
            </a:r>
          </a:p>
          <a:p>
            <a:pPr lvl="1"/>
            <a:r>
              <a:rPr lang="en-US" altLang="zh-CN" dirty="0"/>
              <a:t>Reason: Commenter does not provide enough information for the group to determine exactly what changes to make to satisfy the commenter.</a:t>
            </a:r>
          </a:p>
          <a:p>
            <a:r>
              <a:rPr lang="en-US" dirty="0" smtClean="0"/>
              <a:t>Move:	Bo Sun		Second:</a:t>
            </a:r>
          </a:p>
          <a:p>
            <a:r>
              <a:rPr lang="en-US" dirty="0" smtClean="0"/>
              <a:t>Y/N/A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02592910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CID 8055 as below:</a:t>
            </a:r>
          </a:p>
          <a:p>
            <a:pPr lvl="1"/>
            <a:r>
              <a:rPr lang="en-US" altLang="zh-CN" dirty="0"/>
              <a:t>Resolution: Rejected</a:t>
            </a:r>
          </a:p>
          <a:p>
            <a:pPr lvl="1"/>
            <a:r>
              <a:rPr lang="en-US" altLang="zh-CN" dirty="0"/>
              <a:t>Reason: the commenter failed to provide enough information to indicate how to apply the changes</a:t>
            </a:r>
            <a:r>
              <a:rPr lang="en-US" altLang="zh-CN" dirty="0" smtClean="0"/>
              <a:t>.</a:t>
            </a:r>
          </a:p>
          <a:p>
            <a:pPr lvl="1"/>
            <a:endParaRPr lang="en-US" altLang="zh-CN" dirty="0"/>
          </a:p>
          <a:p>
            <a:pPr lvl="1"/>
            <a:r>
              <a:rPr lang="en-US" altLang="zh-CN" dirty="0" smtClean="0"/>
              <a:t>Move: Bo Sun		Second:</a:t>
            </a:r>
          </a:p>
          <a:p>
            <a:pPr lvl="1"/>
            <a:r>
              <a:rPr lang="en-US" altLang="zh-CN" dirty="0" smtClean="0"/>
              <a:t>Y/N/A</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56603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CID 1703, 5817, 5818, 7219, 7858 and 9080as below:</a:t>
            </a:r>
          </a:p>
          <a:p>
            <a:pPr lvl="1"/>
            <a:r>
              <a:rPr lang="en-US" altLang="zh-CN" dirty="0"/>
              <a:t>Resolution: Revised</a:t>
            </a:r>
          </a:p>
          <a:p>
            <a:pPr lvl="1"/>
            <a:r>
              <a:rPr lang="en-US" altLang="zh-CN" dirty="0"/>
              <a:t>Instruction to Editor: the issue addressed by the comment has been resolved in D1.4. No more modification </a:t>
            </a:r>
            <a:r>
              <a:rPr lang="en-US" altLang="zh-CN" dirty="0" smtClean="0"/>
              <a:t>needed</a:t>
            </a:r>
          </a:p>
          <a:p>
            <a:pPr lvl="1"/>
            <a:endParaRPr lang="en-US" altLang="zh-CN" dirty="0"/>
          </a:p>
          <a:p>
            <a:pPr lvl="1"/>
            <a:r>
              <a:rPr lang="en-US" altLang="zh-CN" dirty="0" smtClean="0"/>
              <a:t>Move: Bo Sun		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56523567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CID 8081 as below:</a:t>
            </a:r>
          </a:p>
          <a:p>
            <a:pPr lvl="1"/>
            <a:r>
              <a:rPr lang="en-US" altLang="zh-CN" dirty="0"/>
              <a:t>Resolution: Rejected.</a:t>
            </a:r>
          </a:p>
          <a:p>
            <a:pPr lvl="1"/>
            <a:r>
              <a:rPr lang="en-US" altLang="zh-CN" dirty="0"/>
              <a:t>Reason: The group agree that electronic version figure is readable. The figure can certainly be improved for print in future revision</a:t>
            </a:r>
            <a:r>
              <a:rPr lang="en-US" altLang="zh-CN" dirty="0" smtClean="0"/>
              <a:t>.</a:t>
            </a:r>
          </a:p>
          <a:p>
            <a:pPr lvl="1"/>
            <a:endParaRPr lang="en-US" altLang="zh-CN" dirty="0"/>
          </a:p>
          <a:p>
            <a:pPr lvl="1"/>
            <a:r>
              <a:rPr lang="en-US" altLang="zh-CN" dirty="0" smtClean="0"/>
              <a:t>Move: Bo Sun		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90760406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CID 9213 as below:</a:t>
            </a:r>
          </a:p>
          <a:p>
            <a:pPr lvl="1"/>
            <a:r>
              <a:rPr lang="en-US" altLang="zh-CN" dirty="0"/>
              <a:t>Resolution: Rejected</a:t>
            </a:r>
          </a:p>
          <a:p>
            <a:pPr lvl="1"/>
            <a:r>
              <a:rPr lang="en-US" altLang="zh-CN" dirty="0"/>
              <a:t>Reason: The proposed modification could imply an implementation possibility but not necessarily specified in spec</a:t>
            </a:r>
            <a:r>
              <a:rPr lang="en-US" altLang="zh-CN" dirty="0" smtClean="0"/>
              <a:t>.</a:t>
            </a:r>
          </a:p>
          <a:p>
            <a:pPr lvl="1"/>
            <a:endParaRPr lang="en-US" altLang="zh-CN" dirty="0"/>
          </a:p>
          <a:p>
            <a:pPr lvl="1"/>
            <a:r>
              <a:rPr lang="en-US" altLang="zh-CN" dirty="0" smtClean="0"/>
              <a:t>Move: Bo Sun			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04393109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 </a:t>
            </a:r>
            <a:r>
              <a:rPr lang="en-US" altLang="zh-CN" dirty="0"/>
              <a:t>to CID 5292 as </a:t>
            </a:r>
            <a:r>
              <a:rPr lang="en-US" altLang="zh-CN" dirty="0" smtClean="0"/>
              <a:t>below</a:t>
            </a:r>
            <a:endParaRPr lang="en-US" altLang="zh-CN" dirty="0"/>
          </a:p>
          <a:p>
            <a:pPr lvl="1"/>
            <a:r>
              <a:rPr lang="en-GB" altLang="zh-CN" dirty="0"/>
              <a:t>Resolution: Revised</a:t>
            </a:r>
          </a:p>
          <a:p>
            <a:pPr lvl="1"/>
            <a:r>
              <a:rPr lang="en-GB" altLang="zh-CN" dirty="0"/>
              <a:t>Instruction to Editor: the issue addressed by CID 5292 has been implemented in D1.4. So no more modification is needed</a:t>
            </a:r>
            <a:r>
              <a:rPr lang="en-GB" altLang="zh-CN" dirty="0" smtClean="0"/>
              <a:t>.</a:t>
            </a:r>
          </a:p>
          <a:p>
            <a:pPr lvl="1"/>
            <a:endParaRPr lang="en-GB" altLang="zh-CN" dirty="0"/>
          </a:p>
          <a:p>
            <a:pPr lvl="1"/>
            <a:r>
              <a:rPr lang="en-GB" altLang="zh-CN" dirty="0" smtClean="0"/>
              <a:t>Move: Bo Sun		Second: </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11964807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 </a:t>
            </a:r>
            <a:r>
              <a:rPr lang="en-US" altLang="zh-CN" dirty="0"/>
              <a:t>to CID 4917 as below?</a:t>
            </a:r>
          </a:p>
          <a:p>
            <a:pPr lvl="1"/>
            <a:r>
              <a:rPr lang="en-GB" altLang="zh-CN" dirty="0"/>
              <a:t>Resolution: Rejected</a:t>
            </a:r>
          </a:p>
          <a:p>
            <a:pPr lvl="1"/>
            <a:r>
              <a:rPr lang="en-GB" altLang="zh-CN" dirty="0"/>
              <a:t>Reason:  </a:t>
            </a:r>
            <a:r>
              <a:rPr lang="en-US" altLang="zh-CN" dirty="0"/>
              <a:t>Benefits are not clear. HE-SIG-B structure is very different from other fields and does not necessarily have to follow the same organization.</a:t>
            </a:r>
            <a:r>
              <a:rPr lang="en-GB" altLang="zh-CN" i="1" dirty="0"/>
              <a:t>[provided by Sigurd</a:t>
            </a:r>
            <a:r>
              <a:rPr lang="en-GB" altLang="zh-CN" i="1" dirty="0" smtClean="0"/>
              <a:t>]</a:t>
            </a:r>
          </a:p>
          <a:p>
            <a:pPr lvl="1"/>
            <a:endParaRPr lang="en-GB" altLang="zh-CN" dirty="0"/>
          </a:p>
          <a:p>
            <a:pPr lvl="1"/>
            <a:r>
              <a:rPr lang="en-GB" altLang="zh-CN" dirty="0" smtClean="0"/>
              <a:t>Move: Bo Sun			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7616788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a:xfrm>
            <a:off x="685800" y="1676400"/>
            <a:ext cx="7770813" cy="609600"/>
          </a:xfrm>
        </p:spPr>
        <p:txBody>
          <a:bodyPr/>
          <a:lstStyle/>
          <a:p>
            <a:r>
              <a:rPr lang="en-US" dirty="0" smtClean="0"/>
              <a:t>Move to accept resolutions to CIDs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32023563"/>
              </p:ext>
            </p:extLst>
          </p:nvPr>
        </p:nvGraphicFramePr>
        <p:xfrm>
          <a:off x="457200" y="2575560"/>
          <a:ext cx="8151813" cy="2910840"/>
        </p:xfrm>
        <a:graphic>
          <a:graphicData uri="http://schemas.openxmlformats.org/drawingml/2006/table">
            <a:tbl>
              <a:tblPr firstRow="1" bandRow="1">
                <a:tableStyleId>{ED083AE6-46FA-4A59-8FB0-9F97EB10719F}</a:tableStyleId>
              </a:tblPr>
              <a:tblGrid>
                <a:gridCol w="2151229"/>
                <a:gridCol w="6000584"/>
              </a:tblGrid>
              <a:tr h="370840">
                <a:tc>
                  <a:txBody>
                    <a:bodyPr/>
                    <a:lstStyle/>
                    <a:p>
                      <a:pPr algn="ctr"/>
                      <a:r>
                        <a:rPr lang="en-US" sz="1600" dirty="0" smtClean="0"/>
                        <a:t>DCN</a:t>
                      </a:r>
                      <a:endParaRPr lang="en-US" sz="1600" dirty="0"/>
                    </a:p>
                  </a:txBody>
                  <a:tcPr/>
                </a:tc>
                <a:tc>
                  <a:txBody>
                    <a:bodyPr/>
                    <a:lstStyle/>
                    <a:p>
                      <a:pPr algn="ctr"/>
                      <a:r>
                        <a:rPr lang="en-US" sz="1600" dirty="0" smtClean="0"/>
                        <a:t>CIDs</a:t>
                      </a:r>
                      <a:endParaRPr lang="en-US" sz="1600" dirty="0"/>
                    </a:p>
                  </a:txBody>
                  <a:tcPr/>
                </a:tc>
              </a:tr>
              <a:tr h="370840">
                <a:tc>
                  <a:txBody>
                    <a:bodyPr/>
                    <a:lstStyle/>
                    <a:p>
                      <a:r>
                        <a:rPr lang="en-US" sz="1600" dirty="0" smtClean="0"/>
                        <a:t>11-17/1361r0</a:t>
                      </a:r>
                      <a:endParaRPr lang="en-US" sz="1600" dirty="0"/>
                    </a:p>
                  </a:txBody>
                  <a:tcPr/>
                </a:tc>
                <a:tc>
                  <a:txBody>
                    <a:bodyPr/>
                    <a:lstStyle/>
                    <a:p>
                      <a:r>
                        <a:rPr lang="en-GB" altLang="zh-CN" sz="1600" dirty="0" smtClean="0"/>
                        <a:t>9765, 7237, 8806, 8808, 7827, 10382, 8810, 8811, 9153</a:t>
                      </a:r>
                      <a:endParaRPr lang="en-US" sz="1600" dirty="0"/>
                    </a:p>
                  </a:txBody>
                  <a:tcPr/>
                </a:tc>
              </a:tr>
              <a:tr h="370840">
                <a:tc>
                  <a:txBody>
                    <a:bodyPr/>
                    <a:lstStyle/>
                    <a:p>
                      <a:r>
                        <a:rPr lang="en-US" sz="1600" dirty="0" smtClean="0"/>
                        <a:t>11-17/1296r0</a:t>
                      </a:r>
                      <a:endParaRPr lang="en-US" sz="1600" dirty="0"/>
                    </a:p>
                  </a:txBody>
                  <a:tcPr/>
                </a:tc>
                <a:tc>
                  <a:txBody>
                    <a:bodyPr/>
                    <a:lstStyle/>
                    <a:p>
                      <a:r>
                        <a:rPr lang="en-US" sz="1600" dirty="0" smtClean="0"/>
                        <a:t>CID 3430(MU), 10346(MU), 10347(MU), 10348(MU), 8869, 7849</a:t>
                      </a:r>
                    </a:p>
                  </a:txBody>
                  <a:tcPr/>
                </a:tc>
              </a:tr>
              <a:tr h="370840">
                <a:tc>
                  <a:txBody>
                    <a:bodyPr/>
                    <a:lstStyle/>
                    <a:p>
                      <a:r>
                        <a:rPr lang="en-US" sz="1600" dirty="0" smtClean="0"/>
                        <a:t>11-17/1001r4</a:t>
                      </a:r>
                      <a:endParaRPr lang="en-US" sz="1600" dirty="0"/>
                    </a:p>
                  </a:txBody>
                  <a:tcPr/>
                </a:tc>
                <a:tc>
                  <a:txBody>
                    <a:bodyPr/>
                    <a:lstStyle/>
                    <a:p>
                      <a:r>
                        <a:rPr lang="en-US" sz="1600" dirty="0" smtClean="0"/>
                        <a:t>4094, 8744, 9545, 4857, 4940, 5244, 9546, 4858, 5245, 8746, 4941, 8748, 4943, 8749, 8750, 4944, 9721, 8751, 4861, 4945, 8752, 4946, 8753, 4947, 4949, 8754, 8755, 10199, 8756, 8757, 8758, 8759, 4862, 8760, 4860, 8763, 4859, 4950, 8764, 6111, 7680, 8765, 8766, 8767, 9139, 10083, 8768, 10363, 4951, 8769, 9140, 8531, 9141, 8770, 8771, 8772, 8773, 4954, 8776, 8777, 8778, 4955, 5247, 8779, 4957, 4958, 8780, 8781, 8782, 5248, 4959, 9144, 9145, 5389, 4960, 8783</a:t>
                      </a:r>
                    </a:p>
                  </a:txBody>
                  <a:tcPr/>
                </a:tc>
              </a:tr>
            </a:tbl>
          </a:graphicData>
        </a:graphic>
      </p:graphicFrame>
    </p:spTree>
    <p:extLst>
      <p:ext uri="{BB962C8B-B14F-4D97-AF65-F5344CB8AC3E}">
        <p14:creationId xmlns:p14="http://schemas.microsoft.com/office/powerpoint/2010/main" val="67025493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CR Motion # (</a:t>
            </a:r>
            <a:r>
              <a:rPr lang="en-US" dirty="0" err="1" smtClean="0"/>
              <a:t>Cntd</a:t>
            </a:r>
            <a:r>
              <a:rPr lang="en-US" dirty="0" smtClean="0"/>
              <a:t>)</a:t>
            </a:r>
            <a:endParaRPr lang="en-US" dirty="0"/>
          </a:p>
        </p:txBody>
      </p:sp>
      <p:sp>
        <p:nvSpPr>
          <p:cNvPr id="6" name="Date Placeholder 5"/>
          <p:cNvSpPr>
            <a:spLocks noGrp="1"/>
          </p:cNvSpPr>
          <p:nvPr>
            <p:ph type="dt" idx="10"/>
          </p:nvPr>
        </p:nvSpPr>
        <p:spPr/>
        <p:txBody>
          <a:bodyPr/>
          <a:lstStyle/>
          <a:p>
            <a:r>
              <a:rPr lang="en-US" smtClean="0"/>
              <a:t>August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828325092"/>
              </p:ext>
            </p:extLst>
          </p:nvPr>
        </p:nvGraphicFramePr>
        <p:xfrm>
          <a:off x="838200" y="1981200"/>
          <a:ext cx="7467600" cy="4231640"/>
        </p:xfrm>
        <a:graphic>
          <a:graphicData uri="http://schemas.openxmlformats.org/drawingml/2006/table">
            <a:tbl>
              <a:tblPr firstRow="1" bandRow="1">
                <a:tableStyleId>{ED083AE6-46FA-4A59-8FB0-9F97EB10719F}</a:tableStyleId>
              </a:tblPr>
              <a:tblGrid>
                <a:gridCol w="1970668"/>
                <a:gridCol w="5496932"/>
              </a:tblGrid>
              <a:tr h="370840">
                <a:tc>
                  <a:txBody>
                    <a:bodyPr/>
                    <a:lstStyle/>
                    <a:p>
                      <a:pPr algn="ctr"/>
                      <a:r>
                        <a:rPr lang="en-US" dirty="0" smtClean="0"/>
                        <a:t>DCN</a:t>
                      </a:r>
                      <a:endParaRPr lang="en-US" dirty="0"/>
                    </a:p>
                  </a:txBody>
                  <a:tcPr/>
                </a:tc>
                <a:tc>
                  <a:txBody>
                    <a:bodyPr/>
                    <a:lstStyle/>
                    <a:p>
                      <a:pPr algn="ctr"/>
                      <a:r>
                        <a:rPr lang="en-US" dirty="0" smtClean="0"/>
                        <a:t>CIDs</a:t>
                      </a:r>
                      <a:endParaRPr lang="en-US" dirty="0"/>
                    </a:p>
                  </a:txBody>
                  <a:tcPr/>
                </a:tc>
              </a:tr>
              <a:tr h="370840">
                <a:tc>
                  <a:txBody>
                    <a:bodyPr/>
                    <a:lstStyle/>
                    <a:p>
                      <a:r>
                        <a:rPr lang="en-US" sz="1600" dirty="0" smtClean="0"/>
                        <a:t>11-17/1381r3</a:t>
                      </a:r>
                      <a:endParaRPr lang="en-US" sz="1600" dirty="0"/>
                    </a:p>
                  </a:txBody>
                  <a:tcPr/>
                </a:tc>
                <a:tc>
                  <a:txBody>
                    <a:bodyPr/>
                    <a:lstStyle/>
                    <a:p>
                      <a:r>
                        <a:rPr lang="en-US" sz="1600" dirty="0" smtClean="0"/>
                        <a:t>CID 6309 (MAC), 8761, 8762, 9138</a:t>
                      </a:r>
                      <a:endParaRPr lang="en-US" sz="1600" dirty="0"/>
                    </a:p>
                  </a:txBody>
                  <a:tcPr/>
                </a:tc>
              </a:tr>
              <a:tr h="370840">
                <a:tc>
                  <a:txBody>
                    <a:bodyPr/>
                    <a:lstStyle/>
                    <a:p>
                      <a:r>
                        <a:rPr lang="en-US" sz="1600" dirty="0" smtClean="0"/>
                        <a:t>11-17/1306r2</a:t>
                      </a:r>
                      <a:endParaRPr lang="en-US" sz="1600" dirty="0"/>
                    </a:p>
                  </a:txBody>
                  <a:tcPr/>
                </a:tc>
                <a:tc>
                  <a:txBody>
                    <a:bodyPr/>
                    <a:lstStyle/>
                    <a:p>
                      <a:r>
                        <a:rPr lang="en-US" sz="1600" dirty="0" smtClean="0"/>
                        <a:t>4970, 7238, 7239, 7240, 8604, 9148, 9149, 9150, 9793, 9091, 7855, 9084</a:t>
                      </a:r>
                      <a:endParaRPr lang="en-US" sz="1600" dirty="0"/>
                    </a:p>
                  </a:txBody>
                  <a:tcPr/>
                </a:tc>
              </a:tr>
              <a:tr h="370840">
                <a:tc>
                  <a:txBody>
                    <a:bodyPr/>
                    <a:lstStyle/>
                    <a:p>
                      <a:r>
                        <a:rPr lang="en-US" sz="1600" dirty="0" smtClean="0"/>
                        <a:t>11-17/1332r0</a:t>
                      </a:r>
                      <a:endParaRPr lang="en-US" sz="1600" dirty="0"/>
                    </a:p>
                  </a:txBody>
                  <a:tcPr/>
                </a:tc>
                <a:tc>
                  <a:txBody>
                    <a:bodyPr/>
                    <a:lstStyle/>
                    <a:p>
                      <a:r>
                        <a:rPr lang="en-US" sz="1600" dirty="0" smtClean="0"/>
                        <a:t>10374</a:t>
                      </a:r>
                      <a:endParaRPr lang="en-US" sz="1600" dirty="0"/>
                    </a:p>
                  </a:txBody>
                  <a:tcPr/>
                </a:tc>
              </a:tr>
              <a:tr h="370840">
                <a:tc>
                  <a:txBody>
                    <a:bodyPr/>
                    <a:lstStyle/>
                    <a:p>
                      <a:r>
                        <a:rPr lang="en-US" sz="1600" dirty="0" smtClean="0"/>
                        <a:t>11-17/0995r4</a:t>
                      </a:r>
                      <a:endParaRPr lang="en-US" sz="1600" dirty="0"/>
                    </a:p>
                  </a:txBody>
                  <a:tcPr/>
                </a:tc>
                <a:tc>
                  <a:txBody>
                    <a:bodyPr/>
                    <a:lstStyle/>
                    <a:p>
                      <a:r>
                        <a:rPr lang="en-US" sz="1600" dirty="0" smtClean="0"/>
                        <a:t>PHY CID 3320, 3403, 5141, 5418, 5419, 7986, 8416, 8674, 9509, 10350, 4953, 8417, 8775, 10351, 10364, 5246, 5753, 5301, 5303, 5413, 5414, 5415, 5416, 5787, 5792, 6123, 7236, 8079, 8418, 8419, 8567, 8912, 9552, 9553, 10210, 10408, 10410;</a:t>
                      </a:r>
                    </a:p>
                    <a:p>
                      <a:r>
                        <a:rPr lang="en-US" sz="1600" dirty="0" smtClean="0"/>
                        <a:t>MAC CID 3319, 3321, 3401, 3405, 3672, 5089, 5131, 5417, 6084, 8022, 8420, 8657, 9995, 10341, 5090</a:t>
                      </a:r>
                      <a:endParaRPr lang="en-US" sz="1600" dirty="0"/>
                    </a:p>
                  </a:txBody>
                  <a:tcPr/>
                </a:tc>
              </a:tr>
              <a:tr h="370840">
                <a:tc>
                  <a:txBody>
                    <a:bodyPr/>
                    <a:lstStyle/>
                    <a:p>
                      <a:r>
                        <a:rPr lang="en-US" sz="1600" dirty="0" smtClean="0"/>
                        <a:t>11-17/1315r3</a:t>
                      </a:r>
                      <a:endParaRPr lang="en-US" sz="1600" dirty="0"/>
                    </a:p>
                  </a:txBody>
                  <a:tcPr/>
                </a:tc>
                <a:tc>
                  <a:txBody>
                    <a:bodyPr/>
                    <a:lstStyle/>
                    <a:p>
                      <a:r>
                        <a:rPr lang="en-US" sz="1600" dirty="0" smtClean="0"/>
                        <a:t>8576</a:t>
                      </a:r>
                      <a:endParaRPr lang="en-US" sz="1600" dirty="0"/>
                    </a:p>
                  </a:txBody>
                  <a:tcPr/>
                </a:tc>
              </a:tr>
              <a:tr h="370840">
                <a:tc>
                  <a:txBody>
                    <a:bodyPr/>
                    <a:lstStyle/>
                    <a:p>
                      <a:r>
                        <a:rPr lang="en-US" sz="1600" dirty="0" smtClean="0"/>
                        <a:t>11-17/1462r0</a:t>
                      </a:r>
                      <a:endParaRPr lang="en-US" sz="1600" dirty="0"/>
                    </a:p>
                  </a:txBody>
                  <a:tcPr/>
                </a:tc>
                <a:tc>
                  <a:txBody>
                    <a:bodyPr/>
                    <a:lstStyle/>
                    <a:p>
                      <a:r>
                        <a:rPr lang="en-US" sz="1600" dirty="0" smtClean="0"/>
                        <a:t>7548</a:t>
                      </a:r>
                      <a:endParaRPr lang="en-US" sz="1600" dirty="0"/>
                    </a:p>
                  </a:txBody>
                  <a:tcPr/>
                </a:tc>
              </a:tr>
            </a:tbl>
          </a:graphicData>
        </a:graphic>
      </p:graphicFrame>
    </p:spTree>
    <p:extLst>
      <p:ext uri="{BB962C8B-B14F-4D97-AF65-F5344CB8AC3E}">
        <p14:creationId xmlns:p14="http://schemas.microsoft.com/office/powerpoint/2010/main" val="112950068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a:t>
            </a:r>
            <a:r>
              <a:rPr lang="en-US" dirty="0" err="1" smtClean="0"/>
              <a:t>Cntd</a:t>
            </a:r>
            <a:r>
              <a:rPr lang="en-US" dirty="0" smtClean="0"/>
              <a:t>)</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57</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85587602"/>
              </p:ext>
            </p:extLst>
          </p:nvPr>
        </p:nvGraphicFramePr>
        <p:xfrm>
          <a:off x="838200" y="1676400"/>
          <a:ext cx="7467600" cy="3708400"/>
        </p:xfrm>
        <a:graphic>
          <a:graphicData uri="http://schemas.openxmlformats.org/drawingml/2006/table">
            <a:tbl>
              <a:tblPr firstRow="1" bandRow="1">
                <a:tableStyleId>{ED083AE6-46FA-4A59-8FB0-9F97EB10719F}</a:tableStyleId>
              </a:tblPr>
              <a:tblGrid>
                <a:gridCol w="1970668"/>
                <a:gridCol w="5496932"/>
              </a:tblGrid>
              <a:tr h="370840">
                <a:tc>
                  <a:txBody>
                    <a:bodyPr/>
                    <a:lstStyle/>
                    <a:p>
                      <a:pPr algn="ctr"/>
                      <a:r>
                        <a:rPr lang="en-US" dirty="0" smtClean="0"/>
                        <a:t>DCN</a:t>
                      </a:r>
                      <a:endParaRPr lang="en-US" dirty="0"/>
                    </a:p>
                  </a:txBody>
                  <a:tcPr/>
                </a:tc>
                <a:tc>
                  <a:txBody>
                    <a:bodyPr/>
                    <a:lstStyle/>
                    <a:p>
                      <a:pPr algn="ctr"/>
                      <a:r>
                        <a:rPr lang="en-US" dirty="0" smtClean="0"/>
                        <a:t>CIDs</a:t>
                      </a:r>
                      <a:endParaRPr lang="en-US" dirty="0"/>
                    </a:p>
                  </a:txBody>
                  <a:tcPr/>
                </a:tc>
              </a:tr>
              <a:tr h="370840">
                <a:tc>
                  <a:txBody>
                    <a:bodyPr/>
                    <a:lstStyle/>
                    <a:p>
                      <a:r>
                        <a:rPr lang="en-US" sz="1600" smtClean="0"/>
                        <a:t>11-17/1472r1</a:t>
                      </a:r>
                      <a:endParaRPr lang="en-US" sz="1600" dirty="0"/>
                    </a:p>
                  </a:txBody>
                  <a:tcPr/>
                </a:tc>
                <a:tc>
                  <a:txBody>
                    <a:bodyPr/>
                    <a:lstStyle/>
                    <a:p>
                      <a:r>
                        <a:rPr lang="en-US" sz="1600" dirty="0" smtClean="0"/>
                        <a:t>7859</a:t>
                      </a:r>
                      <a:endParaRPr lang="en-US" sz="1600" dirty="0"/>
                    </a:p>
                  </a:txBody>
                  <a:tcPr/>
                </a:tc>
              </a:tr>
              <a:tr h="370840">
                <a:tc>
                  <a:txBody>
                    <a:bodyPr/>
                    <a:lstStyle/>
                    <a:p>
                      <a:r>
                        <a:rPr lang="en-US" sz="1600" dirty="0" smtClean="0"/>
                        <a:t>11-17/0720r1</a:t>
                      </a:r>
                      <a:endParaRPr lang="en-US" sz="1600" dirty="0"/>
                    </a:p>
                  </a:txBody>
                  <a:tcPr/>
                </a:tc>
                <a:tc>
                  <a:txBody>
                    <a:bodyPr/>
                    <a:lstStyle/>
                    <a:p>
                      <a:r>
                        <a:rPr lang="en-US" sz="1600" smtClean="0"/>
                        <a:t>4906</a:t>
                      </a:r>
                      <a:endParaRPr lang="en-US" sz="1600" dirty="0"/>
                    </a:p>
                  </a:txBody>
                  <a:tcPr/>
                </a:tc>
              </a:tr>
              <a:tr h="370840">
                <a:tc>
                  <a:txBody>
                    <a:bodyPr/>
                    <a:lstStyle/>
                    <a:p>
                      <a:r>
                        <a:rPr lang="en-US" sz="1600" dirty="0" smtClean="0"/>
                        <a:t>11-17/0532r2</a:t>
                      </a:r>
                      <a:endParaRPr lang="en-US" sz="1600" dirty="0"/>
                    </a:p>
                  </a:txBody>
                  <a:tcPr/>
                </a:tc>
                <a:tc>
                  <a:txBody>
                    <a:bodyPr/>
                    <a:lstStyle/>
                    <a:p>
                      <a:r>
                        <a:rPr lang="en-US" sz="1600" dirty="0" smtClean="0"/>
                        <a:t>9734, 10146, 9052, 9205</a:t>
                      </a:r>
                    </a:p>
                  </a:txBody>
                  <a:tcPr/>
                </a:tc>
              </a:tr>
              <a:tr h="370840">
                <a:tc>
                  <a:txBody>
                    <a:bodyPr/>
                    <a:lstStyle/>
                    <a:p>
                      <a:r>
                        <a:rPr lang="en-US" sz="1600" dirty="0" smtClean="0"/>
                        <a:t>11-17/1485r0</a:t>
                      </a:r>
                      <a:endParaRPr lang="en-US" sz="1600" dirty="0"/>
                    </a:p>
                  </a:txBody>
                  <a:tcPr/>
                </a:tc>
                <a:tc>
                  <a:txBody>
                    <a:bodyPr/>
                    <a:lstStyle/>
                    <a:p>
                      <a:r>
                        <a:rPr lang="en-US" sz="1600" dirty="0" smtClean="0"/>
                        <a:t>9735</a:t>
                      </a:r>
                    </a:p>
                  </a:txBody>
                  <a:tcPr/>
                </a:tc>
              </a:tr>
              <a:tr h="370840">
                <a:tc>
                  <a:txBody>
                    <a:bodyPr/>
                    <a:lstStyle/>
                    <a:p>
                      <a:r>
                        <a:rPr lang="en-US" sz="1600" dirty="0" smtClean="0"/>
                        <a:t>11-17/1383r4</a:t>
                      </a:r>
                      <a:endParaRPr lang="en-US" sz="1600" dirty="0"/>
                    </a:p>
                  </a:txBody>
                  <a:tcPr/>
                </a:tc>
                <a:tc>
                  <a:txBody>
                    <a:bodyPr/>
                    <a:lstStyle/>
                    <a:p>
                      <a:r>
                        <a:rPr lang="en-US" sz="1600" dirty="0" smtClean="0"/>
                        <a:t>9551</a:t>
                      </a:r>
                      <a:endParaRPr lang="en-US" sz="1600" dirty="0"/>
                    </a:p>
                  </a:txBody>
                  <a:tcPr/>
                </a:tc>
              </a:tr>
              <a:tr h="370840">
                <a:tc>
                  <a:txBody>
                    <a:bodyPr/>
                    <a:lstStyle/>
                    <a:p>
                      <a:r>
                        <a:rPr lang="en-US" sz="1600" dirty="0" smtClean="0"/>
                        <a:t>11-17/1462r0</a:t>
                      </a:r>
                      <a:endParaRPr lang="en-US" sz="1600" dirty="0"/>
                    </a:p>
                  </a:txBody>
                  <a:tcPr/>
                </a:tc>
                <a:tc>
                  <a:txBody>
                    <a:bodyPr/>
                    <a:lstStyle/>
                    <a:p>
                      <a:r>
                        <a:rPr lang="en-US" sz="1600" dirty="0" smtClean="0"/>
                        <a:t>9551</a:t>
                      </a:r>
                      <a:endParaRPr lang="en-US" sz="1600" dirty="0"/>
                    </a:p>
                  </a:txBody>
                  <a:tcPr/>
                </a:tc>
              </a:tr>
              <a:tr h="370840">
                <a:tc>
                  <a:txBody>
                    <a:bodyPr/>
                    <a:lstStyle/>
                    <a:p>
                      <a:r>
                        <a:rPr lang="en-US" sz="1600" dirty="0" smtClean="0"/>
                        <a:t>11-17/1001r4</a:t>
                      </a:r>
                      <a:endParaRPr lang="en-US" sz="1600" dirty="0"/>
                    </a:p>
                  </a:txBody>
                  <a:tcPr/>
                </a:tc>
                <a:tc>
                  <a:txBody>
                    <a:bodyPr/>
                    <a:lstStyle/>
                    <a:p>
                      <a:r>
                        <a:rPr lang="en-US" sz="1600" dirty="0" smtClean="0"/>
                        <a:t>9968, 8747</a:t>
                      </a:r>
                    </a:p>
                  </a:txBody>
                  <a:tcPr/>
                </a:tc>
              </a:tr>
              <a:tr h="370840">
                <a:tc>
                  <a:txBody>
                    <a:bodyPr/>
                    <a:lstStyle/>
                    <a:p>
                      <a:r>
                        <a:rPr lang="en-US" sz="1600" dirty="0" smtClean="0"/>
                        <a:t>11-17/1454r1</a:t>
                      </a:r>
                      <a:endParaRPr lang="en-US" sz="1600" dirty="0"/>
                    </a:p>
                  </a:txBody>
                  <a:tcPr/>
                </a:tc>
                <a:tc>
                  <a:txBody>
                    <a:bodyPr/>
                    <a:lstStyle/>
                    <a:p>
                      <a:r>
                        <a:rPr lang="en-US" sz="1600" dirty="0" smtClean="0"/>
                        <a:t>0084</a:t>
                      </a:r>
                    </a:p>
                  </a:txBody>
                  <a:tcPr/>
                </a:tc>
              </a:tr>
              <a:tr h="370840">
                <a:tc>
                  <a:txBody>
                    <a:bodyPr/>
                    <a:lstStyle/>
                    <a:p>
                      <a:r>
                        <a:rPr lang="en-US" sz="1600" dirty="0" smtClean="0"/>
                        <a:t>11-17/1468r0</a:t>
                      </a:r>
                      <a:endParaRPr lang="en-US" sz="1600" dirty="0"/>
                    </a:p>
                  </a:txBody>
                  <a:tcPr/>
                </a:tc>
                <a:tc>
                  <a:txBody>
                    <a:bodyPr/>
                    <a:lstStyle/>
                    <a:p>
                      <a:r>
                        <a:rPr lang="en-US" sz="1600" dirty="0" smtClean="0"/>
                        <a:t>9463</a:t>
                      </a:r>
                    </a:p>
                  </a:txBody>
                  <a:tcPr/>
                </a:tc>
              </a:tr>
            </a:tbl>
          </a:graphicData>
        </a:graphic>
      </p:graphicFrame>
      <p:sp>
        <p:nvSpPr>
          <p:cNvPr id="7" name="TextBox 6"/>
          <p:cNvSpPr txBox="1"/>
          <p:nvPr/>
        </p:nvSpPr>
        <p:spPr>
          <a:xfrm>
            <a:off x="1219200" y="5638800"/>
            <a:ext cx="7086600" cy="461665"/>
          </a:xfrm>
          <a:prstGeom prst="rect">
            <a:avLst/>
          </a:prstGeom>
          <a:noFill/>
        </p:spPr>
        <p:txBody>
          <a:bodyPr wrap="square" rtlCol="0">
            <a:spAutoFit/>
          </a:bodyPr>
          <a:lstStyle/>
          <a:p>
            <a:r>
              <a:rPr lang="en-US" dirty="0" smtClean="0">
                <a:solidFill>
                  <a:schemeClr val="tx1"/>
                </a:solidFill>
              </a:rPr>
              <a:t>Move:  Bo Sun			Second:</a:t>
            </a:r>
            <a:endParaRPr lang="en-US" dirty="0">
              <a:solidFill>
                <a:schemeClr val="tx1"/>
              </a:solidFill>
            </a:endParaRPr>
          </a:p>
        </p:txBody>
      </p:sp>
    </p:spTree>
    <p:extLst>
      <p:ext uri="{BB962C8B-B14F-4D97-AF65-F5344CB8AC3E}">
        <p14:creationId xmlns:p14="http://schemas.microsoft.com/office/powerpoint/2010/main" val="283271123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(MU)</a:t>
            </a:r>
            <a:endParaRPr lang="en-US" dirty="0"/>
          </a:p>
        </p:txBody>
      </p:sp>
      <p:sp>
        <p:nvSpPr>
          <p:cNvPr id="6" name="Content Placeholder 5"/>
          <p:cNvSpPr>
            <a:spLocks noGrp="1"/>
          </p:cNvSpPr>
          <p:nvPr>
            <p:ph idx="1"/>
          </p:nvPr>
        </p:nvSpPr>
        <p:spPr>
          <a:xfrm>
            <a:off x="685800" y="1600200"/>
            <a:ext cx="7770813" cy="685800"/>
          </a:xfrm>
        </p:spPr>
        <p:txBody>
          <a:bodyPr/>
          <a:lstStyle/>
          <a:p>
            <a:r>
              <a:rPr lang="en-US" dirty="0" smtClean="0"/>
              <a:t>Move to accept resolutions to CIDs: </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58</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August 2017</a:t>
            </a:r>
            <a:endParaRPr lang="en-GB"/>
          </a:p>
        </p:txBody>
      </p:sp>
      <p:graphicFrame>
        <p:nvGraphicFramePr>
          <p:cNvPr id="7" name="Table 6"/>
          <p:cNvGraphicFramePr>
            <a:graphicFrameLocks noGrp="1"/>
          </p:cNvGraphicFramePr>
          <p:nvPr>
            <p:extLst>
              <p:ext uri="{D42A27DB-BD31-4B8C-83A1-F6EECF244321}">
                <p14:modId xmlns:p14="http://schemas.microsoft.com/office/powerpoint/2010/main" val="513205110"/>
              </p:ext>
            </p:extLst>
          </p:nvPr>
        </p:nvGraphicFramePr>
        <p:xfrm>
          <a:off x="875506" y="2133600"/>
          <a:ext cx="7467600" cy="3525520"/>
        </p:xfrm>
        <a:graphic>
          <a:graphicData uri="http://schemas.openxmlformats.org/drawingml/2006/table">
            <a:tbl>
              <a:tblPr firstRow="1" bandRow="1">
                <a:tableStyleId>{ED083AE6-46FA-4A59-8FB0-9F97EB10719F}</a:tableStyleId>
              </a:tblPr>
              <a:tblGrid>
                <a:gridCol w="1970668"/>
                <a:gridCol w="5496932"/>
              </a:tblGrid>
              <a:tr h="370840">
                <a:tc>
                  <a:txBody>
                    <a:bodyPr/>
                    <a:lstStyle/>
                    <a:p>
                      <a:pPr algn="ctr"/>
                      <a:r>
                        <a:rPr lang="en-US" dirty="0" smtClean="0"/>
                        <a:t>DCN</a:t>
                      </a:r>
                      <a:endParaRPr lang="en-US" dirty="0"/>
                    </a:p>
                  </a:txBody>
                  <a:tcPr/>
                </a:tc>
                <a:tc>
                  <a:txBody>
                    <a:bodyPr/>
                    <a:lstStyle/>
                    <a:p>
                      <a:pPr algn="ctr"/>
                      <a:r>
                        <a:rPr lang="en-US" dirty="0" smtClean="0"/>
                        <a:t>CIDs</a:t>
                      </a:r>
                      <a:endParaRPr lang="en-US" dirty="0"/>
                    </a:p>
                  </a:txBody>
                  <a:tcPr/>
                </a:tc>
              </a:tr>
              <a:tr h="370840">
                <a:tc>
                  <a:txBody>
                    <a:bodyPr/>
                    <a:lstStyle/>
                    <a:p>
                      <a:r>
                        <a:rPr lang="en-US" sz="1600" dirty="0" smtClean="0"/>
                        <a:t>11-17/1286r1</a:t>
                      </a:r>
                      <a:endParaRPr lang="en-US" sz="1600" dirty="0"/>
                    </a:p>
                  </a:txBody>
                  <a:tcPr/>
                </a:tc>
                <a:tc>
                  <a:txBody>
                    <a:bodyPr/>
                    <a:lstStyle/>
                    <a:p>
                      <a:r>
                        <a:rPr lang="en-US" sz="1600" dirty="0" smtClean="0"/>
                        <a:t>3223, 3224, 4797, 4798, 4799, 4801, 4802, 4803, 4804, 5179, 5180, 5181, 5182, 5698, 5699, 5700, 5701, 5780, 5808, 5943, 5944, 5945, 5980, 5981, 5982, 6099, 6163, 6164, 6165, 7089, 7226, 7385, 7571, 7572, 7642, 7643, 7688, 7689, 7807, 7808, 8053, 8167, 8168, 8217, 8255, 8270, 8294, 8495, 8496, 8497, 8593, 8696, 8697, 8698, 8699, 9290, 9398, 9454, 9457, 9466, 9467, 9468, 9526, 9587, 9704, 9705, 9706, 9889, 9890, 9891, 9892, 9893, 10316</a:t>
                      </a:r>
                    </a:p>
                  </a:txBody>
                  <a:tcPr/>
                </a:tc>
              </a:tr>
              <a:tr h="370840">
                <a:tc>
                  <a:txBody>
                    <a:bodyPr/>
                    <a:lstStyle/>
                    <a:p>
                      <a:r>
                        <a:rPr lang="en-US" sz="1600" dirty="0" smtClean="0"/>
                        <a:t>11-17/1139r2</a:t>
                      </a:r>
                      <a:endParaRPr lang="en-US" sz="1600" dirty="0"/>
                    </a:p>
                  </a:txBody>
                  <a:tcPr/>
                </a:tc>
                <a:tc>
                  <a:txBody>
                    <a:bodyPr/>
                    <a:lstStyle/>
                    <a:p>
                      <a:r>
                        <a:rPr lang="en-GB" sz="1600" dirty="0" smtClean="0"/>
                        <a:t>6139, 7425</a:t>
                      </a:r>
                      <a:endParaRPr lang="en-US" sz="1600" dirty="0" smtClean="0"/>
                    </a:p>
                  </a:txBody>
                  <a:tcPr/>
                </a:tc>
              </a:tr>
              <a:tr h="370840">
                <a:tc>
                  <a:txBody>
                    <a:bodyPr/>
                    <a:lstStyle/>
                    <a:p>
                      <a:r>
                        <a:rPr lang="en-US" sz="1600" dirty="0" smtClean="0"/>
                        <a:t>11-17/1091r1</a:t>
                      </a:r>
                      <a:endParaRPr lang="en-US" sz="1600"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dirty="0" smtClean="0"/>
                        <a:t>7394, 8058, 8275, 8303</a:t>
                      </a:r>
                    </a:p>
                  </a:txBody>
                  <a:tcPr/>
                </a:tc>
              </a:tr>
              <a:tr h="370840">
                <a:tc>
                  <a:txBody>
                    <a:bodyPr/>
                    <a:lstStyle/>
                    <a:p>
                      <a:r>
                        <a:rPr lang="en-US" sz="1600" dirty="0" smtClean="0"/>
                        <a:t>11-17/1060r6</a:t>
                      </a:r>
                      <a:endParaRPr lang="en-US" sz="1600" dirty="0"/>
                    </a:p>
                  </a:txBody>
                  <a:tcPr/>
                </a:tc>
                <a:tc>
                  <a:txBody>
                    <a:bodyPr/>
                    <a:lstStyle/>
                    <a:p>
                      <a:r>
                        <a:rPr lang="en-GB" sz="1600" dirty="0" smtClean="0"/>
                        <a:t>6053, 6042</a:t>
                      </a:r>
                      <a:endParaRPr lang="en-US" sz="1600" dirty="0" smtClean="0"/>
                    </a:p>
                  </a:txBody>
                  <a:tcPr/>
                </a:tc>
              </a:tr>
            </a:tbl>
          </a:graphicData>
        </a:graphic>
      </p:graphicFrame>
      <p:sp>
        <p:nvSpPr>
          <p:cNvPr id="8" name="TextBox 7"/>
          <p:cNvSpPr txBox="1"/>
          <p:nvPr/>
        </p:nvSpPr>
        <p:spPr>
          <a:xfrm>
            <a:off x="875506" y="5943600"/>
            <a:ext cx="7581107" cy="461665"/>
          </a:xfrm>
          <a:prstGeom prst="rect">
            <a:avLst/>
          </a:prstGeom>
          <a:noFill/>
        </p:spPr>
        <p:txBody>
          <a:bodyPr wrap="square" rtlCol="0">
            <a:spAutoFit/>
          </a:bodyPr>
          <a:lstStyle/>
          <a:p>
            <a:r>
              <a:rPr lang="en-US" dirty="0" smtClean="0">
                <a:solidFill>
                  <a:schemeClr val="tx1"/>
                </a:solidFill>
              </a:rPr>
              <a:t>Move: Sigurd			Second:</a:t>
            </a:r>
            <a:endParaRPr lang="en-US" dirty="0">
              <a:solidFill>
                <a:schemeClr val="tx1"/>
              </a:solidFill>
            </a:endParaRPr>
          </a:p>
        </p:txBody>
      </p:sp>
    </p:spTree>
    <p:extLst>
      <p:ext uri="{BB962C8B-B14F-4D97-AF65-F5344CB8AC3E}">
        <p14:creationId xmlns:p14="http://schemas.microsoft.com/office/powerpoint/2010/main" val="178396374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CR Motion #</a:t>
            </a:r>
            <a:endParaRPr lang="en-US" dirty="0"/>
          </a:p>
        </p:txBody>
      </p:sp>
      <p:sp>
        <p:nvSpPr>
          <p:cNvPr id="10" name="Content Placeholder 9"/>
          <p:cNvSpPr>
            <a:spLocks noGrp="1"/>
          </p:cNvSpPr>
          <p:nvPr>
            <p:ph idx="1"/>
          </p:nvPr>
        </p:nvSpPr>
        <p:spPr>
          <a:xfrm>
            <a:off x="696912" y="2056606"/>
            <a:ext cx="7770813" cy="4113213"/>
          </a:xfrm>
        </p:spPr>
        <p:txBody>
          <a:bodyPr/>
          <a:lstStyle/>
          <a:p>
            <a:r>
              <a:rPr lang="en-US" dirty="0" smtClean="0"/>
              <a:t>Move to accept resolutions to CIDs; </a:t>
            </a:r>
            <a:r>
              <a:rPr lang="en-US" dirty="0"/>
              <a:t>3056, 3189, 3190, 5167, 5168, 5394, 5454, 5456, 5686, 5779, 5799, 6058, 6059, </a:t>
            </a:r>
            <a:r>
              <a:rPr lang="en-US" dirty="0" smtClean="0"/>
              <a:t>6152</a:t>
            </a:r>
            <a:r>
              <a:rPr lang="en-US" dirty="0"/>
              <a:t>, 6176, 6574</a:t>
            </a:r>
            <a:r>
              <a:rPr lang="en-US" dirty="0" smtClean="0"/>
              <a:t>, 6575, 6576, 6577, 6578, 6579, 6580,6581, 6582, 6583, 7022, 7071, 7232, 7659, 8358, 8693, 9380, 9519, 9520, 9585, 9727, 9739, 9747, 9872, 9873, 10007, 10171, 10241, 10242, 10243, 10244, 5453, 7162, 9438  in doc 11-17/0389r10</a:t>
            </a:r>
          </a:p>
          <a:p>
            <a:endParaRPr lang="en-US" dirty="0"/>
          </a:p>
          <a:p>
            <a:r>
              <a:rPr lang="en-US" dirty="0" smtClean="0"/>
              <a:t>Move: 	</a:t>
            </a:r>
            <a:r>
              <a:rPr lang="en-US" dirty="0" err="1" smtClean="0"/>
              <a:t>Kaiying</a:t>
            </a:r>
            <a:r>
              <a:rPr lang="en-US" dirty="0" smtClean="0"/>
              <a:t> </a:t>
            </a:r>
            <a:r>
              <a:rPr lang="en-US" dirty="0" err="1" smtClean="0"/>
              <a:t>Lv</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02457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CR Motion #</a:t>
            </a:r>
            <a:endParaRPr lang="en-US" dirty="0"/>
          </a:p>
        </p:txBody>
      </p:sp>
      <p:sp>
        <p:nvSpPr>
          <p:cNvPr id="8" name="Content Placeholder 7"/>
          <p:cNvSpPr>
            <a:spLocks noGrp="1"/>
          </p:cNvSpPr>
          <p:nvPr>
            <p:ph idx="1"/>
          </p:nvPr>
        </p:nvSpPr>
        <p:spPr/>
        <p:txBody>
          <a:bodyPr/>
          <a:lstStyle/>
          <a:p>
            <a:r>
              <a:rPr lang="en-US" dirty="0" smtClean="0"/>
              <a:t>Move to accept resolutions to CIDs; </a:t>
            </a:r>
            <a:r>
              <a:rPr lang="en-GB" dirty="0"/>
              <a:t>6187, 6183, 7605, 4793, 5402, 9392, 9393, 10332, 8136, 8135, 7947, 7944, 7943, 7942, 7941, 7940, 7949, 7950, 7948, 7962, 7863, 7864, 8401, 8393, 9672, 9671 in doc </a:t>
            </a:r>
            <a:r>
              <a:rPr lang="en-GB" dirty="0" smtClean="0"/>
              <a:t>11-17/0553r8</a:t>
            </a:r>
          </a:p>
          <a:p>
            <a:endParaRPr lang="en-GB" dirty="0"/>
          </a:p>
          <a:p>
            <a:r>
              <a:rPr lang="en-GB" dirty="0" smtClean="0"/>
              <a:t>Move:	Liwen Chu		Second:</a:t>
            </a:r>
          </a:p>
          <a:p>
            <a:r>
              <a:rPr lang="en-GB" dirty="0" smtClean="0"/>
              <a:t>Y/N/A</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60</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August 2017</a:t>
            </a:r>
            <a:endParaRPr lang="en-GB"/>
          </a:p>
        </p:txBody>
      </p:sp>
    </p:spTree>
    <p:extLst>
      <p:ext uri="{BB962C8B-B14F-4D97-AF65-F5344CB8AC3E}">
        <p14:creationId xmlns:p14="http://schemas.microsoft.com/office/powerpoint/2010/main" val="169084886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GB" dirty="0"/>
              <a:t>3031 3123 4765 4766 5034 5673 5759 5765 5766 5767 5768 </a:t>
            </a:r>
            <a:r>
              <a:rPr lang="en-GB" dirty="0" smtClean="0"/>
              <a:t>5769</a:t>
            </a:r>
            <a:r>
              <a:rPr lang="en-US" dirty="0" smtClean="0"/>
              <a:t> </a:t>
            </a:r>
            <a:r>
              <a:rPr lang="en-GB" dirty="0" smtClean="0"/>
              <a:t>5832 </a:t>
            </a:r>
            <a:r>
              <a:rPr lang="en-GB" dirty="0"/>
              <a:t>5833 5834 5835 5836 5892 </a:t>
            </a:r>
            <a:r>
              <a:rPr lang="en-GB" dirty="0" smtClean="0"/>
              <a:t>5959</a:t>
            </a:r>
            <a:r>
              <a:rPr lang="en-US" dirty="0" smtClean="0"/>
              <a:t> </a:t>
            </a:r>
            <a:r>
              <a:rPr lang="en-GB" dirty="0" smtClean="0"/>
              <a:t>6049 </a:t>
            </a:r>
            <a:r>
              <a:rPr lang="en-GB" dirty="0"/>
              <a:t>6051 6089 6350 6351 6352 6353 6354 6355 </a:t>
            </a:r>
            <a:r>
              <a:rPr lang="en-GB" dirty="0" smtClean="0"/>
              <a:t>6363</a:t>
            </a:r>
            <a:r>
              <a:rPr lang="en-US" dirty="0" smtClean="0"/>
              <a:t> </a:t>
            </a:r>
            <a:r>
              <a:rPr lang="en-GB" dirty="0" smtClean="0"/>
              <a:t>7170 </a:t>
            </a:r>
            <a:r>
              <a:rPr lang="en-GB" dirty="0"/>
              <a:t>7184 7208 7358 7359 7360 7361 7362 7551 7598 7599 </a:t>
            </a:r>
            <a:r>
              <a:rPr lang="en-GB" dirty="0" smtClean="0">
                <a:solidFill>
                  <a:schemeClr val="tx1"/>
                </a:solidFill>
              </a:rPr>
              <a:t>7600</a:t>
            </a:r>
            <a:r>
              <a:rPr lang="en-US" dirty="0" smtClean="0">
                <a:solidFill>
                  <a:schemeClr val="tx1"/>
                </a:solidFill>
              </a:rPr>
              <a:t> </a:t>
            </a:r>
            <a:r>
              <a:rPr lang="en-GB" dirty="0" smtClean="0"/>
              <a:t>7922 </a:t>
            </a:r>
            <a:r>
              <a:rPr lang="en-GB" dirty="0"/>
              <a:t>7923 7924 7925 7926 7927 7928 7929 7930 </a:t>
            </a:r>
            <a:r>
              <a:rPr lang="en-US" dirty="0" smtClean="0"/>
              <a:t> </a:t>
            </a:r>
            <a:r>
              <a:rPr lang="en-GB" dirty="0" smtClean="0"/>
              <a:t>8123 </a:t>
            </a:r>
            <a:r>
              <a:rPr lang="en-GB" dirty="0"/>
              <a:t>8124 8127 8131 8144 8196 8197 </a:t>
            </a:r>
            <a:r>
              <a:rPr lang="en-GB" dirty="0" smtClean="0"/>
              <a:t>8200 </a:t>
            </a:r>
            <a:r>
              <a:rPr lang="en-GB" dirty="0"/>
              <a:t>8591 9843 9971 </a:t>
            </a:r>
            <a:r>
              <a:rPr lang="en-GB" dirty="0" smtClean="0"/>
              <a:t>in </a:t>
            </a:r>
            <a:r>
              <a:rPr lang="en-GB" dirty="0"/>
              <a:t>doc </a:t>
            </a:r>
            <a:r>
              <a:rPr lang="en-GB" dirty="0" smtClean="0"/>
              <a:t>11-17/0777r8</a:t>
            </a:r>
          </a:p>
          <a:p>
            <a:endParaRPr lang="en-GB" dirty="0"/>
          </a:p>
          <a:p>
            <a:r>
              <a:rPr lang="en-GB" dirty="0" smtClean="0"/>
              <a:t>Move:	Matt Fischer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79827466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US" dirty="0"/>
              <a:t>5973 and 9870  in doc </a:t>
            </a:r>
            <a:r>
              <a:rPr lang="en-US" dirty="0" smtClean="0"/>
              <a:t>11-17/0811r3</a:t>
            </a:r>
          </a:p>
          <a:p>
            <a:endParaRPr lang="en-US" dirty="0"/>
          </a:p>
          <a:p>
            <a:r>
              <a:rPr lang="en-US" dirty="0" smtClean="0"/>
              <a:t>Move: </a:t>
            </a:r>
            <a:r>
              <a:rPr lang="en-US" dirty="0" err="1" smtClean="0"/>
              <a:t>Jarkko</a:t>
            </a:r>
            <a:r>
              <a:rPr lang="en-US" dirty="0" smtClean="0"/>
              <a:t> </a:t>
            </a:r>
            <a:r>
              <a:rPr lang="en-US" dirty="0" err="1" smtClean="0"/>
              <a:t>Necket</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69845318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a:t>
            </a:r>
            <a:r>
              <a:rPr lang="en-US" dirty="0"/>
              <a:t>to CIDs 3136, 4834, 5159, 5161, </a:t>
            </a:r>
            <a:r>
              <a:rPr lang="en-US" dirty="0" smtClean="0"/>
              <a:t>5162, </a:t>
            </a:r>
            <a:r>
              <a:rPr lang="en-US" dirty="0"/>
              <a:t>5557, 5560, 5568, 6514, 6515, 7530, 7779, 7781, 7872, 7873, 8208, 8209, 8349, 8350, 8451, 9422, 9686 in </a:t>
            </a:r>
            <a:r>
              <a:rPr lang="en-US" dirty="0" smtClean="0"/>
              <a:t>11-17/0925r12</a:t>
            </a:r>
          </a:p>
          <a:p>
            <a:endParaRPr lang="en-US" dirty="0"/>
          </a:p>
          <a:p>
            <a:r>
              <a:rPr lang="en-US" dirty="0" smtClean="0"/>
              <a:t>Move:	</a:t>
            </a:r>
            <a:r>
              <a:rPr lang="en-US" b="0" dirty="0"/>
              <a:t>Huizhao Wang</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046787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GB" dirty="0"/>
              <a:t>5068, 6048 ,6804 ,6805 ,6807, 6814 ,6815 ,5230 ,6816 ,8243 ,8421 ,8422 ,8244 ,8245 ,8289 ,8622 ,9593, </a:t>
            </a:r>
            <a:r>
              <a:rPr lang="en-GB" dirty="0" smtClean="0"/>
              <a:t>5952</a:t>
            </a:r>
            <a:r>
              <a:rPr lang="en-US" dirty="0" smtClean="0"/>
              <a:t> </a:t>
            </a:r>
            <a:r>
              <a:rPr lang="en-GB" dirty="0"/>
              <a:t> </a:t>
            </a:r>
            <a:r>
              <a:rPr lang="en-US" dirty="0" smtClean="0"/>
              <a:t>in </a:t>
            </a:r>
            <a:r>
              <a:rPr lang="en-US" dirty="0"/>
              <a:t>Doc </a:t>
            </a:r>
            <a:r>
              <a:rPr lang="en-US" dirty="0" smtClean="0"/>
              <a:t>11-17/1009r1</a:t>
            </a:r>
          </a:p>
          <a:p>
            <a:endParaRPr lang="en-US" dirty="0"/>
          </a:p>
          <a:p>
            <a:r>
              <a:rPr lang="en-US" dirty="0" smtClean="0"/>
              <a:t>Move:	Chao-Chun Wang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92404222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GB" dirty="0"/>
              <a:t>3041, 3129, 6469, 6470, 8204, 3043, 3045, 5341, 4644, 5069, 5340, 5770, 5771, 5952, 5950, 3044, 5951, 7563, 5845, 8205, 5846, 6471, 6473, 7777, 8203, 8206, </a:t>
            </a:r>
            <a:r>
              <a:rPr lang="en-GB" dirty="0" smtClean="0"/>
              <a:t>9112 in </a:t>
            </a:r>
            <a:r>
              <a:rPr lang="en-GB" dirty="0"/>
              <a:t>doc </a:t>
            </a:r>
            <a:r>
              <a:rPr lang="en-GB" dirty="0" smtClean="0"/>
              <a:t>11-17/1010r</a:t>
            </a:r>
            <a:r>
              <a:rPr lang="en-GB" dirty="0" smtClean="0">
                <a:solidFill>
                  <a:schemeClr val="tx1"/>
                </a:solidFill>
              </a:rPr>
              <a:t>2.</a:t>
            </a:r>
          </a:p>
          <a:p>
            <a:endParaRPr lang="en-GB" dirty="0">
              <a:solidFill>
                <a:schemeClr val="tx1"/>
              </a:solidFill>
            </a:endParaRPr>
          </a:p>
          <a:p>
            <a:r>
              <a:rPr lang="en-GB" dirty="0" smtClean="0">
                <a:solidFill>
                  <a:schemeClr val="tx1"/>
                </a:solidFill>
              </a:rPr>
              <a:t>Move:	Chao-Chun Wang	Second:</a:t>
            </a:r>
            <a:endParaRPr lang="en-GB"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345769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GB" dirty="0"/>
              <a:t>3050, 5847, 7384, 8315 in doc </a:t>
            </a:r>
            <a:r>
              <a:rPr lang="en-GB" dirty="0" smtClean="0"/>
              <a:t>11-17/1011r1</a:t>
            </a:r>
          </a:p>
          <a:p>
            <a:endParaRPr lang="en-GB" dirty="0"/>
          </a:p>
          <a:p>
            <a:r>
              <a:rPr lang="en-GB" dirty="0" smtClean="0"/>
              <a:t>Move:	Chao-Chun Wang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40119952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US" dirty="0"/>
              <a:t>4781, 6982, and 8210 in doc </a:t>
            </a:r>
            <a:r>
              <a:rPr lang="en-US" dirty="0" smtClean="0"/>
              <a:t>11-17/1034r1</a:t>
            </a:r>
          </a:p>
          <a:p>
            <a:endParaRPr lang="en-US" dirty="0"/>
          </a:p>
          <a:p>
            <a:r>
              <a:rPr lang="en-US" dirty="0" smtClean="0"/>
              <a:t>Move:		Chao-Chun Wang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6010246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a:t>
            </a:r>
            <a:r>
              <a:rPr lang="en-US" dirty="0"/>
              <a:t>CID 7617 in doc </a:t>
            </a:r>
            <a:r>
              <a:rPr lang="en-US" dirty="0" smtClean="0"/>
              <a:t>11-17/1067r4.</a:t>
            </a:r>
          </a:p>
          <a:p>
            <a:endParaRPr lang="en-US" dirty="0"/>
          </a:p>
          <a:p>
            <a:r>
              <a:rPr lang="en-US" dirty="0" smtClean="0"/>
              <a:t>Move: Liwen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61791660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t>
            </a:r>
            <a:r>
              <a:rPr lang="en-US" dirty="0"/>
              <a:t>accept </a:t>
            </a:r>
            <a:r>
              <a:rPr lang="en-US" dirty="0" smtClean="0"/>
              <a:t>resolution </a:t>
            </a:r>
            <a:r>
              <a:rPr lang="en-US" dirty="0"/>
              <a:t>to CIDs 8427 in doc </a:t>
            </a:r>
            <a:r>
              <a:rPr lang="en-US" dirty="0" smtClean="0"/>
              <a:t>11-17/1135r1</a:t>
            </a:r>
          </a:p>
          <a:p>
            <a:endParaRPr lang="en-US" dirty="0"/>
          </a:p>
          <a:p>
            <a:r>
              <a:rPr lang="en-US" dirty="0" smtClean="0"/>
              <a:t>Move: Matt Fischer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806887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3185</a:t>
            </a:r>
            <a:r>
              <a:rPr lang="en-US" dirty="0"/>
              <a:t>, 4755, 7783, 7784, 7785, 9559 </a:t>
            </a:r>
            <a:r>
              <a:rPr lang="en-US" dirty="0" smtClean="0"/>
              <a:t>in doc 11-17/1068r1</a:t>
            </a:r>
          </a:p>
          <a:p>
            <a:endParaRPr lang="en-US" dirty="0"/>
          </a:p>
          <a:p>
            <a:r>
              <a:rPr lang="en-US" dirty="0" smtClean="0"/>
              <a:t>Move: Liwen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50983441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US" dirty="0"/>
              <a:t>5011, 6900, 6998, 9056 </a:t>
            </a:r>
            <a:r>
              <a:rPr lang="en-US" dirty="0" smtClean="0"/>
              <a:t>in doc 11-17/1173r2</a:t>
            </a:r>
          </a:p>
          <a:p>
            <a:endParaRPr lang="en-US" dirty="0"/>
          </a:p>
          <a:p>
            <a:r>
              <a:rPr lang="en-US" dirty="0" smtClean="0"/>
              <a:t>Move: Osama Aboul-Magd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09165680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US" dirty="0"/>
              <a:t>5308, 6070, 6914, 6915, 6916, 6922, 8171, 6920, 7222 </a:t>
            </a:r>
            <a:r>
              <a:rPr lang="en-US" dirty="0" smtClean="0"/>
              <a:t>in doc 11-17/1174r1</a:t>
            </a:r>
          </a:p>
          <a:p>
            <a:endParaRPr lang="en-US" dirty="0"/>
          </a:p>
          <a:p>
            <a:r>
              <a:rPr lang="en-US" dirty="0" smtClean="0"/>
              <a:t>Move: Osama Aboul-Magd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4422651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US" dirty="0"/>
              <a:t>5772, 9476, 9480 </a:t>
            </a:r>
            <a:r>
              <a:rPr lang="en-US" dirty="0" smtClean="0"/>
              <a:t> in doc 11-17/1183r5</a:t>
            </a:r>
          </a:p>
          <a:p>
            <a:endParaRPr lang="en-US" dirty="0"/>
          </a:p>
          <a:p>
            <a:r>
              <a:rPr lang="en-US" dirty="0" smtClean="0"/>
              <a:t>Move: Po-Kai Huang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39261518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GB" dirty="0"/>
              <a:t>4746, 5373, 8207 </a:t>
            </a:r>
            <a:r>
              <a:rPr lang="en-GB" dirty="0" smtClean="0"/>
              <a:t>in doc 1396r1</a:t>
            </a:r>
          </a:p>
          <a:p>
            <a:endParaRPr lang="en-GB" dirty="0"/>
          </a:p>
          <a:p>
            <a:r>
              <a:rPr lang="en-GB" dirty="0" smtClean="0"/>
              <a:t>Move:	Osama Aboul-Magd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5691131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GB" dirty="0"/>
              <a:t>3141, 5166, 7070, 7792, 7793, 8317, 8333, 8692, 9436, 9437, 9517 </a:t>
            </a:r>
            <a:r>
              <a:rPr lang="en-GB" dirty="0" smtClean="0"/>
              <a:t>in doc 1248r2</a:t>
            </a:r>
          </a:p>
          <a:p>
            <a:endParaRPr lang="en-GB" dirty="0"/>
          </a:p>
          <a:p>
            <a:r>
              <a:rPr lang="en-GB" dirty="0" smtClean="0"/>
              <a:t>Move:	Osama Aboul-Magd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01504270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lvl="0"/>
            <a:r>
              <a:rPr lang="en-US" dirty="0" smtClean="0"/>
              <a:t>Move to accept resolutions to CIDs </a:t>
            </a:r>
            <a:r>
              <a:rPr lang="en-GB" dirty="0" smtClean="0">
                <a:latin typeface="Times New Roman" panose="02020603050405020304" pitchFamily="18" charset="0"/>
                <a:ea typeface="Malgun Gothic" panose="020B0503020000020004" pitchFamily="34" charset="-127"/>
              </a:rPr>
              <a:t>4773</a:t>
            </a:r>
            <a:r>
              <a:rPr lang="en-GB" dirty="0">
                <a:latin typeface="Times New Roman" panose="02020603050405020304" pitchFamily="18" charset="0"/>
                <a:ea typeface="Malgun Gothic" panose="020B0503020000020004" pitchFamily="34" charset="-127"/>
              </a:rPr>
              <a:t>, 5552, 5553, 5554, 5555, 5556 7382, 7774, 7870, 8355, </a:t>
            </a:r>
            <a:r>
              <a:rPr lang="en-US" dirty="0">
                <a:latin typeface="Times New Roman" panose="02020603050405020304" pitchFamily="18" charset="0"/>
                <a:ea typeface="Malgun Gothic" panose="020B0503020000020004" pitchFamily="34" charset="-127"/>
              </a:rPr>
              <a:t> </a:t>
            </a:r>
            <a:r>
              <a:rPr lang="en-GB" dirty="0">
                <a:latin typeface="Times New Roman" panose="02020603050405020304" pitchFamily="18" charset="0"/>
                <a:ea typeface="Malgun Gothic" panose="020B0503020000020004" pitchFamily="34" charset="-127"/>
              </a:rPr>
              <a:t>9664, 9665 in doc </a:t>
            </a:r>
            <a:r>
              <a:rPr lang="en-GB" dirty="0" smtClean="0">
                <a:latin typeface="Times New Roman" panose="02020603050405020304" pitchFamily="18" charset="0"/>
                <a:ea typeface="Malgun Gothic" panose="020B0503020000020004" pitchFamily="34" charset="-127"/>
              </a:rPr>
              <a:t>11-17/1263r2</a:t>
            </a:r>
          </a:p>
          <a:p>
            <a:pPr lvl="0"/>
            <a:endParaRPr lang="en-GB" dirty="0">
              <a:latin typeface="Times New Roman" panose="02020603050405020304" pitchFamily="18" charset="0"/>
              <a:ea typeface="Malgun Gothic" panose="020B0503020000020004" pitchFamily="34" charset="-127"/>
            </a:endParaRPr>
          </a:p>
          <a:p>
            <a:pPr lvl="0"/>
            <a:r>
              <a:rPr lang="en-GB" dirty="0" smtClean="0">
                <a:latin typeface="Times New Roman" panose="02020603050405020304" pitchFamily="18" charset="0"/>
                <a:ea typeface="Malgun Gothic" panose="020B0503020000020004" pitchFamily="34" charset="-127"/>
              </a:rPr>
              <a:t>Move:		Alfred Asterjadhi	Second:</a:t>
            </a:r>
            <a:endParaRPr lang="en-GB" dirty="0">
              <a:latin typeface="Times New Roman" panose="02020603050405020304" pitchFamily="18" charset="0"/>
              <a:ea typeface="Malgun Gothic" panose="020B0503020000020004" pitchFamily="34" charset="-127"/>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1669591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a:t>
            </a:r>
            <a:r>
              <a:rPr lang="en-US" dirty="0"/>
              <a:t>to CIDs; </a:t>
            </a:r>
            <a:r>
              <a:rPr lang="en-GB" dirty="0"/>
              <a:t>3185, 4755, 7783, 7784, 7785, 9559 in doc </a:t>
            </a:r>
            <a:r>
              <a:rPr lang="en-GB" dirty="0" smtClean="0"/>
              <a:t>11-17/1267r3</a:t>
            </a:r>
          </a:p>
          <a:p>
            <a:endParaRPr lang="en-GB" dirty="0"/>
          </a:p>
          <a:p>
            <a:r>
              <a:rPr lang="en-GB" dirty="0" smtClean="0"/>
              <a:t>Move:		Liwen Chu	Second:</a:t>
            </a:r>
            <a:endParaRPr lang="en-GB" dirty="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89103546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GB" dirty="0"/>
              <a:t>6925, 6926, 6931, 6932, 6933, 6934, 7896, 8170, 7896 </a:t>
            </a:r>
            <a:r>
              <a:rPr lang="en-GB" dirty="0" smtClean="0"/>
              <a:t> in doc 11-17/1268r1</a:t>
            </a:r>
          </a:p>
          <a:p>
            <a:endParaRPr lang="en-GB" dirty="0"/>
          </a:p>
          <a:p>
            <a:r>
              <a:rPr lang="en-GB" dirty="0" smtClean="0"/>
              <a:t>Move:	Osama Aboul-Magd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1198780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 to CID 9389 in doc </a:t>
            </a:r>
            <a:r>
              <a:rPr lang="en-US" dirty="0" smtClean="0"/>
              <a:t>11-17/1271r0</a:t>
            </a:r>
          </a:p>
          <a:p>
            <a:endParaRPr lang="en-US" dirty="0"/>
          </a:p>
          <a:p>
            <a:r>
              <a:rPr lang="en-US" dirty="0" smtClean="0"/>
              <a:t>Move:	</a:t>
            </a:r>
            <a:r>
              <a:rPr lang="en-US" b="0" dirty="0"/>
              <a:t>Yongho Seok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03173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3011, 6079, 7482, 8534, 5914, 6290, 7742, 8344, 8652, 7743, 7744, 9629, 9823, 7483, 9776, 7671, 8656, 7524, 6083, 5825, 6061, 9259, 8339, 9632, 7747, 8023, 9634, 9758, 7746, 9347, 9830, 9474, 5380, 3017 7954, 9639, 7265, 8379, 9506, 7751, </a:t>
            </a:r>
            <a:r>
              <a:rPr lang="en-GB" dirty="0" smtClean="0"/>
              <a:t>5707</a:t>
            </a:r>
            <a:r>
              <a:rPr lang="en-US" dirty="0" smtClean="0"/>
              <a:t> in </a:t>
            </a:r>
            <a:r>
              <a:rPr lang="en-US" dirty="0"/>
              <a:t>doc 11-17/1275r4</a:t>
            </a:r>
            <a:r>
              <a:rPr lang="en-US" dirty="0" smtClean="0"/>
              <a:t>.</a:t>
            </a:r>
          </a:p>
          <a:p>
            <a:endParaRPr lang="en-US" dirty="0"/>
          </a:p>
          <a:p>
            <a:r>
              <a:rPr lang="en-US" dirty="0" smtClean="0"/>
              <a:t>Move:		Abhishek Patil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1050612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 to CID 9429 in doc </a:t>
            </a:r>
            <a:r>
              <a:rPr lang="en-US" dirty="0" smtClean="0"/>
              <a:t>11-17/1272r0</a:t>
            </a:r>
          </a:p>
          <a:p>
            <a:endParaRPr lang="en-US" dirty="0"/>
          </a:p>
          <a:p>
            <a:r>
              <a:rPr lang="en-US" dirty="0" smtClean="0"/>
              <a:t>Move:		</a:t>
            </a:r>
            <a:r>
              <a:rPr lang="en-US" b="0" dirty="0"/>
              <a:t>Yongho Seok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98678549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US" dirty="0"/>
              <a:t>9579, 9722 </a:t>
            </a:r>
            <a:r>
              <a:rPr lang="en-US" dirty="0" smtClean="0"/>
              <a:t>in doc 1-17/1277r2</a:t>
            </a:r>
          </a:p>
          <a:p>
            <a:endParaRPr lang="en-US" dirty="0"/>
          </a:p>
          <a:p>
            <a:r>
              <a:rPr lang="en-US" dirty="0" smtClean="0"/>
              <a:t>Move:	Abhishek Patil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2196827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 to CID 9846 in doc </a:t>
            </a:r>
            <a:r>
              <a:rPr lang="en-US" dirty="0" smtClean="0"/>
              <a:t>11-17/1278r1</a:t>
            </a:r>
          </a:p>
          <a:p>
            <a:endParaRPr lang="en-US" dirty="0"/>
          </a:p>
          <a:p>
            <a:r>
              <a:rPr lang="en-US" dirty="0" smtClean="0"/>
              <a:t>Move:	Abhishek Patil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13366566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GB" dirty="0"/>
              <a:t>4927, 6092, 3178, 7775, 4776, 5921, 3260, 3263, 7757, 7010, 6004, 7367 </a:t>
            </a:r>
            <a:r>
              <a:rPr lang="en-GB" dirty="0" smtClean="0"/>
              <a:t> in doc 11-17/1279r1</a:t>
            </a:r>
          </a:p>
          <a:p>
            <a:endParaRPr lang="en-GB" dirty="0"/>
          </a:p>
          <a:p>
            <a:r>
              <a:rPr lang="en-GB" dirty="0" smtClean="0"/>
              <a:t>Move:	Abhishek Patil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72085754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lvl="0"/>
            <a:r>
              <a:rPr lang="en-US" dirty="0" smtClean="0"/>
              <a:t>Move to accept resolutions to CIDs </a:t>
            </a:r>
            <a:r>
              <a:rPr lang="en-GB" dirty="0"/>
              <a:t>6561, 6961, 6962, 6963, 6964, 7782, </a:t>
            </a:r>
            <a:r>
              <a:rPr lang="en-GB" dirty="0" smtClean="0"/>
              <a:t>8433</a:t>
            </a:r>
            <a:r>
              <a:rPr lang="en-US" dirty="0" smtClean="0"/>
              <a:t> in doc 11-17/1283r2</a:t>
            </a:r>
          </a:p>
          <a:p>
            <a:pPr lvl="0"/>
            <a:endParaRPr lang="en-US" dirty="0"/>
          </a:p>
          <a:p>
            <a:pPr lvl="0"/>
            <a:r>
              <a:rPr lang="en-US" dirty="0" smtClean="0"/>
              <a:t>Move: Woojin Ahn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14023809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a:t>
            </a:r>
            <a:r>
              <a:rPr lang="en-US" dirty="0"/>
              <a:t>to CIDs 8358 and 9377 in doc </a:t>
            </a:r>
            <a:r>
              <a:rPr lang="en-US" dirty="0" smtClean="0"/>
              <a:t>11-17/1313r0</a:t>
            </a:r>
          </a:p>
          <a:p>
            <a:endParaRPr lang="en-US" dirty="0"/>
          </a:p>
          <a:p>
            <a:r>
              <a:rPr lang="en-US" dirty="0" smtClean="0"/>
              <a:t>Move:		Yongho Seok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33247025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a:t>
            </a:r>
            <a:r>
              <a:rPr lang="en-US" dirty="0"/>
              <a:t>to CIDs</a:t>
            </a:r>
            <a:r>
              <a:rPr lang="en-GB" dirty="0"/>
              <a:t> 3183, 3184, 4836, 4837, 4838, 5762, 6171, 6172, 6503, 7498, 7664, 8386, 8412, 9471, 9853 in doc </a:t>
            </a:r>
            <a:r>
              <a:rPr lang="en-GB" dirty="0" smtClean="0"/>
              <a:t>11-17/1317r1</a:t>
            </a:r>
          </a:p>
          <a:p>
            <a:endParaRPr lang="en-GB" dirty="0"/>
          </a:p>
          <a:p>
            <a:r>
              <a:rPr lang="en-GB" dirty="0" smtClean="0"/>
              <a:t>Move:		Kiseon Ryu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31854653"/>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a:t>
            </a:r>
            <a:r>
              <a:rPr lang="en-US" dirty="0"/>
              <a:t>to CIDs;  6994, 6598, 6983, 6984, 6986, 6600, 7797, 6599, 8434, 7796, 6987, 9413, 5410, 9399, 6989, 8435, 6988, 6990 in doc </a:t>
            </a:r>
            <a:r>
              <a:rPr lang="en-US" dirty="0" smtClean="0"/>
              <a:t>11-17/1335r1</a:t>
            </a:r>
          </a:p>
          <a:p>
            <a:endParaRPr lang="en-US" dirty="0"/>
          </a:p>
          <a:p>
            <a:r>
              <a:rPr lang="en-US" dirty="0" smtClean="0"/>
              <a:t>Move:		Laurent Cariou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4237675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a:t>
            </a:r>
            <a:r>
              <a:rPr lang="en-US" dirty="0"/>
              <a:t>to CIDs; 5336, 337, 5338, 6940 in doc </a:t>
            </a:r>
            <a:r>
              <a:rPr lang="en-US" dirty="0" smtClean="0"/>
              <a:t>11-17/1336r0</a:t>
            </a:r>
          </a:p>
          <a:p>
            <a:endParaRPr lang="en-US" dirty="0"/>
          </a:p>
          <a:p>
            <a:r>
              <a:rPr lang="en-US" dirty="0" smtClean="0"/>
              <a:t>Move:		Laurent Cariou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148911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a:t>
            </a:r>
            <a:r>
              <a:rPr lang="en-US" dirty="0"/>
              <a:t>to CIDs 8348 and 6433 in doc </a:t>
            </a:r>
            <a:r>
              <a:rPr lang="en-US" dirty="0" smtClean="0"/>
              <a:t>11-17/1342r0</a:t>
            </a:r>
          </a:p>
          <a:p>
            <a:endParaRPr lang="en-US" dirty="0"/>
          </a:p>
          <a:p>
            <a:r>
              <a:rPr lang="en-US" dirty="0" smtClean="0"/>
              <a:t>Move:		Alfred Asterjadhi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9740523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a:t>
            </a:r>
            <a:r>
              <a:rPr lang="en-US" dirty="0"/>
              <a:t>to CIDs; 6040, 7420, 7421,  7601 in doc </a:t>
            </a:r>
            <a:r>
              <a:rPr lang="en-US" dirty="0" smtClean="0"/>
              <a:t>11-17/1351r2</a:t>
            </a:r>
          </a:p>
          <a:p>
            <a:endParaRPr lang="en-US" dirty="0"/>
          </a:p>
          <a:p>
            <a:r>
              <a:rPr lang="en-US" dirty="0" smtClean="0"/>
              <a:t>Move: </a:t>
            </a:r>
            <a:r>
              <a:rPr lang="en-US" b="0" dirty="0"/>
              <a:t>Jeongki </a:t>
            </a:r>
            <a:r>
              <a:rPr lang="en-US" b="0" dirty="0" smtClean="0"/>
              <a:t>Kim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270656412"/>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lvl="0"/>
            <a:r>
              <a:rPr lang="en-US" dirty="0" smtClean="0"/>
              <a:t>Move to accept </a:t>
            </a:r>
            <a:r>
              <a:rPr lang="en-US" dirty="0"/>
              <a:t>resolutions to CIDs;</a:t>
            </a:r>
            <a:r>
              <a:rPr lang="en-GB" dirty="0"/>
              <a:t> 7658, 8445, 8447, 8446, 5473, 5474, 8448, 7540, 7541, 5801, 8458 (11 CIDs) in doc </a:t>
            </a:r>
            <a:r>
              <a:rPr lang="en-GB" dirty="0" smtClean="0"/>
              <a:t>11-17/1362r2</a:t>
            </a:r>
          </a:p>
          <a:p>
            <a:pPr lvl="0"/>
            <a:endParaRPr lang="en-GB" dirty="0"/>
          </a:p>
          <a:p>
            <a:pPr lvl="0"/>
            <a:r>
              <a:rPr lang="en-GB" dirty="0" smtClean="0"/>
              <a:t>Move:		Ming </a:t>
            </a:r>
            <a:r>
              <a:rPr lang="en-GB" dirty="0" err="1" smtClean="0"/>
              <a:t>Gan</a:t>
            </a:r>
            <a:r>
              <a:rPr lang="en-GB" dirty="0" smtClean="0"/>
              <a:t>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77382923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lvl="0"/>
            <a:r>
              <a:rPr lang="en-US" dirty="0" smtClean="0"/>
              <a:t>Move to accept </a:t>
            </a:r>
            <a:r>
              <a:rPr lang="en-US" dirty="0"/>
              <a:t>resolutions to CIDs </a:t>
            </a:r>
            <a:r>
              <a:rPr lang="en-GB" dirty="0"/>
              <a:t>8449 8453 8547 8452 8450 8451 6603 5929 7139 8439 8440 8441 8436 5469 6991 6992 7798 6993 8149 8437 8438 9401 i</a:t>
            </a:r>
            <a:r>
              <a:rPr lang="en-US" dirty="0" smtClean="0"/>
              <a:t>n </a:t>
            </a:r>
            <a:r>
              <a:rPr lang="en-US" dirty="0"/>
              <a:t>doc </a:t>
            </a:r>
            <a:r>
              <a:rPr lang="en-US" dirty="0" smtClean="0"/>
              <a:t>11-17/1363r1</a:t>
            </a:r>
          </a:p>
          <a:p>
            <a:pPr lvl="0"/>
            <a:endParaRPr lang="en-US" dirty="0"/>
          </a:p>
          <a:p>
            <a:pPr lvl="0"/>
            <a:r>
              <a:rPr lang="en-US" dirty="0" smtClean="0"/>
              <a:t>Move:	Ming </a:t>
            </a:r>
            <a:r>
              <a:rPr lang="en-US" dirty="0" err="1" smtClean="0"/>
              <a:t>Gan</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7116442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11-17/1258r0 </a:t>
            </a:r>
            <a:r>
              <a:rPr lang="en-GB" sz="2800" dirty="0"/>
              <a:t>(01 CIDs)</a:t>
            </a:r>
          </a:p>
          <a:p>
            <a:pPr lvl="1"/>
            <a:r>
              <a:rPr lang="en-GB" dirty="0"/>
              <a:t>9863</a:t>
            </a:r>
            <a:endParaRPr lang="en-US" sz="2800" dirty="0"/>
          </a:p>
          <a:p>
            <a:r>
              <a:rPr lang="en-US" dirty="0" smtClean="0"/>
              <a:t>Move: Yujin Noh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851278584"/>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11-17/0619r8 (01 </a:t>
            </a:r>
            <a:r>
              <a:rPr lang="en-GB" sz="2800" dirty="0"/>
              <a:t>CIDs)</a:t>
            </a:r>
          </a:p>
          <a:p>
            <a:pPr lvl="1"/>
            <a:r>
              <a:rPr lang="en-GB" dirty="0"/>
              <a:t>5163</a:t>
            </a:r>
            <a:endParaRPr lang="en-US" dirty="0"/>
          </a:p>
          <a:p>
            <a:r>
              <a:rPr lang="en-US" dirty="0" smtClean="0"/>
              <a:t>Move:	Abhishek Patil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9794233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11-17/1282r4 (02 </a:t>
            </a:r>
            <a:r>
              <a:rPr lang="en-GB" sz="2800" dirty="0"/>
              <a:t>CIDs)</a:t>
            </a:r>
          </a:p>
          <a:p>
            <a:pPr lvl="1"/>
            <a:r>
              <a:rPr lang="en-GB" dirty="0"/>
              <a:t>8724, 5735</a:t>
            </a:r>
            <a:endParaRPr lang="en-US" dirty="0"/>
          </a:p>
          <a:p>
            <a:endParaRPr lang="en-US" dirty="0" smtClean="0"/>
          </a:p>
          <a:p>
            <a:r>
              <a:rPr lang="en-US" dirty="0" smtClean="0"/>
              <a:t>Move:		Liwen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57932619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11-17/1081r2 (31 </a:t>
            </a:r>
            <a:r>
              <a:rPr lang="en-GB" sz="2800" dirty="0"/>
              <a:t>CIDs)</a:t>
            </a:r>
          </a:p>
          <a:p>
            <a:pPr lvl="1"/>
            <a:r>
              <a:rPr lang="en-GB" dirty="0"/>
              <a:t>3116, 3385, 3493, 3823, 3910, 4375, 4444, 5314, 6077, 6078, 7478, 7479, 7480, 7481, 7738, 7739, 7740, 7741, 7900, 7901, 7902, 7903, 7904, 8188, 8648, 8649, 9106, 9254, 9627, 9628, 9819</a:t>
            </a:r>
            <a:endParaRPr lang="en-US" dirty="0"/>
          </a:p>
          <a:p>
            <a:endParaRPr lang="en-US" dirty="0" smtClean="0"/>
          </a:p>
          <a:p>
            <a:r>
              <a:rPr lang="en-US" dirty="0" smtClean="0"/>
              <a:t>Move:		Menzo Wentink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8113739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11-17/1295r2 (01 </a:t>
            </a:r>
            <a:r>
              <a:rPr lang="en-GB" sz="2800" dirty="0"/>
              <a:t>CIDs)</a:t>
            </a:r>
          </a:p>
          <a:p>
            <a:pPr lvl="1"/>
            <a:r>
              <a:rPr lang="en-US" dirty="0"/>
              <a:t>9501</a:t>
            </a:r>
          </a:p>
          <a:p>
            <a:endParaRPr lang="en-US" dirty="0" smtClean="0"/>
          </a:p>
          <a:p>
            <a:r>
              <a:rPr lang="en-US" dirty="0" smtClean="0"/>
              <a:t>Move:		Guoqing Li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575890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11-17/1438r1 (02 </a:t>
            </a:r>
            <a:r>
              <a:rPr lang="en-GB" sz="2800" dirty="0"/>
              <a:t>CIDs)</a:t>
            </a:r>
          </a:p>
          <a:p>
            <a:pPr lvl="1"/>
            <a:r>
              <a:rPr lang="en-GB" dirty="0"/>
              <a:t>5863, 7251 </a:t>
            </a:r>
            <a:endParaRPr lang="en-US" dirty="0"/>
          </a:p>
          <a:p>
            <a:endParaRPr lang="en-US" dirty="0" smtClean="0"/>
          </a:p>
          <a:p>
            <a:r>
              <a:rPr lang="en-US" dirty="0" smtClean="0"/>
              <a:t>Move:	Suhwook Kim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7099862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1655</TotalTime>
  <Words>8139</Words>
  <Application>Microsoft Office PowerPoint</Application>
  <PresentationFormat>On-screen Show (4:3)</PresentationFormat>
  <Paragraphs>1629</Paragraphs>
  <Slides>127</Slides>
  <Notes>3</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3</vt:i4>
      </vt:variant>
      <vt:variant>
        <vt:lpstr>Slide Titles</vt:lpstr>
      </vt:variant>
      <vt:variant>
        <vt:i4>127</vt:i4>
      </vt:variant>
    </vt:vector>
  </HeadingPairs>
  <TitlesOfParts>
    <vt:vector size="143" baseType="lpstr">
      <vt:lpstr>Arial Unicode MS</vt:lpstr>
      <vt:lpstr>Malgun Gothic</vt:lpstr>
      <vt:lpstr>MS Gothic</vt:lpstr>
      <vt:lpstr>MS PGothic</vt:lpstr>
      <vt:lpstr>MS PGothic</vt:lpstr>
      <vt:lpstr>Arial</vt:lpstr>
      <vt:lpstr>Arial Black</vt:lpstr>
      <vt:lpstr>Calibri</vt:lpstr>
      <vt:lpstr>Monotype Sorts</vt:lpstr>
      <vt:lpstr>Symbol</vt:lpstr>
      <vt:lpstr>Times New Roman</vt:lpstr>
      <vt:lpstr>Wingdings</vt:lpstr>
      <vt:lpstr>Office Theme</vt:lpstr>
      <vt:lpstr>Document</vt:lpstr>
      <vt:lpstr>Worksheet</vt:lpstr>
      <vt:lpstr>Packager Shell Object</vt:lpstr>
      <vt:lpstr>TGax September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September 11, 10:30 – 13:30 </vt:lpstr>
      <vt:lpstr>Submissions</vt:lpstr>
      <vt:lpstr>Presented during Telecon or ad hoc and Ready for Motion (I)</vt:lpstr>
      <vt:lpstr>Presented during Telecon or ad hoc and Ready for Motion (II)</vt:lpstr>
      <vt:lpstr>MU Submissions</vt:lpstr>
      <vt:lpstr>MAC Submissions</vt:lpstr>
      <vt:lpstr>PowerPoint Presentation</vt:lpstr>
      <vt:lpstr>PHY Submissions</vt:lpstr>
      <vt:lpstr>Ad Hoc Group Chairs</vt:lpstr>
      <vt:lpstr>Summary from July 2017</vt:lpstr>
      <vt:lpstr>Approval of  TG Minutes (July 2017 Meeting and Telecon Minutes) </vt:lpstr>
      <vt:lpstr>CSD Motion</vt:lpstr>
      <vt:lpstr>Editor Report</vt:lpstr>
      <vt:lpstr>Timeline</vt:lpstr>
      <vt:lpstr>Agenda for Monday September 11, 16:00 – 18:00 </vt:lpstr>
      <vt:lpstr>Agenda for Monday September 11, 19:30 – 21:30 </vt:lpstr>
      <vt:lpstr>Agenda for Tuesday September 12, 10:30 – 12:30 </vt:lpstr>
      <vt:lpstr>Agenda for Tuesday September 12, 16:00 – 18:00 </vt:lpstr>
      <vt:lpstr>Agenda for Tuesday September 12, 19:30 – 21:30 </vt:lpstr>
      <vt:lpstr>Agenda for Wednesday September 13, 08:00 – 10:00 </vt:lpstr>
      <vt:lpstr>Straw Poll</vt:lpstr>
      <vt:lpstr>Straw Poll</vt:lpstr>
      <vt:lpstr>Straw Poll</vt:lpstr>
      <vt:lpstr>Agenda for Wednesday September 13, 13:30 – 15:30 </vt:lpstr>
      <vt:lpstr>Agenda for Wednesday September 13, 16:00 – 18:00 </vt:lpstr>
      <vt:lpstr>Agenda for Thursday September 14, PM1 and PM2</vt:lpstr>
      <vt:lpstr>PHY Motion #</vt:lpstr>
      <vt:lpstr>PHY Motion #</vt:lpstr>
      <vt:lpstr>PHY Motion #</vt:lpstr>
      <vt:lpstr>PHY Motion #</vt:lpstr>
      <vt:lpstr>PHY Motion #</vt:lpstr>
      <vt:lpstr>PHY Motion #</vt:lpstr>
      <vt:lpstr>CR Motion #</vt:lpstr>
      <vt:lpstr>CR Motion #</vt:lpstr>
      <vt:lpstr>CR Motion #</vt:lpstr>
      <vt:lpstr>CR Motion #</vt:lpstr>
      <vt:lpstr>CR Motion #</vt:lpstr>
      <vt:lpstr>CR Motion #</vt:lpstr>
      <vt:lpstr>CR Motion #</vt:lpstr>
      <vt:lpstr>CR Motion #</vt:lpstr>
      <vt:lpstr>CR Motion # (Cntd)</vt:lpstr>
      <vt:lpstr>CR Motion # (Cntd)</vt:lpstr>
      <vt:lpstr>CR Motion # (MU)</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PowerPoint Presentation</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WG LB Motion</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119</cp:revision>
  <cp:lastPrinted>1601-01-01T00:00:00Z</cp:lastPrinted>
  <dcterms:created xsi:type="dcterms:W3CDTF">2017-01-26T15:28:16Z</dcterms:created>
  <dcterms:modified xsi:type="dcterms:W3CDTF">2017-09-14T18:06:28Z</dcterms:modified>
</cp:coreProperties>
</file>