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90" r:id="rId19"/>
    <p:sldId id="291" r:id="rId20"/>
    <p:sldId id="292" r:id="rId21"/>
    <p:sldId id="293" r:id="rId22"/>
    <p:sldId id="296" r:id="rId23"/>
    <p:sldId id="294" r:id="rId24"/>
    <p:sldId id="295" r:id="rId25"/>
    <p:sldId id="273" r:id="rId26"/>
    <p:sldId id="274" r:id="rId27"/>
    <p:sldId id="289" r:id="rId28"/>
    <p:sldId id="275" r:id="rId29"/>
    <p:sldId id="276" r:id="rId30"/>
    <p:sldId id="277" r:id="rId31"/>
    <p:sldId id="288" r:id="rId32"/>
    <p:sldId id="278" r:id="rId33"/>
    <p:sldId id="279" r:id="rId34"/>
    <p:sldId id="280" r:id="rId35"/>
    <p:sldId id="281" r:id="rId36"/>
    <p:sldId id="282" r:id="rId37"/>
    <p:sldId id="283" r:id="rId38"/>
    <p:sldId id="284" r:id="rId39"/>
    <p:sldId id="285" r:id="rId40"/>
    <p:sldId id="297" r:id="rId41"/>
    <p:sldId id="287" r:id="rId42"/>
    <p:sldId id="286"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802.11-17/1219r2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1177-03-00ax-tgax-teleconference-minutes-from-july-to-august-2017.docx" TargetMode="External"/><Relationship Id="rId7" Type="http://schemas.openxmlformats.org/officeDocument/2006/relationships/hyperlink" Target="https://mentor.ieee.org/802.11/dcn/17/11-17-1094-00-00ax-tgax-july-2017-berlin-phy-ad-hoc-meeting-minutes.docx" TargetMode="External"/><Relationship Id="rId2" Type="http://schemas.openxmlformats.org/officeDocument/2006/relationships/hyperlink" Target="https://mentor.ieee.org/802.11/dcn/17/11-17-1105-00-00ax-tgax-july-2017-berlin-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148-00-00ax-tgax-mu-and-sr-ad-hoc-group-meeting-minutes-july-2017.docx" TargetMode="External"/><Relationship Id="rId5" Type="http://schemas.openxmlformats.org/officeDocument/2006/relationships/hyperlink" Target="https://mentor.ieee.org/802.11/dcn/17/11-17-1154-00-00ax-11ax-mac-ad-hoc-meeting-minutes.docx" TargetMode="External"/><Relationship Id="rId4" Type="http://schemas.openxmlformats.org/officeDocument/2006/relationships/hyperlink" Target="https://mentor.ieee.org/802.11/dcn/17/11-17-1367-00-00ax-minutes-from-tgax-non-phy-ad-hoc-meeting-sep-2017.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September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2017-08-02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4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Content Placeholder 2"/>
          <p:cNvSpPr>
            <a:spLocks noGrp="1"/>
          </p:cNvSpPr>
          <p:nvPr>
            <p:ph idx="1"/>
          </p:nvPr>
        </p:nvSpPr>
        <p:spPr>
          <a:xfrm>
            <a:off x="381000" y="1314449"/>
            <a:ext cx="8458200" cy="5543551"/>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endParaRPr lang="en-US" sz="1200"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July 2017</a:t>
            </a:r>
          </a:p>
          <a:p>
            <a:pPr>
              <a:buFont typeface="Arial" panose="020B0604020202020204" pitchFamily="34" charset="0"/>
              <a:buChar char="•"/>
            </a:pPr>
            <a:r>
              <a:rPr lang="en-US" dirty="0" smtClean="0"/>
              <a:t>Continue with comment resolution on draft D1.0. The goal is to complete comment resolution</a:t>
            </a:r>
          </a:p>
          <a:p>
            <a:pPr>
              <a:buFont typeface="Arial" panose="020B0604020202020204" pitchFamily="34" charset="0"/>
              <a:buChar char="•"/>
            </a:pPr>
            <a:r>
              <a:rPr lang="en-US" dirty="0"/>
              <a:t>P</a:t>
            </a:r>
            <a:r>
              <a:rPr lang="en-US" dirty="0" smtClean="0"/>
              <a:t>ass a motion for to prepare draft D2.0 and start a WG LB.</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373187"/>
            <a:ext cx="3808413" cy="4113213"/>
          </a:xfrm>
        </p:spPr>
        <p:txBody>
          <a:bodyPr/>
          <a:lstStyle/>
          <a:p>
            <a:pPr>
              <a:lnSpc>
                <a:spcPct val="80000"/>
              </a:lnSpc>
            </a:pPr>
            <a:r>
              <a:rPr lang="en-US" altLang="en-US" sz="1400" dirty="0"/>
              <a:t>Monday </a:t>
            </a:r>
            <a:r>
              <a:rPr lang="en-US" altLang="en-US" sz="1400" dirty="0" smtClean="0"/>
              <a:t>September 11, 10:30 </a:t>
            </a:r>
            <a:r>
              <a:rPr lang="en-US" altLang="en-US" sz="1400" dirty="0"/>
              <a:t>– </a:t>
            </a:r>
            <a:r>
              <a:rPr lang="en-US" altLang="en-US" sz="1400" dirty="0" smtClean="0"/>
              <a:t>12:30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September 11, 16:00 </a:t>
            </a:r>
            <a:r>
              <a:rPr lang="en-US" altLang="en-US" sz="1400" dirty="0"/>
              <a:t>– 18:00</a:t>
            </a:r>
          </a:p>
          <a:p>
            <a:pPr lvl="1">
              <a:lnSpc>
                <a:spcPct val="80000"/>
              </a:lnSpc>
            </a:pPr>
            <a:r>
              <a:rPr lang="en-US" altLang="en-US" sz="1400" dirty="0"/>
              <a:t>Ad Hoc Group Meetings</a:t>
            </a:r>
          </a:p>
          <a:p>
            <a:pPr>
              <a:lnSpc>
                <a:spcPct val="80000"/>
              </a:lnSpc>
            </a:pPr>
            <a:r>
              <a:rPr lang="en-US" altLang="en-US" sz="1400" dirty="0" smtClean="0"/>
              <a:t>Monday September 11, 21:30 </a:t>
            </a:r>
            <a:r>
              <a:rPr lang="en-US" altLang="en-US" sz="1400" dirty="0"/>
              <a:t>– </a:t>
            </a:r>
            <a:r>
              <a:rPr lang="en-US" altLang="en-US" sz="1400" dirty="0" smtClean="0"/>
              <a:t>23:30</a:t>
            </a:r>
            <a:endParaRPr lang="en-US" altLang="en-US" sz="1400" dirty="0"/>
          </a:p>
          <a:p>
            <a:pPr lvl="1">
              <a:lnSpc>
                <a:spcPct val="80000"/>
              </a:lnSpc>
            </a:pPr>
            <a:r>
              <a:rPr lang="en-US" altLang="en-US" sz="1400" dirty="0"/>
              <a:t>Ad Hoc Group Meetings </a:t>
            </a:r>
            <a:endParaRPr lang="en-US" altLang="en-US" sz="1400" dirty="0" smtClean="0"/>
          </a:p>
          <a:p>
            <a:pPr>
              <a:lnSpc>
                <a:spcPct val="80000"/>
              </a:lnSpc>
            </a:pPr>
            <a:r>
              <a:rPr lang="en-US" altLang="en-US" sz="1400" dirty="0" smtClean="0"/>
              <a:t>Tuesday September 12, 10:30 </a:t>
            </a:r>
            <a:r>
              <a:rPr lang="en-US" altLang="en-US" sz="1400" dirty="0"/>
              <a:t>– </a:t>
            </a:r>
            <a:r>
              <a:rPr lang="en-US" altLang="en-US" sz="1400" dirty="0" smtClean="0"/>
              <a:t>12:30</a:t>
            </a:r>
            <a:endParaRPr lang="en-US" altLang="en-US" sz="1400" dirty="0"/>
          </a:p>
          <a:p>
            <a:pPr lvl="1">
              <a:lnSpc>
                <a:spcPct val="80000"/>
              </a:lnSpc>
            </a:pPr>
            <a:r>
              <a:rPr lang="en-US" altLang="en-US" sz="14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September 12,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September 12, 19:30 – 21:30</a:t>
            </a:r>
          </a:p>
          <a:p>
            <a:pPr>
              <a:lnSpc>
                <a:spcPct val="80000"/>
              </a:lnSpc>
            </a:pPr>
            <a:r>
              <a:rPr lang="en-US" altLang="en-US" sz="1400" dirty="0"/>
              <a:t>	</a:t>
            </a:r>
            <a:r>
              <a:rPr lang="en-US" altLang="en-US" sz="1400" b="0" dirty="0" smtClean="0"/>
              <a:t>Ad Hoc Group Meetings</a:t>
            </a:r>
            <a:endParaRPr lang="en-US" altLang="en-US" sz="1400" b="0" dirty="0"/>
          </a:p>
          <a:p>
            <a:endParaRPr lang="en-US" dirty="0"/>
          </a:p>
        </p:txBody>
      </p:sp>
      <p:sp>
        <p:nvSpPr>
          <p:cNvPr id="8" name="Content Placeholder 7"/>
          <p:cNvSpPr>
            <a:spLocks noGrp="1"/>
          </p:cNvSpPr>
          <p:nvPr>
            <p:ph sz="half" idx="2"/>
          </p:nvPr>
        </p:nvSpPr>
        <p:spPr>
          <a:xfrm>
            <a:off x="4571206" y="1144587"/>
            <a:ext cx="3810000" cy="4113213"/>
          </a:xfrm>
        </p:spPr>
        <p:txBody>
          <a:bodyPr/>
          <a:lstStyle/>
          <a:p>
            <a:pPr>
              <a:lnSpc>
                <a:spcPct val="80000"/>
              </a:lnSpc>
            </a:pPr>
            <a:r>
              <a:rPr lang="en-US" altLang="en-US" sz="1200" dirty="0"/>
              <a:t>Wednesday </a:t>
            </a:r>
            <a:r>
              <a:rPr lang="en-US" altLang="en-US" sz="1200" dirty="0" smtClean="0"/>
              <a:t>September 13,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smtClean="0"/>
              <a:t>Wednesday September 13, 13:30 – 15:30</a:t>
            </a:r>
          </a:p>
          <a:p>
            <a:pPr lvl="1">
              <a:lnSpc>
                <a:spcPct val="80000"/>
              </a:lnSpc>
            </a:pPr>
            <a:r>
              <a:rPr lang="en-US" altLang="en-US" sz="1200" dirty="0" smtClean="0"/>
              <a:t>Ad </a:t>
            </a:r>
            <a:r>
              <a:rPr lang="en-US" altLang="en-US" sz="1200" dirty="0"/>
              <a:t>Hoc Group Meetings</a:t>
            </a:r>
          </a:p>
          <a:p>
            <a:pPr>
              <a:lnSpc>
                <a:spcPct val="80000"/>
              </a:lnSpc>
            </a:pPr>
            <a:r>
              <a:rPr lang="en-US" altLang="en-US" sz="1200" dirty="0"/>
              <a:t>Wednesday </a:t>
            </a:r>
            <a:r>
              <a:rPr lang="en-US" altLang="en-US" sz="1200" dirty="0" smtClean="0"/>
              <a:t>September 13, </a:t>
            </a:r>
            <a:r>
              <a:rPr lang="en-US" altLang="en-US" sz="1200" dirty="0"/>
              <a:t>16:00 – 18:00</a:t>
            </a:r>
          </a:p>
          <a:p>
            <a:pPr lvl="1">
              <a:lnSpc>
                <a:spcPct val="80000"/>
              </a:lnSpc>
            </a:pPr>
            <a:r>
              <a:rPr lang="en-US" altLang="en-US" sz="1200" dirty="0"/>
              <a:t>Ad Hoc Group Meetings</a:t>
            </a:r>
          </a:p>
          <a:p>
            <a:pPr>
              <a:lnSpc>
                <a:spcPct val="80000"/>
              </a:lnSpc>
            </a:pPr>
            <a:r>
              <a:rPr lang="en-US" altLang="en-US" sz="1200" dirty="0"/>
              <a:t>Thursday </a:t>
            </a:r>
            <a:r>
              <a:rPr lang="en-US" altLang="en-US" sz="1200" dirty="0" smtClean="0"/>
              <a:t>September 14,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a:t>
            </a:r>
            <a:r>
              <a:rPr lang="en-US" altLang="en-US" sz="1200" dirty="0" smtClean="0"/>
              <a:t>September 14,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78533518"/>
              </p:ext>
            </p:extLst>
          </p:nvPr>
        </p:nvGraphicFramePr>
        <p:xfrm>
          <a:off x="1143000" y="1828800"/>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410200"/>
            <a:ext cx="3657600" cy="923330"/>
          </a:xfrm>
          <a:prstGeom prst="rect">
            <a:avLst/>
          </a:prstGeom>
          <a:noFill/>
        </p:spPr>
        <p:txBody>
          <a:bodyPr wrap="square" rtlCol="0">
            <a:spAutoFit/>
          </a:bodyPr>
          <a:lstStyle/>
          <a:p>
            <a:r>
              <a:rPr lang="en-US" sz="1800" dirty="0" smtClean="0">
                <a:solidFill>
                  <a:schemeClr val="tx1"/>
                </a:solidFill>
              </a:rPr>
              <a:t>ad hoc group assignment is TBD</a:t>
            </a:r>
          </a:p>
          <a:p>
            <a:endParaRPr lang="en-US" sz="1800" dirty="0" smtClean="0">
              <a:solidFill>
                <a:schemeClr val="tx1"/>
              </a:solidFill>
            </a:endParaRPr>
          </a:p>
          <a:p>
            <a:r>
              <a:rPr lang="en-US" sz="1800" b="1" u="sng" dirty="0" smtClean="0">
                <a:solidFill>
                  <a:schemeClr val="tx1"/>
                </a:solidFill>
              </a:rPr>
              <a:t>MAC ad hoc is always is </a:t>
            </a:r>
            <a:r>
              <a:rPr lang="en-US" sz="1800" b="1" u="sng" dirty="0" err="1">
                <a:solidFill>
                  <a:schemeClr val="tx1"/>
                </a:solidFill>
              </a:rPr>
              <a:t>K</a:t>
            </a:r>
            <a:r>
              <a:rPr lang="en-US" sz="1800" b="1" u="sng" dirty="0" err="1" smtClean="0">
                <a:solidFill>
                  <a:schemeClr val="tx1"/>
                </a:solidFill>
              </a:rPr>
              <a:t>ohala</a:t>
            </a:r>
            <a:r>
              <a:rPr lang="en-US" sz="1800" b="1" u="sng" dirty="0" smtClean="0">
                <a:solidFill>
                  <a:schemeClr val="tx1"/>
                </a:solidFill>
              </a:rPr>
              <a:t> 3</a:t>
            </a:r>
            <a:endParaRPr lang="en-US" sz="1800" b="1" u="sng"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28600" y="457200"/>
            <a:ext cx="8763000" cy="1065213"/>
          </a:xfrm>
        </p:spPr>
        <p:txBody>
          <a:bodyPr/>
          <a:lstStyle/>
          <a:p>
            <a:r>
              <a:rPr lang="en-US" altLang="en-US" dirty="0"/>
              <a:t>Agenda for Monday </a:t>
            </a:r>
            <a:r>
              <a:rPr lang="en-US" altLang="en-US" dirty="0" smtClean="0"/>
              <a:t>September 11, </a:t>
            </a:r>
            <a:r>
              <a:rPr lang="en-US" altLang="en-US" dirty="0"/>
              <a:t>10:30 – 13:30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2954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July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smtClean="0"/>
              <a:t>Motion to affirm no changes to CSD as a result of the PAR modification</a:t>
            </a:r>
            <a:endParaRPr lang="en-US" altLang="en-US" sz="1600" dirty="0"/>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smtClean="0"/>
              <a:t>11-17/1403, </a:t>
            </a:r>
            <a:r>
              <a:rPr lang="en-US" sz="1600" dirty="0"/>
              <a:t>HE-SIGB coding examples for HE-MU </a:t>
            </a:r>
            <a:r>
              <a:rPr lang="en-US" sz="1600" dirty="0" smtClean="0"/>
              <a:t>PPDU - Fei Tong</a:t>
            </a:r>
          </a:p>
          <a:p>
            <a:pPr lvl="1">
              <a:lnSpc>
                <a:spcPct val="80000"/>
              </a:lnSpc>
              <a:buFont typeface="Arial" panose="020B0604020202020204" pitchFamily="34" charset="0"/>
              <a:buChar char="•"/>
            </a:pPr>
            <a:r>
              <a:rPr lang="en-US" sz="1600" dirty="0" smtClean="0"/>
              <a:t>11-17/1360, </a:t>
            </a:r>
            <a:r>
              <a:rPr lang="en-US" sz="1600" dirty="0"/>
              <a:t>Multiple BSS Simulations for PAR Verification </a:t>
            </a:r>
            <a:r>
              <a:rPr lang="en-US" sz="1600" dirty="0" smtClean="0"/>
              <a:t>Follow-up – Frank Hsu</a:t>
            </a:r>
          </a:p>
          <a:p>
            <a:pPr lvl="1">
              <a:lnSpc>
                <a:spcPct val="80000"/>
              </a:lnSpc>
              <a:buFont typeface="Arial" panose="020B0604020202020204" pitchFamily="34" charset="0"/>
              <a:buChar char="•"/>
            </a:pPr>
            <a:r>
              <a:rPr lang="en-US" altLang="en-US" sz="1600" dirty="0"/>
              <a:t>11-17/1377, lb225 cr-27.13 Link adaptation </a:t>
            </a:r>
            <a:r>
              <a:rPr lang="en-US" altLang="en-US" sz="1600" dirty="0" smtClean="0"/>
              <a:t>using the  </a:t>
            </a:r>
            <a:r>
              <a:rPr lang="en-US" altLang="en-US" sz="1600" dirty="0"/>
              <a:t>HLA Control field </a:t>
            </a:r>
            <a:r>
              <a:rPr lang="en-US" altLang="en-US" sz="1600" dirty="0" smtClean="0"/>
              <a:t>text – Frank Hsu</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399510138"/>
              </p:ext>
            </p:extLst>
          </p:nvPr>
        </p:nvGraphicFramePr>
        <p:xfrm>
          <a:off x="4114800" y="3043238"/>
          <a:ext cx="3048000" cy="2571750"/>
        </p:xfrm>
        <a:graphic>
          <a:graphicData uri="http://schemas.openxmlformats.org/presentationml/2006/ole">
            <mc:AlternateContent xmlns:mc="http://schemas.openxmlformats.org/markup-compatibility/2006">
              <mc:Choice xmlns:v="urn:schemas-microsoft-com:vml" Requires="v">
                <p:oleObj spid="_x0000_s5150"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3048000" cy="2571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Presented during </a:t>
            </a:r>
            <a:r>
              <a:rPr lang="en-US" dirty="0" err="1" smtClean="0"/>
              <a:t>Telecon</a:t>
            </a:r>
            <a:r>
              <a:rPr lang="en-US" dirty="0" smtClean="0"/>
              <a:t> or ad hoc and Ready for Motion (I)</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900471653"/>
              </p:ext>
            </p:extLst>
          </p:nvPr>
        </p:nvGraphicFramePr>
        <p:xfrm>
          <a:off x="1143000" y="1860868"/>
          <a:ext cx="6934199" cy="3650462"/>
        </p:xfrm>
        <a:graphic>
          <a:graphicData uri="http://schemas.openxmlformats.org/drawingml/2006/table">
            <a:tbl>
              <a:tblPr>
                <a:tableStyleId>{5C22544A-7EE6-4342-B048-85BDC9FD1C3A}</a:tableStyleId>
              </a:tblPr>
              <a:tblGrid>
                <a:gridCol w="674638"/>
                <a:gridCol w="2661487"/>
                <a:gridCol w="1542032"/>
                <a:gridCol w="484355"/>
                <a:gridCol w="1571687"/>
              </a:tblGrid>
              <a:tr h="125447">
                <a:tc>
                  <a:txBody>
                    <a:bodyPr/>
                    <a:lstStyle/>
                    <a:p>
                      <a:pPr algn="ctr" fontAlgn="b"/>
                      <a:r>
                        <a:rPr lang="en-US" sz="900" u="none" strike="noStrike" dirty="0">
                          <a:effectLst/>
                          <a:latin typeface="Calibri" panose="020F0502020204030204" pitchFamily="34" charset="0"/>
                          <a:cs typeface="Calibri" panose="020F0502020204030204" pitchFamily="34" charset="0"/>
                        </a:rPr>
                        <a:t>DCN</a:t>
                      </a:r>
                      <a:endParaRPr lang="en-US" sz="900" b="1" i="0" u="none" strike="noStrike" dirty="0">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Title</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Author</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Ad Hoc</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Status</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11-17/0389</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CIDs-for-27-2-1-part1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Kaiying Lv</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25447">
                <a:tc>
                  <a:txBody>
                    <a:bodyPr/>
                    <a:lstStyle/>
                    <a:p>
                      <a:pPr algn="r" fontAlgn="b"/>
                      <a:r>
                        <a:rPr lang="en-US" sz="900" u="none" strike="noStrike">
                          <a:effectLst/>
                          <a:latin typeface="Calibri" panose="020F0502020204030204" pitchFamily="34" charset="0"/>
                          <a:cs typeface="Calibri" panose="020F0502020204030204" pitchFamily="34" charset="0"/>
                        </a:rPr>
                        <a:t>11-17/0553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fr-FR" sz="900" u="none" strike="noStrike">
                          <a:effectLst/>
                          <a:latin typeface="Calibri" panose="020F0502020204030204" pitchFamily="34" charset="0"/>
                          <a:cs typeface="Calibri" panose="020F0502020204030204" pitchFamily="34" charset="0"/>
                        </a:rPr>
                        <a:t>LB225 11ax D1.0 Comment Resolution 27.10.4 Part 1</a:t>
                      </a:r>
                      <a:endParaRPr lang="fr-FR"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Liwen Chu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11-17/0777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cr-twt-ie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Matthew Fischer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11-17/0811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 Resolution on TIM Broadcast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Jarkko Kneckt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11-17/0925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 on HE Duration-based RTS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Huizhao Wang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in Berlin. More discussion is needed.</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dirty="0">
                          <a:effectLst/>
                          <a:latin typeface="Calibri" panose="020F0502020204030204" pitchFamily="34" charset="0"/>
                          <a:cs typeface="Calibri" panose="020F0502020204030204" pitchFamily="34" charset="0"/>
                        </a:rPr>
                        <a:t>11-17/1009</a:t>
                      </a:r>
                      <a:endParaRPr lang="en-US" sz="9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3 (27.26.3.x)</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11-17/1010</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4 (9.4.2.223-225)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There is an update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11-17/1011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5 (9.6.29.x)</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11-17/1034</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6</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11-17/1067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comment-resolution of OMI, Operation Mode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Liwen Chu (Marvell)</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11-17/1068</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comment-resolution-10.7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Liwen Chu (Marvell)</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during a telecon. No objection on the latest draft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11-17/1072</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Remaining OMI comment resolutions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Jarkko Kneckt (Apple)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motioned already</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4715">
                <a:tc>
                  <a:txBody>
                    <a:bodyPr/>
                    <a:lstStyle/>
                    <a:p>
                      <a:pPr algn="r" fontAlgn="t"/>
                      <a:r>
                        <a:rPr lang="en-US" sz="900" u="none" strike="noStrike">
                          <a:effectLst/>
                          <a:latin typeface="Calibri" panose="020F0502020204030204" pitchFamily="34" charset="0"/>
                          <a:cs typeface="Calibri" panose="020F0502020204030204" pitchFamily="34" charset="0"/>
                        </a:rPr>
                        <a:t>11-17/1082</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 resolutions for BRP and BSRP trigger frames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Menzo Wentink (Qualcomm)</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passed motion in Berlin - CR Motion #363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85369">
                <a:tc>
                  <a:txBody>
                    <a:bodyPr/>
                    <a:lstStyle/>
                    <a:p>
                      <a:pPr algn="r" fontAlgn="t"/>
                      <a:r>
                        <a:rPr lang="en-US" sz="900" u="none" strike="noStrike">
                          <a:effectLst/>
                          <a:latin typeface="Calibri" panose="020F0502020204030204" pitchFamily="34" charset="0"/>
                          <a:cs typeface="Calibri" panose="020F0502020204030204" pitchFamily="34" charset="0"/>
                        </a:rPr>
                        <a:t>11-17/1135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CR-QOS-SF-CID-8427-7710</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Matthew Fischer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11-17/1173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Proposed Resolutions to CID 5011, 6900, 6998, and 9056</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Osama Aboul-Magd (Huawei Technologies)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EDITOR</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during a telecon. No objection on the latest draft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11-17/1174</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Clauses 3.2, 3.3, and 3.4 Comment Resolution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Osama Aboul-Magd (Huawei Technologies)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dirty="0">
                          <a:effectLst/>
                          <a:latin typeface="Calibri" panose="020F0502020204030204" pitchFamily="34" charset="0"/>
                          <a:cs typeface="Calibri" panose="020F0502020204030204" pitchFamily="34" charset="0"/>
                        </a:rPr>
                        <a:t>Presented during a </a:t>
                      </a:r>
                      <a:r>
                        <a:rPr lang="en-US" sz="900" u="none" strike="noStrike" dirty="0" err="1">
                          <a:effectLst/>
                          <a:latin typeface="Calibri" panose="020F0502020204030204" pitchFamily="34" charset="0"/>
                          <a:cs typeface="Calibri" panose="020F0502020204030204" pitchFamily="34" charset="0"/>
                        </a:rPr>
                        <a:t>telecon</a:t>
                      </a:r>
                      <a:r>
                        <a:rPr lang="en-US" sz="900" u="none" strike="noStrike" dirty="0">
                          <a:effectLst/>
                          <a:latin typeface="Calibri" panose="020F0502020204030204" pitchFamily="34" charset="0"/>
                          <a:cs typeface="Calibri" panose="020F0502020204030204" pitchFamily="34" charset="0"/>
                        </a:rPr>
                        <a:t>. No objection on the latest draft</a:t>
                      </a:r>
                      <a:endParaRPr lang="en-US" sz="9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bl>
          </a:graphicData>
        </a:graphic>
      </p:graphicFrame>
    </p:spTree>
    <p:extLst>
      <p:ext uri="{BB962C8B-B14F-4D97-AF65-F5344CB8AC3E}">
        <p14:creationId xmlns:p14="http://schemas.microsoft.com/office/powerpoint/2010/main" val="1793655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Presented during </a:t>
            </a:r>
            <a:r>
              <a:rPr lang="en-US" dirty="0" err="1"/>
              <a:t>Telecon</a:t>
            </a:r>
            <a:r>
              <a:rPr lang="en-US" dirty="0"/>
              <a:t> or ad hoc and Ready for Motion (</a:t>
            </a:r>
            <a:r>
              <a:rPr lang="en-US" dirty="0" smtClean="0"/>
              <a:t>II)</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422044998"/>
              </p:ext>
            </p:extLst>
          </p:nvPr>
        </p:nvGraphicFramePr>
        <p:xfrm>
          <a:off x="838200" y="1864179"/>
          <a:ext cx="7467600" cy="4308021"/>
        </p:xfrm>
        <a:graphic>
          <a:graphicData uri="http://schemas.openxmlformats.org/drawingml/2006/table">
            <a:tbl>
              <a:tblPr>
                <a:tableStyleId>{5C22544A-7EE6-4342-B048-85BDC9FD1C3A}</a:tableStyleId>
              </a:tblPr>
              <a:tblGrid>
                <a:gridCol w="726533"/>
                <a:gridCol w="2866217"/>
                <a:gridCol w="1660650"/>
                <a:gridCol w="521614"/>
                <a:gridCol w="1692586"/>
              </a:tblGrid>
              <a:tr h="230229">
                <a:tc>
                  <a:txBody>
                    <a:bodyPr/>
                    <a:lstStyle/>
                    <a:p>
                      <a:pPr algn="r" fontAlgn="t"/>
                      <a:r>
                        <a:rPr lang="en-US" sz="800" u="none" strike="noStrike" dirty="0">
                          <a:effectLst/>
                          <a:latin typeface="Calibri" panose="020F0502020204030204" pitchFamily="34" charset="0"/>
                          <a:cs typeface="Calibri" panose="020F0502020204030204" pitchFamily="34" charset="0"/>
                        </a:rPr>
                        <a:t>11-17/1183</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CID 5772, 9476, 9480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Po-Kai Huang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a:t>
                      </a:r>
                      <a:r>
                        <a:rPr lang="en-US" sz="800" u="none" strike="noStrike" dirty="0" err="1">
                          <a:effectLst/>
                          <a:latin typeface="Calibri" panose="020F0502020204030204" pitchFamily="34" charset="0"/>
                          <a:cs typeface="Calibri" panose="020F0502020204030204" pitchFamily="34" charset="0"/>
                        </a:rPr>
                        <a:t>kelecon</a:t>
                      </a:r>
                      <a:r>
                        <a:rPr lang="en-US" sz="800" u="none" strike="noStrike" dirty="0">
                          <a:effectLst/>
                          <a:latin typeface="Calibri" panose="020F0502020204030204" pitchFamily="34" charset="0"/>
                          <a:cs typeface="Calibri" panose="020F0502020204030204" pitchFamily="34" charset="0"/>
                        </a:rPr>
                        <a:t>. G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342438">
                <a:tc>
                  <a:txBody>
                    <a:bodyPr/>
                    <a:lstStyle/>
                    <a:p>
                      <a:pPr algn="r" fontAlgn="t"/>
                      <a:r>
                        <a:rPr lang="en-US" sz="800" u="none" strike="noStrike">
                          <a:effectLst/>
                          <a:latin typeface="Calibri" panose="020F0502020204030204" pitchFamily="34" charset="0"/>
                          <a:cs typeface="Calibri" panose="020F0502020204030204" pitchFamily="34" charset="0"/>
                        </a:rPr>
                        <a:t>11-17/1220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10.2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 ARC is reviewing it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11-17/1248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27.1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to the last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MAC-CR-Misc for HE Ops IE</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Alfred Asterjadhi (Qualcomm Inc.)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fr-FR" sz="800" u="none" strike="noStrike">
                          <a:effectLst/>
                          <a:latin typeface="Calibri" panose="020F0502020204030204" pitchFamily="34" charset="0"/>
                          <a:cs typeface="Calibri" panose="020F0502020204030204" pitchFamily="34" charset="0"/>
                        </a:rPr>
                        <a:t>LB225 11ax D1.0 Comment Resolution 27.10.2, 27.10.3</a:t>
                      </a:r>
                      <a:endParaRPr lang="fr-FR"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Liwen Chu (Marvell)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4.3.14a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solidFill>
                            <a:srgbClr val="FF0000"/>
                          </a:solidFill>
                          <a:effectLst/>
                          <a:latin typeface="Calibri" panose="020F0502020204030204" pitchFamily="34" charset="0"/>
                          <a:cs typeface="Calibri" panose="020F0502020204030204" pitchFamily="34" charset="0"/>
                        </a:rPr>
                        <a:t>11-17/1270</a:t>
                      </a:r>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solidFill>
                            <a:srgbClr val="FF0000"/>
                          </a:solidFill>
                          <a:effectLst/>
                          <a:latin typeface="Calibri" panose="020F0502020204030204" pitchFamily="34" charset="0"/>
                          <a:cs typeface="Calibri" panose="020F0502020204030204" pitchFamily="34" charset="0"/>
                        </a:rPr>
                        <a:t>lb225-cr-10_22_2_11-CID_5374</a:t>
                      </a:r>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solidFill>
                            <a:srgbClr val="FF0000"/>
                          </a:solidFill>
                          <a:effectLst/>
                          <a:latin typeface="Calibri" panose="020F0502020204030204" pitchFamily="34" charset="0"/>
                          <a:cs typeface="Calibri" panose="020F0502020204030204" pitchFamily="34" charset="0"/>
                        </a:rPr>
                        <a:t>Yongho Seok (MediaTek)</a:t>
                      </a:r>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b="0" i="0" u="none" strike="noStrike" dirty="0" smtClean="0">
                          <a:solidFill>
                            <a:srgbClr val="FF0000"/>
                          </a:solidFill>
                          <a:effectLst/>
                          <a:latin typeface="Calibri" panose="020F0502020204030204" pitchFamily="34" charset="0"/>
                          <a:cs typeface="Calibri" panose="020F0502020204030204" pitchFamily="34" charset="0"/>
                        </a:rPr>
                        <a:t>Needs</a:t>
                      </a:r>
                      <a:r>
                        <a:rPr lang="en-US" sz="800" b="0" i="0" u="none" strike="noStrike" baseline="0" dirty="0" smtClean="0">
                          <a:solidFill>
                            <a:srgbClr val="FF0000"/>
                          </a:solidFill>
                          <a:effectLst/>
                          <a:latin typeface="Calibri" panose="020F0502020204030204" pitchFamily="34" charset="0"/>
                          <a:cs typeface="Calibri" panose="020F0502020204030204" pitchFamily="34" charset="0"/>
                        </a:rPr>
                        <a:t> discussion</a:t>
                      </a:r>
                      <a:endParaRPr lang="en-US" sz="800" b="0" i="0" u="none" strike="noStrike" dirty="0">
                        <a:solidFill>
                          <a:srgbClr val="FF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lb225-cr-9_7_3-CID_9389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80211">
                <a:tc>
                  <a:txBody>
                    <a:bodyPr/>
                    <a:lstStyle/>
                    <a:p>
                      <a:pPr algn="r" fontAlgn="t"/>
                      <a:r>
                        <a:rPr lang="en-US" sz="800" u="none" strike="noStrike">
                          <a:effectLst/>
                          <a:latin typeface="Calibri" panose="020F0502020204030204" pitchFamily="34" charset="0"/>
                          <a:cs typeface="Calibri" panose="020F0502020204030204" pitchFamily="34" charset="0"/>
                        </a:rPr>
                        <a:t>11-17/1272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lb225-cr-10_3_2_10_3-CID_9429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a:t>
                      </a:r>
                      <a:r>
                        <a:rPr lang="en-US" sz="800" u="none" strike="noStrike" dirty="0" smtClean="0">
                          <a:effectLst/>
                          <a:latin typeface="Calibri" panose="020F0502020204030204" pitchFamily="34" charset="0"/>
                          <a:cs typeface="Calibri" panose="020F0502020204030204" pitchFamily="34" charset="0"/>
                        </a:rPr>
                        <a:t>for </a:t>
                      </a:r>
                      <a:r>
                        <a:rPr lang="en-US" sz="800" u="none" strike="noStrike" dirty="0">
                          <a:effectLst/>
                          <a:latin typeface="Calibri" panose="020F0502020204030204" pitchFamily="34" charset="0"/>
                          <a:cs typeface="Calibri" panose="020F0502020204030204" pitchFamily="34" charset="0"/>
                        </a:rPr>
                        <a:t>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03462">
                <a:tc>
                  <a:txBody>
                    <a:bodyPr/>
                    <a:lstStyle/>
                    <a:p>
                      <a:pPr algn="r" fontAlgn="t"/>
                      <a:r>
                        <a:rPr lang="en-US" sz="800" u="none" strike="noStrike">
                          <a:effectLst/>
                          <a:latin typeface="Calibri" panose="020F0502020204030204" pitchFamily="34" charset="0"/>
                          <a:cs typeface="Calibri" panose="020F0502020204030204" pitchFamily="34" charset="0"/>
                        </a:rPr>
                        <a:t>11-17/1275</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related to TF</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related to Random Access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MU</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11-17/1277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Pending CIDs in 27.16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Proposed Resolution for CID 9846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11-17/1279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Various CIDs in Clause 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11-17/1283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10.5 MPDU Fragmentation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Woojin Ahn (WILUS)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to the last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11-17/1313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lb225-cr-CID_8538_9377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11-17/1317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10.3.2.10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Kiseon Ryu (LG Electronics)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11-17/1335</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27.3.1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laurent cariou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11-17/1336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9.4.2.240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laurent cariou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11-17/1342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PHY-CR-8348-6433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Alfred Asterjadhi (Qualcomm Inc.)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11-17/1351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on 27.14.2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Jeongki Kim </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MU</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11-17/1362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on Subclause 27.3.3 Part 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Ming Gan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11-17/1363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on Subclause 27.3.3 Part 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Ming Gan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bl>
          </a:graphicData>
        </a:graphic>
      </p:graphicFrame>
    </p:spTree>
    <p:extLst>
      <p:ext uri="{BB962C8B-B14F-4D97-AF65-F5344CB8AC3E}">
        <p14:creationId xmlns:p14="http://schemas.microsoft.com/office/powerpoint/2010/main" val="1038202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Big Island</a:t>
            </a:r>
            <a:r>
              <a:rPr lang="en-US" altLang="en-US" sz="4000" dirty="0" smtClean="0">
                <a:latin typeface="Arial" panose="020B0604020202020204" pitchFamily="34" charset="0"/>
              </a:rPr>
              <a:t>, Hawaii</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 10-15,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August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2811821489"/>
              </p:ext>
            </p:extLst>
          </p:nvPr>
        </p:nvGraphicFramePr>
        <p:xfrm>
          <a:off x="655320" y="2400840"/>
          <a:ext cx="7770813" cy="997680"/>
        </p:xfrm>
        <a:graphic>
          <a:graphicData uri="http://schemas.openxmlformats.org/drawingml/2006/table">
            <a:tbl>
              <a:tblPr/>
              <a:tblGrid>
                <a:gridCol w="756034"/>
                <a:gridCol w="2982597"/>
                <a:gridCol w="1728078"/>
                <a:gridCol w="542793"/>
                <a:gridCol w="1761311"/>
              </a:tblGrid>
              <a:tr h="166280">
                <a:tc>
                  <a:txBody>
                    <a:bodyPr/>
                    <a:lstStyle/>
                    <a:p>
                      <a:pPr algn="ctr" fontAlgn="b"/>
                      <a:r>
                        <a:rPr lang="en-US" sz="1000" b="1" i="0" u="none" strike="noStrike" dirty="0">
                          <a:solidFill>
                            <a:srgbClr val="FFFFFF"/>
                          </a:solidFill>
                          <a:effectLst/>
                          <a:latin typeface="Calibri" panose="020F0502020204030204" pitchFamily="34" charset="0"/>
                        </a:rPr>
                        <a:t>DCN</a:t>
                      </a:r>
                    </a:p>
                  </a:txBody>
                  <a:tcPr marL="8314" marR="8314" marT="8314"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Title</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Author</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Ad Hoc</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Status</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66280">
                <a:tc>
                  <a:txBody>
                    <a:bodyPr/>
                    <a:lstStyle/>
                    <a:p>
                      <a:pPr algn="r" fontAlgn="t"/>
                      <a:r>
                        <a:rPr lang="en-US" sz="1000" b="0" i="0" u="none" strike="noStrike">
                          <a:solidFill>
                            <a:srgbClr val="000000"/>
                          </a:solidFill>
                          <a:effectLst/>
                          <a:latin typeface="Calibri" panose="020F0502020204030204" pitchFamily="34" charset="0"/>
                        </a:rPr>
                        <a:t>11-17/1060</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CR on CID 6053</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Jeongki Kim </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no agreement</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332560">
                <a:tc>
                  <a:txBody>
                    <a:bodyPr/>
                    <a:lstStyle/>
                    <a:p>
                      <a:pPr algn="r" fontAlgn="t"/>
                      <a:r>
                        <a:rPr lang="en-US" sz="1000" b="0" i="0" u="none" strike="noStrike">
                          <a:solidFill>
                            <a:srgbClr val="000000"/>
                          </a:solidFill>
                          <a:effectLst/>
                          <a:latin typeface="Calibri" panose="020F0502020204030204" pitchFamily="34" charset="0"/>
                        </a:rPr>
                        <a:t>11-17/1139</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Comment Resolution on retransmission of OFDMA random access</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Jing Ma</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32560">
                <a:tc>
                  <a:txBody>
                    <a:bodyPr/>
                    <a:lstStyle/>
                    <a:p>
                      <a:pPr algn="r" fontAlgn="t"/>
                      <a:r>
                        <a:rPr lang="en-US" sz="1000" b="0" i="0" u="none" strike="noStrike" dirty="0">
                          <a:solidFill>
                            <a:srgbClr val="000000"/>
                          </a:solidFill>
                          <a:effectLst/>
                          <a:latin typeface="Calibri" panose="020F0502020204030204" pitchFamily="34" charset="0"/>
                        </a:rPr>
                        <a:t>11-17/1286</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a:solidFill>
                            <a:srgbClr val="000000"/>
                          </a:solidFill>
                          <a:effectLst/>
                          <a:latin typeface="Calibri" panose="020F0502020204030204" pitchFamily="34" charset="0"/>
                        </a:rPr>
                        <a:t>CR DL MU procedure</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Zhou Lan (Broadcom Ltd.)</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a:solidFill>
                            <a:srgbClr val="000000"/>
                          </a:solidFill>
                          <a:effectLst/>
                          <a:latin typeface="Calibri" panose="020F0502020204030204" pitchFamily="34" charset="0"/>
                        </a:rPr>
                        <a:t>ready for motion except CIDs </a:t>
                      </a:r>
                      <a:endParaRPr lang="en-US" sz="1000" b="0" i="0" u="none" strike="noStrike" dirty="0" smtClean="0">
                        <a:solidFill>
                          <a:srgbClr val="000000"/>
                        </a:solidFill>
                        <a:effectLst/>
                        <a:latin typeface="Calibri" panose="020F0502020204030204" pitchFamily="34" charset="0"/>
                      </a:endParaRPr>
                    </a:p>
                    <a:p>
                      <a:pPr algn="l" fontAlgn="t"/>
                      <a:r>
                        <a:rPr lang="en-US" sz="1000" b="0" i="0" u="none" strike="noStrike" dirty="0" smtClean="0">
                          <a:solidFill>
                            <a:srgbClr val="000000"/>
                          </a:solidFill>
                          <a:effectLst/>
                          <a:latin typeface="Calibri" panose="020F0502020204030204" pitchFamily="34" charset="0"/>
                        </a:rPr>
                        <a:t>4802</a:t>
                      </a:r>
                      <a:r>
                        <a:rPr lang="en-US" sz="1000" b="0" i="0" u="none" strike="noStrike" dirty="0">
                          <a:solidFill>
                            <a:srgbClr val="000000"/>
                          </a:solidFill>
                          <a:effectLst/>
                          <a:latin typeface="Calibri" panose="020F0502020204030204" pitchFamily="34" charset="0"/>
                        </a:rPr>
                        <a:t>, 4803, 7089, and 7647</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bl>
          </a:graphicData>
        </a:graphic>
      </p:graphicFrame>
      <p:sp>
        <p:nvSpPr>
          <p:cNvPr id="6" name="TextBox 5"/>
          <p:cNvSpPr txBox="1"/>
          <p:nvPr/>
        </p:nvSpPr>
        <p:spPr>
          <a:xfrm>
            <a:off x="1524000" y="4419600"/>
            <a:ext cx="2199448" cy="461665"/>
          </a:xfrm>
          <a:prstGeom prst="rect">
            <a:avLst/>
          </a:prstGeom>
          <a:noFill/>
        </p:spPr>
        <p:txBody>
          <a:bodyPr wrap="none" rtlCol="0">
            <a:spAutoFit/>
          </a:bodyPr>
          <a:lstStyle/>
          <a:p>
            <a:r>
              <a:rPr lang="en-US" dirty="0" smtClean="0">
                <a:solidFill>
                  <a:schemeClr val="tx1"/>
                </a:solidFill>
              </a:rPr>
              <a:t>Add 11-17/1440</a:t>
            </a:r>
            <a:endParaRPr lang="en-US" dirty="0">
              <a:solidFill>
                <a:schemeClr val="tx1"/>
              </a:solidFill>
            </a:endParaRPr>
          </a:p>
        </p:txBody>
      </p:sp>
    </p:spTree>
    <p:extLst>
      <p:ext uri="{BB962C8B-B14F-4D97-AF65-F5344CB8AC3E}">
        <p14:creationId xmlns:p14="http://schemas.microsoft.com/office/powerpoint/2010/main" val="1341424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09657996"/>
              </p:ext>
            </p:extLst>
          </p:nvPr>
        </p:nvGraphicFramePr>
        <p:xfrm>
          <a:off x="696912" y="1524000"/>
          <a:ext cx="7532687" cy="4914544"/>
        </p:xfrm>
        <a:graphic>
          <a:graphicData uri="http://schemas.openxmlformats.org/drawingml/2006/table">
            <a:tbl>
              <a:tblPr/>
              <a:tblGrid>
                <a:gridCol w="732866"/>
                <a:gridCol w="2891199"/>
                <a:gridCol w="1675124"/>
                <a:gridCol w="526159"/>
                <a:gridCol w="1707339"/>
              </a:tblGrid>
              <a:tr h="72736">
                <a:tc>
                  <a:txBody>
                    <a:bodyPr/>
                    <a:lstStyle/>
                    <a:p>
                      <a:pPr algn="ctr" fontAlgn="b"/>
                      <a:r>
                        <a:rPr lang="en-US" sz="700" b="1" i="0" u="none" strike="noStrike" dirty="0">
                          <a:solidFill>
                            <a:srgbClr val="FFFFFF"/>
                          </a:solidFill>
                          <a:effectLst/>
                          <a:latin typeface="Calibri" panose="020F0502020204030204" pitchFamily="34" charset="0"/>
                        </a:rPr>
                        <a:t>DCN</a:t>
                      </a:r>
                    </a:p>
                  </a:txBody>
                  <a:tcPr marL="3637" marR="3637" marT="363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Title</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Author</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Ad Hoc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Status</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72736">
                <a:tc>
                  <a:txBody>
                    <a:bodyPr/>
                    <a:lstStyle/>
                    <a:p>
                      <a:pPr algn="r" fontAlgn="t"/>
                      <a:r>
                        <a:rPr lang="en-US" sz="700" b="0" i="0" u="none" strike="noStrike">
                          <a:solidFill>
                            <a:srgbClr val="000000"/>
                          </a:solidFill>
                          <a:effectLst/>
                          <a:latin typeface="Calibri" panose="020F0502020204030204" pitchFamily="34" charset="0"/>
                        </a:rPr>
                        <a:t>11-17/0307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section 9.4.2 BSS load Doc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11-17/0308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for section 9.4.2 BSS load PPT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11-17/0619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client management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Eldad Perahia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offline discussion- status?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11-17/0719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11-17/0765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follow up 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11-17/1054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lb225-cr-27-13-presentation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11-17/1069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9.7.3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11-17/1081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Comment resolutions for HE NDP Announcement frame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Menzo Wentink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30925">
                <a:tc>
                  <a:txBody>
                    <a:bodyPr/>
                    <a:lstStyle/>
                    <a:p>
                      <a:pPr algn="r" fontAlgn="t"/>
                      <a:r>
                        <a:rPr lang="en-US" sz="700" b="0" i="0" u="none" strike="noStrike">
                          <a:solidFill>
                            <a:srgbClr val="000000"/>
                          </a:solidFill>
                          <a:effectLst/>
                          <a:latin typeface="Calibri" panose="020F0502020204030204" pitchFamily="34" charset="0"/>
                        </a:rPr>
                        <a:t>11-17/1087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MAC-CR-CIDs 4813-4814</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34561">
                <a:tc>
                  <a:txBody>
                    <a:bodyPr/>
                    <a:lstStyle/>
                    <a:p>
                      <a:pPr algn="r" fontAlgn="t"/>
                      <a:r>
                        <a:rPr lang="en-US" sz="700" b="0" i="0" u="none" strike="noStrike">
                          <a:solidFill>
                            <a:srgbClr val="000000"/>
                          </a:solidFill>
                          <a:effectLst/>
                          <a:latin typeface="Calibri" panose="020F0502020204030204" pitchFamily="34" charset="0"/>
                        </a:rPr>
                        <a:t>11-17/1091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Proposed resolution for comments related to CIDs in 27.5.2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Jing Ma</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11-17/1138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CR-TWT-Operation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Limited)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85476">
                <a:tc>
                  <a:txBody>
                    <a:bodyPr/>
                    <a:lstStyle/>
                    <a:p>
                      <a:pPr algn="r" fontAlgn="t"/>
                      <a:r>
                        <a:rPr lang="en-US" sz="700" b="0" i="0" u="none" strike="noStrike">
                          <a:solidFill>
                            <a:srgbClr val="000000"/>
                          </a:solidFill>
                          <a:effectLst/>
                          <a:latin typeface="Calibri" panose="020F0502020204030204" pitchFamily="34" charset="0"/>
                        </a:rPr>
                        <a:t>11-17/1244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BSS Basic HE MCS per BW</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11-17/1258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to CID9863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Yujin Noh (Newracom)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11-17/1262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Misc HE sounding</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ready for motion except CID 9925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Misc Trigger frame format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Some CIDs require further discussions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98193">
                <a:tc>
                  <a:txBody>
                    <a:bodyPr/>
                    <a:lstStyle/>
                    <a:p>
                      <a:pPr algn="r" fontAlgn="t"/>
                      <a:r>
                        <a:rPr lang="en-US" sz="700" b="0" i="0" u="none" strike="noStrike">
                          <a:solidFill>
                            <a:srgbClr val="92D050"/>
                          </a:solidFill>
                          <a:effectLst/>
                          <a:latin typeface="Calibri" panose="020F0502020204030204" pitchFamily="34" charset="0"/>
                        </a:rPr>
                        <a:t>11-17/1280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Visio file for figure 27-12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Abhishek Patil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92D05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dirty="0">
                        <a:solidFill>
                          <a:srgbClr val="92D05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11-17/1282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27.11.1, 27.11.2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8724 and 5735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11-17/1285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lb225-11ax-d1-0-comment-resolution-HE MAC Capabilities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9671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11-17/1290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11ax D1.0 Comment Resolution HE PHY Capabilities, PPE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11-17/1294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lb225-11ax-d1-0-comment-resolution-10.7 remaining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11-17/1295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Proposed resolution for CID9501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Guoqing Li (Apple)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11-17/1299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 10276</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laurent cariou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CID 9636, 9699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Po-Kai Huang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needs more discussion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11-17/1304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700" b="0" i="0" u="none" strike="noStrike">
                          <a:solidFill>
                            <a:srgbClr val="000000"/>
                          </a:solidFill>
                          <a:effectLst/>
                          <a:latin typeface="Calibri" panose="020F0502020204030204" pitchFamily="34" charset="0"/>
                        </a:rPr>
                        <a:t>LB225 Clause 10.9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James Yee (MediaTek)</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11-17/1330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Remaining CRs for ack related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George Cherian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11-17/1337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5958 &amp; 5971-text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5958 &amp; 5971-presentation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11-17/1339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mprovement to TWT parameter set selection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11-17/1341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PHY-CR-8348-6433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11-17/1346</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Individual constrained TWT agreements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11-17/1377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cr-27.13 Link adaptation usingthe  HLA Control field 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need to discuss with PHY</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11-17/1397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CR-on-BSS-Load-Information-in-802.11ax-follow-up</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CID 3099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11-17/1401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Resolution for CIDs 5285, 6198</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11-17/1402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PICS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11-17/1429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Annex G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Osama Aboul-Magd (Huawei Technologies)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285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780490" y="1143000"/>
            <a:ext cx="7770813" cy="4113213"/>
          </a:xfrm>
        </p:spPr>
        <p:txBody>
          <a:bodyPr/>
          <a:lstStyle/>
          <a:p>
            <a:r>
              <a:rPr lang="en-US" dirty="0" smtClean="0"/>
              <a:t>Move  11-17/1379 from PHY to MAC (</a:t>
            </a:r>
            <a:r>
              <a:rPr lang="en-US" u="sng" dirty="0" smtClean="0"/>
              <a:t>withdrawn)</a:t>
            </a:r>
          </a:p>
          <a:p>
            <a:r>
              <a:rPr lang="en-US" dirty="0" smtClean="0"/>
              <a:t>Add </a:t>
            </a:r>
            <a:r>
              <a:rPr lang="en-US" dirty="0" smtClean="0"/>
              <a:t>11-17/1441</a:t>
            </a:r>
          </a:p>
          <a:p>
            <a:r>
              <a:rPr lang="en-US" dirty="0" smtClean="0"/>
              <a:t>Add 1-17/1456</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34244874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652176354"/>
              </p:ext>
            </p:extLst>
          </p:nvPr>
        </p:nvGraphicFramePr>
        <p:xfrm>
          <a:off x="838200" y="1676400"/>
          <a:ext cx="7391401" cy="4426806"/>
        </p:xfrm>
        <a:graphic>
          <a:graphicData uri="http://schemas.openxmlformats.org/drawingml/2006/table">
            <a:tbl>
              <a:tblPr/>
              <a:tblGrid>
                <a:gridCol w="685800"/>
                <a:gridCol w="3912538"/>
                <a:gridCol w="2125453"/>
                <a:gridCol w="667610"/>
              </a:tblGrid>
              <a:tr h="0">
                <a:tc>
                  <a:txBody>
                    <a:bodyPr/>
                    <a:lstStyle/>
                    <a:p>
                      <a:pPr algn="ctr" fontAlgn="b"/>
                      <a:r>
                        <a:rPr lang="en-US" sz="1050" b="1" i="0" u="none" strike="noStrike" dirty="0">
                          <a:solidFill>
                            <a:srgbClr val="FFFFFF"/>
                          </a:solidFill>
                          <a:effectLst/>
                          <a:latin typeface="Calibri" panose="020F0502020204030204" pitchFamily="34" charset="0"/>
                        </a:rPr>
                        <a:t>DCN</a:t>
                      </a:r>
                    </a:p>
                  </a:txBody>
                  <a:tcPr marL="7617" marR="7617" marT="76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Title</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Author</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Ad Hoc</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304682">
                <a:tc>
                  <a:txBody>
                    <a:bodyPr/>
                    <a:lstStyle/>
                    <a:p>
                      <a:pPr algn="r" fontAlgn="t"/>
                      <a:r>
                        <a:rPr lang="en-US" sz="1050" b="0" i="0" u="none" strike="noStrike">
                          <a:solidFill>
                            <a:srgbClr val="000000"/>
                          </a:solidFill>
                          <a:effectLst/>
                          <a:latin typeface="Calibri" panose="020F0502020204030204" pitchFamily="34" charset="0"/>
                        </a:rPr>
                        <a:t>11-17/0995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Doppler comment resolutions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304682">
                <a:tc>
                  <a:txBody>
                    <a:bodyPr/>
                    <a:lstStyle/>
                    <a:p>
                      <a:pPr algn="r" fontAlgn="t"/>
                      <a:r>
                        <a:rPr lang="en-US" sz="1050" b="0" i="0" u="none" strike="noStrike">
                          <a:solidFill>
                            <a:srgbClr val="000000"/>
                          </a:solidFill>
                          <a:effectLst/>
                          <a:latin typeface="Calibri" panose="020F0502020204030204" pitchFamily="34" charset="0"/>
                        </a:rPr>
                        <a:t>11-17/1001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crs-on-28-2-2-txvector-and-rxvector-part-1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Bo Sun (ZTE Corporation)</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11-17/1296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CR-Miscellaneous-Part-1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Lochan Verma (Qualcomm)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11-17/1306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PHY_CR_28.3.3.2</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Xiaogang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11-17/1307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Changes to NDP feedback Tx/Rx vector</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Xiaogang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11-17/1315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Resolution to CID8576</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4682">
                <a:tc>
                  <a:txBody>
                    <a:bodyPr/>
                    <a:lstStyle/>
                    <a:p>
                      <a:pPr algn="r" fontAlgn="t"/>
                      <a:r>
                        <a:rPr lang="en-US" sz="1050" b="0" i="0" u="none" strike="noStrike">
                          <a:solidFill>
                            <a:srgbClr val="000000"/>
                          </a:solidFill>
                          <a:effectLst/>
                          <a:latin typeface="Calibri" panose="020F0502020204030204" pitchFamily="34" charset="0"/>
                        </a:rPr>
                        <a:t>11-17/1320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NSYM and TPE at RX side </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for Midamble design - Follow up</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11-17/1324</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11-17/1325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Text proposal on 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11-17/1327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Interleaver for HE-SIGA and HE-SIGB</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Dongguk Lim(LG Electronics)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11-17/1332</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PHY-CR-28.3.3.4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Junghoon Suh</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11-17/1350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On-TX-EVM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Ron Porat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11-17/1357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Capablity on Doppler Mode</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Ross Jian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11-17/1361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CRs for 20MHz-only STA - Part 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Sungeun Lee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11-17/1366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midamble design continued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11-17/1374</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EVM with amplitude drift ompensation</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4682">
                <a:tc>
                  <a:txBody>
                    <a:bodyPr/>
                    <a:lstStyle/>
                    <a:p>
                      <a:pPr algn="r" fontAlgn="t"/>
                      <a:r>
                        <a:rPr lang="en-US" sz="1050" b="0" i="0" u="none" strike="noStrike">
                          <a:solidFill>
                            <a:srgbClr val="000000"/>
                          </a:solidFill>
                          <a:effectLst/>
                          <a:latin typeface="Calibri" panose="020F0502020204030204" pitchFamily="34" charset="0"/>
                        </a:rPr>
                        <a:t>11-17/1375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Test Changes on Transmitter modulation accuracy (EVM) text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11-17/1376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Use of Doppler bit in 11ax</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11-17/1379</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cr-4808-revist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Ross Jian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dirty="0" smtClean="0">
                          <a:solidFill>
                            <a:srgbClr val="000000"/>
                          </a:solidFill>
                          <a:effectLst/>
                          <a:latin typeface="Calibri" panose="020F0502020204030204" pitchFamily="34" charset="0"/>
                        </a:rPr>
                        <a:t>MAC</a:t>
                      </a:r>
                      <a:endParaRPr lang="en-US" sz="105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11-17/1380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HE SIG B Spatial Configuration Field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11-17/1381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CID 6309 DCM in HE TB PPDUs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11-17/1383</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proposed-change-to-resolution-to-cid-9551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Yasuhiko Inoue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dirty="0">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929218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Group Chairs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4161544767"/>
              </p:ext>
            </p:extLst>
          </p:nvPr>
        </p:nvGraphicFramePr>
        <p:xfrm>
          <a:off x="914400" y="2209800"/>
          <a:ext cx="7391400" cy="2784579"/>
        </p:xfrm>
        <a:graphic>
          <a:graphicData uri="http://schemas.openxmlformats.org/drawingml/2006/table">
            <a:tbl>
              <a:tblPr/>
              <a:tblGrid>
                <a:gridCol w="1847850"/>
                <a:gridCol w="1847850"/>
                <a:gridCol w="1847850"/>
                <a:gridCol w="1847850"/>
              </a:tblGrid>
              <a:tr h="5901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dirty="0" smtClean="0">
                          <a:ln>
                            <a:noFill/>
                          </a:ln>
                          <a:solidFill>
                            <a:srgbClr val="FFFFFF"/>
                          </a:solidFill>
                          <a:effectLst/>
                          <a:latin typeface="Times New Roman" pitchFamily="18" charset="0"/>
                          <a:ea typeface="MS PGothic" pitchFamily="34" charset="-128"/>
                        </a:rPr>
                        <a:t>MAC</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PHY</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MU</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Spatial Reuse</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r>
              <a:tr h="9143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Chao-Chun Wang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a:t>
                      </a:r>
                      <a:r>
                        <a:rPr kumimoji="0" lang="en-CA" altLang="zh-CN" sz="1800" b="1" i="0" u="none" strike="noStrike" cap="none" normalizeH="0" baseline="0" dirty="0" err="1" smtClean="0">
                          <a:ln>
                            <a:noFill/>
                          </a:ln>
                          <a:solidFill>
                            <a:srgbClr val="000000"/>
                          </a:solidFill>
                          <a:effectLst/>
                          <a:latin typeface="Times New Roman" pitchFamily="18" charset="0"/>
                          <a:ea typeface="MS PGothic" pitchFamily="34" charset="-128"/>
                        </a:rPr>
                        <a:t>Mediatek</a:t>
                      </a: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Bo Sun (ZTE)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Sigurd Schelstraete (QAT)</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Laurent Cariou (Orange)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Jianhan Liu (MTK)</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Kiseon Ryu (LG)</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Guido Hiertz (Ericsson)</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Times New Roman" pitchFamily="18" charset="0"/>
                          <a:ea typeface="MS PGothic" pitchFamily="34" charset="-128"/>
                        </a:rPr>
                        <a:t>Hongyuan Zhang </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(MRVL)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David (</a:t>
                      </a:r>
                      <a:r>
                        <a:rPr kumimoji="0" lang="en-CA" altLang="zh-CN" sz="1800" b="1" i="0" u="none" strike="noStrike" cap="none" normalizeH="0" baseline="0" dirty="0" err="1" smtClean="0">
                          <a:ln>
                            <a:noFill/>
                          </a:ln>
                          <a:solidFill>
                            <a:srgbClr val="000000"/>
                          </a:solidFill>
                          <a:effectLst/>
                          <a:latin typeface="Times New Roman" pitchFamily="18" charset="0"/>
                          <a:ea typeface="MS PGothic" pitchFamily="34" charset="-128"/>
                        </a:rPr>
                        <a:t>Xun</a:t>
                      </a: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 Yang</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Jae </a:t>
                      </a:r>
                      <a:r>
                        <a:rPr kumimoji="0" lang="en-US" altLang="zh-CN" sz="1800" b="1" i="0" u="none" strike="noStrike" cap="none" normalizeH="0" baseline="0" dirty="0" err="1" smtClean="0">
                          <a:ln>
                            <a:noFill/>
                          </a:ln>
                          <a:solidFill>
                            <a:srgbClr val="FF0000"/>
                          </a:solidFill>
                          <a:effectLst/>
                          <a:latin typeface="Times New Roman" pitchFamily="18" charset="0"/>
                          <a:ea typeface="MS PGothic" pitchFamily="34" charset="-128"/>
                        </a:rPr>
                        <a:t>Seung</a:t>
                      </a: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 Lee (ETRI)</a:t>
                      </a:r>
                      <a:endPar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extLst>
      <p:ext uri="{BB962C8B-B14F-4D97-AF65-F5344CB8AC3E}">
        <p14:creationId xmlns:p14="http://schemas.microsoft.com/office/powerpoint/2010/main" val="18992640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July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Discussed options and need for volunteers for the Waveform generation activity.</a:t>
            </a:r>
          </a:p>
          <a:p>
            <a:pPr>
              <a:buFont typeface="Arial" panose="020B0604020202020204" pitchFamily="34" charset="0"/>
              <a:buChar char="•"/>
            </a:pPr>
            <a:r>
              <a:rPr lang="en-CA" dirty="0"/>
              <a:t>Motion passed to extend 802.11ax scope to include bands up to 7.125 </a:t>
            </a:r>
            <a:r>
              <a:rPr lang="en-CA" dirty="0" smtClean="0"/>
              <a:t>GHz</a:t>
            </a:r>
          </a:p>
          <a:p>
            <a:pPr>
              <a:buFont typeface="Arial" panose="020B0604020202020204" pitchFamily="34" charset="0"/>
              <a:buChar char="•"/>
            </a:pPr>
            <a:r>
              <a:rPr lang="en-CA" sz="2200" dirty="0"/>
              <a:t>The TG held a 3-day ad hoc meeting in Santa Clara to work on the MAC and MU remaining comments</a:t>
            </a:r>
          </a:p>
          <a:p>
            <a:pPr lvl="1">
              <a:buFont typeface="Arial" panose="020B0604020202020204" pitchFamily="34" charset="0"/>
              <a:buChar char="•"/>
            </a:pPr>
            <a:r>
              <a:rPr lang="en-CA" sz="1800" b="1" dirty="0"/>
              <a:t>35 Submissions were discussed covering over 650 CID. Most of the CIDs are now ready for motion.</a:t>
            </a:r>
          </a:p>
          <a:p>
            <a:pPr lvl="1">
              <a:buFont typeface="Arial" panose="020B0604020202020204" pitchFamily="34" charset="0"/>
              <a:buChar char="•"/>
            </a:pPr>
            <a:r>
              <a:rPr lang="en-CA" sz="1800" b="1" dirty="0"/>
              <a:t>Agenda for the ad hoc meeting is available at 11-17/1251r4.</a:t>
            </a:r>
          </a:p>
          <a:p>
            <a:pPr>
              <a:buFont typeface="Arial" panose="020B0604020202020204" pitchFamily="34" charset="0"/>
              <a:buChar char="•"/>
            </a:pPr>
            <a:r>
              <a:rPr lang="en-CA" sz="2200" dirty="0"/>
              <a:t>Additionally about 60 CIDs are resolved during the </a:t>
            </a:r>
            <a:r>
              <a:rPr lang="en-CA" sz="2200" dirty="0" err="1"/>
              <a:t>telecons</a:t>
            </a:r>
            <a:r>
              <a:rPr lang="en-CA" sz="2200" dirty="0"/>
              <a:t>.</a:t>
            </a:r>
          </a:p>
          <a:p>
            <a:pPr>
              <a:buFont typeface="Arial" panose="020B0604020202020204" pitchFamily="34" charset="0"/>
              <a:buChar char="•"/>
            </a:pPr>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(July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July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mentor.ieee.org/802.11/dcn/17/11-17-1105-00-00ax-tgax-july-2017-berlin-meeting-minutes.docx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mentor.ieee.org/802.11/dcn/17/11-17-1177-03-00ax-tgax-teleconference-minutes-from-july-to-august-2017.docx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mentor.ieee.org/802.11/dcn/17/11-17-1367-00-00ax-minutes-from-tgax-non-phy-ad-hoc-meeting-sep-2017.docx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mentor.ieee.org/802.11/dcn/17/11-17-1154-00-00ax-11ax-mac-ad-hoc-meeting-minutes.docx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mentor.ieee.org/802.11/dcn/17/11-17-1148-00-00ax-tgax-mu-and-sr-ad-hoc-group-meeting-minutes-july-2017.docx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mentor.ieee.org/802.11/dcn/17/11-17-1094-00-00ax-tgax-july-2017-berlin-phy-ad-hoc-meeting-minutes.docx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smtClean="0"/>
              <a:t>Move:</a:t>
            </a:r>
            <a:r>
              <a:rPr lang="en-US" altLang="en-US" sz="2000" dirty="0"/>
              <a:t> </a:t>
            </a:r>
            <a:r>
              <a:rPr lang="en-US" altLang="en-US" sz="2000" dirty="0" smtClean="0"/>
              <a:t>Suhwook Kim	</a:t>
            </a:r>
            <a:r>
              <a:rPr lang="en-US" altLang="en-US" sz="2000" dirty="0"/>
              <a:t>	Second</a:t>
            </a:r>
            <a:r>
              <a:rPr lang="en-US" altLang="en-US" sz="2000" dirty="0" smtClean="0"/>
              <a:t>: Abhishek Patil</a:t>
            </a:r>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Motion</a:t>
            </a:r>
            <a:endParaRPr lang="en-US" dirty="0"/>
          </a:p>
        </p:txBody>
      </p:sp>
      <p:sp>
        <p:nvSpPr>
          <p:cNvPr id="3" name="Content Placeholder 2"/>
          <p:cNvSpPr>
            <a:spLocks noGrp="1"/>
          </p:cNvSpPr>
          <p:nvPr>
            <p:ph idx="1"/>
          </p:nvPr>
        </p:nvSpPr>
        <p:spPr/>
        <p:txBody>
          <a:bodyPr/>
          <a:lstStyle/>
          <a:p>
            <a:r>
              <a:rPr lang="en-US" dirty="0" smtClean="0"/>
              <a:t>Move to affirm that the IEEE P802.11ax CSD in document 11-14/0169r1 still applies to the modified PAR in document 11-17/0913r2.</a:t>
            </a:r>
          </a:p>
          <a:p>
            <a:endParaRPr lang="en-US" dirty="0"/>
          </a:p>
          <a:p>
            <a:r>
              <a:rPr lang="en-US" dirty="0" smtClean="0"/>
              <a:t>Move:		</a:t>
            </a:r>
            <a:r>
              <a:rPr lang="en-US" dirty="0" err="1" smtClean="0"/>
              <a:t>Yasi</a:t>
            </a:r>
            <a:r>
              <a:rPr lang="en-US" dirty="0" smtClean="0"/>
              <a:t> Inoue	Second: Rich Kennedy</a:t>
            </a:r>
          </a:p>
          <a:p>
            <a:r>
              <a:rPr lang="en-US" dirty="0" smtClean="0"/>
              <a:t>Y/N/A : 95/0/0 </a:t>
            </a:r>
          </a:p>
          <a:p>
            <a:r>
              <a:rPr lang="en-US" dirty="0" smtClean="0"/>
              <a:t>Passes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911682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50385421"/>
              </p:ext>
            </p:extLst>
          </p:nvPr>
        </p:nvGraphicFramePr>
        <p:xfrm>
          <a:off x="6324600" y="1990165"/>
          <a:ext cx="1705286" cy="1438835"/>
        </p:xfrm>
        <a:graphic>
          <a:graphicData uri="http://schemas.openxmlformats.org/presentationml/2006/ole">
            <mc:AlternateContent xmlns:mc="http://schemas.openxmlformats.org/markup-compatibility/2006">
              <mc:Choice xmlns:v="urn:schemas-microsoft-com:vml" Requires="v">
                <p:oleObj spid="_x0000_s4133"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6324600" y="1990165"/>
                        <a:ext cx="1705286" cy="1438835"/>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altLang="zh-CN" dirty="0" smtClean="0"/>
              <a:t>September </a:t>
            </a:r>
            <a:r>
              <a:rPr lang="en-US" altLang="zh-CN" dirty="0"/>
              <a:t>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smtClean="0"/>
              <a:t>September </a:t>
            </a:r>
            <a:r>
              <a:rPr lang="en-US" altLang="zh-CN" dirty="0"/>
              <a:t>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smtClean="0">
                <a:solidFill>
                  <a:srgbClr val="FF0000"/>
                </a:solidFill>
              </a:rPr>
              <a:t>September </a:t>
            </a:r>
            <a:r>
              <a:rPr lang="en-US" altLang="zh-CN" dirty="0">
                <a:solidFill>
                  <a:srgbClr val="FF0000"/>
                </a:solidFill>
              </a:rPr>
              <a:t>2017: Draft 2.0 and </a:t>
            </a:r>
            <a:r>
              <a:rPr lang="en-US" altLang="zh-CN" strike="sngStrike" dirty="0" smtClean="0">
                <a:solidFill>
                  <a:srgbClr val="FF0000"/>
                </a:solidFill>
              </a:rPr>
              <a:t>recirculation </a:t>
            </a:r>
            <a:r>
              <a:rPr lang="en-US" altLang="zh-CN" dirty="0" smtClean="0">
                <a:solidFill>
                  <a:srgbClr val="FF0000"/>
                </a:solidFill>
              </a:rPr>
              <a:t>WG LB</a:t>
            </a:r>
            <a:endParaRPr lang="en-US" altLang="zh-CN" dirty="0">
              <a:solidFill>
                <a:srgbClr val="FF0000"/>
              </a:solidFill>
            </a:endParaRPr>
          </a:p>
          <a:p>
            <a:pPr>
              <a:buFont typeface="Arial" panose="020B0604020202020204" pitchFamily="34" charset="0"/>
              <a:buChar char="•"/>
            </a:pPr>
            <a:r>
              <a:rPr lang="en-CA" altLang="zh-CN" dirty="0">
                <a:solidFill>
                  <a:srgbClr val="FFC000"/>
                </a:solidFill>
              </a:rPr>
              <a:t>November 2017: MDR (Mandatory Document Review)</a:t>
            </a:r>
          </a:p>
          <a:p>
            <a:pPr>
              <a:buFont typeface="Arial" panose="020B0604020202020204" pitchFamily="34" charset="0"/>
              <a:buChar char="•"/>
            </a:pPr>
            <a:r>
              <a:rPr lang="en-CA" altLang="zh-CN" dirty="0">
                <a:solidFill>
                  <a:srgbClr val="FFC000"/>
                </a:solidFill>
              </a:rPr>
              <a:t>January 2018: Formation of SB pool</a:t>
            </a:r>
            <a:endParaRPr lang="en-US" altLang="zh-CN" dirty="0">
              <a:solidFill>
                <a:srgbClr val="FFC000"/>
              </a:solidFill>
            </a:endParaRPr>
          </a:p>
          <a:p>
            <a:pPr>
              <a:buFont typeface="Arial" panose="020B0604020202020204" pitchFamily="34" charset="0"/>
              <a:buChar char="•"/>
            </a:pPr>
            <a:r>
              <a:rPr lang="en-US" altLang="zh-CN" dirty="0" smtClean="0">
                <a:solidFill>
                  <a:srgbClr val="FFC000"/>
                </a:solidFill>
              </a:rPr>
              <a:t>September </a:t>
            </a:r>
            <a:r>
              <a:rPr lang="en-US" altLang="zh-CN" dirty="0">
                <a:solidFill>
                  <a:srgbClr val="FFC000"/>
                </a:solidFill>
              </a:rPr>
              <a:t>2018: Sponsor Ballot</a:t>
            </a:r>
          </a:p>
          <a:p>
            <a:pPr>
              <a:buFont typeface="Arial" panose="020B0604020202020204" pitchFamily="34" charset="0"/>
              <a:buChar char="•"/>
            </a:pPr>
            <a:r>
              <a:rPr lang="en-CA" altLang="zh-CN" dirty="0">
                <a:solidFill>
                  <a:srgbClr val="FFC000"/>
                </a:solidFill>
              </a:rPr>
              <a:t>December 2018: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September 11,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 PHY (Kona 4/5)</a:t>
            </a:r>
          </a:p>
          <a:p>
            <a:pPr lvl="1">
              <a:buFont typeface="Arial" panose="020B0604020202020204" pitchFamily="34" charset="0"/>
              <a:buChar char="•"/>
            </a:pPr>
            <a:r>
              <a:rPr lang="en-US" dirty="0" smtClean="0"/>
              <a:t>Ad Hoc #2: MAC (</a:t>
            </a:r>
            <a:r>
              <a:rPr lang="en-US" dirty="0" err="1" smtClean="0"/>
              <a:t>Kohala</a:t>
            </a:r>
            <a:r>
              <a:rPr lang="en-US" dirty="0" smtClean="0"/>
              <a:t> 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11,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 Hoc Group Meetings</a:t>
            </a:r>
          </a:p>
          <a:p>
            <a:pPr lvl="1">
              <a:buFont typeface="Arial" panose="020B0604020202020204" pitchFamily="34" charset="0"/>
              <a:buChar char="•"/>
            </a:pPr>
            <a:r>
              <a:rPr lang="en-US" dirty="0" smtClean="0"/>
              <a:t>Ad Hoc #1: PHY (Kona 4/5)</a:t>
            </a:r>
          </a:p>
          <a:p>
            <a:pPr lvl="1">
              <a:buFont typeface="Arial" panose="020B0604020202020204" pitchFamily="34" charset="0"/>
              <a:buChar char="•"/>
            </a:pPr>
            <a:r>
              <a:rPr lang="en-US" dirty="0" smtClean="0"/>
              <a:t>Ad Hoc #2: MAC (</a:t>
            </a:r>
            <a:r>
              <a:rPr lang="en-US" dirty="0" err="1" smtClean="0"/>
              <a:t>Kohala</a:t>
            </a:r>
            <a:r>
              <a:rPr lang="en-US" dirty="0" smtClean="0"/>
              <a:t> 3)</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572160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September 12,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September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a:t>
            </a:r>
            <a:r>
              <a:rPr lang="en-US" altLang="en-US" dirty="0" smtClean="0"/>
              <a:t>September 12,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a:t>
            </a:r>
            <a:r>
              <a:rPr lang="en-US" dirty="0" smtClean="0"/>
              <a:t>MU </a:t>
            </a:r>
            <a:r>
              <a:rPr lang="en-US" dirty="0"/>
              <a:t>(Kona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September 13,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a:t>
            </a:r>
            <a:r>
              <a:rPr lang="en-US" altLang="en-US" dirty="0" smtClean="0"/>
              <a:t>September 13,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September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September 13,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TG Motions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September 13,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[Having approved changes to &lt;group&gt; &lt;previous-draft&gt;, as defined in &lt;doc-ref&gt;,</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[Instruct the editor to prepare &lt;group&gt; &lt;draft&gt;,  and]]</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Approve a 30 day Working Group Technical Letter Ballot asking the question “Should &lt;group&gt; &lt;draft&gt; be forwarded to Sponsor Ballot?”</a:t>
            </a:r>
          </a:p>
          <a:p>
            <a:pPr marL="22860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9659471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1236</TotalTime>
  <Words>3707</Words>
  <Application>Microsoft Office PowerPoint</Application>
  <PresentationFormat>On-screen Show (4:3)</PresentationFormat>
  <Paragraphs>917</Paragraphs>
  <Slides>42</Slides>
  <Notes>3</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3</vt:i4>
      </vt:variant>
      <vt:variant>
        <vt:lpstr>Slide Titles</vt:lpstr>
      </vt:variant>
      <vt:variant>
        <vt:i4>42</vt:i4>
      </vt:variant>
    </vt:vector>
  </HeadingPairs>
  <TitlesOfParts>
    <vt:vector size="57" baseType="lpstr">
      <vt:lpstr>Arial Unicode MS</vt:lpstr>
      <vt:lpstr>MS Gothic</vt:lpstr>
      <vt:lpstr>ＭＳ Ｐゴシック</vt:lpstr>
      <vt:lpstr>ＭＳ Ｐゴシック</vt:lpstr>
      <vt:lpstr>Arial</vt:lpstr>
      <vt:lpstr>Arial Black</vt:lpstr>
      <vt:lpstr>Calibri</vt:lpstr>
      <vt:lpstr>Monotype Sorts</vt:lpstr>
      <vt:lpstr>Symbol</vt:lpstr>
      <vt:lpstr>Times New Roman</vt:lpstr>
      <vt:lpstr>Wingdings</vt:lpstr>
      <vt:lpstr>Office Theme</vt:lpstr>
      <vt:lpstr>Document</vt:lpstr>
      <vt:lpstr>Worksheet</vt:lpstr>
      <vt:lpstr>Packager Shell Object</vt:lpstr>
      <vt:lpstr>TGax September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September 11, 10:30 – 13:30 </vt:lpstr>
      <vt:lpstr>Submissions</vt:lpstr>
      <vt:lpstr>Presented during Telecon or ad hoc and Ready for Motion (I)</vt:lpstr>
      <vt:lpstr>Presented during Telecon or ad hoc and Ready for Motion (II)</vt:lpstr>
      <vt:lpstr>MU Submissions</vt:lpstr>
      <vt:lpstr>MAC Submissions</vt:lpstr>
      <vt:lpstr>PowerPoint Presentation</vt:lpstr>
      <vt:lpstr>PHY Submissions</vt:lpstr>
      <vt:lpstr>Ad Hoc Group Chairs</vt:lpstr>
      <vt:lpstr>Summary from July 2017</vt:lpstr>
      <vt:lpstr>Approval of  TG Minutes (July 2017 Meeting and Telecon Minutes) </vt:lpstr>
      <vt:lpstr>CSD Motion</vt:lpstr>
      <vt:lpstr>Editor Report</vt:lpstr>
      <vt:lpstr>Timeline</vt:lpstr>
      <vt:lpstr>Agenda for Monday September 11, 16:00 – 18:00 </vt:lpstr>
      <vt:lpstr>Agenda for Monday September 11, 19:30 – 21:30 </vt:lpstr>
      <vt:lpstr>Agenda for Tuesday September 12, 10:30 – 12:30 </vt:lpstr>
      <vt:lpstr>Agenda for Tuesday September 12, 16:00 – 18:00 </vt:lpstr>
      <vt:lpstr>Agenda for Tuesday September 12, 19:30 – 21:30 </vt:lpstr>
      <vt:lpstr>Agenda for Wednesday September 13, 08:00 – 10:00 </vt:lpstr>
      <vt:lpstr>Agenda for Wednesday September 13, 13:30 – 15:30 </vt:lpstr>
      <vt:lpstr>Agenda for Wednesday September 13, 16:00 – 18:00 </vt:lpstr>
      <vt:lpstr>Agenda for Thursday September 13, 13:30 – 15:30</vt:lpstr>
      <vt:lpstr>Agenda for Thursday September 13, 16:00 – 18:00</vt:lpstr>
      <vt:lpstr>WG LB Motion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67</cp:revision>
  <cp:lastPrinted>1601-01-01T00:00:00Z</cp:lastPrinted>
  <dcterms:created xsi:type="dcterms:W3CDTF">2017-01-26T15:28:16Z</dcterms:created>
  <dcterms:modified xsi:type="dcterms:W3CDTF">2017-09-11T23:43:04Z</dcterms:modified>
</cp:coreProperties>
</file>