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 id="271" r:id="rId17"/>
    <p:sldId id="272" r:id="rId18"/>
    <p:sldId id="273" r:id="rId19"/>
    <p:sldId id="274" r:id="rId20"/>
    <p:sldId id="275" r:id="rId21"/>
    <p:sldId id="276" r:id="rId22"/>
    <p:sldId id="277" r:id="rId23"/>
    <p:sldId id="288" r:id="rId24"/>
    <p:sldId id="278" r:id="rId25"/>
    <p:sldId id="279" r:id="rId26"/>
    <p:sldId id="280" r:id="rId27"/>
    <p:sldId id="281" r:id="rId28"/>
    <p:sldId id="282" r:id="rId29"/>
    <p:sldId id="283" r:id="rId30"/>
    <p:sldId id="284" r:id="rId31"/>
    <p:sldId id="285" r:id="rId32"/>
    <p:sldId id="287" r:id="rId33"/>
    <p:sldId id="286" r:id="rId3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6985" autoAdjust="0"/>
    <p:restoredTop sz="94660"/>
  </p:normalViewPr>
  <p:slideViewPr>
    <p:cSldViewPr>
      <p:cViewPr varScale="1">
        <p:scale>
          <a:sx n="72" d="100"/>
          <a:sy n="72" d="100"/>
        </p:scale>
        <p:origin x="1188" y="5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August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August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August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August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802.11-17/1219r0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August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TGax </a:t>
            </a:r>
            <a:r>
              <a:rPr lang="en-US" altLang="en-US" dirty="0" smtClean="0"/>
              <a:t>September </a:t>
            </a:r>
            <a:r>
              <a:rPr lang="en-US" altLang="en-US" dirty="0"/>
              <a:t>2017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2017-08-02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07"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685800" y="1447800"/>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5029200"/>
          </a:xfrm>
        </p:spPr>
        <p:txBody>
          <a:bodyPr/>
          <a:lstStyle/>
          <a:p>
            <a:pPr marL="0" lvl="0" indent="0" defTabSz="457200">
              <a:buClrTx/>
            </a:pPr>
            <a:r>
              <a:rPr lang="en-GB" altLang="en-US" sz="1600" kern="1200" dirty="0">
                <a:latin typeface="Times New Roman" panose="02020603050405020304" pitchFamily="18" charset="0"/>
                <a:ea typeface="MS Gothic" panose="020B0609070205080204" pitchFamily="49" charset="-128"/>
              </a:rPr>
              <a:t>Participation in any IEEE 802 meeting (Sponsor, Sponsor subgroup, Working Group, Working Group subgroup, etc.) is on an individual basis</a:t>
            </a:r>
          </a:p>
          <a:p>
            <a:pPr marL="339725" lvl="0" indent="-336550" defTabSz="457200">
              <a:buFont typeface="Arial" panose="020B0604020202020204" pitchFamily="34" charset="0"/>
              <a:buChar char="•"/>
            </a:pPr>
            <a:r>
              <a:rPr lang="en-GB" altLang="en-US" sz="1400" kern="1200" dirty="0">
                <a:latin typeface="Times New Roman" panose="02020603050405020304" pitchFamily="18"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defTabSz="457200">
              <a:buFont typeface="Arial" panose="020B0604020202020204" pitchFamily="34" charset="0"/>
              <a:buChar char="•"/>
            </a:pPr>
            <a:r>
              <a:rPr lang="en-GB" altLang="en-US" sz="1400" kern="1200" dirty="0">
                <a:latin typeface="Times New Roman" panose="02020603050405020304" pitchFamily="18"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kern="1200" dirty="0" err="1">
                <a:latin typeface="Times New Roman" panose="02020603050405020304" pitchFamily="18" charset="0"/>
                <a:ea typeface="MS Gothic" panose="020B0609070205080204" pitchFamily="49" charset="-128"/>
              </a:rPr>
              <a:t>subclause</a:t>
            </a:r>
            <a:r>
              <a:rPr lang="en-GB" altLang="en-US" sz="1400" kern="1200" dirty="0">
                <a:latin typeface="Times New Roman" panose="02020603050405020304" pitchFamily="18" charset="0"/>
                <a:ea typeface="MS Gothic" panose="020B0609070205080204" pitchFamily="49" charset="-128"/>
              </a:rPr>
              <a:t> 4.2.1 “Establishment”, of the IEEE 802 LMSC Working Group Policies and Procedures)</a:t>
            </a:r>
          </a:p>
          <a:p>
            <a:pPr marL="339725" lvl="0" indent="-336550" defTabSz="457200">
              <a:buFont typeface="Arial" panose="020B0604020202020204" pitchFamily="34" charset="0"/>
              <a:buChar char="•"/>
            </a:pPr>
            <a:r>
              <a:rPr lang="en-GB" altLang="en-US" sz="1400" kern="1200" dirty="0">
                <a:latin typeface="Times New Roman" panose="02020603050405020304" pitchFamily="18"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defTabSz="457200">
              <a:buFont typeface="Arial" panose="020B0604020202020204" pitchFamily="34" charset="0"/>
              <a:buChar char="•"/>
            </a:pPr>
            <a:r>
              <a:rPr lang="en-GB" altLang="en-US" sz="1400" kern="1200" dirty="0">
                <a:latin typeface="Times New Roman" panose="02020603050405020304" pitchFamily="18"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latin typeface="Times New Roman" panose="02020603050405020304" pitchFamily="18" charset="0"/>
                <a:ea typeface="MS Gothic" panose="020B0609070205080204" pitchFamily="49" charset="-128"/>
              </a:rPr>
              <a:t>https://standards.ieee.org/develop/policies/bylaws/sb_bylaws.pdf </a:t>
            </a:r>
            <a:r>
              <a:rPr lang="en-GB" altLang="en-US" sz="1400" kern="1200" dirty="0">
                <a:latin typeface="Times New Roman" panose="02020603050405020304" pitchFamily="18" charset="0"/>
                <a:ea typeface="MS Gothic" panose="020B0609070205080204" pitchFamily="49" charset="-128"/>
              </a:rPr>
              <a:t> section 5.2.1.3 and the IEEE 802 LMSC Working Group Policies and Procedures, </a:t>
            </a:r>
            <a:r>
              <a:rPr lang="en-GB" altLang="en-US" sz="1400" kern="1200" dirty="0" err="1">
                <a:latin typeface="Times New Roman" panose="02020603050405020304" pitchFamily="18" charset="0"/>
                <a:ea typeface="MS Gothic" panose="020B0609070205080204" pitchFamily="49" charset="-128"/>
              </a:rPr>
              <a:t>subclause</a:t>
            </a:r>
            <a:r>
              <a:rPr lang="en-GB" altLang="en-US" sz="1400" kern="1200" dirty="0">
                <a:latin typeface="Times New Roman" panose="02020603050405020304" pitchFamily="18" charset="0"/>
                <a:ea typeface="MS Gothic" panose="020B0609070205080204" pitchFamily="49" charset="-128"/>
              </a:rPr>
              <a:t> 3.4.1 “Chair”, list item x.</a:t>
            </a:r>
          </a:p>
          <a:p>
            <a:pPr marL="0" lvl="0" indent="0" defTabSz="457200">
              <a:buClrTx/>
            </a:pPr>
            <a:r>
              <a:rPr lang="en-GB" altLang="en-US" sz="1600" kern="1200" dirty="0">
                <a:latin typeface="Times New Roman" panose="02020603050405020304" pitchFamily="18" charset="0"/>
                <a:ea typeface="MS Gothic" panose="020B0609070205080204" pitchFamily="49" charset="-128"/>
              </a:rPr>
              <a:t>By participating in IEEE 802 meetings, you accept these requirements.  If you do not agree to these policies then you shall not participate.</a:t>
            </a:r>
          </a:p>
          <a:p>
            <a:pPr marL="0" lvl="0" indent="0" algn="ctr" defTabSz="457200">
              <a:buClrTx/>
            </a:pPr>
            <a:r>
              <a:rPr lang="en-GB" altLang="en-US" sz="1200" b="0" kern="1200" dirty="0">
                <a:latin typeface="Times New Roman" panose="02020603050405020304" pitchFamily="18" charset="0"/>
                <a:ea typeface="MS Gothic" panose="020B0609070205080204" pitchFamily="49" charset="-128"/>
              </a:rPr>
              <a:t>(Latest revision of IEEE 802 LMSC Working Group Policies and Procedures: http://www.ieee802.org/devdocs.shtml)</a:t>
            </a:r>
          </a:p>
          <a:p>
            <a:pPr marL="0" lvl="0" indent="0" defTabSz="457200">
              <a:buClrTx/>
            </a:pPr>
            <a:endParaRPr lang="en-GB" altLang="en-US" sz="1200" b="0" kern="1200" dirty="0">
              <a:latin typeface="Times New Roman" panose="02020603050405020304" pitchFamily="18" charset="0"/>
              <a:ea typeface="MS Gothic" panose="020B0609070205080204" pitchFamily="49" charset="-128"/>
            </a:endParaRPr>
          </a:p>
          <a:p>
            <a:pPr marL="0" indent="0">
              <a:buFontTx/>
              <a:buNone/>
              <a:defRPr/>
            </a:pPr>
            <a:r>
              <a:rPr lang="en-US" sz="1800" dirty="0" smtClean="0"/>
              <a:t>.</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July 2017</a:t>
            </a:r>
          </a:p>
          <a:p>
            <a:pPr>
              <a:buFont typeface="Arial" panose="020B0604020202020204" pitchFamily="34" charset="0"/>
              <a:buChar char="•"/>
            </a:pPr>
            <a:r>
              <a:rPr lang="en-US" dirty="0" smtClean="0"/>
              <a:t>Continue with comment resolution on draft D1.0. </a:t>
            </a:r>
            <a:r>
              <a:rPr lang="en-US" dirty="0" smtClean="0"/>
              <a:t>The goal </a:t>
            </a:r>
            <a:r>
              <a:rPr lang="en-US" dirty="0" smtClean="0"/>
              <a:t>is to complete comment resolution and pass a motion for WG LB</a:t>
            </a:r>
          </a:p>
          <a:p>
            <a:pPr>
              <a:buFont typeface="Arial" panose="020B0604020202020204" pitchFamily="34" charset="0"/>
              <a:buChar char="•"/>
            </a:pPr>
            <a:r>
              <a:rPr lang="en-US" dirty="0" smtClean="0"/>
              <a:t>Schedule TG ad hoc meeting if needed</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373187"/>
            <a:ext cx="3808413" cy="4113213"/>
          </a:xfrm>
        </p:spPr>
        <p:txBody>
          <a:bodyPr/>
          <a:lstStyle/>
          <a:p>
            <a:pPr>
              <a:lnSpc>
                <a:spcPct val="80000"/>
              </a:lnSpc>
            </a:pPr>
            <a:r>
              <a:rPr lang="en-US" altLang="en-US" sz="1400" dirty="0"/>
              <a:t>Monday </a:t>
            </a:r>
            <a:r>
              <a:rPr lang="en-US" altLang="en-US" sz="1400" dirty="0" smtClean="0"/>
              <a:t>September 10, 10:30 </a:t>
            </a:r>
            <a:r>
              <a:rPr lang="en-US" altLang="en-US" sz="1400" dirty="0"/>
              <a:t>– </a:t>
            </a:r>
            <a:r>
              <a:rPr lang="en-US" altLang="en-US" sz="1400" dirty="0" smtClean="0"/>
              <a:t>12:30</a:t>
            </a:r>
            <a:endParaRPr lang="en-US" altLang="en-US" sz="1400" dirty="0">
              <a:sym typeface="Wingdings" panose="05000000000000000000" pitchFamily="2" charset="2"/>
            </a:endParaRPr>
          </a:p>
          <a:p>
            <a:pPr lvl="1">
              <a:lnSpc>
                <a:spcPct val="80000"/>
              </a:lnSpc>
            </a:pPr>
            <a:r>
              <a:rPr lang="en-US" altLang="en-US" sz="1400" dirty="0"/>
              <a:t>Call Ad Hoc Meeting to order</a:t>
            </a:r>
          </a:p>
          <a:p>
            <a:pPr lvl="1">
              <a:lnSpc>
                <a:spcPct val="80000"/>
              </a:lnSpc>
            </a:pPr>
            <a:r>
              <a:rPr lang="en-US" altLang="en-US" sz="1400" dirty="0"/>
              <a:t>IEEE 802 and 802.11 IPR Policy and procedure.</a:t>
            </a:r>
          </a:p>
          <a:p>
            <a:pPr lvl="1">
              <a:lnSpc>
                <a:spcPct val="80000"/>
              </a:lnSpc>
            </a:pPr>
            <a:r>
              <a:rPr lang="en-US" altLang="en-US" sz="1400" dirty="0"/>
              <a:t>Call for </a:t>
            </a:r>
            <a:r>
              <a:rPr lang="en-US" altLang="en-US" sz="1400" dirty="0" smtClean="0"/>
              <a:t>submissions</a:t>
            </a:r>
            <a:endParaRPr lang="en-US" altLang="en-US" sz="1400" dirty="0"/>
          </a:p>
          <a:p>
            <a:pPr lvl="1">
              <a:lnSpc>
                <a:spcPct val="80000"/>
              </a:lnSpc>
            </a:pPr>
            <a:r>
              <a:rPr lang="en-US" altLang="en-US" sz="1400" dirty="0"/>
              <a:t>Approval of ad hoc meeting agenda</a:t>
            </a:r>
          </a:p>
          <a:p>
            <a:pPr lvl="1">
              <a:lnSpc>
                <a:spcPct val="80000"/>
              </a:lnSpc>
            </a:pPr>
            <a:r>
              <a:rPr lang="en-US" altLang="en-US" sz="1400" dirty="0"/>
              <a:t>Presentations</a:t>
            </a:r>
          </a:p>
          <a:p>
            <a:pPr lvl="1">
              <a:lnSpc>
                <a:spcPct val="80000"/>
              </a:lnSpc>
            </a:pPr>
            <a:r>
              <a:rPr lang="en-US" altLang="en-US" sz="1400" dirty="0"/>
              <a:t>Recess </a:t>
            </a:r>
          </a:p>
          <a:p>
            <a:pPr>
              <a:lnSpc>
                <a:spcPct val="80000"/>
              </a:lnSpc>
            </a:pPr>
            <a:r>
              <a:rPr lang="en-US" altLang="en-US" sz="1400" dirty="0"/>
              <a:t>Monday </a:t>
            </a:r>
            <a:r>
              <a:rPr lang="en-US" altLang="en-US" sz="1400" dirty="0" smtClean="0"/>
              <a:t>September 10, 16:00 </a:t>
            </a:r>
            <a:r>
              <a:rPr lang="en-US" altLang="en-US" sz="1400" dirty="0"/>
              <a:t>– 18:00</a:t>
            </a:r>
          </a:p>
          <a:p>
            <a:pPr lvl="1">
              <a:lnSpc>
                <a:spcPct val="80000"/>
              </a:lnSpc>
            </a:pPr>
            <a:r>
              <a:rPr lang="en-US" altLang="en-US" sz="1400" dirty="0"/>
              <a:t>Ad Hoc Group Meetings</a:t>
            </a:r>
          </a:p>
          <a:p>
            <a:pPr>
              <a:lnSpc>
                <a:spcPct val="80000"/>
              </a:lnSpc>
            </a:pPr>
            <a:r>
              <a:rPr lang="en-US" altLang="en-US" sz="1400" dirty="0" smtClean="0"/>
              <a:t>Monday September 10, 21:30 </a:t>
            </a:r>
            <a:r>
              <a:rPr lang="en-US" altLang="en-US" sz="1400" dirty="0"/>
              <a:t>– </a:t>
            </a:r>
            <a:r>
              <a:rPr lang="en-US" altLang="en-US" sz="1400" dirty="0" smtClean="0"/>
              <a:t>23:30</a:t>
            </a:r>
            <a:endParaRPr lang="en-US" altLang="en-US" sz="1400" dirty="0"/>
          </a:p>
          <a:p>
            <a:pPr lvl="1">
              <a:lnSpc>
                <a:spcPct val="80000"/>
              </a:lnSpc>
            </a:pPr>
            <a:r>
              <a:rPr lang="en-US" altLang="en-US" sz="1400" dirty="0"/>
              <a:t>Ad Hoc Group Meetings </a:t>
            </a:r>
            <a:endParaRPr lang="en-US" altLang="en-US" sz="1400" dirty="0" smtClean="0"/>
          </a:p>
          <a:p>
            <a:pPr>
              <a:lnSpc>
                <a:spcPct val="80000"/>
              </a:lnSpc>
            </a:pPr>
            <a:r>
              <a:rPr lang="en-US" altLang="en-US" sz="1400" dirty="0" smtClean="0"/>
              <a:t>Tuesday September 11, 10:30 </a:t>
            </a:r>
            <a:r>
              <a:rPr lang="en-US" altLang="en-US" sz="1400" dirty="0"/>
              <a:t>– </a:t>
            </a:r>
            <a:r>
              <a:rPr lang="en-US" altLang="en-US" sz="1400" dirty="0" smtClean="0"/>
              <a:t>12:30</a:t>
            </a:r>
            <a:endParaRPr lang="en-US" altLang="en-US" sz="1400" dirty="0"/>
          </a:p>
          <a:p>
            <a:pPr lvl="1">
              <a:lnSpc>
                <a:spcPct val="80000"/>
              </a:lnSpc>
            </a:pPr>
            <a:r>
              <a:rPr lang="en-US" altLang="en-US" sz="1400" dirty="0" smtClean="0"/>
              <a:t>Ad Hoc Group Meetings</a:t>
            </a:r>
            <a:endParaRPr lang="en-US" altLang="en-US" sz="1800" dirty="0"/>
          </a:p>
          <a:p>
            <a:pPr>
              <a:lnSpc>
                <a:spcPct val="80000"/>
              </a:lnSpc>
            </a:pPr>
            <a:r>
              <a:rPr lang="en-CA" altLang="en-US" sz="1400" dirty="0"/>
              <a:t>Tuesday</a:t>
            </a:r>
            <a:r>
              <a:rPr lang="en-US" altLang="en-US" sz="1400" dirty="0"/>
              <a:t> </a:t>
            </a:r>
            <a:r>
              <a:rPr lang="en-US" altLang="en-US" sz="1400" dirty="0" smtClean="0"/>
              <a:t>September 11, </a:t>
            </a:r>
            <a:r>
              <a:rPr lang="en-US" altLang="en-US" sz="1400" dirty="0"/>
              <a:t>16:00 – 18:00</a:t>
            </a:r>
          </a:p>
          <a:p>
            <a:pPr lvl="1">
              <a:lnSpc>
                <a:spcPct val="80000"/>
              </a:lnSpc>
            </a:pPr>
            <a:r>
              <a:rPr lang="en-US" altLang="en-US" sz="1400" dirty="0"/>
              <a:t>Ad Hoc Group </a:t>
            </a:r>
            <a:r>
              <a:rPr lang="en-US" altLang="en-US" sz="1400" dirty="0" smtClean="0"/>
              <a:t>Meetings</a:t>
            </a:r>
          </a:p>
          <a:p>
            <a:pPr>
              <a:lnSpc>
                <a:spcPct val="80000"/>
              </a:lnSpc>
            </a:pPr>
            <a:r>
              <a:rPr lang="en-US" altLang="en-US" sz="1400" dirty="0" smtClean="0"/>
              <a:t>Tuesday September 11, 19:30 – 21:30</a:t>
            </a:r>
          </a:p>
          <a:p>
            <a:pPr>
              <a:lnSpc>
                <a:spcPct val="80000"/>
              </a:lnSpc>
            </a:pPr>
            <a:r>
              <a:rPr lang="en-US" altLang="en-US" sz="1400" dirty="0"/>
              <a:t>	</a:t>
            </a:r>
            <a:r>
              <a:rPr lang="en-US" altLang="en-US" sz="1400" b="0" dirty="0" smtClean="0"/>
              <a:t>Ad Hoc Group Meetings</a:t>
            </a:r>
            <a:endParaRPr lang="en-US" altLang="en-US" sz="1400" b="0" dirty="0"/>
          </a:p>
          <a:p>
            <a:endParaRPr lang="en-US" dirty="0"/>
          </a:p>
        </p:txBody>
      </p:sp>
      <p:sp>
        <p:nvSpPr>
          <p:cNvPr id="8" name="Content Placeholder 7"/>
          <p:cNvSpPr>
            <a:spLocks noGrp="1"/>
          </p:cNvSpPr>
          <p:nvPr>
            <p:ph sz="half" idx="2"/>
          </p:nvPr>
        </p:nvSpPr>
        <p:spPr>
          <a:xfrm>
            <a:off x="4571206" y="1144587"/>
            <a:ext cx="3810000" cy="4113213"/>
          </a:xfrm>
        </p:spPr>
        <p:txBody>
          <a:bodyPr/>
          <a:lstStyle/>
          <a:p>
            <a:pPr>
              <a:lnSpc>
                <a:spcPct val="80000"/>
              </a:lnSpc>
            </a:pPr>
            <a:r>
              <a:rPr lang="en-US" altLang="en-US" sz="1200" dirty="0"/>
              <a:t>Wednesday </a:t>
            </a:r>
            <a:r>
              <a:rPr lang="en-US" altLang="en-US" sz="1200" dirty="0" smtClean="0"/>
              <a:t>September 12,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Progress Review</a:t>
            </a:r>
          </a:p>
          <a:p>
            <a:pPr lvl="1">
              <a:lnSpc>
                <a:spcPct val="80000"/>
              </a:lnSpc>
            </a:pPr>
            <a:r>
              <a:rPr lang="en-US" altLang="en-US" sz="1200" dirty="0"/>
              <a:t>Presentations</a:t>
            </a:r>
          </a:p>
          <a:p>
            <a:pPr lvl="1">
              <a:lnSpc>
                <a:spcPct val="80000"/>
              </a:lnSpc>
            </a:pPr>
            <a:r>
              <a:rPr lang="en-US" altLang="en-US" sz="1200" dirty="0"/>
              <a:t>Recess</a:t>
            </a:r>
            <a:endParaRPr lang="en-US" altLang="en-US" sz="1600" dirty="0"/>
          </a:p>
          <a:p>
            <a:pPr>
              <a:lnSpc>
                <a:spcPct val="80000"/>
              </a:lnSpc>
            </a:pPr>
            <a:r>
              <a:rPr lang="en-US" altLang="en-US" sz="1200" dirty="0" smtClean="0"/>
              <a:t>Wednesday September 12, 13:30 – 15:30</a:t>
            </a:r>
          </a:p>
          <a:p>
            <a:pPr lvl="1">
              <a:lnSpc>
                <a:spcPct val="80000"/>
              </a:lnSpc>
            </a:pPr>
            <a:r>
              <a:rPr lang="en-US" altLang="en-US" sz="1200" dirty="0" smtClean="0"/>
              <a:t>Ad </a:t>
            </a:r>
            <a:r>
              <a:rPr lang="en-US" altLang="en-US" sz="1200" dirty="0"/>
              <a:t>Hoc Group Meetings</a:t>
            </a:r>
          </a:p>
          <a:p>
            <a:pPr>
              <a:lnSpc>
                <a:spcPct val="80000"/>
              </a:lnSpc>
            </a:pPr>
            <a:r>
              <a:rPr lang="en-US" altLang="en-US" sz="1200" dirty="0"/>
              <a:t>Wednesday </a:t>
            </a:r>
            <a:r>
              <a:rPr lang="en-US" altLang="en-US" sz="1200" dirty="0" smtClean="0"/>
              <a:t>September 12, </a:t>
            </a:r>
            <a:r>
              <a:rPr lang="en-US" altLang="en-US" sz="1200" dirty="0"/>
              <a:t>16:00 – 18:00</a:t>
            </a:r>
          </a:p>
          <a:p>
            <a:pPr lvl="1">
              <a:lnSpc>
                <a:spcPct val="80000"/>
              </a:lnSpc>
            </a:pPr>
            <a:r>
              <a:rPr lang="en-US" altLang="en-US" sz="1200" dirty="0"/>
              <a:t>Ad Hoc Group Meetings</a:t>
            </a:r>
          </a:p>
          <a:p>
            <a:pPr>
              <a:lnSpc>
                <a:spcPct val="80000"/>
              </a:lnSpc>
            </a:pPr>
            <a:r>
              <a:rPr lang="en-US" altLang="en-US" sz="1200" dirty="0"/>
              <a:t>Thursday </a:t>
            </a:r>
            <a:r>
              <a:rPr lang="en-US" altLang="en-US" sz="1200" dirty="0" smtClean="0"/>
              <a:t>September 13, </a:t>
            </a:r>
            <a:r>
              <a:rPr lang="en-US" altLang="en-US" sz="1200" dirty="0"/>
              <a:t>13:30 – 15:30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Recess</a:t>
            </a:r>
          </a:p>
          <a:p>
            <a:pPr>
              <a:lnSpc>
                <a:spcPct val="80000"/>
              </a:lnSpc>
            </a:pPr>
            <a:r>
              <a:rPr lang="en-US" altLang="en-US" sz="1200" dirty="0"/>
              <a:t>Thursday </a:t>
            </a:r>
            <a:r>
              <a:rPr lang="en-US" altLang="en-US" sz="1200" dirty="0" smtClean="0"/>
              <a:t>September 13, </a:t>
            </a:r>
            <a:r>
              <a:rPr lang="en-US" altLang="en-US" sz="1200" dirty="0"/>
              <a:t>16:00 – 18:00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Goals for November 2016</a:t>
            </a:r>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August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smtClean="0"/>
              <a:t>August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455901304"/>
              </p:ext>
            </p:extLst>
          </p:nvPr>
        </p:nvGraphicFramePr>
        <p:xfrm>
          <a:off x="1143000" y="1828800"/>
          <a:ext cx="7086600" cy="3486343"/>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508092">
                <a:tc>
                  <a:txBody>
                    <a:bodyPr/>
                    <a:lstStyle/>
                    <a:p>
                      <a:pPr algn="ctr"/>
                      <a:r>
                        <a:rPr lang="en-US" dirty="0" smtClean="0"/>
                        <a:t>AM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AM 2</a:t>
                      </a:r>
                      <a:endParaRPr lang="en-US" dirty="0"/>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r>
                        <a:rPr lang="en-US" sz="1400" dirty="0" smtClean="0"/>
                        <a:t>ad</a:t>
                      </a:r>
                      <a:r>
                        <a:rPr lang="en-US" sz="1400" baseline="0" dirty="0" smtClean="0"/>
                        <a:t> hoc</a:t>
                      </a:r>
                      <a:endParaRPr lang="en-US" sz="1400" dirty="0"/>
                    </a:p>
                  </a:txBody>
                  <a:tcPr/>
                </a:tc>
                <a:tc>
                  <a:txBody>
                    <a:bodyPr/>
                    <a:lstStyle/>
                    <a:p>
                      <a:pPr algn="ctr"/>
                      <a:r>
                        <a:rPr lang="en-US" sz="1400" dirty="0" smtClean="0"/>
                        <a:t>Ad hoc</a:t>
                      </a:r>
                      <a:endParaRPr lang="en-US" sz="1400" dirty="0"/>
                    </a:p>
                  </a:txBody>
                  <a:tcPr/>
                </a:tc>
                <a:tc gridSpan="2">
                  <a:txBody>
                    <a:bodyPr/>
                    <a:lstStyle/>
                    <a:p>
                      <a:pPr algn="ctr"/>
                      <a:endParaRPr lang="en-US"/>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PM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dirty="0" err="1" smtClean="0"/>
                        <a:t>TGax</a:t>
                      </a:r>
                      <a:endParaRPr lang="en-US" dirty="0"/>
                    </a:p>
                  </a:txBody>
                  <a:tcPr/>
                </a:tc>
              </a:tr>
              <a:tr h="609600">
                <a:tc>
                  <a:txBody>
                    <a:bodyPr/>
                    <a:lstStyle/>
                    <a:p>
                      <a:pPr algn="ctr"/>
                      <a:r>
                        <a:rPr lang="en-US" dirty="0" smtClean="0"/>
                        <a:t>PM</a:t>
                      </a:r>
                      <a:r>
                        <a:rPr lang="en-US" baseline="0" dirty="0" smtClean="0"/>
                        <a:t> 2</a:t>
                      </a:r>
                      <a:endParaRPr lang="en-US" dirty="0"/>
                    </a:p>
                  </a:txBody>
                  <a:tcPr/>
                </a:tc>
                <a:tc>
                  <a:txBody>
                    <a:bodyPr/>
                    <a:lstStyle/>
                    <a:p>
                      <a:pPr algn="ctr"/>
                      <a:r>
                        <a:rPr lang="en-US" sz="1400" dirty="0" smtClean="0"/>
                        <a:t>ad</a:t>
                      </a:r>
                      <a:r>
                        <a:rPr lang="en-US" sz="1400" baseline="0" dirty="0" smtClean="0"/>
                        <a:t>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dirty="0" err="1" smtClean="0"/>
                        <a:t>TGax</a:t>
                      </a:r>
                      <a:endParaRPr lang="en-US" dirty="0"/>
                    </a:p>
                  </a:txBody>
                  <a:tcPr/>
                </a:tc>
              </a:tr>
              <a:tr h="578005">
                <a:tc>
                  <a:txBody>
                    <a:bodyPr/>
                    <a:lstStyle/>
                    <a:p>
                      <a:pPr algn="ctr"/>
                      <a:r>
                        <a:rPr lang="en-US" dirty="0" smtClean="0"/>
                        <a:t>EVE</a:t>
                      </a:r>
                      <a:endParaRPr lang="en-US" dirty="0"/>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ad</a:t>
                      </a:r>
                      <a:r>
                        <a:rPr lang="en-US" sz="1400" baseline="0" dirty="0" smtClean="0"/>
                        <a:t> hoc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
        <p:nvSpPr>
          <p:cNvPr id="9" name="TextBox 8"/>
          <p:cNvSpPr txBox="1"/>
          <p:nvPr/>
        </p:nvSpPr>
        <p:spPr>
          <a:xfrm>
            <a:off x="2133600" y="5715000"/>
            <a:ext cx="3224218" cy="369332"/>
          </a:xfrm>
          <a:prstGeom prst="rect">
            <a:avLst/>
          </a:prstGeom>
          <a:noFill/>
        </p:spPr>
        <p:txBody>
          <a:bodyPr wrap="square" rtlCol="0">
            <a:spAutoFit/>
          </a:bodyPr>
          <a:lstStyle/>
          <a:p>
            <a:r>
              <a:rPr lang="en-US" sz="1800" dirty="0" smtClean="0">
                <a:solidFill>
                  <a:schemeClr val="tx1"/>
                </a:solidFill>
              </a:rPr>
              <a:t>ad hoc group assignment is TBD</a:t>
            </a:r>
            <a:endParaRPr lang="en-US" sz="1800" dirty="0">
              <a:solidFill>
                <a:schemeClr val="tx1"/>
              </a:solidFill>
            </a:endParaRPr>
          </a:p>
        </p:txBody>
      </p:sp>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September 10, </a:t>
            </a:r>
            <a:r>
              <a:rPr lang="en-US" altLang="en-US" dirty="0"/>
              <a:t>10:30 – 13:30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a:t>Set Ad Hoc Groups schedule and approve agenda</a:t>
            </a:r>
          </a:p>
          <a:p>
            <a:pPr>
              <a:lnSpc>
                <a:spcPct val="80000"/>
              </a:lnSpc>
              <a:buFont typeface="Arial" panose="020B0604020202020204" pitchFamily="34" charset="0"/>
              <a:buChar char="•"/>
            </a:pPr>
            <a:r>
              <a:rPr lang="en-US" altLang="en-US" sz="2000" dirty="0"/>
              <a:t>Summary from </a:t>
            </a:r>
            <a:r>
              <a:rPr lang="en-US" altLang="en-US" sz="2000" dirty="0" smtClean="0"/>
              <a:t>July 2017 meeting</a:t>
            </a:r>
            <a:endParaRPr lang="en-US" altLang="en-US" sz="2000" dirty="0"/>
          </a:p>
          <a:p>
            <a:pPr>
              <a:lnSpc>
                <a:spcPct val="80000"/>
              </a:lnSpc>
              <a:buFont typeface="Arial" panose="020B0604020202020204" pitchFamily="34" charset="0"/>
              <a:buChar char="•"/>
            </a:pPr>
            <a:r>
              <a:rPr lang="en-US" altLang="en-US" sz="2000" dirty="0"/>
              <a:t>TG motions</a:t>
            </a:r>
          </a:p>
          <a:p>
            <a:pPr lvl="1">
              <a:lnSpc>
                <a:spcPct val="80000"/>
              </a:lnSpc>
              <a:buFont typeface="Arial" panose="020B0604020202020204" pitchFamily="34" charset="0"/>
              <a:buChar char="•"/>
            </a:pPr>
            <a:r>
              <a:rPr lang="en-US" altLang="en-US" sz="1600" dirty="0"/>
              <a:t>Approve TG meeting and </a:t>
            </a:r>
            <a:r>
              <a:rPr lang="en-US" altLang="en-US" sz="1600" dirty="0" err="1"/>
              <a:t>Telecon</a:t>
            </a:r>
            <a:r>
              <a:rPr lang="en-US" altLang="en-US" sz="1600" dirty="0"/>
              <a:t> minutes since November meeting.</a:t>
            </a:r>
          </a:p>
          <a:p>
            <a:pPr lvl="1">
              <a:lnSpc>
                <a:spcPct val="80000"/>
              </a:lnSpc>
              <a:buFont typeface="Arial" panose="020B0604020202020204" pitchFamily="34" charset="0"/>
              <a:buChar char="•"/>
            </a:pPr>
            <a:r>
              <a:rPr lang="en-US" altLang="en-US" sz="1600" dirty="0"/>
              <a:t>Approve resolutions of comments, if needed.</a:t>
            </a:r>
          </a:p>
          <a:p>
            <a:pPr>
              <a:lnSpc>
                <a:spcPct val="80000"/>
              </a:lnSpc>
              <a:buFont typeface="Arial" panose="020B0604020202020204" pitchFamily="34" charset="0"/>
              <a:buChar char="•"/>
            </a:pPr>
            <a:r>
              <a:rPr lang="en-US" altLang="en-US" sz="2000" dirty="0"/>
              <a:t>Editor Report – Robert Stacey</a:t>
            </a:r>
          </a:p>
          <a:p>
            <a:pPr>
              <a:lnSpc>
                <a:spcPct val="80000"/>
              </a:lnSpc>
              <a:buFont typeface="Arial" panose="020B0604020202020204" pitchFamily="34" charset="0"/>
              <a:buChar char="•"/>
            </a:pPr>
            <a:r>
              <a:rPr lang="en-US" altLang="en-US" sz="2000" dirty="0"/>
              <a:t>Timeline</a:t>
            </a:r>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16</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August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March 2017</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(July 2017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July 2017 </a:t>
            </a:r>
            <a:r>
              <a:rPr lang="en-US" altLang="en-US" sz="2000" dirty="0"/>
              <a:t>plenary meeting to today: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Second: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Big Island</a:t>
            </a:r>
            <a:r>
              <a:rPr lang="en-US" altLang="en-US" sz="4000" dirty="0" smtClean="0">
                <a:latin typeface="Arial" panose="020B0604020202020204" pitchFamily="34" charset="0"/>
              </a:rPr>
              <a:t>, Hawaii</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September 09-14, </a:t>
            </a:r>
            <a:r>
              <a:rPr lang="en-US" altLang="en-US" sz="4000" dirty="0">
                <a:latin typeface="Arial" panose="020B0604020202020204" pitchFamily="34" charset="0"/>
              </a:rPr>
              <a:t>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August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a:xfrm>
            <a:off x="685800" y="1676400"/>
            <a:ext cx="7770813" cy="4113213"/>
          </a:xfrm>
        </p:spPr>
        <p:txBody>
          <a:bodyPr/>
          <a:lstStyle/>
          <a:p>
            <a:pPr>
              <a:buFont typeface="Arial" panose="020B0604020202020204" pitchFamily="34" charset="0"/>
              <a:buChar char="•"/>
            </a:pPr>
            <a:r>
              <a:rPr lang="en-US" altLang="zh-CN" dirty="0" smtClean="0"/>
              <a:t>September </a:t>
            </a:r>
            <a:r>
              <a:rPr lang="en-US" altLang="zh-CN" dirty="0"/>
              <a:t>2014: start of the TG</a:t>
            </a:r>
          </a:p>
          <a:p>
            <a:pPr>
              <a:buFont typeface="Arial" panose="020B0604020202020204" pitchFamily="34" charset="0"/>
              <a:buChar char="•"/>
            </a:pPr>
            <a:r>
              <a:rPr lang="en-US" altLang="zh-CN" dirty="0"/>
              <a:t>Nov. 2014: First draft of the TG SFD was approved</a:t>
            </a:r>
          </a:p>
          <a:p>
            <a:pPr>
              <a:buFont typeface="Arial" panose="020B0604020202020204" pitchFamily="34" charset="0"/>
              <a:buChar char="•"/>
            </a:pPr>
            <a:r>
              <a:rPr lang="en-US" altLang="zh-CN" dirty="0"/>
              <a:t>Jan. 2016: proposed TG draft</a:t>
            </a:r>
          </a:p>
          <a:p>
            <a:pPr>
              <a:buFont typeface="Arial" panose="020B0604020202020204" pitchFamily="34" charset="0"/>
              <a:buChar char="•"/>
            </a:pPr>
            <a:r>
              <a:rPr lang="en-US" altLang="zh-CN" dirty="0" smtClean="0"/>
              <a:t>September </a:t>
            </a:r>
            <a:r>
              <a:rPr lang="en-US" altLang="zh-CN" dirty="0"/>
              <a:t>2016: Draft D0.1 was approved and CC started</a:t>
            </a:r>
          </a:p>
          <a:p>
            <a:pPr>
              <a:buFont typeface="Arial" panose="020B0604020202020204" pitchFamily="34" charset="0"/>
              <a:buChar char="•"/>
            </a:pPr>
            <a:r>
              <a:rPr lang="en-US" altLang="zh-CN" dirty="0">
                <a:solidFill>
                  <a:srgbClr val="00B050"/>
                </a:solidFill>
              </a:rPr>
              <a:t>November 2016: Draft 1.0 and WG letter ballot</a:t>
            </a:r>
          </a:p>
          <a:p>
            <a:pPr>
              <a:buFont typeface="Arial" panose="020B0604020202020204" pitchFamily="34" charset="0"/>
              <a:buChar char="•"/>
            </a:pPr>
            <a:r>
              <a:rPr lang="en-US" altLang="zh-CN" dirty="0" smtClean="0">
                <a:solidFill>
                  <a:srgbClr val="FF0000"/>
                </a:solidFill>
              </a:rPr>
              <a:t>September </a:t>
            </a:r>
            <a:r>
              <a:rPr lang="en-US" altLang="zh-CN" dirty="0">
                <a:solidFill>
                  <a:srgbClr val="FF0000"/>
                </a:solidFill>
              </a:rPr>
              <a:t>2017: Draft 2.0 and </a:t>
            </a:r>
            <a:r>
              <a:rPr lang="en-US" altLang="zh-CN" strike="sngStrike" dirty="0" smtClean="0">
                <a:solidFill>
                  <a:srgbClr val="FF0000"/>
                </a:solidFill>
              </a:rPr>
              <a:t>recirculation </a:t>
            </a:r>
            <a:r>
              <a:rPr lang="en-US" altLang="zh-CN" dirty="0" smtClean="0">
                <a:solidFill>
                  <a:srgbClr val="FF0000"/>
                </a:solidFill>
              </a:rPr>
              <a:t>WG LB</a:t>
            </a:r>
            <a:endParaRPr lang="en-US" altLang="zh-CN" dirty="0">
              <a:solidFill>
                <a:srgbClr val="FF0000"/>
              </a:solidFill>
            </a:endParaRPr>
          </a:p>
          <a:p>
            <a:pPr>
              <a:buFont typeface="Arial" panose="020B0604020202020204" pitchFamily="34" charset="0"/>
              <a:buChar char="•"/>
            </a:pPr>
            <a:r>
              <a:rPr lang="en-CA" altLang="zh-CN" dirty="0">
                <a:solidFill>
                  <a:srgbClr val="FFC000"/>
                </a:solidFill>
              </a:rPr>
              <a:t>November 2017: MDR (Mandatory Document Review)</a:t>
            </a:r>
          </a:p>
          <a:p>
            <a:pPr>
              <a:buFont typeface="Arial" panose="020B0604020202020204" pitchFamily="34" charset="0"/>
              <a:buChar char="•"/>
            </a:pPr>
            <a:r>
              <a:rPr lang="en-CA" altLang="zh-CN" dirty="0">
                <a:solidFill>
                  <a:srgbClr val="FFC000"/>
                </a:solidFill>
              </a:rPr>
              <a:t>January 2018: Formation of SB pool</a:t>
            </a:r>
            <a:endParaRPr lang="en-US" altLang="zh-CN" dirty="0">
              <a:solidFill>
                <a:srgbClr val="FFC000"/>
              </a:solidFill>
            </a:endParaRPr>
          </a:p>
          <a:p>
            <a:pPr>
              <a:buFont typeface="Arial" panose="020B0604020202020204" pitchFamily="34" charset="0"/>
              <a:buChar char="•"/>
            </a:pPr>
            <a:r>
              <a:rPr lang="en-US" altLang="zh-CN" dirty="0" smtClean="0">
                <a:solidFill>
                  <a:srgbClr val="FFC000"/>
                </a:solidFill>
              </a:rPr>
              <a:t>September </a:t>
            </a:r>
            <a:r>
              <a:rPr lang="en-US" altLang="zh-CN" dirty="0">
                <a:solidFill>
                  <a:srgbClr val="FFC000"/>
                </a:solidFill>
              </a:rPr>
              <a:t>2018: Sponsor Ballot</a:t>
            </a:r>
          </a:p>
          <a:p>
            <a:pPr>
              <a:buFont typeface="Arial" panose="020B0604020202020204" pitchFamily="34" charset="0"/>
              <a:buChar char="•"/>
            </a:pPr>
            <a:r>
              <a:rPr lang="en-CA" altLang="zh-CN" dirty="0">
                <a:solidFill>
                  <a:srgbClr val="FFC000"/>
                </a:solidFill>
              </a:rPr>
              <a:t>December 2018: </a:t>
            </a:r>
            <a:r>
              <a:rPr lang="en-CA" altLang="zh-CN" dirty="0" err="1">
                <a:solidFill>
                  <a:srgbClr val="FFC000"/>
                </a:solidFill>
              </a:rPr>
              <a:t>RevCom</a:t>
            </a:r>
            <a:endParaRPr lang="en-US" altLang="zh-CN"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Monday </a:t>
            </a:r>
            <a:r>
              <a:rPr lang="en-US" altLang="en-US" dirty="0" smtClean="0"/>
              <a:t>September 10, </a:t>
            </a:r>
            <a:r>
              <a:rPr lang="en-US" altLang="en-US" dirty="0"/>
              <a:t>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Ad Hoc Group Meetings</a:t>
            </a:r>
          </a:p>
          <a:p>
            <a:pPr lvl="1">
              <a:buFont typeface="Arial" panose="020B0604020202020204" pitchFamily="34" charset="0"/>
              <a:buChar char="•"/>
            </a:pPr>
            <a:r>
              <a:rPr lang="en-US" dirty="0" smtClean="0"/>
              <a:t>Ad Hoc #1:</a:t>
            </a:r>
          </a:p>
          <a:p>
            <a:pPr lvl="1">
              <a:buFont typeface="Arial" panose="020B0604020202020204" pitchFamily="34" charset="0"/>
              <a:buChar char="•"/>
            </a:pPr>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a:t>
            </a:r>
            <a:r>
              <a:rPr lang="en-US" altLang="en-US" dirty="0" smtClean="0"/>
              <a:t>September 10,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Ad Hoc Group Meetings</a:t>
            </a:r>
          </a:p>
          <a:p>
            <a:pPr lvl="1">
              <a:buFont typeface="Arial" panose="020B0604020202020204" pitchFamily="34" charset="0"/>
              <a:buChar char="•"/>
            </a:pPr>
            <a:r>
              <a:rPr lang="en-US" dirty="0"/>
              <a:t>Ad Hoc #1:</a:t>
            </a:r>
          </a:p>
          <a:p>
            <a:pPr lvl="1">
              <a:buFont typeface="Arial" panose="020B0604020202020204" pitchFamily="34" charset="0"/>
              <a:buChar char="•"/>
            </a:pPr>
            <a:r>
              <a:rPr lang="en-US" dirty="0"/>
              <a:t>Ad Hoc #2:</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572160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September 11,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Ad Hoc Group Meetings</a:t>
            </a:r>
          </a:p>
          <a:p>
            <a:pPr lvl="1">
              <a:buFont typeface="Arial" panose="020B0604020202020204" pitchFamily="34" charset="0"/>
              <a:buChar char="•"/>
            </a:pPr>
            <a:r>
              <a:rPr lang="en-US" dirty="0"/>
              <a:t>Ad Hoc #1:</a:t>
            </a:r>
          </a:p>
          <a:p>
            <a:pPr lvl="1">
              <a:buFont typeface="Arial" panose="020B0604020202020204" pitchFamily="34" charset="0"/>
              <a:buChar char="•"/>
            </a:pPr>
            <a:r>
              <a:rPr lang="en-US" dirty="0"/>
              <a:t>Ad Hoc #2: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a:t>
            </a:r>
            <a:r>
              <a:rPr lang="en-US" altLang="en-US" dirty="0" smtClean="0"/>
              <a:t>September 09,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Ad Hoc Group Meetings</a:t>
            </a:r>
          </a:p>
          <a:p>
            <a:pPr lvl="1">
              <a:buFont typeface="Arial" panose="020B0604020202020204" pitchFamily="34" charset="0"/>
              <a:buChar char="•"/>
            </a:pPr>
            <a:r>
              <a:rPr lang="en-US" dirty="0" smtClean="0"/>
              <a:t>Ad Hoc #1:</a:t>
            </a:r>
          </a:p>
          <a:p>
            <a:pPr lvl="1">
              <a:buFont typeface="Arial" panose="020B0604020202020204" pitchFamily="34" charset="0"/>
              <a:buChar char="•"/>
            </a:pPr>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5213"/>
          </a:xfrm>
        </p:spPr>
        <p:txBody>
          <a:bodyPr/>
          <a:lstStyle/>
          <a:p>
            <a:r>
              <a:rPr lang="en-US" altLang="en-US" dirty="0"/>
              <a:t>Agenda for Tuesday </a:t>
            </a:r>
            <a:r>
              <a:rPr lang="en-US" altLang="en-US" dirty="0" smtClean="0"/>
              <a:t>September 09,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Ad Hoc Group Meetings</a:t>
            </a:r>
          </a:p>
          <a:p>
            <a:pPr lvl="1">
              <a:buFont typeface="Arial" panose="020B0604020202020204" pitchFamily="34" charset="0"/>
              <a:buChar char="•"/>
            </a:pPr>
            <a:r>
              <a:rPr lang="en-US" dirty="0" smtClean="0"/>
              <a:t>Ad Hoc #1:</a:t>
            </a:r>
          </a:p>
          <a:p>
            <a:pPr lvl="1">
              <a:buFont typeface="Arial" panose="020B0604020202020204" pitchFamily="34" charset="0"/>
              <a:buChar char="•"/>
            </a:pPr>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0620698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September 12,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TG Meeting</a:t>
            </a:r>
          </a:p>
          <a:p>
            <a:pPr>
              <a:buFont typeface="Arial" panose="020B0604020202020204" pitchFamily="34" charset="0"/>
              <a:buChar char="•"/>
            </a:pPr>
            <a:r>
              <a:rPr lang="en-US" altLang="en-US" dirty="0"/>
              <a:t>Call Meeting to order</a:t>
            </a:r>
          </a:p>
          <a:p>
            <a:pPr>
              <a:buFont typeface="Arial" panose="020B0604020202020204" pitchFamily="34" charset="0"/>
              <a:buChar char="•"/>
            </a:pPr>
            <a:r>
              <a:rPr lang="en-US" altLang="en-US" dirty="0"/>
              <a:t>IEEE 802 and 802.11 IPR Policy and procedure.</a:t>
            </a:r>
          </a:p>
          <a:p>
            <a:pPr>
              <a:buFont typeface="Arial" panose="020B0604020202020204" pitchFamily="34" charset="0"/>
              <a:buChar char="•"/>
            </a:pPr>
            <a:r>
              <a:rPr lang="en-US" altLang="en-US" dirty="0"/>
              <a:t>Presentations</a:t>
            </a:r>
          </a:p>
          <a:p>
            <a:pPr>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86800" cy="1065213"/>
          </a:xfrm>
        </p:spPr>
        <p:txBody>
          <a:bodyPr/>
          <a:lstStyle/>
          <a:p>
            <a:r>
              <a:rPr lang="en-US" altLang="en-US" dirty="0"/>
              <a:t>Agenda for Wednesday </a:t>
            </a:r>
            <a:r>
              <a:rPr lang="en-US" altLang="en-US" dirty="0" smtClean="0"/>
              <a:t>September 12,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Ad Hoc Group Meetings</a:t>
            </a:r>
          </a:p>
          <a:p>
            <a:pPr lvl="1">
              <a:buFont typeface="Arial" panose="020B0604020202020204" pitchFamily="34" charset="0"/>
              <a:buChar char="•"/>
            </a:pPr>
            <a:r>
              <a:rPr lang="en-US" dirty="0" smtClean="0"/>
              <a:t>Ad Hoc #1:</a:t>
            </a:r>
          </a:p>
          <a:p>
            <a:pPr lvl="1">
              <a:buFont typeface="Arial" panose="020B0604020202020204" pitchFamily="34" charset="0"/>
              <a:buChar char="•"/>
            </a:pPr>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103397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September 12,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Ad Hoc Group Meetings</a:t>
            </a:r>
          </a:p>
          <a:p>
            <a:pPr lvl="1">
              <a:buFont typeface="Arial" panose="020B0604020202020204" pitchFamily="34" charset="0"/>
              <a:buChar char="•"/>
            </a:pPr>
            <a:r>
              <a:rPr lang="en-US" dirty="0" smtClean="0"/>
              <a:t>Ad Hoc #1:</a:t>
            </a:r>
          </a:p>
          <a:p>
            <a:pPr lvl="1">
              <a:buFont typeface="Arial" panose="020B0604020202020204" pitchFamily="34" charset="0"/>
              <a:buChar char="•"/>
            </a:pPr>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September 13, 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TG Meeting</a:t>
            </a:r>
          </a:p>
          <a:p>
            <a:pPr>
              <a:buFont typeface="Arial" panose="020B0604020202020204" pitchFamily="34" charset="0"/>
              <a:buChar char="•"/>
            </a:pPr>
            <a:r>
              <a:rPr lang="en-US" altLang="en-US" dirty="0"/>
              <a:t>Call Meeting to order</a:t>
            </a:r>
          </a:p>
          <a:p>
            <a:pPr>
              <a:buFont typeface="Arial" panose="020B0604020202020204" pitchFamily="34" charset="0"/>
              <a:buChar char="•"/>
            </a:pPr>
            <a:r>
              <a:rPr lang="en-US" altLang="en-US" dirty="0"/>
              <a:t>IEEE 802 and 802.11 IPR Policy and procedure.</a:t>
            </a:r>
          </a:p>
          <a:p>
            <a:pPr>
              <a:buFont typeface="Arial" panose="020B0604020202020204" pitchFamily="34" charset="0"/>
              <a:buChar char="•"/>
            </a:pPr>
            <a:r>
              <a:rPr lang="en-US" altLang="en-US" dirty="0"/>
              <a:t>Presentations</a:t>
            </a:r>
          </a:p>
          <a:p>
            <a:pPr>
              <a:buFont typeface="Arial" panose="020B0604020202020204" pitchFamily="34" charset="0"/>
              <a:buChar char="•"/>
            </a:pPr>
            <a:r>
              <a:rPr lang="en-US" altLang="en-US" dirty="0"/>
              <a:t>TG Motions</a:t>
            </a:r>
          </a:p>
          <a:p>
            <a:pPr>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September 13, 16:00 </a:t>
            </a:r>
            <a:r>
              <a:rPr lang="en-US" altLang="en-US" dirty="0"/>
              <a:t>– </a:t>
            </a:r>
            <a:r>
              <a:rPr lang="en-US" altLang="en-US" dirty="0" smtClean="0"/>
              <a:t>18:00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 802 and 802.11 IPR Policy and procedure.</a:t>
            </a:r>
          </a:p>
          <a:p>
            <a:pPr>
              <a:lnSpc>
                <a:spcPct val="80000"/>
              </a:lnSpc>
              <a:buFont typeface="Arial" panose="020B0604020202020204" pitchFamily="34" charset="0"/>
              <a:buChar char="•"/>
            </a:pPr>
            <a:r>
              <a:rPr lang="en-US" altLang="en-US" dirty="0"/>
              <a:t>Presentations</a:t>
            </a:r>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Goals for January 2016</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r>
              <a:rPr lang="en-US" altLang="en-US" dirty="0" smtClean="0"/>
              <a:t>- need be updated</a:t>
            </a:r>
            <a:endParaRPr lang="en-US" altLang="en-US" dirty="0"/>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2"/>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685800" y="1449387"/>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381000" y="1373187"/>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381000" y="1295400"/>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383</TotalTime>
  <Words>2109</Words>
  <Application>Microsoft Office PowerPoint</Application>
  <PresentationFormat>On-screen Show (4:3)</PresentationFormat>
  <Paragraphs>365</Paragraphs>
  <Slides>33</Slides>
  <Notes>3</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4" baseType="lpstr">
      <vt:lpstr>Arial Unicode MS</vt:lpstr>
      <vt:lpstr>MS Gothic</vt:lpstr>
      <vt:lpstr>ＭＳ Ｐゴシック</vt:lpstr>
      <vt:lpstr>ＭＳ Ｐゴシック</vt:lpstr>
      <vt:lpstr>Arial</vt:lpstr>
      <vt:lpstr>Arial Black</vt:lpstr>
      <vt:lpstr>Monotype Sorts</vt:lpstr>
      <vt:lpstr>Times New Roman</vt:lpstr>
      <vt:lpstr>Wingdings</vt:lpstr>
      <vt:lpstr>Office Theme</vt:lpstr>
      <vt:lpstr>Document</vt:lpstr>
      <vt:lpstr>TGax September 2017 Meeting Agenda</vt:lpstr>
      <vt:lpstr>  IEEE 802.11 TGax: High Efficiency WLAN Task Group</vt:lpstr>
      <vt:lpstr>Meeting Protocol</vt:lpstr>
      <vt:lpstr>Attendance</vt:lpstr>
      <vt:lpstr>Attendance, Voting &amp; Document Status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Agenda Items for the Week</vt:lpstr>
      <vt:lpstr>General Flow of the Meeting</vt:lpstr>
      <vt:lpstr>TGax Schedule</vt:lpstr>
      <vt:lpstr>Agenda for Monday September 10, 10:30 – 13:30 </vt:lpstr>
      <vt:lpstr>Submissions</vt:lpstr>
      <vt:lpstr>Summary from March 2017</vt:lpstr>
      <vt:lpstr>Approval of  TG Minutes (July 2017 Meeting and Telecon Minutes) </vt:lpstr>
      <vt:lpstr>Editor Report</vt:lpstr>
      <vt:lpstr>Timeline</vt:lpstr>
      <vt:lpstr>Agenda for Monday September 10, 16:00 – 18:00 </vt:lpstr>
      <vt:lpstr>Agenda for Monday September 10, 19:30 – 21:30 </vt:lpstr>
      <vt:lpstr>Agenda for Tuesday September 11, 10:30 – 12:30 </vt:lpstr>
      <vt:lpstr>Agenda for Tuesday September 09, 16:00 – 18:00 </vt:lpstr>
      <vt:lpstr>Agenda for Tuesday September 09, 19:30 – 21:30 </vt:lpstr>
      <vt:lpstr>Agenda for Wednesday September 12, 08:00 – 10:00 </vt:lpstr>
      <vt:lpstr>Agenda for Wednesday September 12, 13:30 – 15:30 </vt:lpstr>
      <vt:lpstr>Agenda for Wednesday September 12, 16:00 – 18:00 </vt:lpstr>
      <vt:lpstr>Agenda for Thursday September 13, 13:30 – 15:30</vt:lpstr>
      <vt:lpstr>Agenda for Thursday September 13, 16:00 – 18:00</vt:lpstr>
      <vt:lpstr>Ad Hoc Meeting</vt:lpstr>
      <vt:lpstr>Telecons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30</cp:revision>
  <cp:lastPrinted>1601-01-01T00:00:00Z</cp:lastPrinted>
  <dcterms:created xsi:type="dcterms:W3CDTF">2017-01-26T15:28:16Z</dcterms:created>
  <dcterms:modified xsi:type="dcterms:W3CDTF">2017-08-02T12:35:01Z</dcterms:modified>
</cp:coreProperties>
</file>