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0"/>
  </p:notesMasterIdLst>
  <p:handoutMasterIdLst>
    <p:handoutMasterId r:id="rId101"/>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397" r:id="rId14"/>
    <p:sldId id="508" r:id="rId15"/>
    <p:sldId id="510" r:id="rId16"/>
    <p:sldId id="511" r:id="rId17"/>
    <p:sldId id="514" r:id="rId18"/>
    <p:sldId id="516" r:id="rId19"/>
    <p:sldId id="515" r:id="rId20"/>
    <p:sldId id="605" r:id="rId21"/>
    <p:sldId id="614" r:id="rId22"/>
    <p:sldId id="696" r:id="rId23"/>
    <p:sldId id="610" r:id="rId24"/>
    <p:sldId id="611" r:id="rId25"/>
    <p:sldId id="615" r:id="rId26"/>
    <p:sldId id="618" r:id="rId27"/>
    <p:sldId id="692" r:id="rId28"/>
    <p:sldId id="697" r:id="rId29"/>
    <p:sldId id="698" r:id="rId30"/>
    <p:sldId id="694" r:id="rId31"/>
    <p:sldId id="695" r:id="rId32"/>
    <p:sldId id="677" r:id="rId33"/>
    <p:sldId id="678" r:id="rId34"/>
    <p:sldId id="731" r:id="rId35"/>
    <p:sldId id="732" r:id="rId36"/>
    <p:sldId id="733" r:id="rId37"/>
    <p:sldId id="734" r:id="rId38"/>
    <p:sldId id="735" r:id="rId39"/>
    <p:sldId id="736" r:id="rId40"/>
    <p:sldId id="737" r:id="rId41"/>
    <p:sldId id="600" r:id="rId42"/>
    <p:sldId id="650" r:id="rId43"/>
    <p:sldId id="648" r:id="rId44"/>
    <p:sldId id="649" r:id="rId45"/>
    <p:sldId id="651" r:id="rId46"/>
    <p:sldId id="653" r:id="rId47"/>
    <p:sldId id="655" r:id="rId48"/>
    <p:sldId id="668" r:id="rId49"/>
    <p:sldId id="666" r:id="rId50"/>
    <p:sldId id="669" r:id="rId51"/>
    <p:sldId id="702" r:id="rId52"/>
    <p:sldId id="703" r:id="rId53"/>
    <p:sldId id="704" r:id="rId54"/>
    <p:sldId id="705" r:id="rId55"/>
    <p:sldId id="706" r:id="rId56"/>
    <p:sldId id="707" r:id="rId57"/>
    <p:sldId id="708" r:id="rId58"/>
    <p:sldId id="709" r:id="rId59"/>
    <p:sldId id="710" r:id="rId60"/>
    <p:sldId id="711" r:id="rId61"/>
    <p:sldId id="712" r:id="rId62"/>
    <p:sldId id="713" r:id="rId63"/>
    <p:sldId id="714" r:id="rId64"/>
    <p:sldId id="715" r:id="rId65"/>
    <p:sldId id="716" r:id="rId66"/>
    <p:sldId id="717" r:id="rId67"/>
    <p:sldId id="718" r:id="rId68"/>
    <p:sldId id="700" r:id="rId69"/>
    <p:sldId id="701" r:id="rId70"/>
    <p:sldId id="726" r:id="rId71"/>
    <p:sldId id="727" r:id="rId72"/>
    <p:sldId id="728" r:id="rId73"/>
    <p:sldId id="729" r:id="rId74"/>
    <p:sldId id="730" r:id="rId75"/>
    <p:sldId id="681" r:id="rId76"/>
    <p:sldId id="682" r:id="rId77"/>
    <p:sldId id="685" r:id="rId78"/>
    <p:sldId id="686" r:id="rId79"/>
    <p:sldId id="687" r:id="rId80"/>
    <p:sldId id="688" r:id="rId81"/>
    <p:sldId id="689" r:id="rId82"/>
    <p:sldId id="699" r:id="rId83"/>
    <p:sldId id="690" r:id="rId84"/>
    <p:sldId id="670" r:id="rId85"/>
    <p:sldId id="642" r:id="rId86"/>
    <p:sldId id="628" r:id="rId87"/>
    <p:sldId id="629" r:id="rId88"/>
    <p:sldId id="630" r:id="rId89"/>
    <p:sldId id="627" r:id="rId90"/>
    <p:sldId id="626" r:id="rId91"/>
    <p:sldId id="620" r:id="rId92"/>
    <p:sldId id="621" r:id="rId93"/>
    <p:sldId id="622" r:id="rId94"/>
    <p:sldId id="624" r:id="rId95"/>
    <p:sldId id="625" r:id="rId96"/>
    <p:sldId id="604" r:id="rId97"/>
    <p:sldId id="598" r:id="rId98"/>
    <p:sldId id="305" r:id="rId9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00" autoAdjust="0"/>
    <p:restoredTop sz="71403" autoAdjust="0"/>
  </p:normalViewPr>
  <p:slideViewPr>
    <p:cSldViewPr>
      <p:cViewPr varScale="1">
        <p:scale>
          <a:sx n="94" d="100"/>
          <a:sy n="94" d="100"/>
        </p:scale>
        <p:origin x="68" y="3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802.11-17/1216r1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179-00-coex-meeting-minutes-of-the-ieee-802-11-coexistence-standing-committee-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7/11-17-1247-00-0000-liaison-statement-from-wi-fi-alliance-to-3gpp-on-coexistence-tests-for-lte-laa.doc"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7/11-17-1392-00-coex-presentation-to-tgax-relating-to-coexistence-efforts-in-coexistence-sc.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7/11-17-1393-00-coex-proposed-liaison-statement-to-etsi-bran-in-relation-to-blocking-energy-issues.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www.comsoc.org/comstandardsmag"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August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September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a:t>
            </a:r>
            <a:endParaRPr lang="en-AU" dirty="0" smtClean="0"/>
          </a:p>
          <a:p>
            <a:pPr lvl="2"/>
            <a:r>
              <a:rPr lang="en-AU" dirty="0" smtClean="0"/>
              <a:t>Technical issues</a:t>
            </a:r>
          </a:p>
          <a:p>
            <a:pPr lvl="3"/>
            <a:r>
              <a:rPr lang="en-AU" dirty="0" smtClean="0"/>
              <a:t>Discuss a neutral preamble definition for EN 301 893</a:t>
            </a:r>
          </a:p>
          <a:p>
            <a:pPr lvl="3"/>
            <a:r>
              <a:rPr lang="en-AU" dirty="0" smtClean="0"/>
              <a:t>Discuss a greenfield preamble definition for EN 301 893</a:t>
            </a:r>
          </a:p>
          <a:p>
            <a:pPr lvl="3"/>
            <a:r>
              <a:rPr lang="en-AU" dirty="0" smtClean="0"/>
              <a:t>Discuss SR under EN 301 893</a:t>
            </a:r>
          </a:p>
          <a:p>
            <a:pPr lvl="3"/>
            <a:r>
              <a:rPr lang="en-AU" dirty="0"/>
              <a:t>Discuss blocking energy issue</a:t>
            </a:r>
          </a:p>
          <a:p>
            <a:pPr lvl="3"/>
            <a:r>
              <a:rPr lang="en-AU" dirty="0"/>
              <a:t>Consider a LS to ETSI BRAN related to blocking energy</a:t>
            </a:r>
          </a:p>
          <a:p>
            <a:pPr lvl="2"/>
            <a:r>
              <a:rPr lang="en-AU" dirty="0" smtClean="0"/>
              <a:t>Internal communications</a:t>
            </a:r>
          </a:p>
          <a:p>
            <a:pPr lvl="3"/>
            <a:r>
              <a:rPr lang="en-AU" dirty="0" smtClean="0"/>
              <a:t>Develop a presentation for </a:t>
            </a:r>
            <a:r>
              <a:rPr lang="en-AU" dirty="0" err="1" smtClean="0"/>
              <a:t>TGax</a:t>
            </a:r>
            <a:endParaRPr lang="en-AU" dirty="0" smtClean="0"/>
          </a:p>
          <a:p>
            <a:pPr lvl="2"/>
            <a:r>
              <a:rPr lang="en-AU" dirty="0" smtClean="0"/>
              <a:t>Other issues</a:t>
            </a:r>
          </a:p>
          <a:p>
            <a:pPr lvl="3"/>
            <a:r>
              <a:rPr lang="en-AU" dirty="0" smtClean="0"/>
              <a:t>Review activities in IEEE 1932.1</a:t>
            </a:r>
          </a:p>
          <a:p>
            <a:pPr lvl="3"/>
            <a:r>
              <a:rPr lang="en-AU" dirty="0" smtClean="0"/>
              <a:t>Standards magazine articles</a:t>
            </a:r>
          </a:p>
          <a:p>
            <a:pPr lvl="1"/>
            <a:r>
              <a:rPr lang="en-AU" dirty="0" smtClean="0"/>
              <a:t>Other business</a:t>
            </a:r>
          </a:p>
          <a:p>
            <a:r>
              <a:rPr lang="en-AU" dirty="0" smtClean="0"/>
              <a:t>Any objections to this agenda?</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Coexistence SC </a:t>
            </a:r>
            <a:r>
              <a:rPr lang="en-AU" dirty="0" smtClean="0"/>
              <a:t>meeting minutes from Berlin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a:t>Coexistence SC </a:t>
            </a:r>
            <a:r>
              <a:rPr lang="en-AU" dirty="0" smtClean="0"/>
              <a:t>at the Berlin meeting in July 2017</a:t>
            </a:r>
          </a:p>
          <a:p>
            <a:pPr lvl="1"/>
            <a:r>
              <a:rPr lang="en-AU" dirty="0" smtClean="0"/>
              <a:t>The notes are available on Mentor:</a:t>
            </a:r>
          </a:p>
          <a:p>
            <a:pPr lvl="2"/>
            <a:r>
              <a:rPr lang="en-AU" dirty="0" smtClean="0">
                <a:hlinkClick r:id="rId2"/>
              </a:rPr>
              <a:t>11-17-1179-00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smtClean="0"/>
              <a:t>PDED ad hoc </a:t>
            </a:r>
            <a:r>
              <a:rPr lang="en-AU" dirty="0" smtClean="0"/>
              <a:t>sent a </a:t>
            </a:r>
            <a:r>
              <a:rPr lang="en-AU" dirty="0" smtClean="0">
                <a:hlinkClick r:id="rId3"/>
              </a:rPr>
              <a:t>LS</a:t>
            </a:r>
            <a:r>
              <a:rPr lang="en-AU" dirty="0" smtClean="0"/>
              <a:t> to ESTI BRAN </a:t>
            </a:r>
            <a:r>
              <a:rPr lang="en-GB" dirty="0" smtClean="0"/>
              <a:t>recommending that the upcoming revision of EN 301 893 should maintain the existing dual threshold option, and extend its applicability to IEEE 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a:t>
            </a:r>
            <a:r>
              <a:rPr lang="en-AU" i="1" dirty="0" smtClean="0"/>
              <a:t>SC </a:t>
            </a:r>
            <a:r>
              <a:rPr lang="en-AU" dirty="0" smtClean="0"/>
              <a:t>scope </a:t>
            </a:r>
            <a:r>
              <a:rPr lang="en-AU" dirty="0" smtClean="0"/>
              <a:t>focuses </a:t>
            </a:r>
            <a:r>
              <a:rPr lang="en-AU" dirty="0" smtClean="0"/>
              <a:t>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endParaRPr lang="en-AU" sz="1600" dirty="0">
              <a:latin typeface="+mj-lt"/>
            </a:endParaRP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2nd F2F meeting of the </a:t>
            </a:r>
            <a:r>
              <a:rPr lang="en-AU" i="1" dirty="0" smtClean="0"/>
              <a:t>Coexistence Standing Committee </a:t>
            </a:r>
            <a:r>
              <a:rPr lang="en-AU" dirty="0" smtClean="0"/>
              <a:t>in Hawaii in Sept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will meet twice this week</a:t>
            </a:r>
          </a:p>
          <a:p>
            <a:pPr lvl="2"/>
            <a:r>
              <a:rPr lang="en-AU" dirty="0" smtClean="0"/>
              <a:t>Mon PM1</a:t>
            </a:r>
          </a:p>
          <a:p>
            <a:pPr lvl="2"/>
            <a:r>
              <a:rPr lang="en-AU" dirty="0" smtClean="0"/>
              <a:t>Wed PM1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Review recent ETSI BRAN </a:t>
            </a:r>
            <a:r>
              <a:rPr lang="en-AU" sz="2400" dirty="0" smtClean="0">
                <a:solidFill>
                  <a:schemeClr val="accent2"/>
                </a:solidFill>
              </a:rPr>
              <a:t>activities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027403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multiple items of </a:t>
            </a:r>
            <a:r>
              <a:rPr lang="en-AU" smtClean="0"/>
              <a:t>interest to Coex SC at the recent </a:t>
            </a:r>
            <a:r>
              <a:rPr lang="en-AU" smtClean="0"/>
              <a:t>ETSI BRAN meeting</a:t>
            </a:r>
            <a:endParaRPr lang="en-AU" dirty="0"/>
          </a:p>
        </p:txBody>
      </p:sp>
      <p:sp>
        <p:nvSpPr>
          <p:cNvPr id="3" name="Content Placeholder 2"/>
          <p:cNvSpPr>
            <a:spLocks noGrp="1"/>
          </p:cNvSpPr>
          <p:nvPr>
            <p:ph idx="1"/>
          </p:nvPr>
        </p:nvSpPr>
        <p:spPr/>
        <p:txBody>
          <a:bodyPr/>
          <a:lstStyle/>
          <a:p>
            <a:r>
              <a:rPr lang="en-AU" smtClean="0"/>
              <a:t>Summary</a:t>
            </a:r>
          </a:p>
          <a:p>
            <a:pPr lvl="1"/>
            <a:r>
              <a:rPr lang="en-AU" smtClean="0"/>
              <a:t>ETSI BRAN met last week in Sophia </a:t>
            </a:r>
            <a:r>
              <a:rPr lang="en-AU" smtClean="0"/>
              <a:t>A</a:t>
            </a:r>
            <a:r>
              <a:rPr lang="en-AU" smtClean="0"/>
              <a:t>ntipolies and discussed </a:t>
            </a:r>
            <a:r>
              <a:rPr lang="en-AU" smtClean="0"/>
              <a:t>various </a:t>
            </a:r>
            <a:r>
              <a:rPr lang="en-AU" smtClean="0"/>
              <a:t>issues relevant to coexistence in context of EN 301 893</a:t>
            </a:r>
          </a:p>
          <a:p>
            <a:pPr lvl="1"/>
            <a:r>
              <a:rPr lang="en-AU" smtClean="0"/>
              <a:t>The summary of the meeting and its conclusions are:</a:t>
            </a:r>
            <a:endParaRPr lang="en-AU" smtClean="0"/>
          </a:p>
          <a:p>
            <a:pPr lvl="2"/>
            <a:r>
              <a:rPr lang="en-AU" smtClean="0"/>
              <a:t>Discussed a proposal to make dual threshold available to all technologies &amp;  there was consensus to investigate this option</a:t>
            </a:r>
          </a:p>
          <a:p>
            <a:pPr lvl="2"/>
            <a:r>
              <a:rPr lang="en-AU" smtClean="0"/>
              <a:t>Noted a presentation justifying the use of a dual threshold by 802.11ax without much further discussion</a:t>
            </a:r>
          </a:p>
          <a:p>
            <a:pPr lvl="2"/>
            <a:r>
              <a:rPr lang="en-AU" smtClean="0"/>
              <a:t>Discussed a proposal to adjust to testing procedure to handle short control signalling</a:t>
            </a:r>
          </a:p>
          <a:p>
            <a:pPr lvl="2"/>
            <a:r>
              <a:rPr lang="en-AU" smtClean="0"/>
              <a:t>Discussed WFA support of the IEEE 802 LS related to dual thresholds</a:t>
            </a:r>
          </a:p>
          <a:p>
            <a:pPr lvl="2"/>
            <a:r>
              <a:rPr lang="en-AU" smtClean="0"/>
              <a:t>Discussed &amp; adopted a proposed WI for the revision of EN 301 893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49344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met last week and discussed </a:t>
            </a:r>
            <a:r>
              <a:rPr lang="en-AU" dirty="0" smtClean="0"/>
              <a:t>various issues </a:t>
            </a:r>
            <a:r>
              <a:rPr lang="en-AU" dirty="0" smtClean="0"/>
              <a:t>relevant to coexistence in context of EN 301 893</a:t>
            </a:r>
            <a:endParaRPr lang="en-AU" dirty="0"/>
          </a:p>
        </p:txBody>
      </p:sp>
      <p:sp>
        <p:nvSpPr>
          <p:cNvPr id="3" name="Content Placeholder 2"/>
          <p:cNvSpPr>
            <a:spLocks noGrp="1"/>
          </p:cNvSpPr>
          <p:nvPr>
            <p:ph idx="1"/>
          </p:nvPr>
        </p:nvSpPr>
        <p:spPr/>
        <p:txBody>
          <a:bodyPr/>
          <a:lstStyle/>
          <a:p>
            <a:pPr lvl="1"/>
            <a:r>
              <a:rPr lang="en-AU" dirty="0" smtClean="0"/>
              <a:t>ETSI BRAN met in </a:t>
            </a:r>
            <a:r>
              <a:rPr lang="en-AU" b="0" dirty="0" smtClean="0"/>
              <a:t>Sophia-Antipolis on 4-7 Sept 2017</a:t>
            </a:r>
          </a:p>
          <a:p>
            <a:pPr lvl="1"/>
            <a:r>
              <a:rPr lang="en-AU" dirty="0" smtClean="0"/>
              <a:t>The elements of the agenda </a:t>
            </a:r>
            <a:r>
              <a:rPr lang="en-AU" dirty="0" smtClean="0"/>
              <a:t>relevant </a:t>
            </a:r>
            <a:r>
              <a:rPr lang="en-AU" dirty="0" smtClean="0"/>
              <a:t>to the Coexistence SC </a:t>
            </a:r>
            <a:r>
              <a:rPr lang="en-AU" dirty="0" smtClean="0"/>
              <a:t>were: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6" name="Rectangle 5"/>
          <p:cNvSpPr/>
          <p:nvPr/>
        </p:nvSpPr>
        <p:spPr bwMode="auto">
          <a:xfrm>
            <a:off x="685800" y="2909094"/>
            <a:ext cx="7858125" cy="318690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719138" indent="-719138">
              <a:spcBef>
                <a:spcPts val="800"/>
              </a:spcBef>
            </a:pPr>
            <a:r>
              <a:rPr lang="en-AU" sz="1600" i="1" dirty="0">
                <a:latin typeface="+mj-lt"/>
              </a:rPr>
              <a:t>2.7: </a:t>
            </a:r>
            <a:r>
              <a:rPr lang="en-AU" sz="1600" i="1" dirty="0" smtClean="0">
                <a:latin typeface="+mj-lt"/>
              </a:rPr>
              <a:t>	EN </a:t>
            </a:r>
            <a:r>
              <a:rPr lang="en-AU" sz="1600" i="1" dirty="0">
                <a:latin typeface="+mj-lt"/>
              </a:rPr>
              <a:t>301 893 v2.2.1 - Harmonised Standard for 5 GHz RLAN</a:t>
            </a:r>
          </a:p>
          <a:p>
            <a:pPr marL="719138" indent="-628650">
              <a:spcBef>
                <a:spcPts val="800"/>
              </a:spcBef>
            </a:pPr>
            <a:r>
              <a:rPr lang="en-AU" sz="1600" i="1" dirty="0" smtClean="0">
                <a:latin typeface="+mj-lt"/>
              </a:rPr>
              <a:t>2.7.1:	Work </a:t>
            </a:r>
            <a:r>
              <a:rPr lang="en-AU" sz="1600" i="1" dirty="0">
                <a:latin typeface="+mj-lt"/>
              </a:rPr>
              <a:t>Item - Revision of EN 301 893 v2.1.1 to result in EN 301 893 v2.2.1 (BRAN(17)000075r5)</a:t>
            </a:r>
          </a:p>
          <a:p>
            <a:pPr marL="719138" indent="-628650">
              <a:spcBef>
                <a:spcPts val="800"/>
              </a:spcBef>
            </a:pPr>
            <a:r>
              <a:rPr lang="en-AU" sz="1600" i="1" dirty="0">
                <a:latin typeface="+mj-lt"/>
              </a:rPr>
              <a:t>2.7.2: </a:t>
            </a:r>
            <a:r>
              <a:rPr lang="en-AU" sz="1600" i="1" dirty="0" smtClean="0">
                <a:latin typeface="+mj-lt"/>
              </a:rPr>
              <a:t>	Discussion </a:t>
            </a:r>
            <a:r>
              <a:rPr lang="en-AU" sz="1600" i="1" dirty="0">
                <a:latin typeface="+mj-lt"/>
              </a:rPr>
              <a:t>of issues related to extending dual threshold in next revision of EN 301 89 (BRAN(17)000062) </a:t>
            </a:r>
          </a:p>
          <a:p>
            <a:pPr marL="719138" indent="-628650">
              <a:spcBef>
                <a:spcPts val="800"/>
              </a:spcBef>
            </a:pPr>
            <a:r>
              <a:rPr lang="en-AU" sz="1600" i="1" dirty="0" smtClean="0">
                <a:latin typeface="+mj-lt"/>
              </a:rPr>
              <a:t>2.7.3:	Short </a:t>
            </a:r>
            <a:r>
              <a:rPr lang="en-AU" sz="1600" i="1" dirty="0">
                <a:latin typeface="+mj-lt"/>
              </a:rPr>
              <a:t>control signalling transmissions (BRAN(17)000073)</a:t>
            </a:r>
          </a:p>
          <a:p>
            <a:pPr marL="719138" indent="-628650">
              <a:spcBef>
                <a:spcPts val="800"/>
              </a:spcBef>
            </a:pPr>
            <a:r>
              <a:rPr lang="en-AU" sz="1600" i="1" dirty="0" smtClean="0">
                <a:latin typeface="+mj-lt"/>
              </a:rPr>
              <a:t>2.7.4:	Request </a:t>
            </a:r>
            <a:r>
              <a:rPr lang="en-AU" sz="1600" i="1" dirty="0">
                <a:latin typeface="+mj-lt"/>
              </a:rPr>
              <a:t>to improve the wording in clause 5.4.9.3 - Adaptivity in  EN 301 893 (BRAN(17)000079r1)</a:t>
            </a:r>
          </a:p>
          <a:p>
            <a:pPr marL="719138" indent="-628650">
              <a:spcBef>
                <a:spcPts val="800"/>
              </a:spcBef>
            </a:pPr>
            <a:r>
              <a:rPr lang="en-AU" sz="1600" i="1" dirty="0">
                <a:latin typeface="+mj-lt"/>
              </a:rPr>
              <a:t>2.7.5</a:t>
            </a:r>
            <a:r>
              <a:rPr lang="en-AU" sz="1600" i="1" dirty="0" smtClean="0">
                <a:latin typeface="+mj-lt"/>
              </a:rPr>
              <a:t>:	Discussion </a:t>
            </a:r>
            <a:r>
              <a:rPr lang="en-AU" sz="1600" i="1" dirty="0">
                <a:latin typeface="+mj-lt"/>
              </a:rPr>
              <a:t>on detection schemes and thresholds (BRAN(17)000085)</a:t>
            </a:r>
          </a:p>
          <a:p>
            <a:pPr marL="719138" indent="-628650">
              <a:spcBef>
                <a:spcPts val="800"/>
              </a:spcBef>
            </a:pPr>
            <a:r>
              <a:rPr lang="en-GB" sz="1600" i="1" dirty="0" smtClean="0">
                <a:latin typeface="+mj-lt"/>
              </a:rPr>
              <a:t>2.7.6:	Wi-Fi </a:t>
            </a:r>
            <a:r>
              <a:rPr lang="en-GB" sz="1600" i="1" dirty="0">
                <a:latin typeface="+mj-lt"/>
              </a:rPr>
              <a:t>Alliance support for IEEE views (in document BRAN(17)000056)</a:t>
            </a:r>
            <a:endParaRPr lang="en-AU" sz="1600" i="1" dirty="0">
              <a:latin typeface="+mj-lt"/>
            </a:endParaRPr>
          </a:p>
          <a:p>
            <a:pPr marL="719138" indent="-719138"/>
            <a:endParaRPr lang="en-AU" sz="1600" i="1" dirty="0">
              <a:latin typeface="+mj-lt"/>
            </a:endParaRPr>
          </a:p>
        </p:txBody>
      </p:sp>
    </p:spTree>
    <p:extLst>
      <p:ext uri="{BB962C8B-B14F-4D97-AF65-F5344CB8AC3E}">
        <p14:creationId xmlns:p14="http://schemas.microsoft.com/office/powerpoint/2010/main" val="2918895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AU" dirty="0" smtClean="0"/>
              <a:t>ETSI BRAN discussed a proposal </a:t>
            </a:r>
            <a:r>
              <a:rPr lang="en-AU" dirty="0" smtClean="0"/>
              <a:t>to </a:t>
            </a:r>
            <a:r>
              <a:rPr lang="en-AU" dirty="0" smtClean="0"/>
              <a:t>make dual threshold available to all technologies</a:t>
            </a:r>
            <a:endParaRPr lang="en-AU" dirty="0"/>
          </a:p>
        </p:txBody>
      </p:sp>
      <p:sp>
        <p:nvSpPr>
          <p:cNvPr id="13" name="Content Placeholder 12"/>
          <p:cNvSpPr>
            <a:spLocks noGrp="1"/>
          </p:cNvSpPr>
          <p:nvPr>
            <p:ph idx="1"/>
          </p:nvPr>
        </p:nvSpPr>
        <p:spPr/>
        <p:txBody>
          <a:bodyPr/>
          <a:lstStyle/>
          <a:p>
            <a:r>
              <a:rPr lang="en-AU" dirty="0" smtClean="0"/>
              <a:t>Presentation summary of BRAN(17)62 (Cisco</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09600" y="2362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Situation</a:t>
            </a:r>
          </a:p>
        </p:txBody>
      </p:sp>
      <p:sp>
        <p:nvSpPr>
          <p:cNvPr id="7" name="Rectangle 6"/>
          <p:cNvSpPr/>
          <p:nvPr/>
        </p:nvSpPr>
        <p:spPr bwMode="auto">
          <a:xfrm>
            <a:off x="3352800" y="2362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Action</a:t>
            </a:r>
          </a:p>
        </p:txBody>
      </p:sp>
      <p:sp>
        <p:nvSpPr>
          <p:cNvPr id="8" name="Rectangle 7"/>
          <p:cNvSpPr/>
          <p:nvPr/>
        </p:nvSpPr>
        <p:spPr bwMode="auto">
          <a:xfrm>
            <a:off x="6063343" y="2362200"/>
            <a:ext cx="2547257" cy="457200"/>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bg1"/>
                </a:solidFill>
                <a:effectLst/>
                <a:latin typeface="+mj-lt"/>
              </a:rPr>
              <a:t>Next steps</a:t>
            </a:r>
          </a:p>
        </p:txBody>
      </p:sp>
      <p:sp>
        <p:nvSpPr>
          <p:cNvPr id="9" name="Rectangle 8"/>
          <p:cNvSpPr/>
          <p:nvPr/>
        </p:nvSpPr>
        <p:spPr bwMode="auto">
          <a:xfrm>
            <a:off x="609600" y="2819400"/>
            <a:ext cx="2547257"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EN 301 893 v2.1.0 allows </a:t>
            </a:r>
            <a:r>
              <a:rPr lang="en-AU" sz="1600" i="1" dirty="0">
                <a:latin typeface="+mj-lt"/>
              </a:rPr>
              <a:t>single threshold </a:t>
            </a:r>
            <a:r>
              <a:rPr lang="en-AU" sz="1600" dirty="0">
                <a:latin typeface="+mj-lt"/>
              </a:rPr>
              <a:t>and</a:t>
            </a:r>
            <a:r>
              <a:rPr lang="en-AU" sz="1600" i="1" dirty="0">
                <a:latin typeface="+mj-lt"/>
              </a:rPr>
              <a:t> dual threshold </a:t>
            </a:r>
            <a:r>
              <a:rPr lang="en-AU" sz="1600" dirty="0">
                <a:latin typeface="+mj-lt"/>
              </a:rPr>
              <a:t>choices</a:t>
            </a:r>
          </a:p>
          <a:p>
            <a:pPr marL="174625" indent="-174625">
              <a:spcBef>
                <a:spcPts val="800"/>
              </a:spcBef>
              <a:buFont typeface="Arial" panose="020B0604020202020204" pitchFamily="34" charset="0"/>
              <a:buChar char="•"/>
            </a:pPr>
            <a:r>
              <a:rPr lang="en-AU" sz="1600" i="1" dirty="0">
                <a:latin typeface="+mj-lt"/>
              </a:rPr>
              <a:t>Dual threshold </a:t>
            </a:r>
            <a:r>
              <a:rPr lang="en-AU" sz="1600" dirty="0">
                <a:latin typeface="+mj-lt"/>
              </a:rPr>
              <a:t>will be reconsidered in the next revision of EN 301 893 with three major options</a:t>
            </a:r>
          </a:p>
          <a:p>
            <a:pPr marL="358775" lvl="1" indent="-184150">
              <a:spcBef>
                <a:spcPts val="400"/>
              </a:spcBef>
              <a:buFont typeface="Arial" panose="020B0604020202020204" pitchFamily="34" charset="0"/>
              <a:buChar char="−"/>
            </a:pPr>
            <a:r>
              <a:rPr lang="en-AU" sz="1600" dirty="0">
                <a:latin typeface="+mj-lt"/>
              </a:rPr>
              <a:t>Remove</a:t>
            </a:r>
          </a:p>
          <a:p>
            <a:pPr marL="358775" lvl="1" indent="-184150">
              <a:spcBef>
                <a:spcPts val="400"/>
              </a:spcBef>
              <a:buFont typeface="Arial" panose="020B0604020202020204" pitchFamily="34" charset="0"/>
              <a:buChar char="−"/>
            </a:pPr>
            <a:r>
              <a:rPr lang="en-AU" sz="1600" dirty="0">
                <a:latin typeface="+mj-lt"/>
              </a:rPr>
              <a:t>Maintain</a:t>
            </a:r>
          </a:p>
          <a:p>
            <a:pPr marL="358775" lvl="1" indent="-184150">
              <a:spcBef>
                <a:spcPts val="400"/>
              </a:spcBef>
              <a:buFont typeface="Arial" panose="020B0604020202020204" pitchFamily="34" charset="0"/>
              <a:buChar char="−"/>
            </a:pPr>
            <a:r>
              <a:rPr lang="en-AU" sz="1600" dirty="0">
                <a:solidFill>
                  <a:srgbClr val="FF0000"/>
                </a:solidFill>
                <a:latin typeface="+mj-lt"/>
              </a:rPr>
              <a:t>Extend</a:t>
            </a:r>
          </a:p>
        </p:txBody>
      </p:sp>
      <p:sp>
        <p:nvSpPr>
          <p:cNvPr id="10" name="Rectangle 9"/>
          <p:cNvSpPr/>
          <p:nvPr/>
        </p:nvSpPr>
        <p:spPr bwMode="auto">
          <a:xfrm>
            <a:off x="3352800" y="2819400"/>
            <a:ext cx="2547257"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The next revision of EN 301 893 should </a:t>
            </a:r>
            <a:r>
              <a:rPr lang="en-AU" sz="1600" dirty="0">
                <a:solidFill>
                  <a:srgbClr val="FF0000"/>
                </a:solidFill>
                <a:latin typeface="+mj-lt"/>
              </a:rPr>
              <a:t>extend</a:t>
            </a:r>
            <a:r>
              <a:rPr lang="en-AU" sz="1600" dirty="0">
                <a:latin typeface="+mj-lt"/>
              </a:rPr>
              <a:t> the use of </a:t>
            </a:r>
            <a:r>
              <a:rPr lang="en-AU" sz="1600" i="1" dirty="0">
                <a:latin typeface="+mj-lt"/>
              </a:rPr>
              <a:t>dual threshold </a:t>
            </a:r>
            <a:r>
              <a:rPr lang="en-AU" sz="1600" dirty="0">
                <a:latin typeface="+mj-lt"/>
              </a:rPr>
              <a:t>to all access technologies</a:t>
            </a:r>
          </a:p>
          <a:p>
            <a:pPr marL="358775" lvl="1" indent="-184150">
              <a:spcBef>
                <a:spcPts val="400"/>
              </a:spcBef>
              <a:buFont typeface="Arial" panose="020B0604020202020204" pitchFamily="34" charset="0"/>
              <a:buChar char="−"/>
            </a:pPr>
            <a:r>
              <a:rPr lang="en-AU" sz="1600" dirty="0">
                <a:latin typeface="+mj-lt"/>
              </a:rPr>
              <a:t>Minimises socio-economic risk of disrupting Wi-Fi</a:t>
            </a:r>
          </a:p>
          <a:p>
            <a:pPr marL="358775" lvl="1" indent="-184150">
              <a:spcBef>
                <a:spcPts val="400"/>
              </a:spcBef>
              <a:buFont typeface="Arial" panose="020B0604020202020204" pitchFamily="34" charset="0"/>
              <a:buChar char="−"/>
            </a:pPr>
            <a:r>
              <a:rPr lang="en-AU" sz="1600" dirty="0">
                <a:latin typeface="+mj-lt"/>
              </a:rPr>
              <a:t>Ensures fairness </a:t>
            </a:r>
          </a:p>
          <a:p>
            <a:pPr marL="358775" lvl="1" indent="-184150">
              <a:spcBef>
                <a:spcPts val="400"/>
              </a:spcBef>
              <a:buFont typeface="Arial" panose="020B0604020202020204" pitchFamily="34" charset="0"/>
              <a:buChar char="−"/>
            </a:pPr>
            <a:r>
              <a:rPr lang="en-AU" sz="1600" dirty="0">
                <a:latin typeface="+mj-lt"/>
              </a:rPr>
              <a:t>Avoids backward technology step</a:t>
            </a:r>
          </a:p>
          <a:p>
            <a:pPr marL="358775" lvl="1" indent="-184150">
              <a:spcBef>
                <a:spcPts val="400"/>
              </a:spcBef>
              <a:buFont typeface="Arial" panose="020B0604020202020204" pitchFamily="34" charset="0"/>
              <a:buChar char="−"/>
            </a:pPr>
            <a:r>
              <a:rPr lang="en-AU" sz="1600" dirty="0">
                <a:latin typeface="+mj-lt"/>
              </a:rPr>
              <a:t>Enhances technology neutrality</a:t>
            </a:r>
          </a:p>
        </p:txBody>
      </p:sp>
      <p:sp>
        <p:nvSpPr>
          <p:cNvPr id="11" name="Rectangle 10"/>
          <p:cNvSpPr/>
          <p:nvPr/>
        </p:nvSpPr>
        <p:spPr bwMode="auto">
          <a:xfrm>
            <a:off x="6063343" y="2819400"/>
            <a:ext cx="2547257"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smtClean="0">
                <a:latin typeface="+mj-lt"/>
              </a:rPr>
              <a:t>Include possibility of </a:t>
            </a:r>
            <a:r>
              <a:rPr lang="en-AU" sz="1600" dirty="0" smtClean="0">
                <a:solidFill>
                  <a:srgbClr val="FF0000"/>
                </a:solidFill>
                <a:latin typeface="+mj-lt"/>
              </a:rPr>
              <a:t>extending</a:t>
            </a:r>
            <a:r>
              <a:rPr lang="en-AU" sz="1600" dirty="0" smtClean="0">
                <a:latin typeface="+mj-lt"/>
              </a:rPr>
              <a:t>  </a:t>
            </a:r>
            <a:r>
              <a:rPr lang="en-AU" sz="1600" i="1" dirty="0">
                <a:latin typeface="+mj-lt"/>
              </a:rPr>
              <a:t>dual threshold </a:t>
            </a:r>
            <a:r>
              <a:rPr lang="en-AU" sz="1600" dirty="0">
                <a:latin typeface="+mj-lt"/>
              </a:rPr>
              <a:t>to all access </a:t>
            </a:r>
            <a:r>
              <a:rPr lang="en-AU" sz="1600" dirty="0" smtClean="0">
                <a:latin typeface="+mj-lt"/>
              </a:rPr>
              <a:t>technologies in WI for revision of EN 301 893</a:t>
            </a:r>
          </a:p>
          <a:p>
            <a:pPr marL="174625" indent="-174625">
              <a:spcBef>
                <a:spcPts val="800"/>
              </a:spcBef>
              <a:buFont typeface="Arial" panose="020B0604020202020204" pitchFamily="34" charset="0"/>
              <a:buChar char="•"/>
            </a:pPr>
            <a:r>
              <a:rPr lang="en-AU" sz="1600" dirty="0" smtClean="0">
                <a:latin typeface="+mj-lt"/>
              </a:rPr>
              <a:t>Notify IEEE 802.11 WG of this decision and request their technical assistance in developing the text defining the extension</a:t>
            </a:r>
            <a:endParaRPr lang="en-AU" sz="1600" dirty="0">
              <a:latin typeface="+mj-lt"/>
            </a:endParaRPr>
          </a:p>
        </p:txBody>
      </p:sp>
      <p:graphicFrame>
        <p:nvGraphicFramePr>
          <p:cNvPr id="14" name="Object 13">
            <a:hlinkClick r:id="" action="ppaction://ole?verb=0"/>
          </p:cNvPr>
          <p:cNvGraphicFramePr>
            <a:graphicFrameLocks noChangeAspect="1"/>
          </p:cNvGraphicFramePr>
          <p:nvPr>
            <p:extLst>
              <p:ext uri="{D42A27DB-BD31-4B8C-83A1-F6EECF244321}">
                <p14:modId xmlns:p14="http://schemas.microsoft.com/office/powerpoint/2010/main" val="1043036632"/>
              </p:ext>
            </p:extLst>
          </p:nvPr>
        </p:nvGraphicFramePr>
        <p:xfrm>
          <a:off x="7772400" y="1555750"/>
          <a:ext cx="914400" cy="806450"/>
        </p:xfrm>
        <a:graphic>
          <a:graphicData uri="http://schemas.openxmlformats.org/presentationml/2006/ole">
            <mc:AlternateContent xmlns:mc="http://schemas.openxmlformats.org/markup-compatibility/2006">
              <mc:Choice xmlns:v="urn:schemas-microsoft-com:vml" Requires="v">
                <p:oleObj spid="_x0000_s3115"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772400" y="155575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879583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seemed to be consensus on investigating making the</a:t>
            </a:r>
            <a:r>
              <a:rPr lang="en-AU" smtClean="0"/>
              <a:t> threshold available to all technologies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Discussion summary of </a:t>
            </a:r>
            <a:r>
              <a:rPr lang="en-AU" dirty="0" smtClean="0"/>
              <a:t>BRAN(17)62 (Cisco)</a:t>
            </a:r>
            <a:endParaRPr lang="en-AU" dirty="0" smtClean="0"/>
          </a:p>
          <a:p>
            <a:pPr lvl="1"/>
            <a:r>
              <a:rPr lang="en-AU" dirty="0" smtClean="0"/>
              <a:t>It was asserted</a:t>
            </a:r>
            <a:r>
              <a:rPr lang="en-AU" dirty="0" smtClean="0"/>
              <a:t> that a normative reference to an external standard is never technology neutral, …</a:t>
            </a:r>
          </a:p>
          <a:p>
            <a:pPr lvl="1"/>
            <a:r>
              <a:rPr lang="en-AU" dirty="0" smtClean="0"/>
              <a:t>… but there was agreement this issue is moot given the proposal include a generic preamble definition in EN 301 893</a:t>
            </a:r>
          </a:p>
          <a:p>
            <a:pPr lvl="1"/>
            <a:r>
              <a:rPr lang="en-AU" dirty="0" smtClean="0"/>
              <a:t>A regulator emphasised the importance of investigating all options (including dual threshold) to ensure </a:t>
            </a:r>
            <a:r>
              <a:rPr lang="en-GB" i="1" dirty="0"/>
              <a:t>efficient usage of the spectrum and the fair sharing of the different technologies</a:t>
            </a:r>
            <a:endParaRPr lang="en-AU" i="1" dirty="0" smtClean="0"/>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spTree>
    <p:extLst>
      <p:ext uri="{BB962C8B-B14F-4D97-AF65-F5344CB8AC3E}">
        <p14:creationId xmlns:p14="http://schemas.microsoft.com/office/powerpoint/2010/main" val="12169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ETSI BRAN </a:t>
            </a:r>
            <a:r>
              <a:rPr lang="en-AU" dirty="0" smtClean="0"/>
              <a:t>noted </a:t>
            </a:r>
            <a:r>
              <a:rPr lang="en-AU" dirty="0" smtClean="0"/>
              <a:t>a presentation </a:t>
            </a:r>
            <a:r>
              <a:rPr lang="en-AU" dirty="0" smtClean="0"/>
              <a:t>justifying </a:t>
            </a:r>
            <a:r>
              <a:rPr lang="en-AU" dirty="0" smtClean="0"/>
              <a:t>use the of dual threshold for 802.11ax</a:t>
            </a:r>
            <a:endParaRPr lang="en-AU" dirty="0"/>
          </a:p>
        </p:txBody>
      </p:sp>
      <p:sp>
        <p:nvSpPr>
          <p:cNvPr id="3" name="Content Placeholder 2"/>
          <p:cNvSpPr>
            <a:spLocks noGrp="1"/>
          </p:cNvSpPr>
          <p:nvPr>
            <p:ph idx="1"/>
          </p:nvPr>
        </p:nvSpPr>
        <p:spPr/>
        <p:txBody>
          <a:bodyPr/>
          <a:lstStyle/>
          <a:p>
            <a:r>
              <a:rPr lang="en-AU" dirty="0"/>
              <a:t>Presentation summary of </a:t>
            </a:r>
            <a:r>
              <a:rPr lang="en-AU" dirty="0" smtClean="0"/>
              <a:t>BRAN(17)85 (Broadcom)</a:t>
            </a:r>
            <a:endParaRPr lang="en-AU" dirty="0" smtClean="0"/>
          </a:p>
          <a:p>
            <a:pPr lvl="1"/>
            <a:r>
              <a:rPr lang="en-AU" dirty="0" smtClean="0"/>
              <a:t>At </a:t>
            </a:r>
            <a:r>
              <a:rPr lang="en-AU" dirty="0" smtClean="0"/>
              <a:t>the last ETSI BRAN meeting, </a:t>
            </a:r>
            <a:r>
              <a:rPr lang="en-AU" dirty="0" smtClean="0"/>
              <a:t>Broadcom </a:t>
            </a:r>
            <a:r>
              <a:rPr lang="en-AU" dirty="0" smtClean="0"/>
              <a:t>presented BRAN(17)85</a:t>
            </a:r>
          </a:p>
          <a:p>
            <a:pPr lvl="1"/>
            <a:r>
              <a:rPr lang="en-AU" dirty="0" smtClean="0"/>
              <a:t>BRAN(17)85 </a:t>
            </a:r>
            <a:r>
              <a:rPr lang="en-US" dirty="0" smtClean="0"/>
              <a:t>notes </a:t>
            </a:r>
            <a:r>
              <a:rPr lang="en-US" dirty="0"/>
              <a:t>that forcing 802.11ax to use ED of -72dBm will disadvantage 802.11ax compared to both LAA and 802.11ac</a:t>
            </a:r>
          </a:p>
          <a:p>
            <a:pPr lvl="1"/>
            <a:r>
              <a:rPr lang="en-AU" dirty="0"/>
              <a:t>BRAN(17)85</a:t>
            </a:r>
            <a:r>
              <a:rPr lang="en-AU" dirty="0" smtClean="0"/>
              <a:t> proposed that:</a:t>
            </a:r>
          </a:p>
          <a:p>
            <a:pPr lvl="2"/>
            <a:r>
              <a:rPr lang="en-US" dirty="0" smtClean="0"/>
              <a:t>802.11ax be able to use the well proven dual threshold mechanism (PD @ -82dBm and ED @ -62dBm), the same as 802.11 legacy devices</a:t>
            </a:r>
          </a:p>
          <a:p>
            <a:pPr lvl="2"/>
            <a:r>
              <a:rPr lang="en-US" dirty="0" smtClean="0"/>
              <a:t>LAA only be allowed to use an ED-only </a:t>
            </a:r>
            <a:r>
              <a:rPr lang="en-US" dirty="0"/>
              <a:t>scheme </a:t>
            </a:r>
            <a:r>
              <a:rPr lang="en-US" i="1" dirty="0"/>
              <a:t>once it has been proven to be fair in controlled tests and pilot deployments</a:t>
            </a:r>
            <a:r>
              <a:rPr lang="en-US" dirty="0" smtClean="0"/>
              <a:t> </a:t>
            </a:r>
          </a:p>
          <a:p>
            <a:pPr lvl="1"/>
            <a:r>
              <a:rPr lang="en-US" dirty="0" smtClean="0"/>
              <a:t>The justification for the proposal </a:t>
            </a:r>
            <a:r>
              <a:rPr lang="en-US" dirty="0" smtClean="0"/>
              <a:t>in </a:t>
            </a:r>
            <a:r>
              <a:rPr lang="en-AU" dirty="0"/>
              <a:t>BRAN(17)85 </a:t>
            </a:r>
            <a:r>
              <a:rPr lang="en-US" dirty="0" smtClean="0"/>
              <a:t>was </a:t>
            </a:r>
            <a:r>
              <a:rPr lang="en-US" dirty="0" smtClean="0"/>
              <a:t>that the ED threshold used by LAA is not well justified, based on simulations (not field experience) using assumptions that are known to be </a:t>
            </a:r>
            <a:r>
              <a:rPr lang="en-US" dirty="0" smtClean="0"/>
              <a:t>unrealistic</a:t>
            </a:r>
          </a:p>
          <a:p>
            <a:pPr lvl="1"/>
            <a:r>
              <a:rPr lang="en-US"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0" name="Object 9">
            <a:hlinkClick r:id="" action="ppaction://ole?verb=0"/>
          </p:cNvPr>
          <p:cNvGraphicFramePr>
            <a:graphicFrameLocks noChangeAspect="1"/>
          </p:cNvGraphicFramePr>
          <p:nvPr>
            <p:extLst>
              <p:ext uri="{D42A27DB-BD31-4B8C-83A1-F6EECF244321}">
                <p14:modId xmlns:p14="http://schemas.microsoft.com/office/powerpoint/2010/main" val="490484631"/>
              </p:ext>
            </p:extLst>
          </p:nvPr>
        </p:nvGraphicFramePr>
        <p:xfrm>
          <a:off x="6553200" y="1746354"/>
          <a:ext cx="914400" cy="806450"/>
        </p:xfrm>
        <a:graphic>
          <a:graphicData uri="http://schemas.openxmlformats.org/presentationml/2006/ole">
            <mc:AlternateContent xmlns:mc="http://schemas.openxmlformats.org/markup-compatibility/2006">
              <mc:Choice xmlns:v="urn:schemas-microsoft-com:vml" Requires="v">
                <p:oleObj spid="_x0000_s4141"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553200" y="1746354"/>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108901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ETSI BRAN </a:t>
            </a:r>
            <a:r>
              <a:rPr lang="en-AU" dirty="0" smtClean="0"/>
              <a:t>noted </a:t>
            </a:r>
            <a:r>
              <a:rPr lang="en-AU" dirty="0" smtClean="0"/>
              <a:t>a presentation </a:t>
            </a:r>
            <a:r>
              <a:rPr lang="en-AU" dirty="0" smtClean="0"/>
              <a:t>justifying </a:t>
            </a:r>
            <a:r>
              <a:rPr lang="en-AU" dirty="0" smtClean="0"/>
              <a:t>the use of a dual threshold by 802.11ax</a:t>
            </a:r>
            <a:endParaRPr lang="en-AU" dirty="0"/>
          </a:p>
        </p:txBody>
      </p:sp>
      <p:sp>
        <p:nvSpPr>
          <p:cNvPr id="3" name="Content Placeholder 2"/>
          <p:cNvSpPr>
            <a:spLocks noGrp="1"/>
          </p:cNvSpPr>
          <p:nvPr>
            <p:ph idx="1"/>
          </p:nvPr>
        </p:nvSpPr>
        <p:spPr/>
        <p:txBody>
          <a:bodyPr/>
          <a:lstStyle/>
          <a:p>
            <a:r>
              <a:rPr lang="en-AU" dirty="0"/>
              <a:t>Presentation </a:t>
            </a:r>
            <a:r>
              <a:rPr lang="en-AU" dirty="0" smtClean="0"/>
              <a:t>summary of BRAN(17)85 (Broadcom)</a:t>
            </a:r>
            <a:endParaRPr lang="en-AU" dirty="0"/>
          </a:p>
          <a:p>
            <a:pPr lvl="1"/>
            <a:r>
              <a:rPr lang="en-AU" dirty="0" smtClean="0"/>
              <a:t>…</a:t>
            </a:r>
          </a:p>
          <a:p>
            <a:pPr lvl="1"/>
            <a:r>
              <a:rPr lang="en-AU" dirty="0" smtClean="0"/>
              <a:t>BRAN(17)85</a:t>
            </a:r>
            <a:r>
              <a:rPr lang="en-US" dirty="0" smtClean="0"/>
              <a:t> </a:t>
            </a:r>
            <a:r>
              <a:rPr lang="en-US" dirty="0"/>
              <a:t>also notes that dual threshold, as used by Wi-Fi, is more effective and dynamic than ED-only</a:t>
            </a:r>
          </a:p>
          <a:p>
            <a:pPr lvl="2"/>
            <a:r>
              <a:rPr lang="en-US" dirty="0"/>
              <a:t>ED-only can’t easily use thresholds much lower than -72ddBm</a:t>
            </a:r>
          </a:p>
          <a:p>
            <a:pPr lvl="2"/>
            <a:r>
              <a:rPr lang="en-US" dirty="0"/>
              <a:t>Whereas the PD threshold is can  dynamically varied from very low values, down to at least -92dBm (to protect weaker links), and higher values than -82dBm (to enable spatial reuse</a:t>
            </a:r>
            <a:r>
              <a:rPr lang="en-US" dirty="0" smtClean="0"/>
              <a:t>)</a:t>
            </a:r>
            <a:endParaRPr lang="en-AU" dirty="0" smtClean="0"/>
          </a:p>
          <a:p>
            <a:pPr lvl="1"/>
            <a:r>
              <a:rPr lang="en-AU" dirty="0" smtClean="0"/>
              <a:t>BRAN(17)85 finally </a:t>
            </a:r>
            <a:r>
              <a:rPr lang="en-US" dirty="0" smtClean="0"/>
              <a:t>notes </a:t>
            </a:r>
            <a:r>
              <a:rPr lang="en-US" dirty="0" smtClean="0"/>
              <a:t>the long term possibility of defining a common PD-detection mechanism for use by all technologies</a:t>
            </a:r>
          </a:p>
          <a:p>
            <a:pPr lvl="3"/>
            <a:r>
              <a:rPr lang="en-US" dirty="0" smtClean="0"/>
              <a:t>Noting that LAA can use the 802.11 based mechanism </a:t>
            </a:r>
            <a:r>
              <a:rPr lang="en-US" dirty="0" smtClean="0"/>
              <a:t>today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419082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Ther</a:t>
            </a:r>
            <a:r>
              <a:rPr lang="en-AU" dirty="0" smtClean="0"/>
              <a:t>e was no further discussion on the issues raised in BRAN(17)85</a:t>
            </a:r>
            <a:endParaRPr lang="en-AU" dirty="0"/>
          </a:p>
        </p:txBody>
      </p:sp>
      <p:sp>
        <p:nvSpPr>
          <p:cNvPr id="3" name="Content Placeholder 2"/>
          <p:cNvSpPr>
            <a:spLocks noGrp="1"/>
          </p:cNvSpPr>
          <p:nvPr>
            <p:ph idx="1"/>
          </p:nvPr>
        </p:nvSpPr>
        <p:spPr/>
        <p:txBody>
          <a:bodyPr/>
          <a:lstStyle/>
          <a:p>
            <a:r>
              <a:rPr lang="en-AU" dirty="0"/>
              <a:t>Discussion </a:t>
            </a:r>
            <a:r>
              <a:rPr lang="en-AU" dirty="0" smtClean="0"/>
              <a:t>summary of BRAN(17)85 (Broadcom)</a:t>
            </a:r>
            <a:endParaRPr lang="en-AU" dirty="0"/>
          </a:p>
          <a:p>
            <a:pPr lvl="1"/>
            <a:r>
              <a:rPr lang="en-US" dirty="0" smtClean="0"/>
              <a:t>This presentation was not discussed at any length because there was no Broadcom representative in attendance</a:t>
            </a:r>
          </a:p>
          <a:p>
            <a:pPr lvl="1"/>
            <a:r>
              <a:rPr lang="en-US" dirty="0" smtClean="0">
                <a:solidFill>
                  <a:srgbClr val="FF0000"/>
                </a:solidFill>
              </a:rPr>
              <a:t>Does someone from Broadcom want to comment now?</a:t>
            </a:r>
            <a:endParaRPr lang="en-US"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677078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a proposal to adjust to testing procedure to handle short control signalling</a:t>
            </a:r>
            <a:endParaRPr lang="en-AU" dirty="0"/>
          </a:p>
        </p:txBody>
      </p:sp>
      <p:sp>
        <p:nvSpPr>
          <p:cNvPr id="9" name="Content Placeholder 8"/>
          <p:cNvSpPr>
            <a:spLocks noGrp="1"/>
          </p:cNvSpPr>
          <p:nvPr>
            <p:ph idx="1"/>
          </p:nvPr>
        </p:nvSpPr>
        <p:spPr/>
        <p:txBody>
          <a:bodyPr/>
          <a:lstStyle/>
          <a:p>
            <a:r>
              <a:rPr lang="en-AU" dirty="0"/>
              <a:t>Presentation summary of </a:t>
            </a:r>
            <a:r>
              <a:rPr lang="en-AU" dirty="0" smtClean="0"/>
              <a:t>BRAN(17)73 (Qualcomm &amp; Ericsson)</a:t>
            </a:r>
          </a:p>
          <a:p>
            <a:pPr lvl="1"/>
            <a:r>
              <a:rPr lang="en-AU" dirty="0" smtClean="0"/>
              <a:t>In EN 301 893, short </a:t>
            </a:r>
            <a:r>
              <a:rPr lang="en-AU" dirty="0"/>
              <a:t>signalling </a:t>
            </a:r>
            <a:r>
              <a:rPr lang="en-AU" dirty="0" smtClean="0"/>
              <a:t>frames can be sent without LBT for  2.5ms out of 50ms or 50 per 50ms </a:t>
            </a:r>
          </a:p>
          <a:p>
            <a:pPr lvl="2"/>
            <a:r>
              <a:rPr lang="en-AU" dirty="0" smtClean="0"/>
              <a:t>Note: no LBT is allowed for short </a:t>
            </a:r>
            <a:r>
              <a:rPr lang="en-AU" dirty="0"/>
              <a:t>signalling </a:t>
            </a:r>
            <a:r>
              <a:rPr lang="en-AU" dirty="0" smtClean="0"/>
              <a:t>frames for historical reasons</a:t>
            </a:r>
          </a:p>
          <a:p>
            <a:pPr lvl="1"/>
            <a:r>
              <a:rPr lang="en-AU" dirty="0" smtClean="0"/>
              <a:t>BRAN(17)73 makes a case for an adjustment to the testing procedure to account for difficult of deal with short gaps between short signalling frames and normal frames</a:t>
            </a:r>
          </a:p>
          <a:p>
            <a:r>
              <a:rPr lang="en-AU" dirty="0"/>
              <a:t>Discussion summary of BRAN(17)92 (WFA)</a:t>
            </a:r>
          </a:p>
          <a:p>
            <a:pPr lvl="1"/>
            <a:r>
              <a:rPr lang="en-AU" dirty="0" smtClean="0"/>
              <a:t>There were no objections, and the suggestion is likely to be included in the revised draft of EN 301 893 </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292253224"/>
              </p:ext>
            </p:extLst>
          </p:nvPr>
        </p:nvGraphicFramePr>
        <p:xfrm>
          <a:off x="7543800" y="1905000"/>
          <a:ext cx="914400" cy="806450"/>
        </p:xfrm>
        <a:graphic>
          <a:graphicData uri="http://schemas.openxmlformats.org/presentationml/2006/ole">
            <mc:AlternateContent xmlns:mc="http://schemas.openxmlformats.org/markup-compatibility/2006">
              <mc:Choice xmlns:v="urn:schemas-microsoft-com:vml" Requires="v">
                <p:oleObj spid="_x0000_s7176" name="Document" showAsIcon="1" r:id="rId3" imgW="914400" imgH="806400" progId="Word.Document.12">
                  <p:embed/>
                </p:oleObj>
              </mc:Choice>
              <mc:Fallback>
                <p:oleObj name="Document" showAsIcon="1" r:id="rId3" imgW="914400" imgH="806400" progId="Word.Document.12">
                  <p:embed/>
                  <p:pic>
                    <p:nvPicPr>
                      <p:cNvPr id="0" name=""/>
                      <p:cNvPicPr/>
                      <p:nvPr/>
                    </p:nvPicPr>
                    <p:blipFill>
                      <a:blip r:embed="rId4"/>
                      <a:stretch>
                        <a:fillRect/>
                      </a:stretch>
                    </p:blipFill>
                    <p:spPr>
                      <a:xfrm>
                        <a:off x="7543800" y="1905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175644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smtClean="0"/>
              <a:t>ETSI BRAN discussed WFA support of </a:t>
            </a:r>
            <a:r>
              <a:rPr lang="en-AU" dirty="0"/>
              <a:t>the IEEE 802 LS related to dual thresholds</a:t>
            </a:r>
          </a:p>
        </p:txBody>
      </p:sp>
      <p:sp>
        <p:nvSpPr>
          <p:cNvPr id="3" name="Content Placeholder 2"/>
          <p:cNvSpPr>
            <a:spLocks noGrp="1"/>
          </p:cNvSpPr>
          <p:nvPr>
            <p:ph idx="1"/>
          </p:nvPr>
        </p:nvSpPr>
        <p:spPr/>
        <p:txBody>
          <a:bodyPr/>
          <a:lstStyle/>
          <a:p>
            <a:r>
              <a:rPr lang="en-AU" dirty="0"/>
              <a:t>Presentation summary of </a:t>
            </a:r>
            <a:r>
              <a:rPr lang="en-AU" dirty="0" smtClean="0"/>
              <a:t>BRAN(17)92 (WFA)</a:t>
            </a:r>
            <a:endParaRPr lang="en-AU" dirty="0"/>
          </a:p>
          <a:p>
            <a:pPr lvl="1"/>
            <a:r>
              <a:rPr lang="en-AU" dirty="0" smtClean="0"/>
              <a:t>Previously the </a:t>
            </a:r>
            <a:r>
              <a:rPr lang="en-AU" i="1" dirty="0" smtClean="0"/>
              <a:t>IEEE 802.11 PDED </a:t>
            </a:r>
            <a:r>
              <a:rPr lang="en-AU" i="1" dirty="0"/>
              <a:t>ad hoc </a:t>
            </a:r>
            <a:r>
              <a:rPr lang="en-AU" dirty="0"/>
              <a:t>sent a </a:t>
            </a:r>
            <a:r>
              <a:rPr lang="en-AU" dirty="0" smtClean="0">
                <a:hlinkClick r:id="rId2"/>
              </a:rPr>
              <a:t>LS</a:t>
            </a:r>
            <a:r>
              <a:rPr lang="en-AU" dirty="0" smtClean="0"/>
              <a:t> (BRAN(17)56)  </a:t>
            </a:r>
            <a:r>
              <a:rPr lang="en-AU" dirty="0"/>
              <a:t>to ESTI BRAN </a:t>
            </a:r>
            <a:r>
              <a:rPr lang="en-GB" dirty="0"/>
              <a:t>recommending that the </a:t>
            </a:r>
            <a:r>
              <a:rPr lang="en-GB" dirty="0" smtClean="0"/>
              <a:t>revision </a:t>
            </a:r>
            <a:r>
              <a:rPr lang="en-GB" dirty="0"/>
              <a:t>of EN 301 893 should maintain the existing dual threshold option, and extend its applicability to IEEE </a:t>
            </a:r>
            <a:r>
              <a:rPr lang="en-GB" dirty="0" smtClean="0"/>
              <a:t>802.11ax</a:t>
            </a:r>
          </a:p>
          <a:p>
            <a:pPr lvl="1"/>
            <a:r>
              <a:rPr lang="en-GB" dirty="0" smtClean="0"/>
              <a:t>The Wi-Fi Alliance presented a LS (BRAN(17)92 ) supporting the IEEE 802’s perspective</a:t>
            </a:r>
          </a:p>
          <a:p>
            <a:r>
              <a:rPr lang="en-AU" dirty="0"/>
              <a:t>Discussion summary of BRAN(17)92 (WFA</a:t>
            </a:r>
            <a:r>
              <a:rPr lang="en-AU" dirty="0" smtClean="0"/>
              <a:t>)</a:t>
            </a:r>
          </a:p>
          <a:p>
            <a:pPr lvl="1"/>
            <a:r>
              <a:rPr lang="en-AU" dirty="0" smtClean="0"/>
              <a:t>The presentation was noted</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7619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discussed a proposed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a:t>
            </a:r>
            <a:r>
              <a:rPr lang="en-AU" dirty="0" smtClean="0"/>
              <a:t>2.9.1)	Scope </a:t>
            </a:r>
            <a:r>
              <a:rPr lang="en-AU" dirty="0" smtClean="0"/>
              <a:t>of </a:t>
            </a:r>
            <a:r>
              <a:rPr lang="en-AU" dirty="0" smtClean="0"/>
              <a:t>WI </a:t>
            </a:r>
            <a:r>
              <a:rPr lang="en-AU" dirty="0" smtClean="0"/>
              <a:t>to revise EN 301 893 </a:t>
            </a:r>
            <a:r>
              <a:rPr lang="en-AU" dirty="0" smtClean="0"/>
              <a:t>v2.1.1	(BRAN(17)75r10)</a:t>
            </a:r>
            <a:endParaRPr lang="en-AU" dirty="0" smtClean="0"/>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graphicFrame>
        <p:nvGraphicFramePr>
          <p:cNvPr id="7" name="Object 6"/>
          <p:cNvGraphicFramePr>
            <a:graphicFrameLocks noChangeAspect="1"/>
          </p:cNvGraphicFramePr>
          <p:nvPr>
            <p:extLst>
              <p:ext uri="{D42A27DB-BD31-4B8C-83A1-F6EECF244321}">
                <p14:modId xmlns:p14="http://schemas.microsoft.com/office/powerpoint/2010/main" val="3135823354"/>
              </p:ext>
            </p:extLst>
          </p:nvPr>
        </p:nvGraphicFramePr>
        <p:xfrm>
          <a:off x="7543800" y="2090740"/>
          <a:ext cx="914400" cy="806450"/>
        </p:xfrm>
        <a:graphic>
          <a:graphicData uri="http://schemas.openxmlformats.org/presentationml/2006/ole">
            <mc:AlternateContent xmlns:mc="http://schemas.openxmlformats.org/markup-compatibility/2006">
              <mc:Choice xmlns:v="urn:schemas-microsoft-com:vml" Requires="v">
                <p:oleObj spid="_x0000_s6154" name="Packager Shell Object" showAsIcon="1" r:id="rId3" imgW="914400" imgH="806400" progId="Package">
                  <p:embed/>
                </p:oleObj>
              </mc:Choice>
              <mc:Fallback>
                <p:oleObj name="Packager Shell Object" showAsIcon="1" r:id="rId3" imgW="914400" imgH="806400" progId="Package">
                  <p:embed/>
                  <p:pic>
                    <p:nvPicPr>
                      <p:cNvPr id="0" name=""/>
                      <p:cNvPicPr/>
                      <p:nvPr/>
                    </p:nvPicPr>
                    <p:blipFill>
                      <a:blip r:embed="rId4"/>
                      <a:stretch>
                        <a:fillRect/>
                      </a:stretch>
                    </p:blipFill>
                    <p:spPr>
                      <a:xfrm>
                        <a:off x="7543800" y="209074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147770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WI to revise EN 301 893 was adopted by ETSI BRAN with some clarifications of scope</a:t>
            </a:r>
            <a:endParaRPr lang="en-AU" dirty="0"/>
          </a:p>
        </p:txBody>
      </p:sp>
      <p:sp>
        <p:nvSpPr>
          <p:cNvPr id="3" name="Content Placeholder 2"/>
          <p:cNvSpPr>
            <a:spLocks noGrp="1"/>
          </p:cNvSpPr>
          <p:nvPr>
            <p:ph idx="1"/>
          </p:nvPr>
        </p:nvSpPr>
        <p:spPr/>
        <p:txBody>
          <a:bodyPr/>
          <a:lstStyle/>
          <a:p>
            <a:r>
              <a:rPr lang="en-AU" dirty="0" smtClean="0"/>
              <a:t>Discussion summary of WI to revise EN 301 893</a:t>
            </a:r>
          </a:p>
          <a:p>
            <a:pPr lvl="1"/>
            <a:r>
              <a:rPr lang="en-AU" dirty="0" smtClean="0"/>
              <a:t>There was long discussion about the scope of the WI</a:t>
            </a:r>
          </a:p>
          <a:p>
            <a:pPr lvl="1"/>
            <a:r>
              <a:rPr lang="en-AU" dirty="0" smtClean="0"/>
              <a:t>One point of contention was whether it restricted changes to just those in the scope or whether anything related to article 3.2 of the RE-Directive was within scope</a:t>
            </a:r>
          </a:p>
          <a:p>
            <a:pPr lvl="1"/>
            <a:r>
              <a:rPr lang="en-AU" dirty="0"/>
              <a:t>Eventually, it was decided to add a remark to the WI making it clear the latter was the case</a:t>
            </a:r>
          </a:p>
          <a:p>
            <a:pPr lvl="2"/>
            <a:r>
              <a:rPr lang="en-GB" dirty="0"/>
              <a:t>Every aspect related to the Article 3.2 of the RE-Directive (2014/53/EU) is considered within the scope of this Work Item</a:t>
            </a:r>
            <a:endParaRPr lang="en-AU" dirty="0"/>
          </a:p>
          <a:p>
            <a:pPr lvl="1"/>
            <a:r>
              <a:rPr lang="en-AU" dirty="0" smtClean="0"/>
              <a:t>Edgard </a:t>
            </a:r>
            <a:r>
              <a:rPr lang="en-AU" dirty="0"/>
              <a:t>Vangeel (Cisco) was selected as </a:t>
            </a:r>
            <a:r>
              <a:rPr lang="en-AU" dirty="0" smtClean="0"/>
              <a:t>Rapporteur </a:t>
            </a:r>
            <a:r>
              <a:rPr lang="en-AU" dirty="0"/>
              <a:t>for the work item</a:t>
            </a:r>
          </a:p>
          <a:p>
            <a:pPr lvl="1"/>
            <a:r>
              <a:rPr lang="en-AU" dirty="0"/>
              <a:t>The WI was adopted with one </a:t>
            </a:r>
            <a:r>
              <a:rPr lang="en-AU" dirty="0" smtClean="0"/>
              <a:t>abstention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3842133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a:t>
            </a:r>
            <a:r>
              <a:rPr lang="en-AU" sz="2400" b="1" dirty="0" smtClean="0">
                <a:solidFill>
                  <a:schemeClr val="accent2"/>
                </a:solidFill>
              </a:rPr>
              <a:t>happening </a:t>
            </a:r>
            <a:r>
              <a:rPr lang="en-AU" sz="2400" b="1" dirty="0">
                <a:solidFill>
                  <a:schemeClr val="accent2"/>
                </a:solidFill>
              </a:rPr>
              <a:t>this week? </a:t>
            </a:r>
          </a:p>
          <a:p>
            <a:pPr marL="342900" lvl="1" indent="-342900" algn="ctr">
              <a:buNone/>
            </a:pPr>
            <a:r>
              <a:rPr lang="en-AU" sz="2400" dirty="0" smtClean="0">
                <a:solidFill>
                  <a:schemeClr val="accent2"/>
                </a:solidFill>
              </a:rPr>
              <a:t>Review 3GPP RAN1 activities</a:t>
            </a:r>
            <a:br>
              <a:rPr lang="en-AU" sz="2400" dirty="0" smtClean="0">
                <a:solidFill>
                  <a:schemeClr val="accent2"/>
                </a:solidFill>
              </a:rPr>
            </a:br>
            <a:r>
              <a:rPr lang="en-AU" sz="2400" dirty="0" smtClean="0">
                <a:solidFill>
                  <a:schemeClr val="accent2"/>
                </a:solidFill>
              </a:rPr>
              <a:t>(status report)</a:t>
            </a:r>
            <a:endParaRPr lang="en-AU" sz="2400"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4597489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Coex</a:t>
            </a:r>
            <a:r>
              <a:rPr lang="en-AU" dirty="0" smtClean="0"/>
              <a:t> SC may hear a report on the 3GPP RAN1 meeting two weeks ago</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Someone from Broadcom will apparently provide a report of the recent 3GPP RAN1 meeting</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631299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Review WFA LS to 3GPP RAN on validation testing </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0117343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future action on validation testing given WFA’s interest</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3GPP RAN and IEEE 802 had a LS exchange about using testing to validate coexistence in early </a:t>
            </a:r>
            <a:r>
              <a:rPr lang="en-AU" dirty="0" smtClean="0"/>
              <a:t>2017</a:t>
            </a:r>
          </a:p>
          <a:p>
            <a:pPr lvl="1"/>
            <a:r>
              <a:rPr lang="en-AU" dirty="0"/>
              <a:t>The negative outcome of the LS exchange was a factor in pivoting our focus towards ETSI </a:t>
            </a:r>
            <a:r>
              <a:rPr lang="en-AU" dirty="0" smtClean="0"/>
              <a:t>BRAN</a:t>
            </a:r>
          </a:p>
          <a:p>
            <a:pPr lvl="1"/>
            <a:r>
              <a:rPr lang="en-AU" dirty="0"/>
              <a:t>The WFA has now taken up the issue of the lack of mandatory coexistence validation </a:t>
            </a:r>
            <a:r>
              <a:rPr lang="en-AU" dirty="0" smtClean="0"/>
              <a:t>testing</a:t>
            </a:r>
          </a:p>
          <a:p>
            <a:pPr lvl="1"/>
            <a:r>
              <a:rPr lang="en-AU" dirty="0"/>
              <a:t>The WFA is not known to have received a response from 3GPP </a:t>
            </a:r>
            <a:r>
              <a:rPr lang="en-AU" dirty="0" smtClean="0"/>
              <a:t>RAN</a:t>
            </a:r>
          </a:p>
          <a:p>
            <a:pPr lvl="1"/>
            <a:r>
              <a:rPr lang="en-AU" i="1" dirty="0" err="1"/>
              <a:t>Coex</a:t>
            </a:r>
            <a:r>
              <a:rPr lang="en-AU" i="1" dirty="0"/>
              <a:t> SC </a:t>
            </a:r>
            <a:r>
              <a:rPr lang="en-AU" dirty="0"/>
              <a:t>will discuss the any further actions related to validation </a:t>
            </a:r>
            <a:r>
              <a:rPr lang="en-AU" dirty="0" smtClean="0"/>
              <a:t>testing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2657034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 and IEEE 802 had a LS exchange about using testing to validate coexistence in early 2017</a:t>
            </a:r>
            <a:endParaRPr lang="en-AU" dirty="0"/>
          </a:p>
        </p:txBody>
      </p:sp>
      <p:sp>
        <p:nvSpPr>
          <p:cNvPr id="3" name="Content Placeholder 2"/>
          <p:cNvSpPr>
            <a:spLocks noGrp="1"/>
          </p:cNvSpPr>
          <p:nvPr>
            <p:ph idx="1"/>
          </p:nvPr>
        </p:nvSpPr>
        <p:spPr/>
        <p:txBody>
          <a:bodyPr/>
          <a:lstStyle/>
          <a:p>
            <a:pPr lvl="1"/>
            <a:r>
              <a:rPr lang="en-AU" dirty="0" smtClean="0"/>
              <a:t>In March 2017, IEEE 802 sent a </a:t>
            </a:r>
            <a:r>
              <a:rPr lang="en-AU" dirty="0" smtClean="0">
                <a:hlinkClick r:id="rId2"/>
              </a:rPr>
              <a:t>LS</a:t>
            </a:r>
            <a:r>
              <a:rPr lang="en-AU" dirty="0" smtClean="0"/>
              <a:t> to 3GPP RAN1 asking they confirm their commitment validate coexistence with RAN4 defined testing</a:t>
            </a:r>
          </a:p>
          <a:p>
            <a:pPr lvl="2"/>
            <a:r>
              <a:rPr lang="en-US" i="1" dirty="0"/>
              <a:t>IEEE 802 requests that 3GPP reconfirm its previous commitments that 3GPP RAN4 will develop and execute tests to validate LAA/802.11 coexistence prior to the deployment of LAA systems, especially in scenarios where 802.11 transmissions are received by LAA below the LAA ED threshold of -72dBm. </a:t>
            </a:r>
            <a:endParaRPr lang="en-US" i="1" dirty="0" smtClean="0"/>
          </a:p>
          <a:p>
            <a:pPr lvl="1"/>
            <a:r>
              <a:rPr lang="en-US" dirty="0" smtClean="0"/>
              <a:t>This question was subsequently passed to 3GPP RAN who replied in June 2017 (see </a:t>
            </a:r>
            <a:r>
              <a:rPr lang="en-AU" dirty="0" smtClean="0"/>
              <a:t>RP-171482)</a:t>
            </a:r>
            <a:r>
              <a:rPr lang="en-US" dirty="0" smtClean="0"/>
              <a:t>, telling us they had reneged on their </a:t>
            </a:r>
            <a:r>
              <a:rPr lang="en-US" dirty="0" err="1" smtClean="0"/>
              <a:t>previuous</a:t>
            </a:r>
            <a:r>
              <a:rPr lang="en-US" dirty="0" smtClean="0"/>
              <a:t> commitment</a:t>
            </a:r>
          </a:p>
          <a:p>
            <a:pPr lvl="2"/>
            <a:r>
              <a:rPr lang="en-US" i="1" dirty="0"/>
              <a:t>The execution of the test plan will be determined by the manufacturers of LAA equipment and/or their customers. RAN is not able to comment on the timeline for </a:t>
            </a:r>
            <a:r>
              <a:rPr lang="en-US" i="1" dirty="0" smtClean="0"/>
              <a:t>execution</a:t>
            </a:r>
            <a:endParaRPr lang="en-AU" i="1" dirty="0"/>
          </a:p>
          <a:p>
            <a:pPr lvl="2"/>
            <a:r>
              <a:rPr lang="en-US" i="1" dirty="0"/>
              <a:t>The manufacturers of LAA equipment may review their own results according to the test plan. If problems are found that is attributable to the LAA specification, that may result in identifying particular coexistence issues.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6017504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negative outcome of the LS exchange was a factor in pivoting our focus towards ETSI BRAN</a:t>
            </a:r>
            <a:endParaRPr lang="en-AU" dirty="0"/>
          </a:p>
        </p:txBody>
      </p:sp>
      <p:sp>
        <p:nvSpPr>
          <p:cNvPr id="3" name="Content Placeholder 2"/>
          <p:cNvSpPr>
            <a:spLocks noGrp="1"/>
          </p:cNvSpPr>
          <p:nvPr>
            <p:ph idx="1"/>
          </p:nvPr>
        </p:nvSpPr>
        <p:spPr/>
        <p:txBody>
          <a:bodyPr/>
          <a:lstStyle/>
          <a:p>
            <a:pPr lvl="1"/>
            <a:r>
              <a:rPr lang="en-US" dirty="0" smtClean="0"/>
              <a:t>In July 2017, the </a:t>
            </a:r>
            <a:r>
              <a:rPr lang="en-US" dirty="0" err="1" smtClean="0"/>
              <a:t>Coex</a:t>
            </a:r>
            <a:r>
              <a:rPr lang="en-US" dirty="0" smtClean="0"/>
              <a:t> SC decided to take no further action on this topic on the basis their was not much point given 3GPP RAN had reneged on its previous commitment</a:t>
            </a:r>
          </a:p>
          <a:p>
            <a:pPr lvl="1"/>
            <a:r>
              <a:rPr lang="en-US" dirty="0" smtClean="0"/>
              <a:t>The LS from 3GPP RAN was one of the reasons causing the </a:t>
            </a:r>
            <a:r>
              <a:rPr lang="en-US" dirty="0" err="1" smtClean="0"/>
              <a:t>Coex</a:t>
            </a:r>
            <a:r>
              <a:rPr lang="en-US" dirty="0" smtClean="0"/>
              <a:t> SC to focus most of its future efforts on ETSI BRAN rather than 3GPP</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5200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WFA has now taken up the issue of the lack of mandatory coexistence validation testing</a:t>
            </a:r>
            <a:endParaRPr lang="en-AU" dirty="0"/>
          </a:p>
        </p:txBody>
      </p:sp>
      <p:sp>
        <p:nvSpPr>
          <p:cNvPr id="3" name="Content Placeholder 2"/>
          <p:cNvSpPr>
            <a:spLocks noGrp="1"/>
          </p:cNvSpPr>
          <p:nvPr>
            <p:ph idx="1"/>
          </p:nvPr>
        </p:nvSpPr>
        <p:spPr/>
        <p:txBody>
          <a:bodyPr/>
          <a:lstStyle/>
          <a:p>
            <a:pPr lvl="1"/>
            <a:r>
              <a:rPr lang="en-AU" dirty="0" smtClean="0"/>
              <a:t>The WFA has recently taken up this topic with a LS to 3GPP RAN</a:t>
            </a:r>
          </a:p>
          <a:p>
            <a:pPr lvl="2"/>
            <a:r>
              <a:rPr lang="en-AU" dirty="0" smtClean="0"/>
              <a:t>See </a:t>
            </a:r>
            <a:r>
              <a:rPr lang="en-AU" u="sng" dirty="0" smtClean="0">
                <a:hlinkClick r:id="rId2"/>
              </a:rPr>
              <a:t>11-17-1247-00</a:t>
            </a:r>
            <a:endParaRPr lang="en-AU" dirty="0" smtClean="0"/>
          </a:p>
          <a:p>
            <a:pPr lvl="1"/>
            <a:r>
              <a:rPr lang="en-AU" dirty="0" smtClean="0"/>
              <a:t>The WFA referred to 3GPP RAN’s response to IEEE 802’ LS, particularly: </a:t>
            </a:r>
          </a:p>
          <a:p>
            <a:pPr lvl="2"/>
            <a:r>
              <a:rPr lang="en-GB" i="1" dirty="0" smtClean="0"/>
              <a:t>… execution </a:t>
            </a:r>
            <a:r>
              <a:rPr lang="en-GB" i="1" dirty="0"/>
              <a:t>of the test plan will be determined by the manufacturers of LAA </a:t>
            </a:r>
            <a:r>
              <a:rPr lang="en-GB" i="1" dirty="0" smtClean="0"/>
              <a:t>equipment </a:t>
            </a:r>
            <a:r>
              <a:rPr lang="en-GB" i="1" dirty="0"/>
              <a:t>and/or their </a:t>
            </a:r>
            <a:r>
              <a:rPr lang="en-GB" i="1" dirty="0" smtClean="0"/>
              <a:t>customers</a:t>
            </a:r>
          </a:p>
          <a:p>
            <a:pPr lvl="1"/>
            <a:r>
              <a:rPr lang="en-GB" dirty="0" smtClean="0"/>
              <a:t>The WFA expressed concern that a lack of mandatory testing  means it may not be possible to </a:t>
            </a:r>
            <a:r>
              <a:rPr lang="en-GB" dirty="0"/>
              <a:t>ensure fair coexistence</a:t>
            </a:r>
            <a:endParaRPr lang="en-GB" dirty="0" smtClean="0"/>
          </a:p>
          <a:p>
            <a:pPr lvl="2"/>
            <a:r>
              <a:rPr lang="en-GB" i="1" dirty="0"/>
              <a:t>Wi‐Fi Alliance is concerned that, without mandatory multi‐node coexistence tests, specified normative requirements, required test configurations, or precise pass/fail criteria, it may not be possible to ensure fair coexistence.   </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8075387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WFA is not known to have received a response from 3GPP RAN</a:t>
            </a:r>
            <a:endParaRPr lang="en-AU" dirty="0"/>
          </a:p>
        </p:txBody>
      </p:sp>
      <p:sp>
        <p:nvSpPr>
          <p:cNvPr id="3" name="Content Placeholder 2"/>
          <p:cNvSpPr>
            <a:spLocks noGrp="1"/>
          </p:cNvSpPr>
          <p:nvPr>
            <p:ph idx="1"/>
          </p:nvPr>
        </p:nvSpPr>
        <p:spPr/>
        <p:txBody>
          <a:bodyPr/>
          <a:lstStyle/>
          <a:p>
            <a:pPr lvl="1"/>
            <a:r>
              <a:rPr lang="en-GB" dirty="0" smtClean="0"/>
              <a:t>The WFA went on to press 3GPP RAN on how the multi-nodes tests will have any role in ensuring </a:t>
            </a:r>
            <a:r>
              <a:rPr lang="en-GB" dirty="0"/>
              <a:t>fair</a:t>
            </a:r>
            <a:r>
              <a:rPr lang="en-GB" i="1" dirty="0"/>
              <a:t> </a:t>
            </a:r>
            <a:r>
              <a:rPr lang="en-GB" dirty="0"/>
              <a:t>coexistence</a:t>
            </a:r>
            <a:r>
              <a:rPr lang="en-GB" i="1" dirty="0"/>
              <a:t> </a:t>
            </a:r>
            <a:endParaRPr lang="en-GB" dirty="0" smtClean="0"/>
          </a:p>
          <a:p>
            <a:pPr lvl="2"/>
            <a:r>
              <a:rPr lang="en-GB" i="1" dirty="0" smtClean="0"/>
              <a:t>Wi‐Fi </a:t>
            </a:r>
            <a:r>
              <a:rPr lang="en-GB" i="1" dirty="0"/>
              <a:t>Alliance requests clarification on how 3GPP believes that these multi‐node </a:t>
            </a:r>
            <a:r>
              <a:rPr lang="en-GB" i="1" dirty="0" smtClean="0"/>
              <a:t>tests </a:t>
            </a:r>
            <a:r>
              <a:rPr lang="en-GB" i="1" dirty="0"/>
              <a:t>will be used to enable 3GPP to ensure fair coexistence of LAA and Wi‐Fi as previously communicated in various </a:t>
            </a:r>
            <a:r>
              <a:rPr lang="en-GB" i="1" dirty="0" smtClean="0"/>
              <a:t>documents</a:t>
            </a:r>
          </a:p>
          <a:p>
            <a:pPr lvl="1"/>
            <a:r>
              <a:rPr lang="en-GB" dirty="0" smtClean="0"/>
              <a:t>At this time, it is not known if 3GPP RAN has responded to the WFA</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390860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smtClean="0"/>
              <a:t>Coex</a:t>
            </a:r>
            <a:r>
              <a:rPr lang="en-AU" i="1" dirty="0" smtClean="0"/>
              <a:t> SC </a:t>
            </a:r>
            <a:r>
              <a:rPr lang="en-AU" dirty="0" smtClean="0"/>
              <a:t>will discuss the </a:t>
            </a:r>
            <a:r>
              <a:rPr lang="en-AU" dirty="0" smtClean="0"/>
              <a:t>any further actions related to validation testing … </a:t>
            </a:r>
            <a:endParaRPr lang="en-AU" dirty="0"/>
          </a:p>
        </p:txBody>
      </p:sp>
      <p:sp>
        <p:nvSpPr>
          <p:cNvPr id="3" name="Content Placeholder 2"/>
          <p:cNvSpPr>
            <a:spLocks noGrp="1"/>
          </p:cNvSpPr>
          <p:nvPr>
            <p:ph idx="1"/>
          </p:nvPr>
        </p:nvSpPr>
        <p:spPr/>
        <p:txBody>
          <a:bodyPr/>
          <a:lstStyle/>
          <a:p>
            <a:r>
              <a:rPr lang="en-AU" dirty="0" smtClean="0"/>
              <a:t>Possible discussion topics</a:t>
            </a:r>
          </a:p>
          <a:p>
            <a:pPr lvl="1"/>
            <a:r>
              <a:rPr lang="en-AU" dirty="0" smtClean="0"/>
              <a:t>Does the </a:t>
            </a:r>
            <a:r>
              <a:rPr lang="en-AU" dirty="0" err="1" smtClean="0"/>
              <a:t>Coex</a:t>
            </a:r>
            <a:r>
              <a:rPr lang="en-AU" dirty="0" smtClean="0"/>
              <a:t> SC want to revisit its decision to pivot away from 3GPP?</a:t>
            </a:r>
          </a:p>
          <a:p>
            <a:pPr lvl="1"/>
            <a:r>
              <a:rPr lang="en-AU" dirty="0" smtClean="0"/>
              <a:t>Does the </a:t>
            </a:r>
            <a:r>
              <a:rPr lang="en-AU" dirty="0" err="1" smtClean="0"/>
              <a:t>Coex</a:t>
            </a:r>
            <a:r>
              <a:rPr lang="en-AU" dirty="0" smtClean="0"/>
              <a:t> SC want to support the WFA actions in any way?</a:t>
            </a:r>
          </a:p>
          <a:p>
            <a:pPr lvl="1"/>
            <a:r>
              <a:rPr lang="en-AU" dirty="0" smtClean="0"/>
              <a:t>Should the </a:t>
            </a:r>
            <a:r>
              <a:rPr lang="en-AU" dirty="0" err="1" smtClean="0"/>
              <a:t>Coex</a:t>
            </a:r>
            <a:r>
              <a:rPr lang="en-AU" dirty="0" smtClean="0"/>
              <a:t> SC just wait and watch?</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593531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a:t>
            </a:r>
            <a:r>
              <a:rPr lang="en-AU" sz="2400" b="1" dirty="0" smtClean="0">
                <a:solidFill>
                  <a:schemeClr val="accent2"/>
                </a:solidFill>
              </a:rPr>
              <a:t>happening </a:t>
            </a:r>
            <a:r>
              <a:rPr lang="en-AU" sz="2400" b="1" dirty="0">
                <a:solidFill>
                  <a:schemeClr val="accent2"/>
                </a:solidFill>
              </a:rPr>
              <a:t>this week? </a:t>
            </a:r>
          </a:p>
          <a:p>
            <a:pPr marL="0" lvl="1" indent="0" algn="ctr">
              <a:buNone/>
            </a:pPr>
            <a:r>
              <a:rPr lang="en-AU" sz="2400" dirty="0" smtClean="0">
                <a:solidFill>
                  <a:schemeClr val="accent2"/>
                </a:solidFill>
              </a:rPr>
              <a:t>Review 3GPP relationship</a:t>
            </a:r>
            <a:br>
              <a:rPr lang="en-AU" sz="2400" dirty="0" smtClean="0">
                <a:solidFill>
                  <a:schemeClr val="accent2"/>
                </a:solidFill>
              </a:rPr>
            </a:br>
            <a:r>
              <a:rPr lang="en-AU" sz="2400" dirty="0" smtClean="0">
                <a:solidFill>
                  <a:schemeClr val="accent2"/>
                </a:solidFill>
              </a:rPr>
              <a:t>(from a process perspective)</a:t>
            </a:r>
            <a:endParaRPr lang="en-AU" sz="2400"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8048704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3GPP RAN1 meeting highlighted the importance of engaging with 3GPP … but not how</a:t>
            </a:r>
            <a:endParaRPr lang="en-AU" dirty="0"/>
          </a:p>
        </p:txBody>
      </p:sp>
      <p:sp>
        <p:nvSpPr>
          <p:cNvPr id="4" name="Footer Placeholder 3"/>
          <p:cNvSpPr>
            <a:spLocks noGrp="1"/>
          </p:cNvSpPr>
          <p:nvPr>
            <p:ph type="ftr" sz="quarter" idx="10"/>
          </p:nvPr>
        </p:nvSpPr>
        <p:spPr>
          <a:xfrm>
            <a:off x="8053388" y="6751638"/>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6751638"/>
            <a:ext cx="565150" cy="182562"/>
          </a:xfrm>
        </p:spPr>
        <p:txBody>
          <a:bodyPr/>
          <a:lstStyle/>
          <a:p>
            <a:pPr>
              <a:defRPr/>
            </a:pPr>
            <a:r>
              <a:rPr lang="en-US" smtClean="0"/>
              <a:t>Slide </a:t>
            </a:r>
            <a:fld id="{EF4002E7-DB4D-4CC3-8382-1939D19420D8}" type="slidenum">
              <a:rPr lang="en-US" smtClean="0"/>
              <a:pPr>
                <a:defRPr/>
              </a:pPr>
              <a:t>42</a:t>
            </a:fld>
            <a:endParaRPr lang="en-US"/>
          </a:p>
        </p:txBody>
      </p:sp>
      <p:sp>
        <p:nvSpPr>
          <p:cNvPr id="6" name="Rectangle 5"/>
          <p:cNvSpPr/>
          <p:nvPr/>
        </p:nvSpPr>
        <p:spPr bwMode="auto">
          <a:xfrm>
            <a:off x="2219796" y="1981200"/>
            <a:ext cx="6243402" cy="1066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9388" indent="-179388">
              <a:buFont typeface="Arial" panose="020B0604020202020204" pitchFamily="34" charset="0"/>
              <a:buChar char="•"/>
            </a:pPr>
            <a:r>
              <a:rPr lang="en-AU" sz="1600" dirty="0" smtClean="0">
                <a:latin typeface="+mj-lt"/>
              </a:rPr>
              <a:t>3GPP </a:t>
            </a:r>
            <a:r>
              <a:rPr lang="en-AU" sz="1600" dirty="0">
                <a:latin typeface="+mj-lt"/>
              </a:rPr>
              <a:t>RAN1 discussed autonomous UL access at </a:t>
            </a:r>
            <a:r>
              <a:rPr lang="en-AU" sz="1600" dirty="0" smtClean="0">
                <a:latin typeface="+mj-lt"/>
              </a:rPr>
              <a:t>a</a:t>
            </a:r>
            <a:br>
              <a:rPr lang="en-AU" sz="1600" dirty="0" smtClean="0">
                <a:latin typeface="+mj-lt"/>
              </a:rPr>
            </a:br>
            <a:r>
              <a:rPr lang="en-AU" sz="1600" dirty="0" smtClean="0">
                <a:latin typeface="+mj-lt"/>
              </a:rPr>
              <a:t>recent </a:t>
            </a:r>
            <a:r>
              <a:rPr lang="en-AU" sz="1600" dirty="0">
                <a:latin typeface="+mj-lt"/>
              </a:rPr>
              <a:t>meeting … with an impact on coexistence</a:t>
            </a:r>
          </a:p>
        </p:txBody>
      </p:sp>
      <p:sp>
        <p:nvSpPr>
          <p:cNvPr id="7" name="Rectangle 6"/>
          <p:cNvSpPr/>
          <p:nvPr/>
        </p:nvSpPr>
        <p:spPr bwMode="auto">
          <a:xfrm>
            <a:off x="690798" y="1981200"/>
            <a:ext cx="1524000" cy="1066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b="1" dirty="0" smtClean="0">
                <a:latin typeface="+mj-lt"/>
              </a:rPr>
              <a:t>Situation</a:t>
            </a:r>
            <a:endParaRPr lang="en-AU" sz="1600" b="1" dirty="0">
              <a:latin typeface="+mj-lt"/>
            </a:endParaRPr>
          </a:p>
        </p:txBody>
      </p:sp>
      <p:sp>
        <p:nvSpPr>
          <p:cNvPr id="8" name="Rectangle 7"/>
          <p:cNvSpPr/>
          <p:nvPr/>
        </p:nvSpPr>
        <p:spPr bwMode="auto">
          <a:xfrm>
            <a:off x="2214799" y="3505200"/>
            <a:ext cx="6243402" cy="1066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The recent 3GPP RAN1 discussions highlighted </a:t>
            </a:r>
            <a:r>
              <a:rPr lang="en-AU" sz="1600" dirty="0" smtClean="0">
                <a:latin typeface="+mj-lt"/>
              </a:rPr>
              <a:t>the</a:t>
            </a:r>
            <a:br>
              <a:rPr lang="en-AU" sz="1600" dirty="0" smtClean="0">
                <a:latin typeface="+mj-lt"/>
              </a:rPr>
            </a:br>
            <a:r>
              <a:rPr lang="en-AU" sz="1600" dirty="0" smtClean="0">
                <a:latin typeface="+mj-lt"/>
              </a:rPr>
              <a:t>importance </a:t>
            </a:r>
            <a:r>
              <a:rPr lang="en-AU" sz="1600" dirty="0">
                <a:latin typeface="+mj-lt"/>
              </a:rPr>
              <a:t>of engaging with 3GPP</a:t>
            </a:r>
          </a:p>
          <a:p>
            <a:pPr marL="179388" indent="-179388">
              <a:spcBef>
                <a:spcPts val="800"/>
              </a:spcBef>
              <a:buFont typeface="Arial" panose="020B0604020202020204" pitchFamily="34" charset="0"/>
              <a:buChar char="•"/>
            </a:pPr>
            <a:r>
              <a:rPr lang="en-AU" sz="1600" dirty="0">
                <a:latin typeface="+mj-lt"/>
              </a:rPr>
              <a:t>The </a:t>
            </a:r>
            <a:r>
              <a:rPr lang="en-AU" sz="1600" dirty="0" err="1">
                <a:latin typeface="+mj-lt"/>
              </a:rPr>
              <a:t>Coex</a:t>
            </a:r>
            <a:r>
              <a:rPr lang="en-AU" sz="1600" dirty="0">
                <a:latin typeface="+mj-lt"/>
              </a:rPr>
              <a:t> SC probably needs to pay attention to NR work </a:t>
            </a:r>
            <a:r>
              <a:rPr lang="en-AU" sz="1600" dirty="0" smtClean="0">
                <a:latin typeface="+mj-lt"/>
              </a:rPr>
              <a:t>too</a:t>
            </a:r>
            <a:endParaRPr lang="en-AU" sz="1600" dirty="0">
              <a:latin typeface="+mj-lt"/>
            </a:endParaRPr>
          </a:p>
        </p:txBody>
      </p:sp>
      <p:sp>
        <p:nvSpPr>
          <p:cNvPr id="9" name="Rectangle 8"/>
          <p:cNvSpPr/>
          <p:nvPr/>
        </p:nvSpPr>
        <p:spPr bwMode="auto">
          <a:xfrm>
            <a:off x="685800" y="3505200"/>
            <a:ext cx="1533995" cy="1066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b="1" dirty="0" smtClean="0">
                <a:latin typeface="+mj-lt"/>
              </a:rPr>
              <a:t>Complication</a:t>
            </a:r>
            <a:endParaRPr lang="en-AU" sz="1600" b="1" dirty="0">
              <a:latin typeface="+mj-lt"/>
            </a:endParaRPr>
          </a:p>
        </p:txBody>
      </p:sp>
      <p:sp>
        <p:nvSpPr>
          <p:cNvPr id="10" name="Rectangle 9"/>
          <p:cNvSpPr/>
          <p:nvPr/>
        </p:nvSpPr>
        <p:spPr bwMode="auto">
          <a:xfrm>
            <a:off x="2214798" y="5029200"/>
            <a:ext cx="6243402" cy="1066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9388" indent="-179388">
              <a:buFont typeface="Arial" panose="020B0604020202020204" pitchFamily="34" charset="0"/>
              <a:buChar char="•"/>
            </a:pPr>
            <a:r>
              <a:rPr lang="en-AU" sz="1600" dirty="0">
                <a:latin typeface="+mj-lt"/>
              </a:rPr>
              <a:t>The question is how should IEEE 802 </a:t>
            </a:r>
            <a:r>
              <a:rPr lang="en-AU" sz="1600" dirty="0" smtClean="0">
                <a:latin typeface="+mj-lt"/>
              </a:rPr>
              <a:t>engage effectively</a:t>
            </a:r>
            <a:br>
              <a:rPr lang="en-AU" sz="1600" dirty="0" smtClean="0">
                <a:latin typeface="+mj-lt"/>
              </a:rPr>
            </a:br>
            <a:r>
              <a:rPr lang="en-AU" sz="1600" dirty="0" smtClean="0">
                <a:latin typeface="+mj-lt"/>
              </a:rPr>
              <a:t>with</a:t>
            </a:r>
            <a:r>
              <a:rPr lang="en-AU" sz="1600" dirty="0">
                <a:latin typeface="+mj-lt"/>
              </a:rPr>
              <a:t> </a:t>
            </a:r>
            <a:r>
              <a:rPr lang="en-AU" sz="1600" dirty="0" smtClean="0">
                <a:latin typeface="+mj-lt"/>
              </a:rPr>
              <a:t>3GPP going </a:t>
            </a:r>
            <a:r>
              <a:rPr lang="en-AU" sz="1600" dirty="0">
                <a:latin typeface="+mj-lt"/>
              </a:rPr>
              <a:t>forward?</a:t>
            </a:r>
          </a:p>
        </p:txBody>
      </p:sp>
      <p:sp>
        <p:nvSpPr>
          <p:cNvPr id="11" name="Rectangle 10"/>
          <p:cNvSpPr/>
          <p:nvPr/>
        </p:nvSpPr>
        <p:spPr bwMode="auto">
          <a:xfrm>
            <a:off x="685800" y="5029200"/>
            <a:ext cx="1528998" cy="1066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b="1" dirty="0" smtClean="0">
                <a:latin typeface="+mj-lt"/>
              </a:rPr>
              <a:t>Question</a:t>
            </a:r>
            <a:endParaRPr lang="en-AU" sz="1600" b="1" dirty="0">
              <a:latin typeface="+mj-lt"/>
            </a:endParaRPr>
          </a:p>
        </p:txBody>
      </p:sp>
    </p:spTree>
    <p:extLst>
      <p:ext uri="{BB962C8B-B14F-4D97-AF65-F5344CB8AC3E}">
        <p14:creationId xmlns:p14="http://schemas.microsoft.com/office/powerpoint/2010/main" val="3978623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discussed autonomous UL access at a recent meeting … with an impact on coexistence</a:t>
            </a:r>
            <a:endParaRPr lang="en-AU" dirty="0"/>
          </a:p>
        </p:txBody>
      </p:sp>
      <p:sp>
        <p:nvSpPr>
          <p:cNvPr id="3" name="Content Placeholder 2"/>
          <p:cNvSpPr>
            <a:spLocks noGrp="1"/>
          </p:cNvSpPr>
          <p:nvPr>
            <p:ph idx="1"/>
          </p:nvPr>
        </p:nvSpPr>
        <p:spPr/>
        <p:txBody>
          <a:bodyPr/>
          <a:lstStyle/>
          <a:p>
            <a:pPr lvl="1"/>
            <a:r>
              <a:rPr lang="en-AU" dirty="0" smtClean="0"/>
              <a:t>During the week of 21 August 2017, 3GPP RAN1 met and spent some time discussing autonomous uplink procedures for LAA</a:t>
            </a:r>
          </a:p>
          <a:p>
            <a:pPr lvl="2"/>
            <a:r>
              <a:rPr lang="en-AU" dirty="0" smtClean="0"/>
              <a:t>Autonomous </a:t>
            </a:r>
            <a:r>
              <a:rPr lang="en-AU" dirty="0"/>
              <a:t>uplink </a:t>
            </a:r>
            <a:r>
              <a:rPr lang="en-AU" dirty="0" smtClean="0"/>
              <a:t>procedures for UEs that have not received a grant for access from an eNB</a:t>
            </a:r>
          </a:p>
          <a:p>
            <a:pPr lvl="1"/>
            <a:r>
              <a:rPr lang="en-AU" dirty="0" smtClean="0"/>
              <a:t>At least some of the initial proposals would definitely have resulted in fair access for 802.11 being compromised</a:t>
            </a:r>
          </a:p>
          <a:p>
            <a:pPr lvl="2"/>
            <a:r>
              <a:rPr lang="en-AU" dirty="0" err="1"/>
              <a:t>e</a:t>
            </a:r>
            <a:r>
              <a:rPr lang="en-AU" dirty="0" err="1" smtClean="0"/>
              <a:t>g</a:t>
            </a:r>
            <a:r>
              <a:rPr lang="en-AU" dirty="0" smtClean="0"/>
              <a:t> one proposal would have resulted in CW being reset to CW</a:t>
            </a:r>
            <a:r>
              <a:rPr lang="en-AU" baseline="-25000" dirty="0" smtClean="0"/>
              <a:t>min</a:t>
            </a:r>
            <a:r>
              <a:rPr lang="en-AU" dirty="0" smtClean="0"/>
              <a:t> after every transmission regardless of the success of the transmission</a:t>
            </a:r>
          </a:p>
          <a:p>
            <a:pPr lvl="1"/>
            <a:r>
              <a:rPr lang="en-AU" dirty="0" smtClean="0"/>
              <a:t>By the end of the week the proposed </a:t>
            </a:r>
            <a:r>
              <a:rPr lang="en-AU" i="1" dirty="0" smtClean="0"/>
              <a:t>Way Forward </a:t>
            </a:r>
            <a:r>
              <a:rPr lang="en-AU" dirty="0" smtClean="0"/>
              <a:t>seems to have softened some of the sillier suggestions</a:t>
            </a:r>
          </a:p>
          <a:p>
            <a:pPr lvl="2"/>
            <a:r>
              <a:rPr lang="en-AU" dirty="0" smtClean="0"/>
              <a:t>Thanks to the few Wi-Fi proponents participating in 3GPP RAN1</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2406391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3GPP RAN1 discussions highlighted the importance of engaging with 3GPP</a:t>
            </a:r>
            <a:endParaRPr lang="en-AU" dirty="0"/>
          </a:p>
        </p:txBody>
      </p:sp>
      <p:sp>
        <p:nvSpPr>
          <p:cNvPr id="3" name="Content Placeholder 2"/>
          <p:cNvSpPr>
            <a:spLocks noGrp="1"/>
          </p:cNvSpPr>
          <p:nvPr>
            <p:ph idx="1"/>
          </p:nvPr>
        </p:nvSpPr>
        <p:spPr/>
        <p:txBody>
          <a:bodyPr/>
          <a:lstStyle/>
          <a:p>
            <a:pPr lvl="1"/>
            <a:r>
              <a:rPr lang="en-AU" dirty="0" smtClean="0"/>
              <a:t>IEEE 802 spent significant effort liaising with 3GPP RAN1 over a number of years on coexistence issues related to LAA</a:t>
            </a:r>
          </a:p>
          <a:p>
            <a:pPr lvl="2"/>
            <a:r>
              <a:rPr lang="en-AU" dirty="0" smtClean="0"/>
              <a:t>The process led to many positive changes to the LAA specification, but there is still a significant disagreement in relation to the appropriate ED/PD thresholds</a:t>
            </a:r>
          </a:p>
          <a:p>
            <a:pPr lvl="1"/>
            <a:r>
              <a:rPr lang="en-AU" dirty="0" smtClean="0"/>
              <a:t>IEEE 802 has not spent much time considering the effect of </a:t>
            </a:r>
            <a:r>
              <a:rPr lang="en-AU" dirty="0" err="1" smtClean="0"/>
              <a:t>eLAA</a:t>
            </a:r>
            <a:r>
              <a:rPr lang="en-AU" dirty="0" smtClean="0"/>
              <a:t> (uplink LAA) on coexistence</a:t>
            </a:r>
          </a:p>
          <a:p>
            <a:pPr lvl="1"/>
            <a:r>
              <a:rPr lang="en-AU" dirty="0" smtClean="0"/>
              <a:t>IEEE 802 has also not spent any time </a:t>
            </a:r>
            <a:r>
              <a:rPr lang="en-AU" dirty="0"/>
              <a:t>considering the effect of </a:t>
            </a:r>
            <a:r>
              <a:rPr lang="en-AU" dirty="0" smtClean="0"/>
              <a:t>autonomous UL mechanisms on coexistence with 802.11</a:t>
            </a:r>
          </a:p>
          <a:p>
            <a:pPr lvl="1"/>
            <a:r>
              <a:rPr lang="en-AU" dirty="0" err="1" smtClean="0"/>
              <a:t>Coex</a:t>
            </a:r>
            <a:r>
              <a:rPr lang="en-AU" dirty="0" smtClean="0"/>
              <a:t> SC has previously decided to focus its immediate efforts on ETRSI BRAN rather than 3GPP</a:t>
            </a:r>
            <a:endParaRPr lang="en-AU" dirty="0"/>
          </a:p>
          <a:p>
            <a:pPr lvl="1"/>
            <a:r>
              <a:rPr lang="en-AU" dirty="0"/>
              <a:t>T</a:t>
            </a:r>
            <a:r>
              <a:rPr lang="en-AU" dirty="0" smtClean="0"/>
              <a:t>he discussions in 3GPP RAN1 two weeks ago highlighted that IEEE 802 ignoring ongoing work in 3GPP is a significant risk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9738313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probably needs to pay attention to NR work too</a:t>
            </a:r>
            <a:endParaRPr lang="en-AU" dirty="0"/>
          </a:p>
        </p:txBody>
      </p:sp>
      <p:sp>
        <p:nvSpPr>
          <p:cNvPr id="3" name="Content Placeholder 2"/>
          <p:cNvSpPr>
            <a:spLocks noGrp="1"/>
          </p:cNvSpPr>
          <p:nvPr>
            <p:ph idx="1"/>
          </p:nvPr>
        </p:nvSpPr>
        <p:spPr/>
        <p:txBody>
          <a:bodyPr/>
          <a:lstStyle/>
          <a:p>
            <a:pPr lvl="1"/>
            <a:r>
              <a:rPr lang="en-US" dirty="0" smtClean="0"/>
              <a:t>Beginning October 2017</a:t>
            </a:r>
            <a:r>
              <a:rPr lang="en-US" dirty="0"/>
              <a:t>, 3GPP will start working on unlicensed </a:t>
            </a:r>
            <a:r>
              <a:rPr lang="en-US" dirty="0" smtClean="0"/>
              <a:t>5G/NR</a:t>
            </a:r>
          </a:p>
          <a:p>
            <a:pPr lvl="1"/>
            <a:r>
              <a:rPr lang="en-US" dirty="0" smtClean="0"/>
              <a:t>The </a:t>
            </a:r>
            <a:r>
              <a:rPr lang="en-US" dirty="0"/>
              <a:t>work is expected to continue till the end of 2019 and there will be </a:t>
            </a:r>
            <a:r>
              <a:rPr lang="en-US" dirty="0" smtClean="0"/>
              <a:t>nine </a:t>
            </a:r>
            <a:r>
              <a:rPr lang="en-US" dirty="0"/>
              <a:t>meetings a </a:t>
            </a:r>
            <a:r>
              <a:rPr lang="en-US" dirty="0" smtClean="0"/>
              <a:t>year</a:t>
            </a:r>
          </a:p>
          <a:p>
            <a:pPr lvl="1"/>
            <a:r>
              <a:rPr lang="en-US" dirty="0" smtClean="0"/>
              <a:t>No doubt issues relating to coexistence with Wi-Fi will arise with 5G/NR just as they have for … LAA, </a:t>
            </a:r>
            <a:r>
              <a:rPr lang="en-US" dirty="0" err="1" smtClean="0"/>
              <a:t>eLAA</a:t>
            </a:r>
            <a:r>
              <a:rPr lang="en-US" dirty="0" smtClean="0"/>
              <a:t>, </a:t>
            </a:r>
            <a:r>
              <a:rPr lang="en-US" dirty="0" err="1" smtClean="0"/>
              <a:t>feLAA</a:t>
            </a:r>
            <a:r>
              <a:rPr lang="en-US" dirty="0" smtClean="0"/>
              <a:t>, …</a:t>
            </a:r>
          </a:p>
          <a:p>
            <a:pPr lvl="1"/>
            <a:r>
              <a:rPr lang="en-US" dirty="0" smtClean="0"/>
              <a:t>So it </a:t>
            </a:r>
            <a:r>
              <a:rPr lang="en-US" dirty="0"/>
              <a:t>is </a:t>
            </a:r>
            <a:r>
              <a:rPr lang="en-US" dirty="0" smtClean="0"/>
              <a:t>probably important </a:t>
            </a:r>
            <a:r>
              <a:rPr lang="en-US" dirty="0"/>
              <a:t>for the Wi-Fi industry to ensure fair coexistence between unlicensed 5G/NR and </a:t>
            </a:r>
            <a:r>
              <a:rPr lang="en-US" dirty="0" smtClean="0"/>
              <a:t>Wi-Fi too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7345514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question is how should IEEE 802 engage effectively with 3GPP going forward?</a:t>
            </a:r>
            <a:endParaRPr lang="en-AU" dirty="0"/>
          </a:p>
        </p:txBody>
      </p:sp>
      <p:sp>
        <p:nvSpPr>
          <p:cNvPr id="3" name="Content Placeholder 2"/>
          <p:cNvSpPr>
            <a:spLocks noGrp="1"/>
          </p:cNvSpPr>
          <p:nvPr>
            <p:ph idx="1"/>
          </p:nvPr>
        </p:nvSpPr>
        <p:spPr/>
        <p:txBody>
          <a:bodyPr/>
          <a:lstStyle/>
          <a:p>
            <a:pPr lvl="1"/>
            <a:r>
              <a:rPr lang="en-US" dirty="0" smtClean="0"/>
              <a:t>It seems clear that IEEE 802 has to know what is going on in 3GPP and participate in 3GPP to stop the more egregious proposals</a:t>
            </a:r>
          </a:p>
          <a:p>
            <a:pPr lvl="1"/>
            <a:r>
              <a:rPr lang="en-US" dirty="0" smtClean="0"/>
              <a:t>Unfortunately, not enough Wi-Fi folk attend 3GPP on a regular basis for us to know what is going on at a sufficient level of detail in a timely manner</a:t>
            </a:r>
          </a:p>
          <a:p>
            <a:pPr lvl="1"/>
            <a:r>
              <a:rPr lang="en-US" dirty="0" smtClean="0"/>
              <a:t>In addition, even when we do not is going on, 3GPP is not very receptive to our inputs, ether by liaison or from attendees</a:t>
            </a:r>
          </a:p>
          <a:p>
            <a:pPr lvl="2"/>
            <a:r>
              <a:rPr lang="en-US" dirty="0" smtClean="0"/>
              <a:t>3GPP is a juggernaut</a:t>
            </a:r>
          </a:p>
          <a:p>
            <a:pPr lvl="2"/>
            <a:r>
              <a:rPr lang="en-US" dirty="0" smtClean="0"/>
              <a:t>… that has a record of not treating IEEE 802 reps with respect</a:t>
            </a:r>
          </a:p>
          <a:p>
            <a:pPr lvl="2"/>
            <a:r>
              <a:rPr lang="en-US" dirty="0" smtClean="0"/>
              <a:t> … and often ignoring IEEE 802 liaisons</a:t>
            </a:r>
          </a:p>
          <a:p>
            <a:pPr lvl="2"/>
            <a:r>
              <a:rPr lang="en-US" dirty="0"/>
              <a:t> </a:t>
            </a:r>
            <a:r>
              <a:rPr lang="en-US" dirty="0" smtClean="0"/>
              <a:t>… and not fulfilling commitments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056974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question is how should IEEE 802 engage effectively with 3GPP going forward?</a:t>
            </a:r>
          </a:p>
        </p:txBody>
      </p:sp>
      <p:sp>
        <p:nvSpPr>
          <p:cNvPr id="3" name="Content Placeholder 2"/>
          <p:cNvSpPr>
            <a:spLocks noGrp="1"/>
          </p:cNvSpPr>
          <p:nvPr>
            <p:ph idx="1"/>
          </p:nvPr>
        </p:nvSpPr>
        <p:spPr/>
        <p:txBody>
          <a:bodyPr/>
          <a:lstStyle/>
          <a:p>
            <a:r>
              <a:rPr lang="en-AU" dirty="0"/>
              <a:t>Possible discussion </a:t>
            </a:r>
            <a:r>
              <a:rPr lang="en-AU" dirty="0" smtClean="0"/>
              <a:t>topics</a:t>
            </a:r>
          </a:p>
          <a:p>
            <a:pPr lvl="1"/>
            <a:r>
              <a:rPr lang="en-US" dirty="0"/>
              <a:t>Other than sending a large delegation to all 3GPP meetings (unrealistic), what other ideas are there  for engaging with 3GPP effectively</a:t>
            </a:r>
            <a:r>
              <a:rPr lang="en-US" dirty="0" smtClean="0"/>
              <a:t>?</a:t>
            </a:r>
          </a:p>
          <a:p>
            <a:pPr lvl="1"/>
            <a:r>
              <a:rPr lang="en-US" dirty="0" smtClean="0"/>
              <a:t>…</a:t>
            </a:r>
            <a:endParaRPr lang="en-US"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40089908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a:t>
            </a:r>
            <a:r>
              <a:rPr lang="en-AU" sz="2400" b="1" dirty="0" smtClean="0">
                <a:solidFill>
                  <a:schemeClr val="accent2"/>
                </a:solidFill>
              </a:rPr>
              <a:t>happening </a:t>
            </a:r>
            <a:r>
              <a:rPr lang="en-AU" sz="2400" b="1" dirty="0">
                <a:solidFill>
                  <a:schemeClr val="accent2"/>
                </a:solidFill>
              </a:rPr>
              <a:t>this week? </a:t>
            </a:r>
          </a:p>
          <a:p>
            <a:pPr marL="0" lvl="1" indent="0" algn="ctr">
              <a:buNone/>
            </a:pPr>
            <a:r>
              <a:rPr lang="en-AU" sz="2400" dirty="0" smtClean="0">
                <a:solidFill>
                  <a:schemeClr val="accent2"/>
                </a:solidFill>
              </a:rPr>
              <a:t>Review MulteFire relationship</a:t>
            </a:r>
            <a:br>
              <a:rPr lang="en-AU" sz="2400" dirty="0" smtClean="0">
                <a:solidFill>
                  <a:schemeClr val="accent2"/>
                </a:solidFill>
              </a:rPr>
            </a:br>
            <a:r>
              <a:rPr lang="en-AU" sz="2400" dirty="0" smtClean="0">
                <a:solidFill>
                  <a:schemeClr val="accent2"/>
                </a:solidFill>
              </a:rPr>
              <a:t>(from a process perspective)</a:t>
            </a:r>
            <a:endParaRPr lang="en-AU" sz="2400"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4823399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similar question about engagement with 3GPP could be asked about the MulteFire Alliance</a:t>
            </a:r>
            <a:endParaRPr lang="en-AU" dirty="0"/>
          </a:p>
        </p:txBody>
      </p:sp>
      <p:sp>
        <p:nvSpPr>
          <p:cNvPr id="3" name="Content Placeholder 2"/>
          <p:cNvSpPr>
            <a:spLocks noGrp="1"/>
          </p:cNvSpPr>
          <p:nvPr>
            <p:ph idx="1"/>
          </p:nvPr>
        </p:nvSpPr>
        <p:spPr/>
        <p:txBody>
          <a:bodyPr/>
          <a:lstStyle/>
          <a:p>
            <a:pPr lvl="1"/>
            <a:r>
              <a:rPr lang="en-AU" dirty="0" smtClean="0"/>
              <a:t>During our last meeting in Berlin, it was noted that </a:t>
            </a:r>
            <a:r>
              <a:rPr lang="en-AU" dirty="0"/>
              <a:t>Dan </a:t>
            </a:r>
            <a:r>
              <a:rPr lang="en-AU" dirty="0" err="1" smtClean="0"/>
              <a:t>Lubar</a:t>
            </a:r>
            <a:r>
              <a:rPr lang="en-AU" dirty="0" smtClean="0"/>
              <a:t> had suggested that IEEE 802 should interact with MulteFire Alliance on coexistence issues</a:t>
            </a:r>
          </a:p>
          <a:p>
            <a:pPr lvl="2"/>
            <a:r>
              <a:rPr lang="en-AU" dirty="0" smtClean="0"/>
              <a:t>He also mentioned the CBRS Alliance</a:t>
            </a:r>
          </a:p>
          <a:p>
            <a:pPr lvl="1"/>
            <a:r>
              <a:rPr lang="en-AU" dirty="0" smtClean="0"/>
              <a:t>It is certainly true that that IEEE 802 (as an institution) knows very little about the MulteFire/Wi-Fi coexistence</a:t>
            </a:r>
          </a:p>
          <a:p>
            <a:pPr lvl="2"/>
            <a:r>
              <a:rPr lang="en-AU" dirty="0" smtClean="0"/>
              <a:t>There were some rumours briefly discussed in Berlin that MulteFire makes extensive use of the rule in EN 301 893 that allows access without LBT in 5% of cases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62567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question is how should IEEE 802 engage effectively with </a:t>
            </a:r>
            <a:r>
              <a:rPr lang="en-AU" dirty="0" smtClean="0"/>
              <a:t>MulteFire </a:t>
            </a:r>
            <a:r>
              <a:rPr lang="en-AU" dirty="0"/>
              <a:t>going forward?</a:t>
            </a:r>
          </a:p>
        </p:txBody>
      </p:sp>
      <p:sp>
        <p:nvSpPr>
          <p:cNvPr id="3" name="Content Placeholder 2"/>
          <p:cNvSpPr>
            <a:spLocks noGrp="1"/>
          </p:cNvSpPr>
          <p:nvPr>
            <p:ph idx="1"/>
          </p:nvPr>
        </p:nvSpPr>
        <p:spPr/>
        <p:txBody>
          <a:bodyPr/>
          <a:lstStyle/>
          <a:p>
            <a:r>
              <a:rPr lang="en-AU" dirty="0"/>
              <a:t>Possible discussion </a:t>
            </a:r>
            <a:r>
              <a:rPr lang="en-AU" dirty="0" smtClean="0"/>
              <a:t>topics</a:t>
            </a:r>
          </a:p>
          <a:p>
            <a:pPr lvl="1"/>
            <a:r>
              <a:rPr lang="en-US" dirty="0" smtClean="0"/>
              <a:t>What do we know about MulteFire coexistence with Wi-Fi?</a:t>
            </a:r>
          </a:p>
          <a:p>
            <a:pPr lvl="2"/>
            <a:r>
              <a:rPr lang="en-US" dirty="0" smtClean="0"/>
              <a:t>Are there any known issues?</a:t>
            </a:r>
          </a:p>
          <a:p>
            <a:pPr lvl="1"/>
            <a:r>
              <a:rPr lang="en-US" dirty="0" smtClean="0"/>
              <a:t>Noting that IEEE 802 is not a member of the MulteFire Alliance, </a:t>
            </a:r>
            <a:r>
              <a:rPr lang="en-US" dirty="0"/>
              <a:t>what </a:t>
            </a:r>
            <a:r>
              <a:rPr lang="en-US" dirty="0" smtClean="0"/>
              <a:t>ideas </a:t>
            </a:r>
            <a:r>
              <a:rPr lang="en-US" dirty="0"/>
              <a:t>are there  for engaging with </a:t>
            </a:r>
            <a:r>
              <a:rPr lang="en-US" dirty="0" smtClean="0"/>
              <a:t>the </a:t>
            </a:r>
            <a:r>
              <a:rPr lang="en-US" dirty="0"/>
              <a:t>MulteFire Alliance</a:t>
            </a:r>
            <a:r>
              <a:rPr lang="en-US" dirty="0" smtClean="0"/>
              <a:t> </a:t>
            </a:r>
            <a:r>
              <a:rPr lang="en-US" dirty="0"/>
              <a:t>effectively</a:t>
            </a:r>
            <a:r>
              <a:rPr lang="en-US" dirty="0" smtClean="0"/>
              <a:t>?</a:t>
            </a:r>
          </a:p>
          <a:p>
            <a:pPr lvl="1"/>
            <a:r>
              <a:rPr lang="en-US" dirty="0" smtClean="0"/>
              <a:t>…</a:t>
            </a:r>
            <a:endParaRPr lang="en-US"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0518849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Discuss a neutral preamble definition for EN 301 893</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12134870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the possibility of a </a:t>
            </a:r>
            <a:r>
              <a:rPr lang="en-AU" dirty="0" smtClean="0"/>
              <a:t>neutral preamble in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
        <p:nvSpPr>
          <p:cNvPr id="6" name="Down Arrow 5"/>
          <p:cNvSpPr/>
          <p:nvPr/>
        </p:nvSpPr>
        <p:spPr bwMode="auto">
          <a:xfrm>
            <a:off x="3886200" y="45720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Down Arrow 6"/>
          <p:cNvSpPr/>
          <p:nvPr/>
        </p:nvSpPr>
        <p:spPr bwMode="auto">
          <a:xfrm>
            <a:off x="3886200" y="29718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Footer Placeholder 3"/>
          <p:cNvSpPr txBox="1">
            <a:spLocks/>
          </p:cNvSpPr>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smtClean="0"/>
              <a:t>Andrew Myles, Cisco</a:t>
            </a:r>
            <a:endParaRPr lang="en-US" dirty="0"/>
          </a:p>
        </p:txBody>
      </p:sp>
      <p:sp>
        <p:nvSpPr>
          <p:cNvPr id="9" name="Slide Number Placeholder 4"/>
          <p:cNvSpPr txBox="1">
            <a:spLocks/>
          </p:cNvSpPr>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smtClean="0"/>
              <a:t>Slide </a:t>
            </a:r>
            <a:fld id="{EF4002E7-DB4D-4CC3-8382-1939D19420D8}" type="slidenum">
              <a:rPr lang="en-US" smtClean="0"/>
              <a:pPr>
                <a:defRPr/>
              </a:pPr>
              <a:t>52</a:t>
            </a:fld>
            <a:endParaRPr lang="en-US"/>
          </a:p>
        </p:txBody>
      </p:sp>
      <p:sp>
        <p:nvSpPr>
          <p:cNvPr id="10" name="Rectangle 9"/>
          <p:cNvSpPr/>
          <p:nvPr/>
        </p:nvSpPr>
        <p:spPr bwMode="auto">
          <a:xfrm>
            <a:off x="1371600" y="20574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a:latin typeface="+mj-lt"/>
              </a:rPr>
              <a:t>The </a:t>
            </a:r>
            <a:r>
              <a:rPr lang="en-AU" sz="1600" dirty="0" err="1">
                <a:latin typeface="+mj-lt"/>
              </a:rPr>
              <a:t>Coex</a:t>
            </a:r>
            <a:r>
              <a:rPr lang="en-AU" sz="1600" dirty="0">
                <a:latin typeface="+mj-lt"/>
              </a:rPr>
              <a:t> SC had previously discussed proposing </a:t>
            </a:r>
            <a:r>
              <a:rPr lang="en-AU" sz="1600" dirty="0" smtClean="0">
                <a:latin typeface="+mj-lt"/>
              </a:rPr>
              <a:t>that</a:t>
            </a:r>
            <a:br>
              <a:rPr lang="en-AU" sz="1600" dirty="0" smtClean="0">
                <a:latin typeface="+mj-lt"/>
              </a:rPr>
            </a:br>
            <a:r>
              <a:rPr lang="en-AU" sz="1600" dirty="0" smtClean="0">
                <a:latin typeface="+mj-lt"/>
              </a:rPr>
              <a:t>EN </a:t>
            </a:r>
            <a:r>
              <a:rPr lang="en-AU" sz="1600" dirty="0">
                <a:latin typeface="+mj-lt"/>
              </a:rPr>
              <a:t>301 893 define a neutral preamble</a:t>
            </a:r>
            <a:endParaRPr lang="en-AU" sz="1600" dirty="0">
              <a:latin typeface="+mj-lt"/>
            </a:endParaRPr>
          </a:p>
        </p:txBody>
      </p:sp>
      <p:sp>
        <p:nvSpPr>
          <p:cNvPr id="11" name="Rectangle 10"/>
          <p:cNvSpPr/>
          <p:nvPr/>
        </p:nvSpPr>
        <p:spPr bwMode="auto">
          <a:xfrm>
            <a:off x="1371600" y="36576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a:latin typeface="+mj-lt"/>
              </a:rPr>
              <a:t>It appears that a submission for neutral </a:t>
            </a:r>
            <a:r>
              <a:rPr lang="en-AU" sz="1600" dirty="0" smtClean="0">
                <a:latin typeface="+mj-lt"/>
              </a:rPr>
              <a:t>preamble</a:t>
            </a:r>
            <a:br>
              <a:rPr lang="en-AU" sz="1600" dirty="0" smtClean="0">
                <a:latin typeface="+mj-lt"/>
              </a:rPr>
            </a:br>
            <a:r>
              <a:rPr lang="en-AU" sz="1600" dirty="0" smtClean="0">
                <a:latin typeface="+mj-lt"/>
              </a:rPr>
              <a:t>will </a:t>
            </a:r>
            <a:r>
              <a:rPr lang="en-AU" sz="1600" dirty="0">
                <a:latin typeface="+mj-lt"/>
              </a:rPr>
              <a:t>be made directly to ESTI BRAN</a:t>
            </a:r>
            <a:endParaRPr lang="en-AU" sz="1600" dirty="0">
              <a:latin typeface="+mj-lt"/>
            </a:endParaRPr>
          </a:p>
        </p:txBody>
      </p:sp>
      <p:sp>
        <p:nvSpPr>
          <p:cNvPr id="12" name="Rectangle 11"/>
          <p:cNvSpPr/>
          <p:nvPr/>
        </p:nvSpPr>
        <p:spPr bwMode="auto">
          <a:xfrm>
            <a:off x="1371600" y="52578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err="1">
                <a:latin typeface="+mj-lt"/>
              </a:rPr>
              <a:t>Coex</a:t>
            </a:r>
            <a:r>
              <a:rPr lang="en-AU" sz="1600" dirty="0">
                <a:latin typeface="+mj-lt"/>
              </a:rPr>
              <a:t> SC will discuss </a:t>
            </a:r>
            <a:r>
              <a:rPr lang="en-AU" sz="1600" dirty="0" smtClean="0">
                <a:latin typeface="+mj-lt"/>
              </a:rPr>
              <a:t>the neutral preamble</a:t>
            </a:r>
            <a:br>
              <a:rPr lang="en-AU" sz="1600" dirty="0" smtClean="0">
                <a:latin typeface="+mj-lt"/>
              </a:rPr>
            </a:br>
            <a:r>
              <a:rPr lang="en-AU" sz="1600" dirty="0" smtClean="0">
                <a:latin typeface="+mj-lt"/>
              </a:rPr>
              <a:t>and </a:t>
            </a:r>
            <a:r>
              <a:rPr lang="en-AU" sz="1600" dirty="0">
                <a:latin typeface="+mj-lt"/>
              </a:rPr>
              <a:t>determine </a:t>
            </a:r>
            <a:r>
              <a:rPr lang="en-AU" sz="1600" dirty="0" smtClean="0">
                <a:latin typeface="+mj-lt"/>
              </a:rPr>
              <a:t>any next </a:t>
            </a:r>
            <a:r>
              <a:rPr lang="en-AU" sz="1600" dirty="0">
                <a:latin typeface="+mj-lt"/>
              </a:rPr>
              <a:t>steps … </a:t>
            </a:r>
            <a:endParaRPr lang="en-AU" sz="1600" dirty="0">
              <a:latin typeface="+mj-lt"/>
            </a:endParaRPr>
          </a:p>
        </p:txBody>
      </p:sp>
    </p:spTree>
    <p:extLst>
      <p:ext uri="{BB962C8B-B14F-4D97-AF65-F5344CB8AC3E}">
        <p14:creationId xmlns:p14="http://schemas.microsoft.com/office/powerpoint/2010/main" val="535661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t>
            </a:r>
            <a:r>
              <a:rPr lang="en-AU" dirty="0" err="1" smtClean="0"/>
              <a:t>Coex</a:t>
            </a:r>
            <a:r>
              <a:rPr lang="en-AU" dirty="0" smtClean="0"/>
              <a:t> SC had previously discussed proposing that EN 301 893 </a:t>
            </a:r>
            <a:r>
              <a:rPr lang="en-AU" dirty="0" smtClean="0"/>
              <a:t>define a neutral preamble</a:t>
            </a:r>
            <a:endParaRPr lang="en-AU" dirty="0"/>
          </a:p>
        </p:txBody>
      </p:sp>
      <p:sp>
        <p:nvSpPr>
          <p:cNvPr id="3" name="Content Placeholder 2"/>
          <p:cNvSpPr>
            <a:spLocks noGrp="1"/>
          </p:cNvSpPr>
          <p:nvPr>
            <p:ph idx="1"/>
          </p:nvPr>
        </p:nvSpPr>
        <p:spPr/>
        <p:txBody>
          <a:bodyPr/>
          <a:lstStyle/>
          <a:p>
            <a:pPr lvl="1"/>
            <a:r>
              <a:rPr lang="en-AU" dirty="0" smtClean="0"/>
              <a:t>There was some discussion at the last Coexistence SC </a:t>
            </a:r>
            <a:r>
              <a:rPr lang="en-AU" dirty="0" smtClean="0"/>
              <a:t>meeting in Berlin </a:t>
            </a:r>
            <a:r>
              <a:rPr lang="en-AU" dirty="0" smtClean="0"/>
              <a:t>on the idea of defining </a:t>
            </a:r>
            <a:r>
              <a:rPr lang="en-AU" dirty="0" smtClean="0"/>
              <a:t>a neutral preamble within </a:t>
            </a:r>
            <a:r>
              <a:rPr lang="en-AU" dirty="0" smtClean="0"/>
              <a:t>EN 301 893 </a:t>
            </a:r>
            <a:r>
              <a:rPr lang="en-AU" dirty="0" smtClean="0"/>
              <a:t>…</a:t>
            </a:r>
          </a:p>
          <a:p>
            <a:pPr lvl="1"/>
            <a:r>
              <a:rPr lang="en-AU" dirty="0" smtClean="0"/>
              <a:t>…</a:t>
            </a:r>
            <a:r>
              <a:rPr lang="en-AU" dirty="0" smtClean="0"/>
              <a:t> </a:t>
            </a:r>
            <a:r>
              <a:rPr lang="en-AU" dirty="0" smtClean="0"/>
              <a:t>instead of EN 301 893 referencing the </a:t>
            </a:r>
            <a:r>
              <a:rPr lang="en-AU" dirty="0" smtClean="0"/>
              <a:t>802.11 </a:t>
            </a:r>
            <a:r>
              <a:rPr lang="en-AU" dirty="0" smtClean="0"/>
              <a:t>standard </a:t>
            </a:r>
            <a:endParaRPr lang="en-AU" dirty="0" smtClean="0"/>
          </a:p>
          <a:p>
            <a:pPr lvl="1"/>
            <a:r>
              <a:rPr lang="en-AU" dirty="0" smtClean="0"/>
              <a:t>The neutral preamble would </a:t>
            </a:r>
            <a:r>
              <a:rPr lang="en-AU" dirty="0" smtClean="0"/>
              <a:t>help avoid the assertions that EN 301 893 is not “technology neutral” because it references </a:t>
            </a:r>
            <a:r>
              <a:rPr lang="en-AU" dirty="0" smtClean="0"/>
              <a:t>the 802.11 standard</a:t>
            </a:r>
            <a:endParaRPr lang="en-AU" dirty="0" smtClean="0"/>
          </a:p>
          <a:p>
            <a:pPr lvl="2"/>
            <a:r>
              <a:rPr lang="en-AU" dirty="0" smtClean="0"/>
              <a:t>Note: regardless of this being a fallacious  argument, any mechanism to make progress is welcome</a:t>
            </a:r>
          </a:p>
          <a:p>
            <a:pPr lvl="1"/>
            <a:r>
              <a:rPr lang="en-AU" dirty="0"/>
              <a:t>The neutral preamble would </a:t>
            </a:r>
            <a:r>
              <a:rPr lang="en-AU" dirty="0" smtClean="0"/>
              <a:t>also make it more obvious that </a:t>
            </a:r>
            <a:r>
              <a:rPr lang="en-AU" dirty="0" smtClean="0"/>
              <a:t>the </a:t>
            </a:r>
            <a:r>
              <a:rPr lang="en-AU" dirty="0" smtClean="0"/>
              <a:t>preamble detection mechanism applies to all technologies and not just </a:t>
            </a:r>
            <a:r>
              <a:rPr lang="en-AU" dirty="0" smtClean="0"/>
              <a:t>802.11 </a:t>
            </a:r>
            <a:endParaRPr lang="en-AU" dirty="0" smtClean="0"/>
          </a:p>
          <a:p>
            <a:pPr lvl="1"/>
            <a:r>
              <a:rPr lang="en-AU" dirty="0" smtClean="0"/>
              <a:t>The concept is similar to how EN 301 893 duplicates the EDCA mechanism </a:t>
            </a:r>
            <a:r>
              <a:rPr lang="en-AU" dirty="0" smtClean="0"/>
              <a:t>from 802.11 in </a:t>
            </a:r>
            <a:r>
              <a:rPr lang="en-AU" dirty="0" smtClean="0"/>
              <a:t>its description of the required LBT mechanism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9270307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that a submission for neutral preamble will be made directly to ESTI BRAN</a:t>
            </a:r>
            <a:endParaRPr lang="en-AU" dirty="0"/>
          </a:p>
        </p:txBody>
      </p:sp>
      <p:sp>
        <p:nvSpPr>
          <p:cNvPr id="3" name="Content Placeholder 2"/>
          <p:cNvSpPr>
            <a:spLocks noGrp="1"/>
          </p:cNvSpPr>
          <p:nvPr>
            <p:ph idx="1"/>
          </p:nvPr>
        </p:nvSpPr>
        <p:spPr/>
        <p:txBody>
          <a:bodyPr/>
          <a:lstStyle/>
          <a:p>
            <a:pPr lvl="1"/>
            <a:r>
              <a:rPr lang="en-AU" dirty="0" smtClean="0"/>
              <a:t>It had been hoped that someone would make a submission to the </a:t>
            </a:r>
            <a:r>
              <a:rPr lang="en-AU" dirty="0" err="1" smtClean="0"/>
              <a:t>Coex</a:t>
            </a:r>
            <a:r>
              <a:rPr lang="en-AU" dirty="0" smtClean="0"/>
              <a:t> SC for a neutral preamble that could be reviewed and then liaised to ETSI BRAN</a:t>
            </a:r>
          </a:p>
          <a:p>
            <a:pPr lvl="1"/>
            <a:r>
              <a:rPr lang="en-AU" dirty="0" smtClean="0"/>
              <a:t>However, it now appears the likely volunteer will make a submission directly to ETSI BRAN</a:t>
            </a:r>
          </a:p>
          <a:p>
            <a:pPr lvl="1"/>
            <a:r>
              <a:rPr lang="en-AU" dirty="0" smtClean="0">
                <a:solidFill>
                  <a:srgbClr val="FF0000"/>
                </a:solidFill>
              </a:rPr>
              <a:t>Does that person want to present it to the SC this week?</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6707703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Coex</a:t>
            </a:r>
            <a:r>
              <a:rPr lang="en-AU" dirty="0"/>
              <a:t> SC will discuss the neutral </a:t>
            </a:r>
            <a:r>
              <a:rPr lang="en-AU" dirty="0" smtClean="0"/>
              <a:t>preamble concept and </a:t>
            </a:r>
            <a:r>
              <a:rPr lang="en-AU" dirty="0"/>
              <a:t>determine any next steps …</a:t>
            </a:r>
          </a:p>
        </p:txBody>
      </p:sp>
      <p:sp>
        <p:nvSpPr>
          <p:cNvPr id="3" name="Content Placeholder 2"/>
          <p:cNvSpPr>
            <a:spLocks noGrp="1"/>
          </p:cNvSpPr>
          <p:nvPr>
            <p:ph idx="1"/>
          </p:nvPr>
        </p:nvSpPr>
        <p:spPr/>
        <p:txBody>
          <a:bodyPr/>
          <a:lstStyle/>
          <a:p>
            <a:r>
              <a:rPr lang="en-AU" dirty="0"/>
              <a:t>Possible discussion topics</a:t>
            </a:r>
          </a:p>
          <a:p>
            <a:pPr lvl="1"/>
            <a:r>
              <a:rPr lang="en-AU" dirty="0" smtClean="0"/>
              <a:t>If the ETSI BRAN submission is available, the </a:t>
            </a:r>
            <a:r>
              <a:rPr lang="en-AU" dirty="0" err="1" smtClean="0"/>
              <a:t>Coex</a:t>
            </a:r>
            <a:r>
              <a:rPr lang="en-AU" dirty="0" smtClean="0"/>
              <a:t> SC will review it</a:t>
            </a:r>
          </a:p>
          <a:p>
            <a:pPr lvl="1"/>
            <a:r>
              <a:rPr lang="en-AU" dirty="0" smtClean="0"/>
              <a:t>If the </a:t>
            </a:r>
            <a:r>
              <a:rPr lang="en-AU" dirty="0"/>
              <a:t>ETSI BRAN submission is </a:t>
            </a:r>
            <a:r>
              <a:rPr lang="en-AU" dirty="0" smtClean="0"/>
              <a:t>not available, </a:t>
            </a:r>
            <a:r>
              <a:rPr lang="en-AU" dirty="0"/>
              <a:t>the </a:t>
            </a:r>
            <a:r>
              <a:rPr lang="en-AU" dirty="0" err="1"/>
              <a:t>Coex</a:t>
            </a:r>
            <a:r>
              <a:rPr lang="en-AU" dirty="0"/>
              <a:t> SC will </a:t>
            </a:r>
            <a:r>
              <a:rPr lang="en-AU" dirty="0" smtClean="0"/>
              <a:t>discuss what needs to be done to ensure such a submission is made</a:t>
            </a:r>
          </a:p>
          <a:p>
            <a:pPr lvl="1"/>
            <a:r>
              <a:rPr lang="en-AU" dirty="0" smtClean="0"/>
              <a:t>If it is reviewed, does the SC want endorse it? Does the author want the SC’s/IEEE 802.11 WG’s endorsement?</a:t>
            </a:r>
            <a:endParaRPr lang="en-AU" dirty="0"/>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2698878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 greenfield preamble definition for EN 301 893</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5218904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own Arrow 10"/>
          <p:cNvSpPr/>
          <p:nvPr/>
        </p:nvSpPr>
        <p:spPr bwMode="auto">
          <a:xfrm>
            <a:off x="3886200" y="45720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 name="Down Arrow 9"/>
          <p:cNvSpPr/>
          <p:nvPr/>
        </p:nvSpPr>
        <p:spPr bwMode="auto">
          <a:xfrm>
            <a:off x="3886200" y="29718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smtClean="0"/>
              <a:t>The SC will discuss the possibility of a </a:t>
            </a:r>
            <a:r>
              <a:rPr lang="en-AU" dirty="0"/>
              <a:t>greenfield “common” preamble for </a:t>
            </a:r>
            <a:r>
              <a:rPr lang="en-AU" dirty="0" smtClean="0"/>
              <a:t>6GHz</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
        <p:nvSpPr>
          <p:cNvPr id="6" name="Rectangle 5"/>
          <p:cNvSpPr/>
          <p:nvPr/>
        </p:nvSpPr>
        <p:spPr bwMode="auto">
          <a:xfrm>
            <a:off x="1371600" y="20574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a:latin typeface="+mj-lt"/>
              </a:rPr>
              <a:t>There was some discussion in Berlin about defining a new </a:t>
            </a:r>
            <a:r>
              <a:rPr lang="en-AU" sz="1600" dirty="0" smtClean="0">
                <a:latin typeface="+mj-lt"/>
              </a:rPr>
              <a:t>greenfield “common</a:t>
            </a:r>
            <a:r>
              <a:rPr lang="en-AU" sz="1600" dirty="0">
                <a:latin typeface="+mj-lt"/>
              </a:rPr>
              <a:t>” preamble for </a:t>
            </a:r>
            <a:r>
              <a:rPr lang="en-AU" sz="1600" dirty="0" smtClean="0">
                <a:latin typeface="+mj-lt"/>
              </a:rPr>
              <a:t>6GHz</a:t>
            </a:r>
            <a:endParaRPr lang="en-AU" sz="1600" dirty="0">
              <a:latin typeface="+mj-lt"/>
            </a:endParaRPr>
          </a:p>
        </p:txBody>
      </p:sp>
      <p:sp>
        <p:nvSpPr>
          <p:cNvPr id="7" name="Rectangle 6"/>
          <p:cNvSpPr/>
          <p:nvPr/>
        </p:nvSpPr>
        <p:spPr bwMode="auto">
          <a:xfrm>
            <a:off x="1371600" y="36576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a:latin typeface="+mj-lt"/>
              </a:rPr>
              <a:t>There does not appear to be great deal of enthusiasm for a new greenfield “common” </a:t>
            </a:r>
            <a:r>
              <a:rPr lang="en-AU" sz="1600" dirty="0" smtClean="0">
                <a:latin typeface="+mj-lt"/>
              </a:rPr>
              <a:t>preamble </a:t>
            </a:r>
            <a:r>
              <a:rPr lang="en-AU" sz="1600" dirty="0">
                <a:latin typeface="+mj-lt"/>
              </a:rPr>
              <a:t>for 6GHz</a:t>
            </a:r>
          </a:p>
        </p:txBody>
      </p:sp>
      <p:sp>
        <p:nvSpPr>
          <p:cNvPr id="8" name="Rectangle 7"/>
          <p:cNvSpPr/>
          <p:nvPr/>
        </p:nvSpPr>
        <p:spPr bwMode="auto">
          <a:xfrm>
            <a:off x="1371600" y="52578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err="1">
                <a:latin typeface="+mj-lt"/>
              </a:rPr>
              <a:t>Coex</a:t>
            </a:r>
            <a:r>
              <a:rPr lang="en-AU" sz="1600" dirty="0">
                <a:latin typeface="+mj-lt"/>
              </a:rPr>
              <a:t> SC will discuss a greenfield “common” preamble </a:t>
            </a:r>
            <a:r>
              <a:rPr lang="en-AU" sz="1600" dirty="0" smtClean="0">
                <a:latin typeface="+mj-lt"/>
              </a:rPr>
              <a:t>for 6GHz and </a:t>
            </a:r>
            <a:r>
              <a:rPr lang="en-AU" sz="1600" dirty="0">
                <a:latin typeface="+mj-lt"/>
              </a:rPr>
              <a:t>determine </a:t>
            </a:r>
            <a:r>
              <a:rPr lang="en-AU" sz="1600" dirty="0" smtClean="0">
                <a:latin typeface="+mj-lt"/>
              </a:rPr>
              <a:t>any next </a:t>
            </a:r>
            <a:r>
              <a:rPr lang="en-AU" sz="1600" dirty="0">
                <a:latin typeface="+mj-lt"/>
              </a:rPr>
              <a:t>steps … </a:t>
            </a:r>
            <a:endParaRPr lang="en-AU" sz="1600" dirty="0">
              <a:latin typeface="+mj-lt"/>
            </a:endParaRPr>
          </a:p>
        </p:txBody>
      </p:sp>
    </p:spTree>
    <p:extLst>
      <p:ext uri="{BB962C8B-B14F-4D97-AF65-F5344CB8AC3E}">
        <p14:creationId xmlns:p14="http://schemas.microsoft.com/office/powerpoint/2010/main" val="3892203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some discussion in Berlin about defining a new </a:t>
            </a:r>
            <a:r>
              <a:rPr lang="en-AU" dirty="0" smtClean="0"/>
              <a:t>greenfield “common</a:t>
            </a:r>
            <a:r>
              <a:rPr lang="en-AU" dirty="0" smtClean="0"/>
              <a:t>” preamble for </a:t>
            </a:r>
            <a:r>
              <a:rPr lang="en-AU" dirty="0" smtClean="0"/>
              <a:t>6GHz</a:t>
            </a:r>
            <a:endParaRPr lang="en-AU" dirty="0"/>
          </a:p>
        </p:txBody>
      </p:sp>
      <p:sp>
        <p:nvSpPr>
          <p:cNvPr id="3" name="Content Placeholder 2"/>
          <p:cNvSpPr>
            <a:spLocks noGrp="1"/>
          </p:cNvSpPr>
          <p:nvPr>
            <p:ph idx="1"/>
          </p:nvPr>
        </p:nvSpPr>
        <p:spPr/>
        <p:txBody>
          <a:bodyPr/>
          <a:lstStyle/>
          <a:p>
            <a:pPr lvl="1"/>
            <a:r>
              <a:rPr lang="en-AU" dirty="0" smtClean="0"/>
              <a:t>Currently, the Wi-Fi industry is proposing that the 802.11 derived preamble be recognised by EN 301 893 as the basis of PD</a:t>
            </a:r>
          </a:p>
          <a:p>
            <a:pPr lvl="2"/>
            <a:r>
              <a:rPr lang="en-AU" dirty="0" smtClean="0"/>
              <a:t>The existing preamble  is used by billions of devices already in 5GHz band</a:t>
            </a:r>
          </a:p>
          <a:p>
            <a:pPr lvl="2"/>
            <a:r>
              <a:rPr lang="en-AU" dirty="0"/>
              <a:t>The existing preamble</a:t>
            </a:r>
            <a:r>
              <a:rPr lang="en-AU" dirty="0" smtClean="0"/>
              <a:t> works</a:t>
            </a:r>
          </a:p>
          <a:p>
            <a:pPr lvl="2"/>
            <a:r>
              <a:rPr lang="en-AU" dirty="0" smtClean="0"/>
              <a:t>The existing preamble can be used by other technologies</a:t>
            </a:r>
          </a:p>
          <a:p>
            <a:pPr lvl="3"/>
            <a:r>
              <a:rPr lang="en-AU" dirty="0" smtClean="0"/>
              <a:t>Apparently at least one LAA implementation uses the 802.11 preambles</a:t>
            </a:r>
          </a:p>
          <a:p>
            <a:pPr lvl="1"/>
            <a:r>
              <a:rPr lang="en-AU" dirty="0" smtClean="0"/>
              <a:t>It was noted during the Berlin meeting that there might be an advantage in defining a new “common” preamble for greenfield 6Ghz band</a:t>
            </a:r>
          </a:p>
          <a:p>
            <a:pPr lvl="2"/>
            <a:r>
              <a:rPr lang="en-AU" dirty="0" smtClean="0"/>
              <a:t>A new preamble might be better than 20 year old technology</a:t>
            </a:r>
          </a:p>
          <a:p>
            <a:pPr lvl="2"/>
            <a:r>
              <a:rPr lang="en-AU" dirty="0" smtClean="0"/>
              <a:t>Other technologies might be more comfortable using a new preamble</a:t>
            </a:r>
          </a:p>
          <a:p>
            <a:pPr lvl="2"/>
            <a:r>
              <a:rPr lang="en-AU" dirty="0" smtClean="0"/>
              <a:t>Greenfield spectrum does not have a legacy issue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39019398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does not appear to be great deal of enthusiasm for a new greenfield “common” preamble</a:t>
            </a:r>
            <a:endParaRPr lang="en-AU" dirty="0"/>
          </a:p>
        </p:txBody>
      </p:sp>
      <p:sp>
        <p:nvSpPr>
          <p:cNvPr id="3" name="Content Placeholder 2"/>
          <p:cNvSpPr>
            <a:spLocks noGrp="1"/>
          </p:cNvSpPr>
          <p:nvPr>
            <p:ph idx="1"/>
          </p:nvPr>
        </p:nvSpPr>
        <p:spPr/>
        <p:txBody>
          <a:bodyPr/>
          <a:lstStyle/>
          <a:p>
            <a:pPr lvl="1"/>
            <a:r>
              <a:rPr lang="en-AU" dirty="0" smtClean="0"/>
              <a:t>There was limited discussion on the possibility of a </a:t>
            </a:r>
            <a:r>
              <a:rPr lang="en-AU" dirty="0"/>
              <a:t>new “common” preamble for 6GHz </a:t>
            </a:r>
            <a:r>
              <a:rPr lang="en-AU" dirty="0" smtClean="0"/>
              <a:t>operation during the </a:t>
            </a:r>
            <a:r>
              <a:rPr lang="en-AU" dirty="0" err="1" smtClean="0"/>
              <a:t>Coex</a:t>
            </a:r>
            <a:r>
              <a:rPr lang="en-AU" dirty="0" smtClean="0"/>
              <a:t> SC meeting in Berlin, and no great enthusiasm expressed</a:t>
            </a:r>
          </a:p>
          <a:p>
            <a:pPr lvl="1"/>
            <a:r>
              <a:rPr lang="en-AU" dirty="0" smtClean="0"/>
              <a:t>The SC Chair did discuss the possibility </a:t>
            </a:r>
            <a:r>
              <a:rPr lang="en-AU" dirty="0"/>
              <a:t>a new “common” preamble for </a:t>
            </a:r>
            <a:r>
              <a:rPr lang="en-AU" dirty="0" smtClean="0"/>
              <a:t>6GHz operation with a number of members outside the confines of the meeting n Berlin</a:t>
            </a:r>
          </a:p>
          <a:p>
            <a:pPr lvl="1"/>
            <a:r>
              <a:rPr lang="en-AU" dirty="0" smtClean="0"/>
              <a:t>These members were generally not enthusiastic about a new preamble, with some of the views expressed including:</a:t>
            </a:r>
          </a:p>
          <a:p>
            <a:pPr lvl="2"/>
            <a:r>
              <a:rPr lang="en-AU" dirty="0" smtClean="0"/>
              <a:t>There is not sufficient benefit from a new preamble to justify a change</a:t>
            </a:r>
          </a:p>
          <a:p>
            <a:pPr lvl="3"/>
            <a:r>
              <a:rPr lang="en-AU" dirty="0" err="1"/>
              <a:t>i</a:t>
            </a:r>
            <a:r>
              <a:rPr lang="en-AU" dirty="0" err="1" smtClean="0"/>
              <a:t>e</a:t>
            </a:r>
            <a:r>
              <a:rPr lang="en-AU" dirty="0" smtClean="0"/>
              <a:t> the old technology is still pretty good</a:t>
            </a:r>
          </a:p>
          <a:p>
            <a:pPr lvl="2"/>
            <a:r>
              <a:rPr lang="en-AU" dirty="0" smtClean="0"/>
              <a:t>There is no need for a new preamble because there is already evidence that other technologies can use </a:t>
            </a:r>
            <a:r>
              <a:rPr lang="en-AU" dirty="0" smtClean="0"/>
              <a:t>the old preamble</a:t>
            </a:r>
            <a:endParaRPr lang="en-AU" dirty="0" smtClean="0"/>
          </a:p>
          <a:p>
            <a:pPr lvl="2"/>
            <a:r>
              <a:rPr lang="en-AU" dirty="0" smtClean="0"/>
              <a:t>It is too late to develop a new preamble for 6GHz because companies are already committed to the old preamble for new spectrum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7879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Coex</a:t>
            </a:r>
            <a:r>
              <a:rPr lang="en-AU" dirty="0"/>
              <a:t> SC will discuss a greenfield “common” preamble for 6GHz and determine any next steps </a:t>
            </a:r>
            <a:r>
              <a:rPr lang="en-AU" dirty="0" smtClean="0"/>
              <a:t>… </a:t>
            </a:r>
            <a:endParaRPr lang="en-AU" dirty="0"/>
          </a:p>
        </p:txBody>
      </p:sp>
      <p:sp>
        <p:nvSpPr>
          <p:cNvPr id="3" name="Content Placeholder 2"/>
          <p:cNvSpPr>
            <a:spLocks noGrp="1"/>
          </p:cNvSpPr>
          <p:nvPr>
            <p:ph idx="1"/>
          </p:nvPr>
        </p:nvSpPr>
        <p:spPr/>
        <p:txBody>
          <a:bodyPr/>
          <a:lstStyle/>
          <a:p>
            <a:r>
              <a:rPr lang="en-AU" dirty="0"/>
              <a:t>Possible discussion topics</a:t>
            </a:r>
          </a:p>
          <a:p>
            <a:pPr lvl="1"/>
            <a:r>
              <a:rPr lang="en-AU" dirty="0" smtClean="0"/>
              <a:t>Is there any interest in a </a:t>
            </a:r>
            <a:r>
              <a:rPr lang="en-AU" dirty="0"/>
              <a:t>greenfield “common” </a:t>
            </a:r>
            <a:r>
              <a:rPr lang="en-AU" dirty="0" smtClean="0"/>
              <a:t>preamble?</a:t>
            </a:r>
          </a:p>
          <a:p>
            <a:pPr lvl="1"/>
            <a:r>
              <a:rPr lang="en-AU" dirty="0" smtClean="0"/>
              <a:t>If so, what are the pros/cons?</a:t>
            </a:r>
          </a:p>
          <a:p>
            <a:pPr lvl="1"/>
            <a:r>
              <a:rPr lang="en-AU" dirty="0" smtClean="0"/>
              <a:t>Should we drop all consideration of a </a:t>
            </a:r>
            <a:r>
              <a:rPr lang="en-AU" dirty="0"/>
              <a:t>greenfield “common” </a:t>
            </a:r>
            <a:r>
              <a:rPr lang="en-AU" dirty="0" smtClean="0"/>
              <a:t>preamble?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597907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t>
            </a:r>
            <a:r>
              <a:rPr lang="en-AU" sz="2400" dirty="0" smtClean="0">
                <a:solidFill>
                  <a:schemeClr val="accent2"/>
                </a:solidFill>
              </a:rPr>
              <a:t>SR </a:t>
            </a:r>
            <a:r>
              <a:rPr lang="en-AU" sz="2400" dirty="0">
                <a:solidFill>
                  <a:schemeClr val="accent2"/>
                </a:solidFill>
              </a:rPr>
              <a:t>under EN 301 </a:t>
            </a:r>
            <a:r>
              <a:rPr lang="en-AU" sz="2400" dirty="0" smtClean="0">
                <a:solidFill>
                  <a:schemeClr val="accent2"/>
                </a:solidFill>
              </a:rPr>
              <a:t>893</a:t>
            </a:r>
            <a:br>
              <a:rPr lang="en-AU" sz="2400" dirty="0" smtClean="0">
                <a:solidFill>
                  <a:schemeClr val="accent2"/>
                </a:solidFill>
              </a:rPr>
            </a:br>
            <a:r>
              <a:rPr lang="en-AU" sz="2400" dirty="0" smtClean="0">
                <a:solidFill>
                  <a:schemeClr val="accent2"/>
                </a:solidFill>
              </a:rPr>
              <a:t>(without </a:t>
            </a:r>
            <a:r>
              <a:rPr lang="en-AU" sz="2400" dirty="0">
                <a:solidFill>
                  <a:schemeClr val="accent2"/>
                </a:solidFill>
              </a:rPr>
              <a:t>compromising </a:t>
            </a:r>
            <a:r>
              <a:rPr lang="en-AU" sz="2400" dirty="0" smtClean="0">
                <a:solidFill>
                  <a:schemeClr val="accent2"/>
                </a:solidFill>
              </a:rPr>
              <a:t>fair </a:t>
            </a:r>
            <a:r>
              <a:rPr lang="en-AU" sz="2400" dirty="0" smtClean="0">
                <a:solidFill>
                  <a:schemeClr val="accent2"/>
                </a:solidFill>
              </a:rPr>
              <a:t>sharing)</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261038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err="1" smtClean="0"/>
              <a:t>Coex</a:t>
            </a:r>
            <a:r>
              <a:rPr lang="en-AU" dirty="0" smtClean="0"/>
              <a:t> SC will explore the problem related to spatial reuse in EN 301 893 and at least one possible solution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dirty="0"/>
              <a:t>existence of EN 301 893 has protected 802.11 from the worst potential excesses of LTE </a:t>
            </a:r>
            <a:r>
              <a:rPr lang="en-AU" dirty="0" smtClean="0"/>
              <a:t>technologies</a:t>
            </a:r>
          </a:p>
          <a:p>
            <a:pPr lvl="1"/>
            <a:r>
              <a:rPr lang="en-AU" dirty="0"/>
              <a:t>The challenge is to continue to protect 802.11 while allowing innovations such as spatial reuse (SR</a:t>
            </a:r>
            <a:r>
              <a:rPr lang="en-AU" dirty="0" smtClean="0"/>
              <a:t>)</a:t>
            </a:r>
          </a:p>
          <a:p>
            <a:pPr lvl="1"/>
            <a:r>
              <a:rPr lang="en-AU" dirty="0"/>
              <a:t>One solution is for EN 301 893 to defer to the standard used by the potential “victim” of </a:t>
            </a:r>
            <a:r>
              <a:rPr lang="en-AU" dirty="0" smtClean="0"/>
              <a:t>SR</a:t>
            </a:r>
          </a:p>
          <a:p>
            <a:pPr lvl="1"/>
            <a:r>
              <a:rPr lang="en-AU" dirty="0"/>
              <a:t>The challenge will be writing appropriate text for EN 301 </a:t>
            </a:r>
            <a:r>
              <a:rPr lang="en-AU" dirty="0" smtClean="0"/>
              <a:t>893</a:t>
            </a:r>
          </a:p>
          <a:p>
            <a:pPr lvl="1"/>
            <a:r>
              <a:rPr lang="en-AU" i="1" dirty="0" err="1"/>
              <a:t>Coex</a:t>
            </a:r>
            <a:r>
              <a:rPr lang="en-AU" i="1" dirty="0"/>
              <a:t> SC </a:t>
            </a:r>
            <a:r>
              <a:rPr lang="en-AU" dirty="0"/>
              <a:t>will discuss the concept for allowing SR in EN 301 893 and determine next steps …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1463801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existence of EN 301 893 has protected 802.11 from the worst potential excesses of LTE technologies</a:t>
            </a:r>
            <a:endParaRPr lang="en-AU" dirty="0"/>
          </a:p>
        </p:txBody>
      </p:sp>
      <p:sp>
        <p:nvSpPr>
          <p:cNvPr id="3" name="Content Placeholder 2"/>
          <p:cNvSpPr>
            <a:spLocks noGrp="1"/>
          </p:cNvSpPr>
          <p:nvPr>
            <p:ph idx="1"/>
          </p:nvPr>
        </p:nvSpPr>
        <p:spPr/>
        <p:txBody>
          <a:bodyPr/>
          <a:lstStyle/>
          <a:p>
            <a:pPr lvl="1"/>
            <a:r>
              <a:rPr lang="en-AU" dirty="0" smtClean="0"/>
              <a:t>Currently EN 301 893 allows two mechanisms to drive LBT</a:t>
            </a:r>
          </a:p>
          <a:p>
            <a:pPr lvl="2"/>
            <a:r>
              <a:rPr lang="en-AU" dirty="0" smtClean="0"/>
              <a:t>ED of -72 dBm (actually it varies depending on </a:t>
            </a:r>
            <a:r>
              <a:rPr lang="en-AU" dirty="0" err="1" smtClean="0"/>
              <a:t>tx</a:t>
            </a:r>
            <a:r>
              <a:rPr lang="en-AU" dirty="0" smtClean="0"/>
              <a:t> power); OR</a:t>
            </a:r>
          </a:p>
          <a:p>
            <a:pPr lvl="2"/>
            <a:r>
              <a:rPr lang="en-AU" dirty="0" smtClean="0"/>
              <a:t>ED of -62 dBm and a PD of -82 dBm (as defined in IEEE 802.11)</a:t>
            </a:r>
          </a:p>
          <a:p>
            <a:pPr lvl="1"/>
            <a:r>
              <a:rPr lang="en-AU" dirty="0" smtClean="0"/>
              <a:t>This is compromise that provides some degree of “fairness” between 802.11 and LAA/MulteFire in some environments</a:t>
            </a:r>
          </a:p>
          <a:p>
            <a:pPr lvl="2"/>
            <a:r>
              <a:rPr lang="en-AU" dirty="0" smtClean="0"/>
              <a:t>There is  “fairness” at least according to 3GPP simulations of LAA, which have some known drawbacks</a:t>
            </a:r>
          </a:p>
          <a:p>
            <a:pPr lvl="2"/>
            <a:r>
              <a:rPr lang="en-AU" dirty="0" smtClean="0"/>
              <a:t>Note that </a:t>
            </a:r>
            <a:r>
              <a:rPr lang="en-AU" dirty="0" smtClean="0"/>
              <a:t>few simulations </a:t>
            </a:r>
            <a:r>
              <a:rPr lang="en-AU" dirty="0" smtClean="0"/>
              <a:t>have been done of </a:t>
            </a:r>
            <a:r>
              <a:rPr lang="en-AU" dirty="0" err="1" smtClean="0"/>
              <a:t>eLAA</a:t>
            </a:r>
            <a:r>
              <a:rPr lang="en-AU" dirty="0" smtClean="0"/>
              <a:t> and so it is hard to make any definitive statements about coexistence between </a:t>
            </a:r>
            <a:r>
              <a:rPr lang="en-AU" dirty="0" err="1" smtClean="0"/>
              <a:t>eLAA</a:t>
            </a:r>
            <a:r>
              <a:rPr lang="en-AU" dirty="0" smtClean="0"/>
              <a:t> and 802.11</a:t>
            </a:r>
          </a:p>
          <a:p>
            <a:pPr lvl="1"/>
            <a:r>
              <a:rPr lang="en-AU" dirty="0" smtClean="0"/>
              <a:t>The existence of EN 301 893 has protected 802.11 (worldwide) from the worst potential excesses of LTE based technologies …</a:t>
            </a:r>
          </a:p>
          <a:p>
            <a:pPr lvl="2"/>
            <a:r>
              <a:rPr lang="en-AU" dirty="0" smtClean="0"/>
              <a:t>… by encouraging better behaviour by LAA/MulteFire (globally, no just EU)</a:t>
            </a:r>
          </a:p>
          <a:p>
            <a:pPr lvl="2"/>
            <a:r>
              <a:rPr lang="en-AU" dirty="0" smtClean="0"/>
              <a:t>… by blocking LTE-U in Europe (&amp; making less attractive globally)</a:t>
            </a:r>
          </a:p>
          <a:p>
            <a:pPr lvl="1"/>
            <a:r>
              <a:rPr lang="en-AU" dirty="0" smtClean="0"/>
              <a:t>… and the Wi-Fi industry probably do not want to give that up!</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8955359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challenge is to continue to protect 802.11 while allowing innovations such as spatial reuse (SR)</a:t>
            </a:r>
            <a:endParaRPr lang="en-AU" dirty="0"/>
          </a:p>
        </p:txBody>
      </p:sp>
      <p:sp>
        <p:nvSpPr>
          <p:cNvPr id="3" name="Content Placeholder 2"/>
          <p:cNvSpPr>
            <a:spLocks noGrp="1"/>
          </p:cNvSpPr>
          <p:nvPr>
            <p:ph idx="1"/>
          </p:nvPr>
        </p:nvSpPr>
        <p:spPr/>
        <p:txBody>
          <a:bodyPr/>
          <a:lstStyle/>
          <a:p>
            <a:pPr lvl="1"/>
            <a:r>
              <a:rPr lang="en-AU" dirty="0" smtClean="0"/>
              <a:t>IEEE 802.11ax will probably include a spatial reuse (SR) mechanism that allows devices to ignore the normal rules</a:t>
            </a:r>
          </a:p>
          <a:p>
            <a:pPr lvl="2"/>
            <a:r>
              <a:rPr lang="en-AU" dirty="0" err="1"/>
              <a:t>e</a:t>
            </a:r>
            <a:r>
              <a:rPr lang="en-AU" dirty="0" err="1" smtClean="0"/>
              <a:t>g</a:t>
            </a:r>
            <a:r>
              <a:rPr lang="en-AU" dirty="0" smtClean="0"/>
              <a:t> raise the PD threshold for OBSS’s (using a different </a:t>
            </a:r>
            <a:r>
              <a:rPr lang="en-AU" dirty="0" err="1" smtClean="0"/>
              <a:t>color</a:t>
            </a:r>
            <a:r>
              <a:rPr lang="en-AU" dirty="0" smtClean="0"/>
              <a:t>)</a:t>
            </a:r>
          </a:p>
          <a:p>
            <a:pPr lvl="1"/>
            <a:r>
              <a:rPr lang="en-AU" dirty="0" smtClean="0"/>
              <a:t>The use of SR is well aligned with RED article 3.2</a:t>
            </a:r>
          </a:p>
          <a:p>
            <a:pPr lvl="2"/>
            <a:r>
              <a:rPr lang="en-AU" i="1" dirty="0"/>
              <a:t>Radio equipment shall be so constructed that it both effectively uses and supports the efficient use of radio spectrum in order to avoid harmful interference</a:t>
            </a:r>
            <a:endParaRPr lang="en-AU" i="1" dirty="0" smtClean="0"/>
          </a:p>
          <a:p>
            <a:pPr lvl="1"/>
            <a:r>
              <a:rPr lang="en-AU" dirty="0" smtClean="0"/>
              <a:t>However, this behaviour is not currently allowed under EN 301 893</a:t>
            </a:r>
          </a:p>
          <a:p>
            <a:pPr lvl="2"/>
            <a:r>
              <a:rPr lang="en-AU" dirty="0" smtClean="0"/>
              <a:t>EN 301 893 does not allow PD threshold to be ignored in any circumstances</a:t>
            </a:r>
          </a:p>
          <a:p>
            <a:pPr lvl="1"/>
            <a:r>
              <a:rPr lang="en-AU" dirty="0" smtClean="0"/>
              <a:t>And yet any revision to allow SR needs to be undertaken in a way that does not allow other systems to adversely affect “fair” access </a:t>
            </a:r>
          </a:p>
          <a:p>
            <a:pPr lvl="1"/>
            <a:r>
              <a:rPr lang="en-AU" dirty="0" smtClean="0"/>
              <a:t>The challenge is to propose a revision to EN 301 893 that balances: </a:t>
            </a:r>
          </a:p>
          <a:p>
            <a:pPr lvl="2"/>
            <a:r>
              <a:rPr lang="en-AU" dirty="0" smtClean="0"/>
              <a:t>Need to ensure “fair” access for all technologies, including 802.11</a:t>
            </a:r>
          </a:p>
          <a:p>
            <a:pPr lvl="2"/>
            <a:r>
              <a:rPr lang="en-AU" dirty="0" smtClean="0"/>
              <a:t>Desire to allow useful innovations like SR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14884053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solution is for EN 301 893 to defer to the standard used by the potential “victim” of SR</a:t>
            </a:r>
            <a:endParaRPr lang="en-AU" dirty="0"/>
          </a:p>
        </p:txBody>
      </p:sp>
      <p:sp>
        <p:nvSpPr>
          <p:cNvPr id="3" name="Content Placeholder 2"/>
          <p:cNvSpPr>
            <a:spLocks noGrp="1"/>
          </p:cNvSpPr>
          <p:nvPr>
            <p:ph idx="1"/>
          </p:nvPr>
        </p:nvSpPr>
        <p:spPr/>
        <p:txBody>
          <a:bodyPr/>
          <a:lstStyle/>
          <a:p>
            <a:pPr lvl="1"/>
            <a:r>
              <a:rPr lang="en-AU" dirty="0" smtClean="0"/>
              <a:t>One possible concept to enable SR in the context of EN 301 893 and still encourage fair access is to allow the standard used by a potential “victim” of any SR transmission to define if it may occur</a:t>
            </a:r>
          </a:p>
          <a:p>
            <a:pPr lvl="1"/>
            <a:r>
              <a:rPr lang="en-AU" dirty="0" smtClean="0"/>
              <a:t>In the context of 802.11ax, this means an 802.11ax device:</a:t>
            </a:r>
          </a:p>
          <a:p>
            <a:pPr lvl="2"/>
            <a:r>
              <a:rPr lang="en-AU" dirty="0" smtClean="0"/>
              <a:t>Is allowed to transmit over the top of another 802.11 transmission … when it is allowed by the 802.11 standard</a:t>
            </a:r>
          </a:p>
          <a:p>
            <a:pPr lvl="2"/>
            <a:r>
              <a:rPr lang="en-AU" dirty="0" smtClean="0"/>
              <a:t>Must follow the dual threshold rules in EN 301 893 in all other cases</a:t>
            </a:r>
          </a:p>
          <a:p>
            <a:pPr lvl="1"/>
            <a:r>
              <a:rPr lang="en-AU" dirty="0" smtClean="0"/>
              <a:t>More generally, one would allow device A to transmit over the top of device B if device A followed the rules specified by the standard followed by device B allowed it</a:t>
            </a:r>
          </a:p>
          <a:p>
            <a:pPr lvl="2"/>
            <a:r>
              <a:rPr lang="en-AU" dirty="0" smtClean="0"/>
              <a:t>This allows for the possibility that an LAA device capable of receiving appropriate 802.11 frames maybe able to take advantage of an 802.11 defined SR mechanism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1558648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challenge will be writing appropriate text for EN 301 893</a:t>
            </a:r>
            <a:endParaRPr lang="en-AU" dirty="0"/>
          </a:p>
        </p:txBody>
      </p:sp>
      <p:sp>
        <p:nvSpPr>
          <p:cNvPr id="3" name="Content Placeholder 2"/>
          <p:cNvSpPr>
            <a:spLocks noGrp="1"/>
          </p:cNvSpPr>
          <p:nvPr>
            <p:ph idx="1"/>
          </p:nvPr>
        </p:nvSpPr>
        <p:spPr/>
        <p:txBody>
          <a:bodyPr/>
          <a:lstStyle/>
          <a:p>
            <a:pPr lvl="1"/>
            <a:r>
              <a:rPr lang="en-AU" dirty="0" smtClean="0"/>
              <a:t>The dual threshold method proposed for next revision of EN 301 893 (and available to any technology) uses </a:t>
            </a:r>
          </a:p>
          <a:p>
            <a:pPr lvl="2"/>
            <a:r>
              <a:rPr lang="en-AU" dirty="0" smtClean="0"/>
              <a:t>ED of -62 dBm</a:t>
            </a:r>
          </a:p>
          <a:p>
            <a:pPr lvl="2"/>
            <a:r>
              <a:rPr lang="en-AU" dirty="0" smtClean="0"/>
              <a:t>PD of -82 dBm</a:t>
            </a:r>
          </a:p>
          <a:p>
            <a:pPr lvl="1"/>
            <a:r>
              <a:rPr lang="en-AU" dirty="0" smtClean="0"/>
              <a:t>It is proposed that this mechanism be extended by refining EN 301 893 to allow SR as follows (</a:t>
            </a:r>
            <a:r>
              <a:rPr lang="en-AU" dirty="0"/>
              <a:t>we will need to develop tight but flexible </a:t>
            </a:r>
            <a:r>
              <a:rPr lang="en-AU" dirty="0" smtClean="0"/>
              <a:t>wording):</a:t>
            </a:r>
          </a:p>
          <a:p>
            <a:pPr lvl="2"/>
            <a:r>
              <a:rPr lang="en-AU" dirty="0" smtClean="0"/>
              <a:t>A PD of up to -62 dBm may be used by an “aggressor” device if the use of a higher PD threshold is likely to improve the efficiency of the channel </a:t>
            </a:r>
          </a:p>
          <a:p>
            <a:pPr lvl="2"/>
            <a:r>
              <a:rPr lang="en-AU" dirty="0" smtClean="0"/>
              <a:t>This criteria is deemed to have been met if and only if the “aggressor” device that wishes transmit at the same time as a “victim” device satisfies any rules specified by the </a:t>
            </a:r>
            <a:r>
              <a:rPr lang="en-AU" dirty="0"/>
              <a:t>recognised </a:t>
            </a:r>
            <a:r>
              <a:rPr lang="en-AU" dirty="0" smtClean="0"/>
              <a:t>standard to which the </a:t>
            </a:r>
            <a:r>
              <a:rPr lang="en-AU" dirty="0"/>
              <a:t>“victim” device </a:t>
            </a:r>
            <a:r>
              <a:rPr lang="en-AU" dirty="0" smtClean="0"/>
              <a:t>is compliant</a:t>
            </a:r>
          </a:p>
          <a:p>
            <a:pPr lvl="1"/>
            <a:r>
              <a:rPr lang="en-AU" dirty="0" smtClean="0"/>
              <a:t>Note: this refinement is not available to the ED mechanism because ED does not allow for the identification of the standard used by the “victim” device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127782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smtClean="0"/>
              <a:t>Coex</a:t>
            </a:r>
            <a:r>
              <a:rPr lang="en-AU" i="1" dirty="0" smtClean="0"/>
              <a:t> SC </a:t>
            </a:r>
            <a:r>
              <a:rPr lang="en-AU" dirty="0" smtClean="0"/>
              <a:t>will discuss the concept for allowing SR in EN 301 893 and determine next steps … </a:t>
            </a:r>
            <a:endParaRPr lang="en-AU" dirty="0"/>
          </a:p>
        </p:txBody>
      </p:sp>
      <p:sp>
        <p:nvSpPr>
          <p:cNvPr id="3" name="Content Placeholder 2"/>
          <p:cNvSpPr>
            <a:spLocks noGrp="1"/>
          </p:cNvSpPr>
          <p:nvPr>
            <p:ph idx="1"/>
          </p:nvPr>
        </p:nvSpPr>
        <p:spPr/>
        <p:txBody>
          <a:bodyPr/>
          <a:lstStyle/>
          <a:p>
            <a:r>
              <a:rPr lang="en-AU" dirty="0" smtClean="0"/>
              <a:t>Possible discussion topics</a:t>
            </a:r>
          </a:p>
          <a:p>
            <a:pPr lvl="1"/>
            <a:r>
              <a:rPr lang="en-AU" dirty="0" smtClean="0"/>
              <a:t>Do we want to enable SR in EN 301 893?</a:t>
            </a:r>
          </a:p>
          <a:p>
            <a:pPr lvl="1"/>
            <a:r>
              <a:rPr lang="en-AU" dirty="0" smtClean="0"/>
              <a:t>Are there alternative solutions to that proposed?</a:t>
            </a:r>
          </a:p>
          <a:p>
            <a:pPr lvl="1"/>
            <a:r>
              <a:rPr lang="en-AU" dirty="0" smtClean="0"/>
              <a:t>Would some like to volunteer to write some text for EN 301 893?</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2779203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Develop a presentation for </a:t>
            </a:r>
            <a:r>
              <a:rPr lang="en-AU" sz="2400" dirty="0" err="1" smtClean="0">
                <a:solidFill>
                  <a:schemeClr val="accent2"/>
                </a:solidFill>
              </a:rPr>
              <a:t>TGax</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9734296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a possible presentation to </a:t>
            </a:r>
            <a:r>
              <a:rPr lang="en-AU" dirty="0" err="1" smtClean="0"/>
              <a:t>TGax</a:t>
            </a:r>
            <a:endParaRPr lang="en-AU" dirty="0"/>
          </a:p>
        </p:txBody>
      </p:sp>
      <p:sp>
        <p:nvSpPr>
          <p:cNvPr id="3" name="Content Placeholder 2"/>
          <p:cNvSpPr>
            <a:spLocks noGrp="1"/>
          </p:cNvSpPr>
          <p:nvPr>
            <p:ph idx="1"/>
          </p:nvPr>
        </p:nvSpPr>
        <p:spPr/>
        <p:txBody>
          <a:bodyPr/>
          <a:lstStyle/>
          <a:p>
            <a:pPr lvl="1"/>
            <a:r>
              <a:rPr lang="en-GB" dirty="0" smtClean="0"/>
              <a:t>It was suggested in Berlin that a presentation about the SC’s work should be developed for presentation to </a:t>
            </a:r>
            <a:r>
              <a:rPr lang="en-GB" dirty="0" err="1" smtClean="0"/>
              <a:t>TGax</a:t>
            </a:r>
            <a:endParaRPr lang="en-GB" dirty="0" smtClean="0"/>
          </a:p>
          <a:p>
            <a:pPr lvl="1"/>
            <a:r>
              <a:rPr lang="en-GB" dirty="0" smtClean="0"/>
              <a:t>A draft has been developed in </a:t>
            </a:r>
            <a:r>
              <a:rPr lang="en-AU" dirty="0" smtClean="0">
                <a:hlinkClick r:id="rId2"/>
              </a:rPr>
              <a:t>11-17-1392-00</a:t>
            </a:r>
            <a:endParaRPr lang="en-AU" dirty="0" smtClean="0"/>
          </a:p>
          <a:p>
            <a:pPr lvl="1"/>
            <a:r>
              <a:rPr lang="en-AU" dirty="0" smtClean="0"/>
              <a:t>It will be discussed in the SC and possibly presented to </a:t>
            </a:r>
            <a:r>
              <a:rPr lang="en-AU" dirty="0" err="1" smtClean="0"/>
              <a:t>TGax</a:t>
            </a:r>
            <a:r>
              <a:rPr lang="en-AU" dirty="0" smtClean="0"/>
              <a:t> on Thu AM1</a:t>
            </a:r>
            <a:endParaRPr lang="en-GB"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341347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a:t>
            </a:r>
            <a:r>
              <a:rPr lang="en-AU" sz="2400" b="1" dirty="0" smtClean="0">
                <a:solidFill>
                  <a:schemeClr val="accent2"/>
                </a:solidFill>
              </a:rPr>
              <a:t>happening </a:t>
            </a:r>
            <a:r>
              <a:rPr lang="en-AU" sz="2400" b="1" dirty="0">
                <a:solidFill>
                  <a:schemeClr val="accent2"/>
                </a:solidFill>
              </a:rPr>
              <a:t>this week? </a:t>
            </a:r>
            <a:r>
              <a:rPr lang="en-AU" sz="2400" dirty="0" smtClean="0">
                <a:solidFill>
                  <a:schemeClr val="accent2"/>
                </a:solidFill>
              </a:rPr>
              <a:t/>
            </a:r>
            <a:br>
              <a:rPr lang="en-AU" sz="2400" dirty="0" smtClean="0">
                <a:solidFill>
                  <a:schemeClr val="accent2"/>
                </a:solidFill>
              </a:rPr>
            </a:br>
            <a:r>
              <a:rPr lang="en-AU" sz="2400" dirty="0" smtClean="0">
                <a:solidFill>
                  <a:schemeClr val="accent2"/>
                </a:solidFill>
              </a:rPr>
              <a:t>Discuss blocking energy issue</a:t>
            </a:r>
            <a:endParaRPr lang="en-AU" sz="2400"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70447523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&amp; 3GPP RAN1 previously came to a tentative consensus in relation to blocking energy</a:t>
            </a:r>
            <a:endParaRPr lang="en-AU" dirty="0"/>
          </a:p>
        </p:txBody>
      </p:sp>
      <p:sp>
        <p:nvSpPr>
          <p:cNvPr id="3" name="Content Placeholder 2"/>
          <p:cNvSpPr>
            <a:spLocks noGrp="1"/>
          </p:cNvSpPr>
          <p:nvPr>
            <p:ph idx="1"/>
          </p:nvPr>
        </p:nvSpPr>
        <p:spPr/>
        <p:txBody>
          <a:bodyPr/>
          <a:lstStyle/>
          <a:p>
            <a:pPr lvl="1"/>
            <a:r>
              <a:rPr lang="en-AU" dirty="0" smtClean="0"/>
              <a:t>A significant issue during the </a:t>
            </a:r>
            <a:r>
              <a:rPr lang="en-AU" i="1" dirty="0" smtClean="0"/>
              <a:t>liaison ping pong </a:t>
            </a:r>
            <a:r>
              <a:rPr lang="en-AU" dirty="0" smtClean="0"/>
              <a:t>with 3GPP was whether LAA should be allowed to block a channel between the time access was gained and the eNB was ready to transmit</a:t>
            </a:r>
          </a:p>
          <a:p>
            <a:pPr lvl="2"/>
            <a:r>
              <a:rPr lang="en-AU" dirty="0" smtClean="0"/>
              <a:t>RAN1 asserted that the benefits derived from frame synchronisation overhead were greater than the negatives of blocking the channel</a:t>
            </a:r>
          </a:p>
          <a:p>
            <a:pPr lvl="2"/>
            <a:r>
              <a:rPr lang="en-AU" dirty="0" smtClean="0"/>
              <a:t>IEEE 802 asserted that LAA should never purposely block another system from transmitting</a:t>
            </a:r>
          </a:p>
          <a:p>
            <a:pPr lvl="3"/>
            <a:r>
              <a:rPr lang="en-AU" dirty="0" smtClean="0"/>
              <a:t>Especially given 3GPP asserted the LAA could operate without a blocking the channel</a:t>
            </a:r>
          </a:p>
          <a:p>
            <a:pPr lvl="3"/>
            <a:r>
              <a:rPr lang="en-AU" dirty="0" smtClean="0"/>
              <a:t>And LAA does not actually specify how to do it anyway</a:t>
            </a:r>
          </a:p>
          <a:p>
            <a:pPr lvl="1"/>
            <a:r>
              <a:rPr lang="en-AU" dirty="0" smtClean="0"/>
              <a:t>Ultimately, IEEE 802 determined consensus with 3GPP in relation to blocking energy might be possible on the basis that:</a:t>
            </a:r>
          </a:p>
          <a:p>
            <a:pPr lvl="2"/>
            <a:r>
              <a:rPr lang="en-AU" dirty="0" smtClean="0"/>
              <a:t>3GPP were defining additional starting positions for </a:t>
            </a:r>
            <a:r>
              <a:rPr lang="en-AU" dirty="0" err="1" smtClean="0"/>
              <a:t>Rel</a:t>
            </a:r>
            <a:r>
              <a:rPr lang="en-AU" dirty="0" smtClean="0"/>
              <a:t> 15 </a:t>
            </a:r>
          </a:p>
          <a:p>
            <a:pPr lvl="2"/>
            <a:r>
              <a:rPr lang="en-AU" dirty="0" smtClean="0"/>
              <a:t>The additional starting positions would be mandatory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8214911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now seems less likely that consensus will be achieved in relation to blocking energy</a:t>
            </a:r>
            <a:endParaRPr lang="en-AU" dirty="0"/>
          </a:p>
        </p:txBody>
      </p:sp>
      <p:sp>
        <p:nvSpPr>
          <p:cNvPr id="3" name="Content Placeholder 2"/>
          <p:cNvSpPr>
            <a:spLocks noGrp="1"/>
          </p:cNvSpPr>
          <p:nvPr>
            <p:ph idx="1"/>
          </p:nvPr>
        </p:nvSpPr>
        <p:spPr/>
        <p:txBody>
          <a:bodyPr/>
          <a:lstStyle/>
          <a:p>
            <a:pPr lvl="1"/>
            <a:r>
              <a:rPr lang="en-AU" dirty="0" smtClean="0"/>
              <a:t>It now seems less likely that multiple mandatory starting positions will be defined by 3GPP in </a:t>
            </a:r>
            <a:r>
              <a:rPr lang="en-AU" dirty="0" err="1" smtClean="0"/>
              <a:t>Rel</a:t>
            </a:r>
            <a:r>
              <a:rPr lang="en-AU" dirty="0" smtClean="0"/>
              <a:t> 15</a:t>
            </a:r>
          </a:p>
          <a:p>
            <a:pPr lvl="2"/>
            <a:r>
              <a:rPr lang="en-AU" dirty="0" smtClean="0"/>
              <a:t>During the recent RAN1 meeting it seemed that there is limited enthusiasm for defining additional starting positions</a:t>
            </a:r>
          </a:p>
          <a:p>
            <a:pPr lvl="2"/>
            <a:r>
              <a:rPr lang="en-AU" dirty="0" smtClean="0"/>
              <a:t>In addition, 3GPP made in clear in their LS to IEEE 802 in May 2017 (R1-1709854) that there was no guarantee that the additional starting position would be mandatory</a:t>
            </a:r>
          </a:p>
          <a:p>
            <a:pPr lvl="1"/>
            <a:r>
              <a:rPr lang="en-AU" dirty="0" smtClean="0"/>
              <a:t>This calls into question the possibility of consensus ultimately being achieved between IEEE 802 and 3GPP RAN1 on how to mitigate the adverse affects of blocking energy on 802.11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42017737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could engage with ETSI BRAN &amp; regulators in relation to the blocking energy issue</a:t>
            </a:r>
            <a:endParaRPr lang="en-AU" dirty="0"/>
          </a:p>
        </p:txBody>
      </p:sp>
      <p:sp>
        <p:nvSpPr>
          <p:cNvPr id="3" name="Content Placeholder 2"/>
          <p:cNvSpPr>
            <a:spLocks noGrp="1"/>
          </p:cNvSpPr>
          <p:nvPr>
            <p:ph idx="1"/>
          </p:nvPr>
        </p:nvSpPr>
        <p:spPr/>
        <p:txBody>
          <a:bodyPr/>
          <a:lstStyle/>
          <a:p>
            <a:pPr lvl="1"/>
            <a:r>
              <a:rPr lang="en-AU" dirty="0" smtClean="0"/>
              <a:t>The question is what IEEE 802 should now do about the block energy issue?</a:t>
            </a:r>
          </a:p>
          <a:p>
            <a:pPr lvl="1"/>
            <a:r>
              <a:rPr lang="en-AU" dirty="0" smtClean="0"/>
              <a:t>Further negotiation with 3GPP is unlikely to result in an acceptable outcome, given lack of past success on this issue</a:t>
            </a:r>
          </a:p>
          <a:p>
            <a:pPr lvl="1"/>
            <a:r>
              <a:rPr lang="en-AU" dirty="0" smtClean="0"/>
              <a:t>Maybe it is time to engage with ETSI BRAN and European regulators &amp; legislators, noting that:</a:t>
            </a:r>
          </a:p>
          <a:p>
            <a:pPr lvl="2"/>
            <a:r>
              <a:rPr lang="en-AU" dirty="0" smtClean="0"/>
              <a:t>The transmission of energy with the primary purpose of blocking the use of the medium by others is likely to be contrary to the RE-Directive, which allow transmissions only for the purpose of “communications” (and for not blocking communications)</a:t>
            </a:r>
          </a:p>
          <a:p>
            <a:pPr lvl="2"/>
            <a:r>
              <a:rPr lang="en-AU" dirty="0" smtClean="0"/>
              <a:t>Even if  this is not the case, there need to be specified limits on the use of blocking energy to ensure the RE-Directive requirement for efficient use of spectrum is fulfilled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34038027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could IEEE 802 say to ETSI BRAN about blocking energy?</a:t>
            </a:r>
            <a:endParaRPr lang="en-AU" dirty="0"/>
          </a:p>
        </p:txBody>
      </p:sp>
      <p:sp>
        <p:nvSpPr>
          <p:cNvPr id="3" name="Content Placeholder 2"/>
          <p:cNvSpPr>
            <a:spLocks noGrp="1"/>
          </p:cNvSpPr>
          <p:nvPr>
            <p:ph idx="1"/>
          </p:nvPr>
        </p:nvSpPr>
        <p:spPr/>
        <p:txBody>
          <a:bodyPr/>
          <a:lstStyle/>
          <a:p>
            <a:r>
              <a:rPr lang="en-AU" dirty="0"/>
              <a:t>Possible discussion topics</a:t>
            </a:r>
          </a:p>
          <a:p>
            <a:pPr lvl="1"/>
            <a:r>
              <a:rPr lang="en-AU" dirty="0" smtClean="0"/>
              <a:t>The SC could consider a submission to ETSI BRAN from June 2016 that asked them to ban the use of blocking energy</a:t>
            </a:r>
          </a:p>
          <a:p>
            <a:pPr lvl="2"/>
            <a:r>
              <a:rPr lang="en-AU" dirty="0" smtClean="0"/>
              <a:t>See BRAN(16)000111</a:t>
            </a:r>
          </a:p>
          <a:p>
            <a:pPr lvl="2"/>
            <a:r>
              <a:rPr lang="en-AU" dirty="0" smtClean="0"/>
              <a:t>Note that LAA proponents in ETSI BRAN were not very keen on a ban</a:t>
            </a:r>
          </a:p>
          <a:p>
            <a:pPr lvl="2"/>
            <a:r>
              <a:rPr lang="en-AU" dirty="0" smtClean="0"/>
              <a:t>It was agreed at the time to defer discussion to the next revision of EN 301 893</a:t>
            </a:r>
          </a:p>
          <a:p>
            <a:pPr lvl="2"/>
            <a:r>
              <a:rPr lang="en-AU" dirty="0" smtClean="0"/>
              <a:t>Although, some ETSI BRAN participants now deny there was any such agreement</a:t>
            </a:r>
          </a:p>
          <a:p>
            <a:pPr lvl="1"/>
            <a:r>
              <a:rPr lang="en-AU" dirty="0"/>
              <a:t>The SC could discuss the possibility of sending ETSI BRAN a LS asking them to restrict the use of blocking energy?</a:t>
            </a:r>
            <a:endParaRPr lang="en-AU" dirty="0">
              <a:solidFill>
                <a:srgbClr val="FF0000"/>
              </a:solidFill>
            </a:endParaRPr>
          </a:p>
          <a:p>
            <a:pPr lvl="2"/>
            <a:r>
              <a:rPr lang="en-AU" dirty="0" smtClean="0"/>
              <a:t> See next agenda item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graphicFrame>
        <p:nvGraphicFramePr>
          <p:cNvPr id="6" name="Object 5">
            <a:hlinkClick r:id="" action="ppaction://ole?verb=0"/>
          </p:cNvPr>
          <p:cNvGraphicFramePr>
            <a:graphicFrameLocks noChangeAspect="1"/>
          </p:cNvGraphicFramePr>
          <p:nvPr/>
        </p:nvGraphicFramePr>
        <p:xfrm>
          <a:off x="5715000" y="2819400"/>
          <a:ext cx="914400" cy="806450"/>
        </p:xfrm>
        <a:graphic>
          <a:graphicData uri="http://schemas.openxmlformats.org/presentationml/2006/ole">
            <mc:AlternateContent xmlns:mc="http://schemas.openxmlformats.org/markup-compatibility/2006">
              <mc:Choice xmlns:v="urn:schemas-microsoft-com:vml" Requires="v">
                <p:oleObj spid="_x0000_s8200" name="Presentation" showAsIcon="1" r:id="rId3" imgW="914400" imgH="806400" progId="PowerPoint.Show.12">
                  <p:embed/>
                </p:oleObj>
              </mc:Choice>
              <mc:Fallback>
                <p:oleObj name="Presentation" showAsIcon="1" r:id="rId3" imgW="914400" imgH="806400" progId="PowerPoint.Show.12">
                  <p:embed/>
                  <p:pic>
                    <p:nvPicPr>
                      <p:cNvPr id="6" name="Object 5">
                        <a:hlinkClick r:id="" action="ppaction://ole?verb=0"/>
                      </p:cNvPr>
                      <p:cNvPicPr/>
                      <p:nvPr/>
                    </p:nvPicPr>
                    <p:blipFill>
                      <a:blip r:embed="rId4"/>
                      <a:stretch>
                        <a:fillRect/>
                      </a:stretch>
                    </p:blipFill>
                    <p:spPr>
                      <a:xfrm>
                        <a:off x="5715000" y="28194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349535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a:t>
            </a:r>
            <a:r>
              <a:rPr lang="en-AU" sz="2400" b="1" dirty="0" smtClean="0">
                <a:solidFill>
                  <a:schemeClr val="accent2"/>
                </a:solidFill>
              </a:rPr>
              <a:t>happening </a:t>
            </a:r>
            <a:r>
              <a:rPr lang="en-AU" sz="2400" b="1" dirty="0">
                <a:solidFill>
                  <a:schemeClr val="accent2"/>
                </a:solidFill>
              </a:rPr>
              <a:t>this week? </a:t>
            </a:r>
            <a:r>
              <a:rPr lang="en-AU" sz="2400" dirty="0" smtClean="0">
                <a:solidFill>
                  <a:schemeClr val="accent2"/>
                </a:solidFill>
              </a:rPr>
              <a:t/>
            </a:r>
            <a:br>
              <a:rPr lang="en-AU" sz="2400" dirty="0" smtClean="0">
                <a:solidFill>
                  <a:schemeClr val="accent2"/>
                </a:solidFill>
              </a:rPr>
            </a:br>
            <a:r>
              <a:rPr lang="en-AU" sz="2400" dirty="0" smtClean="0">
                <a:solidFill>
                  <a:schemeClr val="accent2"/>
                </a:solidFill>
              </a:rPr>
              <a:t>Possible LS to ETSI BRAN on blocking energy issue</a:t>
            </a:r>
            <a:endParaRPr lang="en-AU" sz="2400"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925510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smtClean="0"/>
              <a:t>Coex</a:t>
            </a:r>
            <a:r>
              <a:rPr lang="en-AU" dirty="0" smtClean="0"/>
              <a:t> SC will </a:t>
            </a:r>
            <a:r>
              <a:rPr lang="en-AU" dirty="0"/>
              <a:t>discuss </a:t>
            </a:r>
            <a:r>
              <a:rPr lang="en-AU" dirty="0" smtClean="0"/>
              <a:t>engaging with ETSI </a:t>
            </a:r>
            <a:r>
              <a:rPr lang="en-AU" dirty="0"/>
              <a:t>BRAN </a:t>
            </a:r>
            <a:r>
              <a:rPr lang="en-AU" dirty="0" smtClean="0"/>
              <a:t>in relation to blocking </a:t>
            </a:r>
            <a:r>
              <a:rPr lang="en-AU" dirty="0"/>
              <a:t>energy</a:t>
            </a:r>
          </a:p>
        </p:txBody>
      </p:sp>
      <p:sp>
        <p:nvSpPr>
          <p:cNvPr id="3" name="Content Placeholder 2"/>
          <p:cNvSpPr>
            <a:spLocks noGrp="1"/>
          </p:cNvSpPr>
          <p:nvPr>
            <p:ph idx="1"/>
          </p:nvPr>
        </p:nvSpPr>
        <p:spPr/>
        <p:txBody>
          <a:bodyPr/>
          <a:lstStyle/>
          <a:p>
            <a:pPr lvl="1"/>
            <a:r>
              <a:rPr lang="en-AU" dirty="0" smtClean="0"/>
              <a:t>Blocking energy has been an ongoing issue for some time</a:t>
            </a:r>
          </a:p>
          <a:p>
            <a:pPr lvl="2"/>
            <a:r>
              <a:rPr lang="en-AU" dirty="0" smtClean="0"/>
              <a:t>Between IEEE 802 and 3GPP</a:t>
            </a:r>
          </a:p>
          <a:p>
            <a:pPr lvl="2"/>
            <a:r>
              <a:rPr lang="en-AU" dirty="0" smtClean="0"/>
              <a:t>Within ETSI BRAN</a:t>
            </a:r>
          </a:p>
          <a:p>
            <a:pPr lvl="1"/>
            <a:r>
              <a:rPr lang="en-AU" dirty="0" smtClean="0"/>
              <a:t>The discussion between </a:t>
            </a:r>
            <a:r>
              <a:rPr lang="en-AU" dirty="0"/>
              <a:t>IEEE 802 </a:t>
            </a:r>
            <a:r>
              <a:rPr lang="en-AU" dirty="0" smtClean="0"/>
              <a:t>&amp; 3GPP has gone as far as it can go</a:t>
            </a:r>
          </a:p>
          <a:p>
            <a:pPr lvl="2"/>
            <a:r>
              <a:rPr lang="en-AU" dirty="0" smtClean="0"/>
              <a:t>And it appears the hoped for consensus may not be achieved</a:t>
            </a:r>
          </a:p>
          <a:p>
            <a:pPr lvl="1"/>
            <a:r>
              <a:rPr lang="en-AU" dirty="0" smtClean="0"/>
              <a:t>One alternative is for IEEE 802 to engage with ETSI BRAN on the blocking energy issue with the goals of:</a:t>
            </a:r>
          </a:p>
          <a:p>
            <a:pPr lvl="2"/>
            <a:r>
              <a:rPr lang="en-AU" dirty="0" smtClean="0"/>
              <a:t>Achieving protection from the worst excesses of blocking energy, in Europe</a:t>
            </a:r>
          </a:p>
          <a:p>
            <a:pPr lvl="2"/>
            <a:r>
              <a:rPr lang="en-AU" dirty="0" smtClean="0"/>
              <a:t>Using any European rules to influence LAA standards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17107534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can engage with ETSI BRAN on blocking energy using Liaison statements</a:t>
            </a:r>
            <a:endParaRPr lang="en-AU" dirty="0"/>
          </a:p>
        </p:txBody>
      </p:sp>
      <p:sp>
        <p:nvSpPr>
          <p:cNvPr id="3" name="Content Placeholder 2"/>
          <p:cNvSpPr>
            <a:spLocks noGrp="1"/>
          </p:cNvSpPr>
          <p:nvPr>
            <p:ph idx="1"/>
          </p:nvPr>
        </p:nvSpPr>
        <p:spPr/>
        <p:txBody>
          <a:bodyPr/>
          <a:lstStyle/>
          <a:p>
            <a:pPr lvl="1"/>
            <a:r>
              <a:rPr lang="en-AU" dirty="0" smtClean="0"/>
              <a:t>One way of engaging with ETSI BRAN in relation to blocking energy is via Liaison Statements</a:t>
            </a:r>
          </a:p>
          <a:p>
            <a:pPr lvl="2"/>
            <a:r>
              <a:rPr lang="en-AU" dirty="0" smtClean="0"/>
              <a:t>Similar to our recent engagement on ED/PD issues</a:t>
            </a:r>
          </a:p>
          <a:p>
            <a:pPr lvl="1"/>
            <a:r>
              <a:rPr lang="en-AU" dirty="0" smtClean="0"/>
              <a:t>A draft LS has been written that attempts to summarise the blocking energy issue from an IEEE 802.11 WG perspective</a:t>
            </a:r>
          </a:p>
          <a:p>
            <a:pPr lvl="1"/>
            <a:r>
              <a:rPr lang="en-AU" dirty="0" smtClean="0"/>
              <a:t>The goal is to review the draft this week …</a:t>
            </a:r>
          </a:p>
          <a:p>
            <a:pPr lvl="1"/>
            <a:r>
              <a:rPr lang="en-AU" dirty="0" smtClean="0"/>
              <a:t>… with a plan to approve some variant at the November plenary</a:t>
            </a:r>
          </a:p>
          <a:p>
            <a:pPr lvl="1"/>
            <a:r>
              <a:rPr lang="en-AU" dirty="0" smtClean="0"/>
              <a:t>… so that it can be discussed at the ETSI BRAN meeting in December</a:t>
            </a:r>
          </a:p>
          <a:p>
            <a:pPr lvl="1"/>
            <a:r>
              <a:rPr lang="en-AU" dirty="0" smtClean="0"/>
              <a:t>Of course, if there is consensus, there is no reason we could not approve the LS this week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8674322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first part of the draft LS sets up a request for ETSI BRAN to consider our concerns</a:t>
            </a:r>
            <a:endParaRPr lang="en-AU" dirty="0"/>
          </a:p>
        </p:txBody>
      </p:sp>
      <p:sp>
        <p:nvSpPr>
          <p:cNvPr id="3" name="Content Placeholder 2"/>
          <p:cNvSpPr>
            <a:spLocks noGrp="1"/>
          </p:cNvSpPr>
          <p:nvPr>
            <p:ph idx="1"/>
          </p:nvPr>
        </p:nvSpPr>
        <p:spPr/>
        <p:txBody>
          <a:bodyPr/>
          <a:lstStyle/>
          <a:p>
            <a:r>
              <a:rPr lang="en-GB" dirty="0" smtClean="0"/>
              <a:t>Summary of proposed LS to ETSI BRAN</a:t>
            </a:r>
          </a:p>
          <a:p>
            <a:pPr lvl="1"/>
            <a:r>
              <a:rPr lang="en-GB" i="1" dirty="0" smtClean="0"/>
              <a:t>The IEEE 802.11 standard is the basis the socio-economic success of Wi-Fi in Europe while remaining aligned with the Re-Directive</a:t>
            </a:r>
            <a:endParaRPr lang="en-AU" i="1" dirty="0" smtClean="0"/>
          </a:p>
          <a:p>
            <a:pPr lvl="1"/>
            <a:r>
              <a:rPr lang="en-GB" i="1" dirty="0" smtClean="0"/>
              <a:t>The IEEE 802.11 Working Group is concerned that the use of blocking energy by other systems is contrary to the Re-Directive, and best practice</a:t>
            </a:r>
            <a:endParaRPr lang="en-AU" i="1" dirty="0" smtClean="0"/>
          </a:p>
          <a:p>
            <a:pPr lvl="1"/>
            <a:r>
              <a:rPr lang="en-GB" i="1" dirty="0" smtClean="0"/>
              <a:t>The IEEE 802.11 Working Group requests that ETSI BRAN consider the its concerns related to the use of blocking energy in general by any systems</a:t>
            </a:r>
          </a:p>
          <a:p>
            <a:pPr lvl="1"/>
            <a:r>
              <a:rPr lang="en-GB" i="1" dirty="0" smtClean="0"/>
              <a:t>…</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23201125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dirty="0" smtClean="0"/>
              <a:t>second </a:t>
            </a:r>
            <a:r>
              <a:rPr lang="en-AU" dirty="0"/>
              <a:t>part of the draft LS </a:t>
            </a:r>
            <a:r>
              <a:rPr lang="en-AU" dirty="0" smtClean="0"/>
              <a:t>focuses on the details of the </a:t>
            </a:r>
            <a:r>
              <a:rPr lang="en-AU" dirty="0"/>
              <a:t>concerns</a:t>
            </a:r>
          </a:p>
        </p:txBody>
      </p:sp>
      <p:sp>
        <p:nvSpPr>
          <p:cNvPr id="3" name="Content Placeholder 2"/>
          <p:cNvSpPr>
            <a:spLocks noGrp="1"/>
          </p:cNvSpPr>
          <p:nvPr>
            <p:ph idx="1"/>
          </p:nvPr>
        </p:nvSpPr>
        <p:spPr/>
        <p:txBody>
          <a:bodyPr/>
          <a:lstStyle/>
          <a:p>
            <a:r>
              <a:rPr lang="en-GB" dirty="0" smtClean="0"/>
              <a:t>Summary of proposed LS to ETSI BRAN</a:t>
            </a:r>
          </a:p>
          <a:p>
            <a:pPr lvl="1"/>
            <a:r>
              <a:rPr lang="en-GB" i="1" dirty="0" smtClean="0"/>
              <a:t>…</a:t>
            </a:r>
            <a:endParaRPr lang="en-AU" i="1" dirty="0" smtClean="0"/>
          </a:p>
          <a:p>
            <a:pPr lvl="1"/>
            <a:r>
              <a:rPr lang="en-GB" i="1" dirty="0" smtClean="0"/>
              <a:t>The IEEE 802.11 Working Group has particular concerns relating to the use of blocking energy by 3GPP defined LAA based systems because it:</a:t>
            </a:r>
            <a:endParaRPr lang="en-AU" i="1" dirty="0" smtClean="0"/>
          </a:p>
          <a:p>
            <a:pPr lvl="2"/>
            <a:r>
              <a:rPr lang="en-GB" i="1" dirty="0" smtClean="0"/>
              <a:t>Violates the fundamental definition of radio equipment in the RE-Directive</a:t>
            </a:r>
            <a:endParaRPr lang="en-AU" i="1" dirty="0" smtClean="0"/>
          </a:p>
          <a:p>
            <a:pPr lvl="2"/>
            <a:r>
              <a:rPr lang="en-GB" i="1" dirty="0" smtClean="0"/>
              <a:t>Is contrary to requirements for efficient use of radio spectrum in the RE-Directive</a:t>
            </a:r>
            <a:endParaRPr lang="en-AU" i="1" dirty="0" smtClean="0"/>
          </a:p>
          <a:p>
            <a:pPr lvl="2"/>
            <a:r>
              <a:rPr lang="en-GB" i="1" dirty="0" smtClean="0"/>
              <a:t>Is unnecessary for good LAA performance</a:t>
            </a:r>
            <a:endParaRPr lang="en-AU" i="1" dirty="0" smtClean="0"/>
          </a:p>
          <a:p>
            <a:pPr lvl="2"/>
            <a:r>
              <a:rPr lang="en-GB" i="1" dirty="0" smtClean="0"/>
              <a:t>Is unnecessary given there are viable alternatives</a:t>
            </a:r>
            <a:endParaRPr lang="en-AU" i="1" dirty="0" smtClean="0"/>
          </a:p>
          <a:p>
            <a:pPr lvl="1"/>
            <a:r>
              <a:rPr lang="en-GB" i="1" dirty="0" smtClean="0"/>
              <a:t>The IEEE 802.11 Working Group is pleased viable alternatives to blocking energy are being developed in 3GPP  but is concerned they are insufficient and not mandatory</a:t>
            </a:r>
          </a:p>
          <a:p>
            <a:pPr lvl="1"/>
            <a:r>
              <a:rPr lang="en-GB" i="1" dirty="0" smtClean="0"/>
              <a:t>…</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132269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8077200" cy="1066800"/>
          </a:xfrm>
        </p:spPr>
        <p:txBody>
          <a:bodyPr/>
          <a:lstStyle/>
          <a:p>
            <a:r>
              <a:rPr lang="en-AU" dirty="0" smtClean="0"/>
              <a:t>The last part </a:t>
            </a:r>
            <a:r>
              <a:rPr lang="en-AU" dirty="0"/>
              <a:t>of the draft </a:t>
            </a:r>
            <a:r>
              <a:rPr lang="en-AU" dirty="0" smtClean="0"/>
              <a:t>LS highlights a recommendation to restrict the use of blocking energy</a:t>
            </a:r>
            <a:endParaRPr lang="en-AU" dirty="0"/>
          </a:p>
        </p:txBody>
      </p:sp>
      <p:sp>
        <p:nvSpPr>
          <p:cNvPr id="3" name="Content Placeholder 2"/>
          <p:cNvSpPr>
            <a:spLocks noGrp="1"/>
          </p:cNvSpPr>
          <p:nvPr>
            <p:ph idx="1"/>
          </p:nvPr>
        </p:nvSpPr>
        <p:spPr/>
        <p:txBody>
          <a:bodyPr/>
          <a:lstStyle/>
          <a:p>
            <a:r>
              <a:rPr lang="en-GB" dirty="0" smtClean="0"/>
              <a:t>Summary of proposed LS to ETSI BRAN</a:t>
            </a:r>
          </a:p>
          <a:p>
            <a:pPr lvl="1"/>
            <a:r>
              <a:rPr lang="en-AU" dirty="0" smtClean="0"/>
              <a:t>…</a:t>
            </a:r>
          </a:p>
          <a:p>
            <a:pPr lvl="1"/>
            <a:r>
              <a:rPr lang="en-GB" i="1" dirty="0" smtClean="0"/>
              <a:t>The IEEE 802.11 Working Group recommends the blocking energy issue be resolved by placing restrictions on its use in a future revision of EN 301 893</a:t>
            </a:r>
            <a:endParaRPr lang="en-AU" i="1"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21756355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draft LS to ETSI BRAN in detail</a:t>
            </a:r>
            <a:endParaRPr lang="en-AU" dirty="0"/>
          </a:p>
        </p:txBody>
      </p:sp>
      <p:sp>
        <p:nvSpPr>
          <p:cNvPr id="3" name="Content Placeholder 2"/>
          <p:cNvSpPr>
            <a:spLocks noGrp="1"/>
          </p:cNvSpPr>
          <p:nvPr>
            <p:ph idx="1"/>
          </p:nvPr>
        </p:nvSpPr>
        <p:spPr/>
        <p:txBody>
          <a:bodyPr/>
          <a:lstStyle/>
          <a:p>
            <a:pPr lvl="1"/>
            <a:r>
              <a:rPr lang="en-AU" dirty="0" smtClean="0"/>
              <a:t>The draft LS to ETSI BRAN on blocking energy is available </a:t>
            </a:r>
            <a:r>
              <a:rPr lang="en-AU" dirty="0" smtClean="0">
                <a:solidFill>
                  <a:srgbClr val="FF0000"/>
                </a:solidFill>
                <a:hlinkClick r:id="rId2"/>
              </a:rPr>
              <a:t>here</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37094093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was some discussion of energy blocking at the ETSI BRAN meeting last week</a:t>
            </a:r>
            <a:endParaRPr lang="en-AU" dirty="0"/>
          </a:p>
        </p:txBody>
      </p:sp>
      <p:sp>
        <p:nvSpPr>
          <p:cNvPr id="3" name="Content Placeholder 2"/>
          <p:cNvSpPr>
            <a:spLocks noGrp="1"/>
          </p:cNvSpPr>
          <p:nvPr>
            <p:ph idx="1"/>
          </p:nvPr>
        </p:nvSpPr>
        <p:spPr/>
        <p:txBody>
          <a:bodyPr/>
          <a:lstStyle/>
          <a:p>
            <a:pPr lvl="1"/>
            <a:r>
              <a:rPr lang="en-AU" smtClean="0"/>
              <a:t>Blocking energy was discussed briefly last week at the ETSI BRAN meeting</a:t>
            </a:r>
          </a:p>
          <a:p>
            <a:pPr lvl="1"/>
            <a:r>
              <a:rPr lang="en-AU" smtClean="0"/>
              <a:t>There was some resistance from some participants, asserting the issue was decided last year</a:t>
            </a:r>
          </a:p>
          <a:p>
            <a:pPr lvl="2"/>
            <a:r>
              <a:rPr lang="en-AU" smtClean="0"/>
              <a:t>At one point, they wanted to restrict WI scope so that it could not be discussed</a:t>
            </a:r>
          </a:p>
          <a:p>
            <a:pPr lvl="1"/>
            <a:r>
              <a:rPr lang="en-AU" smtClean="0"/>
              <a:t>A person with a Wi-Fi background also suggested that Wi-Fi needs to use energy blocking</a:t>
            </a:r>
          </a:p>
          <a:p>
            <a:pPr lvl="2"/>
            <a:r>
              <a:rPr lang="en-AU" smtClean="0"/>
              <a:t>Does 802.11 ever send energy for the primary purpose of stopping another device from transmitting?</a:t>
            </a:r>
          </a:p>
          <a:p>
            <a:pPr lvl="2"/>
            <a:r>
              <a:rPr lang="en-AU" smtClean="0"/>
              <a:t>Do we think this is something that 802.11ax will need to do in the future?</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46910875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probably consider a motion in November 2017 (but could do so this week)</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Coexistence SC recommends that a LS discussing blocking energy (see </a:t>
            </a:r>
            <a:r>
              <a:rPr lang="en-AU" i="1" dirty="0" smtClean="0">
                <a:solidFill>
                  <a:srgbClr val="FF0000"/>
                </a:solidFill>
              </a:rPr>
              <a:t>&lt;link&gt;</a:t>
            </a:r>
            <a:r>
              <a:rPr lang="en-AU" i="1" dirty="0" smtClean="0"/>
              <a:t>) be liaised to ETSI BRAN</a:t>
            </a:r>
          </a:p>
          <a:p>
            <a:pPr lvl="1"/>
            <a:r>
              <a:rPr lang="en-AU" dirty="0" smtClean="0"/>
              <a:t>Moved:</a:t>
            </a:r>
          </a:p>
          <a:p>
            <a:pPr lvl="1"/>
            <a:r>
              <a:rPr lang="en-AU" dirty="0" smtClean="0"/>
              <a:t>Seconded:</a:t>
            </a:r>
          </a:p>
          <a:p>
            <a:pPr lvl="1"/>
            <a:r>
              <a:rPr lang="en-AU" dirty="0" smtClean="0"/>
              <a:t>Results: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18784784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14581276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own Arrow 10"/>
          <p:cNvSpPr/>
          <p:nvPr/>
        </p:nvSpPr>
        <p:spPr bwMode="auto">
          <a:xfrm>
            <a:off x="3886200" y="45720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 name="Down Arrow 9"/>
          <p:cNvSpPr/>
          <p:nvPr/>
        </p:nvSpPr>
        <p:spPr bwMode="auto">
          <a:xfrm>
            <a:off x="3886200" y="2971800"/>
            <a:ext cx="1295400" cy="685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smtClean="0"/>
              <a:t>It appears there is limited overlap between IEEE 1932.1 WG and the </a:t>
            </a:r>
            <a:r>
              <a:rPr lang="en-AU" dirty="0" err="1" smtClean="0"/>
              <a:t>Coex</a:t>
            </a:r>
            <a:r>
              <a:rPr lang="en-AU" dirty="0" smtClean="0"/>
              <a:t> SC’s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
        <p:nvSpPr>
          <p:cNvPr id="6" name="Rectangle 5"/>
          <p:cNvSpPr/>
          <p:nvPr/>
        </p:nvSpPr>
        <p:spPr bwMode="auto">
          <a:xfrm>
            <a:off x="1371600" y="20574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smtClean="0">
                <a:latin typeface="+mj-lt"/>
              </a:rPr>
              <a:t>IEEE </a:t>
            </a:r>
            <a:r>
              <a:rPr lang="en-AU" sz="1600" dirty="0">
                <a:latin typeface="+mj-lt"/>
              </a:rPr>
              <a:t>1932.1 PAR on </a:t>
            </a:r>
            <a:r>
              <a:rPr lang="en-AU" sz="1600" i="1" dirty="0">
                <a:latin typeface="+mj-lt"/>
              </a:rPr>
              <a:t>licensed/unlicensed spectrum interoperability</a:t>
            </a:r>
            <a:r>
              <a:rPr lang="en-AU" sz="1600" dirty="0">
                <a:latin typeface="+mj-lt"/>
              </a:rPr>
              <a:t> was approved earlier this </a:t>
            </a:r>
            <a:r>
              <a:rPr lang="en-AU" sz="1600" dirty="0" smtClean="0">
                <a:latin typeface="+mj-lt"/>
              </a:rPr>
              <a:t>year</a:t>
            </a:r>
            <a:endParaRPr lang="en-AU" sz="1600" dirty="0">
              <a:latin typeface="+mj-lt"/>
            </a:endParaRPr>
          </a:p>
        </p:txBody>
      </p:sp>
      <p:sp>
        <p:nvSpPr>
          <p:cNvPr id="7" name="Rectangle 6"/>
          <p:cNvSpPr/>
          <p:nvPr/>
        </p:nvSpPr>
        <p:spPr bwMode="auto">
          <a:xfrm>
            <a:off x="1371600" y="36576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smtClean="0">
                <a:latin typeface="+mj-lt"/>
              </a:rPr>
              <a:t>Despite </a:t>
            </a:r>
            <a:r>
              <a:rPr lang="en-AU" sz="1600" dirty="0">
                <a:latin typeface="+mj-lt"/>
              </a:rPr>
              <a:t>concerns, it appears there is not much overlap between IEEE 1932.1 WG &amp;  our </a:t>
            </a:r>
            <a:r>
              <a:rPr lang="en-AU" sz="1600" dirty="0" err="1">
                <a:latin typeface="+mj-lt"/>
              </a:rPr>
              <a:t>Coex</a:t>
            </a:r>
            <a:r>
              <a:rPr lang="en-AU" sz="1600" dirty="0">
                <a:latin typeface="+mj-lt"/>
              </a:rPr>
              <a:t> SC </a:t>
            </a:r>
            <a:r>
              <a:rPr lang="en-AU" sz="1600" dirty="0" smtClean="0">
                <a:latin typeface="+mj-lt"/>
              </a:rPr>
              <a:t>activities</a:t>
            </a:r>
            <a:endParaRPr lang="en-AU" sz="1600" dirty="0">
              <a:latin typeface="+mj-lt"/>
            </a:endParaRPr>
          </a:p>
        </p:txBody>
      </p:sp>
      <p:sp>
        <p:nvSpPr>
          <p:cNvPr id="8" name="Rectangle 7"/>
          <p:cNvSpPr/>
          <p:nvPr/>
        </p:nvSpPr>
        <p:spPr bwMode="auto">
          <a:xfrm>
            <a:off x="1371600" y="5257800"/>
            <a:ext cx="6324600" cy="914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AU" sz="1600" dirty="0" smtClean="0">
                <a:latin typeface="+mj-lt"/>
              </a:rPr>
              <a:t>IEEE </a:t>
            </a:r>
            <a:r>
              <a:rPr lang="en-AU" sz="1600" dirty="0">
                <a:latin typeface="+mj-lt"/>
              </a:rPr>
              <a:t>1932.1 WG Chair is planning to provide a summary of the WG’s plans to the </a:t>
            </a:r>
            <a:r>
              <a:rPr lang="en-AU" sz="1600" dirty="0" err="1">
                <a:latin typeface="+mj-lt"/>
              </a:rPr>
              <a:t>Coex</a:t>
            </a:r>
            <a:r>
              <a:rPr lang="en-AU" sz="1600" dirty="0">
                <a:latin typeface="+mj-lt"/>
              </a:rPr>
              <a:t> SC</a:t>
            </a:r>
            <a:endParaRPr lang="en-AU" sz="1600" dirty="0">
              <a:latin typeface="+mj-lt"/>
            </a:endParaRPr>
          </a:p>
        </p:txBody>
      </p:sp>
    </p:spTree>
    <p:extLst>
      <p:ext uri="{BB962C8B-B14F-4D97-AF65-F5344CB8AC3E}">
        <p14:creationId xmlns:p14="http://schemas.microsoft.com/office/powerpoint/2010/main" val="4486487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1932.1 PAR on </a:t>
            </a:r>
            <a:r>
              <a:rPr lang="en-AU" i="1" dirty="0" smtClean="0"/>
              <a:t>l</a:t>
            </a:r>
            <a:r>
              <a:rPr lang="en-AU" i="1" dirty="0" smtClean="0"/>
              <a:t>icensed/unlicensed </a:t>
            </a:r>
            <a:r>
              <a:rPr lang="en-AU" i="1" dirty="0"/>
              <a:t>s</a:t>
            </a:r>
            <a:r>
              <a:rPr lang="en-AU" i="1" dirty="0" smtClean="0"/>
              <a:t>pectrum </a:t>
            </a:r>
            <a:r>
              <a:rPr lang="en-AU" i="1" dirty="0"/>
              <a:t>i</a:t>
            </a:r>
            <a:r>
              <a:rPr lang="en-AU" i="1" dirty="0" smtClean="0"/>
              <a:t>nteroperability</a:t>
            </a:r>
            <a:r>
              <a:rPr lang="en-AU" dirty="0" smtClean="0"/>
              <a:t> </a:t>
            </a:r>
            <a:r>
              <a:rPr lang="en-AU" dirty="0" smtClean="0"/>
              <a:t>was approved earlier this year</a:t>
            </a:r>
            <a:endParaRPr lang="en-AU" dirty="0"/>
          </a:p>
        </p:txBody>
      </p:sp>
      <p:sp>
        <p:nvSpPr>
          <p:cNvPr id="3" name="Content Placeholder 2"/>
          <p:cNvSpPr>
            <a:spLocks noGrp="1"/>
          </p:cNvSpPr>
          <p:nvPr>
            <p:ph idx="1"/>
          </p:nvPr>
        </p:nvSpPr>
        <p:spPr/>
        <p:txBody>
          <a:bodyPr/>
          <a:lstStyle/>
          <a:p>
            <a:r>
              <a:rPr lang="en-AU" smtClean="0"/>
              <a:t>IEEE 1932.1 PAR summary</a:t>
            </a:r>
          </a:p>
          <a:p>
            <a:pPr lvl="1"/>
            <a:r>
              <a:rPr lang="en-AU" smtClean="0"/>
              <a:t>Standard Title</a:t>
            </a:r>
          </a:p>
          <a:p>
            <a:pPr lvl="2"/>
            <a:r>
              <a:rPr lang="en-AU" smtClean="0"/>
              <a:t>Standard for Licensed/Unlicensed Spectrum Interoperability in Wireless Mobile Networks</a:t>
            </a:r>
          </a:p>
          <a:p>
            <a:pPr lvl="1"/>
            <a:r>
              <a:rPr lang="en-AU" smtClean="0"/>
              <a:t>Standard Scope</a:t>
            </a:r>
          </a:p>
          <a:p>
            <a:pPr lvl="2"/>
            <a:r>
              <a:rPr lang="en-AU" smtClean="0"/>
              <a:t>This standard defines a mechanism for communications among entities operating in licensed and unlicensed spectrum</a:t>
            </a:r>
          </a:p>
          <a:p>
            <a:pPr lvl="2"/>
            <a:r>
              <a:rPr lang="en-AU" smtClean="0"/>
              <a:t>The mechanism includes interoperation among MAC/PHY protocols designed for unlicensed and licensed spectrum operations and a controller for coordination among communicating entities.</a:t>
            </a:r>
          </a:p>
          <a:p>
            <a:pPr lvl="1"/>
            <a:r>
              <a:rPr lang="en-AU" smtClean="0"/>
              <a:t>Need for this Standard</a:t>
            </a:r>
          </a:p>
          <a:p>
            <a:pPr lvl="2"/>
            <a:r>
              <a:rPr lang="en-AU" smtClean="0"/>
              <a:t>This standard is needed to enable interoperability among devices designed for licensed and unlicensed frequency spectrum, including WiFi and LTE devices, which currently there is no such mechanisms.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Tree>
    <p:extLst>
      <p:ext uri="{BB962C8B-B14F-4D97-AF65-F5344CB8AC3E}">
        <p14:creationId xmlns:p14="http://schemas.microsoft.com/office/powerpoint/2010/main" val="388320156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Despite concerns, it appears there is not much overlap between </a:t>
            </a:r>
            <a:r>
              <a:rPr lang="en-AU" dirty="0" smtClean="0"/>
              <a:t>IEEE 1932.1 WG &amp; our </a:t>
            </a:r>
            <a:r>
              <a:rPr lang="en-AU" dirty="0" err="1" smtClean="0"/>
              <a:t>Coex</a:t>
            </a:r>
            <a:r>
              <a:rPr lang="en-AU" dirty="0" smtClean="0"/>
              <a:t> </a:t>
            </a:r>
            <a:r>
              <a:rPr lang="en-AU" dirty="0"/>
              <a:t>SC activities</a:t>
            </a:r>
          </a:p>
        </p:txBody>
      </p:sp>
      <p:sp>
        <p:nvSpPr>
          <p:cNvPr id="3" name="Content Placeholder 2"/>
          <p:cNvSpPr>
            <a:spLocks noGrp="1"/>
          </p:cNvSpPr>
          <p:nvPr>
            <p:ph idx="1"/>
          </p:nvPr>
        </p:nvSpPr>
        <p:spPr/>
        <p:txBody>
          <a:bodyPr/>
          <a:lstStyle/>
          <a:p>
            <a:pPr lvl="1"/>
            <a:r>
              <a:rPr lang="en-AU" dirty="0" smtClean="0"/>
              <a:t>There has been concern expressed that the IEEE 1932.1 activity overlapped with the interests of IEEE 802.11 WG (and 3GPP for LAA, MulteFire Alliance for MulteFire, …), and particularly the </a:t>
            </a:r>
            <a:r>
              <a:rPr lang="en-AU" dirty="0" err="1" smtClean="0"/>
              <a:t>Coex</a:t>
            </a:r>
            <a:r>
              <a:rPr lang="en-AU" dirty="0" smtClean="0"/>
              <a:t> SC</a:t>
            </a:r>
          </a:p>
          <a:p>
            <a:pPr lvl="1"/>
            <a:r>
              <a:rPr lang="en-AU" dirty="0" smtClean="0"/>
              <a:t>A discussion between Andrew Myles and </a:t>
            </a:r>
            <a:r>
              <a:rPr lang="en-AU" dirty="0"/>
              <a:t>the Chair of IEEE 1932.1 WG (</a:t>
            </a:r>
            <a:r>
              <a:rPr lang="en-AU" dirty="0" err="1"/>
              <a:t>Anwer</a:t>
            </a:r>
            <a:r>
              <a:rPr lang="en-AU" dirty="0"/>
              <a:t> </a:t>
            </a:r>
            <a:r>
              <a:rPr lang="en-AU" dirty="0" smtClean="0"/>
              <a:t>Al-</a:t>
            </a:r>
            <a:r>
              <a:rPr lang="en-AU" dirty="0" err="1" smtClean="0"/>
              <a:t>Dulaimi</a:t>
            </a:r>
            <a:r>
              <a:rPr lang="en-AU" dirty="0" smtClean="0"/>
              <a:t>) indicates there is probably not (much) overlap with the work of </a:t>
            </a:r>
            <a:r>
              <a:rPr lang="en-AU" dirty="0"/>
              <a:t>the </a:t>
            </a:r>
            <a:r>
              <a:rPr lang="en-AU" dirty="0" err="1"/>
              <a:t>Coex</a:t>
            </a:r>
            <a:r>
              <a:rPr lang="en-AU" dirty="0"/>
              <a:t> </a:t>
            </a:r>
            <a:r>
              <a:rPr lang="en-AU" dirty="0" smtClean="0"/>
              <a:t>SC:</a:t>
            </a:r>
          </a:p>
          <a:p>
            <a:pPr lvl="2"/>
            <a:r>
              <a:rPr lang="en-AU" dirty="0" smtClean="0"/>
              <a:t>The work was inspired by a problem highlighted by Ericsson</a:t>
            </a:r>
          </a:p>
          <a:p>
            <a:pPr lvl="2"/>
            <a:r>
              <a:rPr lang="en-AU" dirty="0" smtClean="0"/>
              <a:t>The idea of the work is to allow LTE in licensed to work with Wi-Fi (or other systems) in unlicensed </a:t>
            </a:r>
            <a:endParaRPr lang="en-AU" dirty="0" smtClean="0"/>
          </a:p>
          <a:p>
            <a:pPr lvl="3"/>
            <a:r>
              <a:rPr lang="en-AU" dirty="0" err="1" smtClean="0"/>
              <a:t>eg</a:t>
            </a:r>
            <a:r>
              <a:rPr lang="en-AU" dirty="0" smtClean="0"/>
              <a:t>, </a:t>
            </a:r>
            <a:r>
              <a:rPr lang="en-AU" dirty="0"/>
              <a:t>i</a:t>
            </a:r>
            <a:r>
              <a:rPr lang="en-AU" dirty="0" smtClean="0"/>
              <a:t>f </a:t>
            </a:r>
            <a:r>
              <a:rPr lang="en-AU" dirty="0" smtClean="0"/>
              <a:t>the Wi-Fi system cannot transmit a packet by a certain time then it is returned to the controller for transmission over </a:t>
            </a:r>
            <a:r>
              <a:rPr lang="en-AU" dirty="0" smtClean="0"/>
              <a:t>licensed LTE</a:t>
            </a:r>
            <a:endParaRPr lang="en-AU" dirty="0" smtClean="0"/>
          </a:p>
          <a:p>
            <a:pPr lvl="2"/>
            <a:r>
              <a:rPr lang="en-AU" dirty="0" smtClean="0"/>
              <a:t>The work is not related to coexistence at the PHY level</a:t>
            </a:r>
          </a:p>
          <a:p>
            <a:pPr lvl="3"/>
            <a:r>
              <a:rPr lang="en-AU" dirty="0" err="1" smtClean="0"/>
              <a:t>eg</a:t>
            </a:r>
            <a:r>
              <a:rPr lang="en-AU" dirty="0" smtClean="0"/>
              <a:t> </a:t>
            </a:r>
            <a:r>
              <a:rPr lang="en-AU" dirty="0" smtClean="0"/>
              <a:t>IEEE 1932.1 has no </a:t>
            </a:r>
            <a:r>
              <a:rPr lang="en-AU" dirty="0" smtClean="0"/>
              <a:t>interest in PD or ED thresholds </a:t>
            </a:r>
          </a:p>
          <a:p>
            <a:pPr lvl="2"/>
            <a:r>
              <a:rPr lang="en-AU" dirty="0" smtClean="0"/>
              <a:t>It is likely that IEEE 802.11 will need some sort of new interface to control this </a:t>
            </a:r>
            <a:r>
              <a:rPr lang="en-AU" dirty="0" smtClean="0"/>
              <a:t>functionality</a:t>
            </a:r>
          </a:p>
          <a:p>
            <a:pPr lvl="3"/>
            <a:r>
              <a:rPr lang="en-AU" dirty="0" smtClean="0"/>
              <a:t>It is not yet clear who this will be defined/specified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42772238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1932.1 WG Chair is planning to provide a </a:t>
            </a:r>
            <a:r>
              <a:rPr lang="en-AU" dirty="0" smtClean="0"/>
              <a:t>summary of the WG’s plans to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IEEE 1932.1 WG has a </a:t>
            </a:r>
            <a:r>
              <a:rPr lang="en-AU" dirty="0" smtClean="0"/>
              <a:t>kick-off </a:t>
            </a:r>
            <a:r>
              <a:rPr lang="en-AU" dirty="0" smtClean="0"/>
              <a:t>meeting on 25 July 2017, with next meeting planned for first week of September 2017</a:t>
            </a:r>
          </a:p>
          <a:p>
            <a:pPr lvl="2"/>
            <a:r>
              <a:rPr lang="en-AU" dirty="0" smtClean="0"/>
              <a:t>45 </a:t>
            </a:r>
            <a:r>
              <a:rPr lang="en-AU" dirty="0" smtClean="0"/>
              <a:t>members listed, </a:t>
            </a:r>
            <a:r>
              <a:rPr lang="en-AU" dirty="0" smtClean="0"/>
              <a:t>but at least some of then did not </a:t>
            </a:r>
            <a:r>
              <a:rPr lang="en-AU" dirty="0" smtClean="0"/>
              <a:t>actually attend the kick-of meeting</a:t>
            </a:r>
            <a:endParaRPr lang="en-AU" dirty="0" smtClean="0"/>
          </a:p>
          <a:p>
            <a:pPr lvl="1"/>
            <a:r>
              <a:rPr lang="en-AU" dirty="0" smtClean="0"/>
              <a:t>The </a:t>
            </a:r>
            <a:r>
              <a:rPr lang="en-AU" dirty="0"/>
              <a:t>IEEE 1932.1 WG </a:t>
            </a:r>
            <a:r>
              <a:rPr lang="en-AU" dirty="0" smtClean="0"/>
              <a:t>Chair indicated that he would provide some slides to explain the activity better</a:t>
            </a:r>
          </a:p>
          <a:p>
            <a:pPr lvl="2"/>
            <a:r>
              <a:rPr lang="en-AU" dirty="0" smtClean="0"/>
              <a:t>See </a:t>
            </a:r>
            <a:r>
              <a:rPr lang="en-AU" dirty="0" smtClean="0">
                <a:solidFill>
                  <a:srgbClr val="FF0000"/>
                </a:solidFill>
              </a:rPr>
              <a:t>&lt;link</a:t>
            </a:r>
            <a:r>
              <a:rPr lang="en-AU" dirty="0" smtClean="0">
                <a:solidFill>
                  <a:srgbClr val="FF0000"/>
                </a:solidFill>
              </a:rPr>
              <a:t>&gt; (sent reminder to Chair on 4 Sept)</a:t>
            </a:r>
            <a:endParaRPr lang="en-AU" dirty="0" smtClean="0">
              <a:solidFill>
                <a:srgbClr val="FF0000"/>
              </a:solidFill>
            </a:endParaRPr>
          </a:p>
          <a:p>
            <a:pPr lvl="1"/>
            <a:r>
              <a:rPr lang="en-AU" dirty="0"/>
              <a:t>The IEEE 1932.1 WG </a:t>
            </a:r>
            <a:r>
              <a:rPr lang="en-AU" dirty="0" smtClean="0"/>
              <a:t>Chair was non committal on the need to liaise with IEEE 802.11 WG</a:t>
            </a:r>
          </a:p>
          <a:p>
            <a:pPr lvl="2"/>
            <a:r>
              <a:rPr lang="en-AU" dirty="0"/>
              <a:t>A</a:t>
            </a:r>
            <a:r>
              <a:rPr lang="en-AU" dirty="0" smtClean="0"/>
              <a:t>lthough he did say a new 802.11 interface would be needed; it was not clear how that would be defined, but maybe it is just too early!</a:t>
            </a:r>
          </a:p>
          <a:p>
            <a:pPr lvl="1"/>
            <a:r>
              <a:rPr lang="en-AU" dirty="0"/>
              <a:t>The IEEE 1932.1 WG </a:t>
            </a:r>
            <a:r>
              <a:rPr lang="en-AU" dirty="0" smtClean="0"/>
              <a:t>Chair has also spoken to:</a:t>
            </a:r>
          </a:p>
          <a:p>
            <a:pPr lvl="2"/>
            <a:r>
              <a:rPr lang="en-AU" dirty="0" smtClean="0"/>
              <a:t>Adrian Stephens (IEEE 802.11 WG Chair)</a:t>
            </a:r>
          </a:p>
          <a:p>
            <a:pPr lvl="2"/>
            <a:r>
              <a:rPr lang="en-AU" dirty="0" smtClean="0"/>
              <a:t>Jim </a:t>
            </a:r>
            <a:r>
              <a:rPr lang="en-AU" dirty="0" err="1" smtClean="0"/>
              <a:t>Landsford</a:t>
            </a:r>
            <a:r>
              <a:rPr lang="en-AU" dirty="0" smtClean="0"/>
              <a:t> (Qualcomm)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27995692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articles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3337166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smtClean="0"/>
              <a:t>Review recent ETSI BRAN activities</a:t>
            </a:r>
          </a:p>
          <a:p>
            <a:pPr lvl="3"/>
            <a:r>
              <a:rPr lang="en-AU" dirty="0" smtClean="0"/>
              <a:t>Review 3GPP RAN1 activities</a:t>
            </a:r>
          </a:p>
          <a:p>
            <a:pPr lvl="3"/>
            <a:r>
              <a:rPr lang="en-AU" dirty="0" smtClean="0"/>
              <a:t>Review WFA LS to 3GPP RAN on validation testing </a:t>
            </a:r>
          </a:p>
          <a:p>
            <a:pPr lvl="3"/>
            <a:r>
              <a:rPr lang="en-AU" dirty="0" smtClean="0"/>
              <a:t>Review 3GPP relationship</a:t>
            </a:r>
          </a:p>
          <a:p>
            <a:pPr lvl="3"/>
            <a:r>
              <a:rPr lang="en-AU" dirty="0" smtClean="0"/>
              <a:t>Review MulteFire relationship</a:t>
            </a:r>
          </a:p>
          <a:p>
            <a:pPr lvl="2"/>
            <a:r>
              <a:rPr lang="en-AU" dirty="0" smtClean="0"/>
              <a:t>Technical issues</a:t>
            </a:r>
          </a:p>
          <a:p>
            <a:pPr lvl="3"/>
            <a:r>
              <a:rPr lang="en-AU" dirty="0" smtClean="0"/>
              <a:t>Discuss a neutral preamble definition for EN 301 893</a:t>
            </a:r>
          </a:p>
          <a:p>
            <a:pPr lvl="3"/>
            <a:r>
              <a:rPr lang="en-AU" dirty="0" smtClean="0"/>
              <a:t>Discuss a greenfield preamble definition for EN 301 893</a:t>
            </a:r>
          </a:p>
          <a:p>
            <a:pPr lvl="3"/>
            <a:r>
              <a:rPr lang="en-AU" dirty="0" smtClean="0"/>
              <a:t>Discuss SR under EN 301 893</a:t>
            </a:r>
          </a:p>
          <a:p>
            <a:pPr lvl="3"/>
            <a:r>
              <a:rPr lang="en-AU" dirty="0"/>
              <a:t>Discuss blocking energy issue</a:t>
            </a:r>
          </a:p>
          <a:p>
            <a:pPr lvl="3"/>
            <a:r>
              <a:rPr lang="en-AU" dirty="0"/>
              <a:t>Consider a LS to ETSI BRAN related to blocking </a:t>
            </a:r>
            <a:r>
              <a:rPr lang="en-AU" dirty="0" smtClean="0"/>
              <a:t>energy</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with other technologies will be mentioned in a couple of IEEE publications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IEEE 802.11 Coexistence SC will be announced in </a:t>
            </a:r>
            <a:r>
              <a:rPr lang="en-US" dirty="0"/>
              <a:t>IEEE Communications Standards </a:t>
            </a:r>
            <a:r>
              <a:rPr lang="en-US" dirty="0" smtClean="0"/>
              <a:t>Magazine</a:t>
            </a:r>
          </a:p>
          <a:p>
            <a:pPr lvl="1"/>
            <a:r>
              <a:rPr lang="en-US" dirty="0"/>
              <a:t>There will be an article about coexistence with  802.11 in </a:t>
            </a:r>
            <a:r>
              <a:rPr lang="en-AU" dirty="0"/>
              <a:t>IEEE Standards Education </a:t>
            </a:r>
            <a:r>
              <a:rPr lang="en-AU" dirty="0" err="1"/>
              <a:t>eZine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15706030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IEEE 802.11 Coexistence SC will be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pPr lvl="1"/>
            <a:r>
              <a:rPr lang="en-AU" dirty="0" smtClean="0"/>
              <a:t>The </a:t>
            </a:r>
            <a:r>
              <a:rPr lang="en-US" dirty="0"/>
              <a:t>IEEE Communications Standards Magazine (a spin-off from IEEE Communications Magazine</a:t>
            </a:r>
            <a:r>
              <a:rPr lang="en-US" dirty="0" smtClean="0"/>
              <a:t>) has a column called </a:t>
            </a:r>
            <a:r>
              <a:rPr lang="en-US" dirty="0"/>
              <a:t>“Standards News</a:t>
            </a:r>
            <a:r>
              <a:rPr lang="en-US" dirty="0" smtClean="0"/>
              <a:t>”</a:t>
            </a:r>
          </a:p>
          <a:p>
            <a:pPr lvl="2"/>
            <a:r>
              <a:rPr lang="en-US" dirty="0" smtClean="0"/>
              <a:t>See </a:t>
            </a:r>
            <a:r>
              <a:rPr lang="en-US" u="sng" dirty="0">
                <a:hlinkClick r:id="rId2"/>
              </a:rPr>
              <a:t>http://</a:t>
            </a:r>
            <a:r>
              <a:rPr lang="en-US" u="sng" dirty="0" smtClean="0">
                <a:hlinkClick r:id="rId2"/>
              </a:rPr>
              <a:t>www.comsoc.org/comstandardsmag</a:t>
            </a:r>
            <a:endParaRPr lang="en-US" dirty="0" smtClean="0"/>
          </a:p>
          <a:p>
            <a:pPr lvl="1"/>
            <a:r>
              <a:rPr lang="en-US" dirty="0" smtClean="0"/>
              <a:t>The </a:t>
            </a:r>
            <a:r>
              <a:rPr lang="en-US" dirty="0"/>
              <a:t>“Standards News” </a:t>
            </a:r>
            <a:r>
              <a:rPr lang="en-US" dirty="0" smtClean="0"/>
              <a:t>column provides an update on the </a:t>
            </a:r>
            <a:r>
              <a:rPr lang="en-US" dirty="0"/>
              <a:t>latest development in standards </a:t>
            </a:r>
            <a:r>
              <a:rPr lang="en-US" dirty="0" smtClean="0"/>
              <a:t>activities</a:t>
            </a:r>
          </a:p>
          <a:p>
            <a:pPr lvl="1"/>
            <a:r>
              <a:rPr lang="en-US" dirty="0" smtClean="0"/>
              <a:t>The Coexistence SC Chair was invited to provide a short article explaining the history and purpose of the SC</a:t>
            </a:r>
          </a:p>
          <a:p>
            <a:pPr lvl="2"/>
            <a:r>
              <a:rPr lang="en-US" dirty="0" smtClean="0"/>
              <a:t>See following pages for the resulting article</a:t>
            </a:r>
            <a:endParaRPr lang="en-AU" dirty="0"/>
          </a:p>
          <a:p>
            <a:pPr lvl="1"/>
            <a:r>
              <a:rPr lang="en-AU" dirty="0" smtClean="0"/>
              <a:t>It will probably be published in the </a:t>
            </a:r>
            <a:r>
              <a:rPr lang="en-US" dirty="0" smtClean="0"/>
              <a:t>September 2017 issue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9875689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will be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r>
              <a:rPr lang="en-AU" dirty="0" smtClean="0"/>
              <a:t>IEEE </a:t>
            </a:r>
            <a:r>
              <a:rPr lang="en-AU" dirty="0"/>
              <a:t>802.11 Coexistence Standing Committee  </a:t>
            </a:r>
            <a:r>
              <a:rPr lang="en-AU" dirty="0" smtClean="0"/>
              <a:t>(beginning </a:t>
            </a:r>
            <a:r>
              <a:rPr lang="en-AU" dirty="0" smtClean="0"/>
              <a:t>…)</a:t>
            </a:r>
            <a:endParaRPr lang="en-AU" dirty="0"/>
          </a:p>
          <a:p>
            <a:pPr lvl="1"/>
            <a:r>
              <a:rPr lang="en-AU" dirty="0" smtClean="0"/>
              <a:t>Andrew </a:t>
            </a:r>
            <a:r>
              <a:rPr lang="en-AU" dirty="0"/>
              <a:t>Myles (Cisco), Chair IEEE 802.11 Coexistence SC</a:t>
            </a:r>
          </a:p>
          <a:p>
            <a:pPr lvl="1"/>
            <a:r>
              <a:rPr lang="en-AU" i="1" dirty="0" smtClean="0"/>
              <a:t>For </a:t>
            </a:r>
            <a:r>
              <a:rPr lang="en-AU" i="1" dirty="0"/>
              <a:t>many years, Wi-Fi has been the predominant WLAN operating in the 5GHz band, using technology defined in IEEE 802.11a, IEEE 802.11n and, most recently, IEEE 802.11ac. This has meant that the main coexistence issues between systems in this band have been between IEEE 802.11 systems, and they have been mostly dealt with by the Wi-Fi industry within the IEEE 802.11 Working Group or Wi-Fi Alliance.</a:t>
            </a:r>
          </a:p>
          <a:p>
            <a:pPr lvl="1"/>
            <a:r>
              <a:rPr lang="en-AU" i="1" dirty="0"/>
              <a:t>This is now changing, with LTE based systems now starting to operate in the 5GHz band, such as 3GPP defined LAA, LTE-U Forum defined LTE-U and the MulteFire Alliance defined MulteFire. This means coexistence issues must be dealt with by the IEEE 802.11 Working Group working cooperatively with other organisations and with regulators</a:t>
            </a:r>
            <a:r>
              <a:rPr lang="en-AU" i="1" dirty="0" smtClean="0"/>
              <a:t>.</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42098971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will be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r>
              <a:rPr lang="en-AU" dirty="0" smtClean="0"/>
              <a:t>IEEE </a:t>
            </a:r>
            <a:r>
              <a:rPr lang="en-AU" dirty="0"/>
              <a:t>802.11 Coexistence Standing Committee  </a:t>
            </a:r>
            <a:r>
              <a:rPr lang="en-AU" dirty="0" smtClean="0"/>
              <a:t>(… continued …)</a:t>
            </a:r>
            <a:endParaRPr lang="en-AU" i="1" dirty="0"/>
          </a:p>
          <a:p>
            <a:pPr lvl="1"/>
            <a:r>
              <a:rPr lang="en-AU" i="1" dirty="0"/>
              <a:t>During 2015 and 2016, the IEEE 802.19 Working Group exchanged a series of liaison statements with  3GPP relating to coexistence between Wi-Fi and LAA.  In September 2016, the IEEE 802.11 Working Group formed a PDED ad hoc to address a particular issue related to the Preamble Detection and Energy Detection thresholds used by LAA.  Both these initiatives resulted in some improvements to LAA/Wi-Fi coexistence, and a greater level of understanding by all parties</a:t>
            </a:r>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159587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will be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r>
              <a:rPr lang="en-AU" dirty="0" smtClean="0"/>
              <a:t>IEEE </a:t>
            </a:r>
            <a:r>
              <a:rPr lang="en-AU" dirty="0"/>
              <a:t>802.11 Coexistence Standing Committee  </a:t>
            </a:r>
            <a:r>
              <a:rPr lang="en-AU" dirty="0" smtClean="0"/>
              <a:t>(… </a:t>
            </a:r>
            <a:r>
              <a:rPr lang="en-AU" dirty="0" smtClean="0"/>
              <a:t>end)</a:t>
            </a:r>
            <a:endParaRPr lang="en-AU" i="1" dirty="0" smtClean="0"/>
          </a:p>
          <a:p>
            <a:pPr lvl="1"/>
            <a:r>
              <a:rPr lang="en-AU" i="1" dirty="0" smtClean="0"/>
              <a:t>In </a:t>
            </a:r>
            <a:r>
              <a:rPr lang="en-AU" i="1" dirty="0"/>
              <a:t>May 2017, the IEEE 802.11 Working Group decided that issues being addressed by the PDED ad hoc would need to be considered on a longer term basis, which justified the formation of the IEEE 802.11 Coexistence Standing Committee.  In July 2017, it was decided that that the Standing Committee would take responsibility for all issues related to coexistence between IEEE 802.11 and other systems. In the short term, this probably means some ongoing liaison activity with 3GPP and a ramped up interaction with ETSI BRAN. The main goal of the ETSI BRAN interaction is to ensure that the regulations in Europe are refined so that the next generation of Wi-Fi, based on IEEE 802.11ax, can fulfil its promise in an environment of good coexistence with LTE based systems.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0528493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will be an article </a:t>
            </a:r>
            <a:r>
              <a:rPr lang="en-US" dirty="0" smtClean="0"/>
              <a:t>about coexistence with  802.11 in </a:t>
            </a:r>
            <a:r>
              <a:rPr lang="en-AU" dirty="0"/>
              <a:t>IEEE Standards Education </a:t>
            </a:r>
            <a:r>
              <a:rPr lang="en-AU" dirty="0" err="1"/>
              <a:t>eZine</a:t>
            </a:r>
            <a:endParaRPr lang="en-AU" dirty="0"/>
          </a:p>
        </p:txBody>
      </p:sp>
      <p:sp>
        <p:nvSpPr>
          <p:cNvPr id="3" name="Content Placeholder 2"/>
          <p:cNvSpPr>
            <a:spLocks noGrp="1"/>
          </p:cNvSpPr>
          <p:nvPr>
            <p:ph idx="1"/>
          </p:nvPr>
        </p:nvSpPr>
        <p:spPr/>
        <p:txBody>
          <a:bodyPr/>
          <a:lstStyle/>
          <a:p>
            <a:pPr lvl="1"/>
            <a:r>
              <a:rPr lang="en-US" dirty="0" smtClean="0"/>
              <a:t>There was a recent call for contributions for the </a:t>
            </a:r>
            <a:r>
              <a:rPr lang="en-AU" dirty="0" smtClean="0"/>
              <a:t>IEEE </a:t>
            </a:r>
            <a:r>
              <a:rPr lang="en-AU" dirty="0"/>
              <a:t>Standards Education </a:t>
            </a:r>
            <a:r>
              <a:rPr lang="en-AU" dirty="0" err="1"/>
              <a:t>eZine</a:t>
            </a:r>
            <a:r>
              <a:rPr lang="en-AU" dirty="0"/>
              <a:t> special issue on Standards and Compliance and </a:t>
            </a:r>
            <a:r>
              <a:rPr lang="en-AU" dirty="0" smtClean="0"/>
              <a:t>Regulation</a:t>
            </a:r>
          </a:p>
          <a:p>
            <a:pPr lvl="1"/>
            <a:r>
              <a:rPr lang="en-AU" dirty="0" smtClean="0"/>
              <a:t>A submission from Andrews Myles was accepted on “</a:t>
            </a:r>
            <a:r>
              <a:rPr lang="en-AU" i="1" dirty="0"/>
              <a:t>What is the trade-off between innovation and regulation in unlicensed spectrum</a:t>
            </a:r>
            <a:r>
              <a:rPr lang="en-AU" i="1" dirty="0" smtClean="0"/>
              <a:t>?</a:t>
            </a:r>
            <a:r>
              <a:rPr lang="en-AU" dirty="0" smtClean="0"/>
              <a:t>” </a:t>
            </a:r>
          </a:p>
          <a:p>
            <a:pPr lvl="2"/>
            <a:r>
              <a:rPr lang="en-AU" dirty="0" smtClean="0"/>
              <a:t>Don’t worry – it mainly asks questions rather than making any contestable </a:t>
            </a:r>
            <a:r>
              <a:rPr lang="en-AU" dirty="0" smtClean="0"/>
              <a:t>assertions!</a:t>
            </a:r>
            <a:endParaRPr lang="en-AU" dirty="0" smtClean="0"/>
          </a:p>
          <a:p>
            <a:pPr lvl="1"/>
            <a:r>
              <a:rPr lang="en-AU" dirty="0" smtClean="0"/>
              <a:t>The article </a:t>
            </a:r>
            <a:r>
              <a:rPr lang="en-AU" dirty="0" smtClean="0"/>
              <a:t>will </a:t>
            </a:r>
            <a:r>
              <a:rPr lang="en-AU" dirty="0" smtClean="0"/>
              <a:t>be published in 3Q issue on 11 September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2719265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a:t>P</a:t>
            </a:r>
            <a:r>
              <a:rPr lang="en-AU" dirty="0" smtClean="0"/>
              <a:t>ossibility of a new preamble in greenfield 6GHz?</a:t>
            </a:r>
          </a:p>
          <a:p>
            <a:pPr lvl="2"/>
            <a:r>
              <a:rPr lang="en-AU" dirty="0" smtClean="0"/>
              <a:t>Text to support SR?</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5317521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8503</Words>
  <Application>Microsoft Office PowerPoint</Application>
  <PresentationFormat>On-screen Show (4:3)</PresentationFormat>
  <Paragraphs>816</Paragraphs>
  <Slides>98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4</vt:i4>
      </vt:variant>
      <vt:variant>
        <vt:lpstr>Slide Titles</vt:lpstr>
      </vt:variant>
      <vt:variant>
        <vt:i4>98</vt:i4>
      </vt:variant>
    </vt:vector>
  </HeadingPairs>
  <TitlesOfParts>
    <vt:vector size="106" baseType="lpstr">
      <vt:lpstr>Arial</vt:lpstr>
      <vt:lpstr>Times New Roman</vt:lpstr>
      <vt:lpstr>Wingdings</vt:lpstr>
      <vt:lpstr>802-11-Submission</vt:lpstr>
      <vt:lpstr>Presentation</vt:lpstr>
      <vt:lpstr>Package</vt:lpstr>
      <vt:lpstr>Microsoft Word Document</vt:lpstr>
      <vt:lpstr>Microsoft PowerPoint Presentation</vt:lpstr>
      <vt:lpstr>Agenda for IEEE 802.11 Coexistence SC meeting in Hawaii in August 2017</vt:lpstr>
      <vt:lpstr>Welcome to the 2nd F2F meeting of the Coexistence Standing Committee in Hawaii in Sept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Berlin</vt:lpstr>
      <vt:lpstr>PowerPoint Presentation</vt:lpstr>
      <vt:lpstr>A number of liaisons between IEEE 802 and 3GPP left the PDED issue open as of September 2016</vt:lpstr>
      <vt:lpstr>PDED ad hoc was formed in Sept 2016 to respond to RAN1 request that 802.11ax adopt an ED of -72dBm</vt:lpstr>
      <vt:lpstr>PDED ad hoc sent LS’s to and received LS’s from 3GPP RAN1</vt:lpstr>
      <vt:lpstr>PDED ad hoc also sent LS’s to 3GPP RAN4 and ETSI BRAN</vt:lpstr>
      <vt:lpstr>In May 2017, it was agreed to transition the PDED ad hoc to the Coexistence SC</vt:lpstr>
      <vt:lpstr>The agreed Coexistence SC scope focuses on ensuring 802.11ax has fair access to global unlicensed spectrum </vt:lpstr>
      <vt:lpstr>Coexistence SC will close when determined by the WG or 802.11ax is ratified</vt:lpstr>
      <vt:lpstr>PowerPoint Presentation</vt:lpstr>
      <vt:lpstr>There were multiple items of interest to Coex SC at the recent ETSI BRAN meeting</vt:lpstr>
      <vt:lpstr>ETSI BRAN met last week and discussed various issues relevant to coexistence in context of EN 301 893</vt:lpstr>
      <vt:lpstr>ETSI BRAN discussed a proposal to make dual threshold available to all technologies</vt:lpstr>
      <vt:lpstr>There seemed to be consensus on investigating making the threshold available to all technologies</vt:lpstr>
      <vt:lpstr>ETSI BRAN noted a presentation justifying use the of dual threshold for 802.11ax</vt:lpstr>
      <vt:lpstr>ETSI BRAN noted a presentation justifying the use of a dual threshold by 802.11ax</vt:lpstr>
      <vt:lpstr>There was no further discussion on the issues raised in BRAN(17)85</vt:lpstr>
      <vt:lpstr>ETSI BRAN discussed a proposal to adjust to testing procedure to handle short control signalling</vt:lpstr>
      <vt:lpstr>ETSI BRAN discussed WFA support of the IEEE 802 LS related to dual thresholds</vt:lpstr>
      <vt:lpstr>ETSI BRAN discussed a proposed WI for the revision of EN 301 893</vt:lpstr>
      <vt:lpstr>The WI to revise EN 301 893 was adopted by ETSI BRAN with some clarifications of scope</vt:lpstr>
      <vt:lpstr>PowerPoint Presentation</vt:lpstr>
      <vt:lpstr>Coex SC may hear a report on the 3GPP RAN1 meeting two weeks ago</vt:lpstr>
      <vt:lpstr>PowerPoint Presentation</vt:lpstr>
      <vt:lpstr>The Coex SC will discuss future action on validation testing given WFA’s interest</vt:lpstr>
      <vt:lpstr>3GPP RAN and IEEE 802 had a LS exchange about using testing to validate coexistence in early 2017</vt:lpstr>
      <vt:lpstr>The negative outcome of the LS exchange was a factor in pivoting our focus towards ETSI BRAN</vt:lpstr>
      <vt:lpstr>The WFA has now taken up the issue of the lack of mandatory coexistence validation testing</vt:lpstr>
      <vt:lpstr>The WFA is not known to have received a response from 3GPP RAN</vt:lpstr>
      <vt:lpstr>Coex SC will discuss the any further actions related to validation testing … </vt:lpstr>
      <vt:lpstr>PowerPoint Presentation</vt:lpstr>
      <vt:lpstr>The recent 3GPP RAN1 meeting highlighted the importance of engaging with 3GPP … but not how</vt:lpstr>
      <vt:lpstr>3GPP RAN1 discussed autonomous UL access at a recent meeting … with an impact on coexistence</vt:lpstr>
      <vt:lpstr>The recent 3GPP RAN1 discussions highlighted the importance of engaging with 3GPP</vt:lpstr>
      <vt:lpstr>The Coex SC probably needs to pay attention to NR work too</vt:lpstr>
      <vt:lpstr>The question is how should IEEE 802 engage effectively with 3GPP going forward?</vt:lpstr>
      <vt:lpstr>The question is how should IEEE 802 engage effectively with 3GPP going forward?</vt:lpstr>
      <vt:lpstr>PowerPoint Presentation</vt:lpstr>
      <vt:lpstr>A similar question about engagement with 3GPP could be asked about the MulteFire Alliance</vt:lpstr>
      <vt:lpstr>The question is how should IEEE 802 engage effectively with MulteFire going forward?</vt:lpstr>
      <vt:lpstr>PowerPoint Presentation</vt:lpstr>
      <vt:lpstr>The SC will discuss the possibility of a neutral preamble in EN 301 893</vt:lpstr>
      <vt:lpstr>The Coex SC had previously discussed proposing that EN 301 893 define a neutral preamble</vt:lpstr>
      <vt:lpstr>It appears that a submission for neutral preamble will be made directly to ESTI BRAN</vt:lpstr>
      <vt:lpstr>Coex SC will discuss the neutral preamble concept and determine any next steps …</vt:lpstr>
      <vt:lpstr>PowerPoint Presentation</vt:lpstr>
      <vt:lpstr>The SC will discuss the possibility of a greenfield “common” preamble for 6GHz</vt:lpstr>
      <vt:lpstr>There was some discussion in Berlin about defining a new greenfield “common” preamble for 6GHz</vt:lpstr>
      <vt:lpstr>There does not appear to be great deal of enthusiasm for a new greenfield “common” preamble</vt:lpstr>
      <vt:lpstr>Coex SC will discuss a greenfield “common” preamble for 6GHz and determine any next steps … </vt:lpstr>
      <vt:lpstr>PowerPoint Presentation</vt:lpstr>
      <vt:lpstr>Coex SC will explore the problem related to spatial reuse in EN 301 893 and at least one possible solution</vt:lpstr>
      <vt:lpstr>The existence of EN 301 893 has protected 802.11 from the worst potential excesses of LTE technologies</vt:lpstr>
      <vt:lpstr>The challenge is to continue to protect 802.11 while allowing innovations such as spatial reuse (SR)</vt:lpstr>
      <vt:lpstr>One solution is for EN 301 893 to defer to the standard used by the potential “victim” of SR</vt:lpstr>
      <vt:lpstr>The challenge will be writing appropriate text for EN 301 893</vt:lpstr>
      <vt:lpstr>Coex SC will discuss the concept for allowing SR in EN 301 893 and determine next steps … </vt:lpstr>
      <vt:lpstr>PowerPoint Presentation</vt:lpstr>
      <vt:lpstr>The Coex SC will discuss a possible presentation to TGax</vt:lpstr>
      <vt:lpstr>PowerPoint Presentation</vt:lpstr>
      <vt:lpstr>IEEE 802 &amp; 3GPP RAN1 previously came to a tentative consensus in relation to blocking energy</vt:lpstr>
      <vt:lpstr>It now seems less likely that consensus will be achieved in relation to blocking energy</vt:lpstr>
      <vt:lpstr>IEEE 802 could engage with ETSI BRAN &amp; regulators in relation to the blocking energy issue</vt:lpstr>
      <vt:lpstr>What could IEEE 802 say to ETSI BRAN about blocking energy?</vt:lpstr>
      <vt:lpstr>PowerPoint Presentation</vt:lpstr>
      <vt:lpstr>The Coex SC will discuss engaging with ETSI BRAN in relation to blocking energy</vt:lpstr>
      <vt:lpstr>IEEE 802.11 WG can engage with ETSI BRAN on blocking energy using Liaison statements</vt:lpstr>
      <vt:lpstr>The first part of the draft LS sets up a request for ETSI BRAN to consider our concerns</vt:lpstr>
      <vt:lpstr>The second part of the draft LS focuses on the details of the concerns</vt:lpstr>
      <vt:lpstr>The last part of the draft LS highlights a recommendation to restrict the use of blocking energy</vt:lpstr>
      <vt:lpstr>The Coex SC will review the draft LS to ETSI BRAN in detail</vt:lpstr>
      <vt:lpstr>There was some discussion of energy blocking at the ETSI BRAN meeting last week</vt:lpstr>
      <vt:lpstr>The Coex SC will probably consider a motion in November 2017 (but could do so this week)</vt:lpstr>
      <vt:lpstr>PowerPoint Presentation</vt:lpstr>
      <vt:lpstr>It appears there is limited overlap between IEEE 1932.1 WG and the Coex SC’s work</vt:lpstr>
      <vt:lpstr>IEEE 1932.1 PAR on licensed/unlicensed spectrum interoperability was approved earlier this year</vt:lpstr>
      <vt:lpstr>Despite concerns, it appears there is not much overlap between IEEE 1932.1 WG &amp; our Coex SC activities</vt:lpstr>
      <vt:lpstr>IEEE 1932.1 WG Chair is planning to provide a summary of the WG’s plans to the Coex SC</vt:lpstr>
      <vt:lpstr>PowerPoint Presentation</vt:lpstr>
      <vt:lpstr>IEEE 802.11 coexistence with other technologies will be mentioned in a couple of IEEE publications</vt:lpstr>
      <vt:lpstr>The IEEE 802.11 Coexistence SC will be announced in IEEE Communications Standards Magazine </vt:lpstr>
      <vt:lpstr>The IEEE 802.11 Coexistence SC will be announced in IEEE Communications Standards Magazine </vt:lpstr>
      <vt:lpstr>The IEEE 802.11 Coexistence SC will be announced in IEEE Communications Standards Magazine </vt:lpstr>
      <vt:lpstr>The IEEE 802.11 Coexistence SC will be announced in IEEE Communications Standards Magazine </vt:lpstr>
      <vt:lpstr>There will be an article about coexistence with  802.11 in IEEE Standards Education eZine</vt:lpstr>
      <vt:lpstr>PowerPoint Presentation</vt:lpstr>
      <vt:lpstr>Who will provide submissions to the SC?</vt:lpstr>
      <vt:lpstr>The IEEE 802.11 Coexistence SC meeting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2017-09-08T07:39:54Z</dcterms:modified>
</cp:coreProperties>
</file>