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5" r:id="rId4"/>
    <p:sldId id="263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5" r:id="rId14"/>
    <p:sldId id="274" r:id="rId15"/>
    <p:sldId id="276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9" d="100"/>
          <a:sy n="89" d="100"/>
        </p:scale>
        <p:origin x="1310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802.11-17/1214r0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 smtClean="0"/>
              <a:t>August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Cheng Chen,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802.11-17/1214r0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August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Cheng Chen,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802.11-17/1214r0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August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Cheng Chen,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802.11-17/1214r0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August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Cheng Chen,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802.11-17/1214r0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August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Cheng Chen,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802.11-17/1214r0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August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Cheng Chen,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Cheng Chen,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August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Cheng Chen,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Cheng Chen,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Cheng Chen,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Cheng Chen,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Cheng Chen,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Cheng Chen,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August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802.11-17/1214r0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August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MU-MIMO Power Save for 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2017-08-30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331253"/>
              </p:ext>
            </p:extLst>
          </p:nvPr>
        </p:nvGraphicFramePr>
        <p:xfrm>
          <a:off x="514350" y="2279650"/>
          <a:ext cx="813435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5" imgW="8267030" imgH="2534496" progId="Word.Document.8">
                  <p:embed/>
                </p:oleObj>
              </mc:Choice>
              <mc:Fallback>
                <p:oleObj name="Document" r:id="rId5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9650"/>
                        <a:ext cx="8134350" cy="249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MU-MIMO power save</a:t>
            </a:r>
            <a:endParaRPr lang="zh-CN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August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pPr marL="0" indent="0"/>
            <a:endParaRPr lang="en-US" sz="2000" kern="0" dirty="0" smtClean="0"/>
          </a:p>
          <a:p>
            <a:endParaRPr lang="en-US" sz="2000" kern="0" dirty="0" smtClean="0"/>
          </a:p>
          <a:p>
            <a:pPr lvl="1"/>
            <a:endParaRPr lang="en-US" kern="0" dirty="0" smtClean="0"/>
          </a:p>
          <a:p>
            <a:endParaRPr lang="en-US" kern="0" dirty="0" smtClean="0"/>
          </a:p>
          <a:p>
            <a:endParaRPr lang="en-US" kern="0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696913" y="2924944"/>
            <a:ext cx="776128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/>
          <p:nvPr/>
        </p:nvCxnSpPr>
        <p:spPr bwMode="auto">
          <a:xfrm>
            <a:off x="685800" y="3789040"/>
            <a:ext cx="776128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696913" y="4293096"/>
            <a:ext cx="776128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696913" y="4797152"/>
            <a:ext cx="776128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Rectangle 12"/>
          <p:cNvSpPr/>
          <p:nvPr/>
        </p:nvSpPr>
        <p:spPr bwMode="auto">
          <a:xfrm>
            <a:off x="899593" y="2284175"/>
            <a:ext cx="360040" cy="64076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259632" y="2708920"/>
            <a:ext cx="172819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259632" y="2500201"/>
            <a:ext cx="1368152" cy="2087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59632" y="2284177"/>
            <a:ext cx="1512168" cy="21602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627784" y="2500200"/>
            <a:ext cx="360040" cy="20871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763674" y="2294294"/>
            <a:ext cx="216024" cy="201192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8942" y="2276015"/>
            <a:ext cx="369332" cy="67582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1200" dirty="0" smtClean="0"/>
              <a:t>Preamble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1186674" y="2708920"/>
            <a:ext cx="15536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A-MPDU (STA 3, block </a:t>
            </a:r>
            <a:r>
              <a:rPr lang="en-US" sz="900" dirty="0" err="1" smtClean="0"/>
              <a:t>ack</a:t>
            </a:r>
            <a:r>
              <a:rPr lang="en-US" sz="900" dirty="0" smtClean="0"/>
              <a:t>)</a:t>
            </a:r>
            <a:endParaRPr lang="en-US" sz="900" dirty="0"/>
          </a:p>
        </p:txBody>
      </p:sp>
      <p:sp>
        <p:nvSpPr>
          <p:cNvPr id="21" name="TextBox 20"/>
          <p:cNvSpPr txBox="1"/>
          <p:nvPr/>
        </p:nvSpPr>
        <p:spPr>
          <a:xfrm>
            <a:off x="1184933" y="2498242"/>
            <a:ext cx="15536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A-MPDU (STA 2, block </a:t>
            </a:r>
            <a:r>
              <a:rPr lang="en-US" sz="900" dirty="0" err="1" smtClean="0"/>
              <a:t>ack</a:t>
            </a:r>
            <a:r>
              <a:rPr lang="en-US" sz="900" dirty="0" smtClean="0"/>
              <a:t>)</a:t>
            </a:r>
            <a:endParaRPr lang="en-US" sz="900" dirty="0"/>
          </a:p>
        </p:txBody>
      </p:sp>
      <p:sp>
        <p:nvSpPr>
          <p:cNvPr id="22" name="TextBox 21"/>
          <p:cNvSpPr txBox="1"/>
          <p:nvPr/>
        </p:nvSpPr>
        <p:spPr>
          <a:xfrm>
            <a:off x="1196722" y="2287443"/>
            <a:ext cx="17331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A-MPDU (STA 1, implicit BAR)</a:t>
            </a:r>
            <a:endParaRPr lang="en-US" sz="900" dirty="0"/>
          </a:p>
        </p:txBody>
      </p:sp>
      <p:sp>
        <p:nvSpPr>
          <p:cNvPr id="23" name="TextBox 22"/>
          <p:cNvSpPr txBox="1"/>
          <p:nvPr/>
        </p:nvSpPr>
        <p:spPr>
          <a:xfrm>
            <a:off x="3153527" y="3148994"/>
            <a:ext cx="4812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pad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/>
          <p:cNvCxnSpPr>
            <a:stCxn id="23" idx="0"/>
          </p:cNvCxnSpPr>
          <p:nvPr/>
        </p:nvCxnSpPr>
        <p:spPr bwMode="auto">
          <a:xfrm flipH="1" flipV="1">
            <a:off x="3031802" y="2664783"/>
            <a:ext cx="362336" cy="4842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/>
          <p:nvPr/>
        </p:nvCxnSpPr>
        <p:spPr bwMode="auto">
          <a:xfrm flipH="1" flipV="1">
            <a:off x="2979698" y="2386864"/>
            <a:ext cx="414440" cy="7541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Rectangle 25"/>
          <p:cNvSpPr/>
          <p:nvPr/>
        </p:nvSpPr>
        <p:spPr bwMode="auto">
          <a:xfrm>
            <a:off x="3491761" y="3549505"/>
            <a:ext cx="407461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441225" y="2682024"/>
            <a:ext cx="407461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2987824" y="1844824"/>
            <a:ext cx="0" cy="4393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5328986" y="2047244"/>
            <a:ext cx="5367" cy="22414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>
            <a:stCxn id="49" idx="1"/>
            <a:endCxn id="38" idx="3"/>
          </p:cNvCxnSpPr>
          <p:nvPr/>
        </p:nvCxnSpPr>
        <p:spPr bwMode="auto">
          <a:xfrm flipH="1">
            <a:off x="5743555" y="1952387"/>
            <a:ext cx="8" cy="22180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>
            <a:off x="4435126" y="1859297"/>
            <a:ext cx="6099" cy="8227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31"/>
          <p:cNvSpPr/>
          <p:nvPr/>
        </p:nvSpPr>
        <p:spPr bwMode="auto">
          <a:xfrm>
            <a:off x="7121969" y="4554718"/>
            <a:ext cx="407461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4841000" y="1864651"/>
            <a:ext cx="6630" cy="14203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ectangle 33"/>
          <p:cNvSpPr/>
          <p:nvPr/>
        </p:nvSpPr>
        <p:spPr bwMode="auto">
          <a:xfrm>
            <a:off x="6220629" y="2702632"/>
            <a:ext cx="407461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flipH="1">
            <a:off x="3890811" y="2066736"/>
            <a:ext cx="13354" cy="16734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 flipH="1">
            <a:off x="3491880" y="2054092"/>
            <a:ext cx="13354" cy="16734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>
            <a:endCxn id="32" idx="1"/>
          </p:cNvCxnSpPr>
          <p:nvPr/>
        </p:nvCxnSpPr>
        <p:spPr bwMode="auto">
          <a:xfrm flipH="1">
            <a:off x="7121969" y="1863869"/>
            <a:ext cx="6050" cy="27988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37"/>
          <p:cNvSpPr/>
          <p:nvPr/>
        </p:nvSpPr>
        <p:spPr bwMode="auto">
          <a:xfrm>
            <a:off x="5336094" y="4062444"/>
            <a:ext cx="407461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flipH="1">
            <a:off x="6210979" y="1880561"/>
            <a:ext cx="14322" cy="28389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6616306" y="1869931"/>
            <a:ext cx="987" cy="21377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2987824" y="2064499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3899341" y="2064499"/>
            <a:ext cx="5357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4814280" y="2064499"/>
            <a:ext cx="5357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5757526" y="2064499"/>
            <a:ext cx="4631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6628090" y="2064499"/>
            <a:ext cx="49992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Box 45"/>
          <p:cNvSpPr txBox="1"/>
          <p:nvPr/>
        </p:nvSpPr>
        <p:spPr>
          <a:xfrm>
            <a:off x="2975352" y="1810183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SIFS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903044" y="1814233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SIFS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847630" y="1817929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SIFS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743563" y="1813887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SIFS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610051" y="181123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SIFS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914" y="2583882"/>
            <a:ext cx="867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PCP/AP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93" y="3405037"/>
            <a:ext cx="697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STA 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72" y="3950139"/>
            <a:ext cx="697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STA 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-5521" y="4436873"/>
            <a:ext cx="697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STA 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12951" y="351204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BA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7106787" y="4525177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BA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5334353" y="404259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403376" y="2655128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BAR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175165" y="268059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BAR</a:t>
            </a: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899592" y="2906888"/>
            <a:ext cx="23134" cy="225030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Connector 60"/>
          <p:cNvCxnSpPr/>
          <p:nvPr/>
        </p:nvCxnSpPr>
        <p:spPr bwMode="auto">
          <a:xfrm>
            <a:off x="7709142" y="2929318"/>
            <a:ext cx="23134" cy="225030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/>
          <p:nvPr/>
        </p:nvCxnSpPr>
        <p:spPr bwMode="auto">
          <a:xfrm>
            <a:off x="899592" y="4941168"/>
            <a:ext cx="6832684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Box 62"/>
          <p:cNvSpPr txBox="1"/>
          <p:nvPr/>
        </p:nvSpPr>
        <p:spPr>
          <a:xfrm>
            <a:off x="3293692" y="5067448"/>
            <a:ext cx="1747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B0F0"/>
                </a:solidFill>
              </a:rPr>
              <a:t>MU-MIMO TXOP</a:t>
            </a:r>
            <a:endParaRPr lang="en-US" sz="1600" dirty="0">
              <a:solidFill>
                <a:srgbClr val="00B0F0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4828005" y="3140968"/>
            <a:ext cx="2892704" cy="1367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Arrow Connector 64"/>
          <p:cNvCxnSpPr/>
          <p:nvPr/>
        </p:nvCxnSpPr>
        <p:spPr bwMode="auto">
          <a:xfrm>
            <a:off x="2644579" y="4069412"/>
            <a:ext cx="1805666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>
            <a:off x="4450245" y="2849978"/>
            <a:ext cx="5778" cy="14387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>
            <a:off x="2636008" y="2677679"/>
            <a:ext cx="17143" cy="15857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Arrow Connector 67"/>
          <p:cNvCxnSpPr/>
          <p:nvPr/>
        </p:nvCxnSpPr>
        <p:spPr bwMode="auto">
          <a:xfrm flipV="1">
            <a:off x="6610051" y="3994422"/>
            <a:ext cx="1110658" cy="48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3008614" y="4606938"/>
            <a:ext cx="3209526" cy="980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>
            <a:stCxn id="14" idx="3"/>
          </p:cNvCxnSpPr>
          <p:nvPr/>
        </p:nvCxnSpPr>
        <p:spPr bwMode="auto">
          <a:xfrm flipH="1">
            <a:off x="2982094" y="2816932"/>
            <a:ext cx="5730" cy="19316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/>
          <p:cNvSpPr txBox="1"/>
          <p:nvPr/>
        </p:nvSpPr>
        <p:spPr>
          <a:xfrm>
            <a:off x="4995451" y="3188005"/>
            <a:ext cx="1531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B0F0"/>
                </a:solidFill>
              </a:rPr>
              <a:t>Power save for STA 1</a:t>
            </a:r>
            <a:endParaRPr lang="en-US" sz="1200" dirty="0">
              <a:solidFill>
                <a:srgbClr val="00B0F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853069" y="4054470"/>
            <a:ext cx="1531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B0F0"/>
                </a:solidFill>
              </a:rPr>
              <a:t>Power save for STA 2</a:t>
            </a:r>
            <a:endParaRPr lang="en-US" sz="1200" dirty="0">
              <a:solidFill>
                <a:srgbClr val="00B0F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803817" y="4028082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B0F0"/>
                </a:solidFill>
              </a:rPr>
              <a:t>Power save </a:t>
            </a:r>
            <a:endParaRPr lang="en-US" sz="1200" dirty="0">
              <a:solidFill>
                <a:srgbClr val="00B0F0"/>
              </a:solidFill>
            </a:endParaRPr>
          </a:p>
          <a:p>
            <a:r>
              <a:rPr lang="en-US" sz="1200" dirty="0" smtClean="0">
                <a:solidFill>
                  <a:srgbClr val="00B0F0"/>
                </a:solidFill>
              </a:rPr>
              <a:t>for STA 2</a:t>
            </a:r>
            <a:endParaRPr lang="en-US" sz="1200" dirty="0">
              <a:solidFill>
                <a:srgbClr val="00B0F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883359" y="4568293"/>
            <a:ext cx="1531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B0F0"/>
                </a:solidFill>
              </a:rPr>
              <a:t>Power save for STA 3</a:t>
            </a:r>
            <a:endParaRPr lang="en-US" sz="1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76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Calculating the feasible power save periods</a:t>
            </a:r>
            <a:endParaRPr lang="zh-CN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800" dirty="0"/>
              <a:t>Each responder STA needs to calculate its feasible PS periods. This involves the calculation of the transmission time of the BAR/BA exchanges between other initiator-responder pairs.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However, one STA is not able to know 1) the MCS value used by the other STAs for transmitting the BA; 2) the BAR/BA size for other STAs.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If one STA miscalculates the feasible PS periods, it may miss the corresponding BAR frame addressed to it.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zh-CN" sz="1600" dirty="0"/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800" dirty="0"/>
              <a:t>In order to ensure STAs will not miss its corresponding BAR/BA exchange with the initiator, we therefore propose that each STA shall estimate its feasible PS periods assuming other initiator-responder pairs: 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1) BAR/BA is of the shortest size.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2) use highest MCS value allowed to perform the BAR/BA exchange.</a:t>
            </a:r>
          </a:p>
          <a:p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Cheng Chen,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August 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171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Power save benefits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defTabSz="914400">
                  <a:spcBef>
                    <a:spcPct val="20000"/>
                  </a:spcBef>
                  <a:buClrTx/>
                  <a:buSzTx/>
                  <a:buFontTx/>
                  <a:buChar char="•"/>
                </a:pPr>
                <a:r>
                  <a:rPr lang="en-US" altLang="zh-CN" sz="2000" dirty="0"/>
                  <a:t>The benefits brought by the preceding PS schemes depend on:</a:t>
                </a:r>
              </a:p>
              <a:p>
                <a:pPr lvl="1" defTabSz="914400">
                  <a:spcBef>
                    <a:spcPct val="20000"/>
                  </a:spcBef>
                  <a:buClrTx/>
                  <a:buSzTx/>
                  <a:buFontTx/>
                  <a:buChar char="–"/>
                </a:pPr>
                <a:r>
                  <a:rPr lang="en-US" altLang="zh-CN" sz="1600" dirty="0"/>
                  <a:t>Number of STAs involved in MU-MIMO : More benefits for more STAs</a:t>
                </a:r>
              </a:p>
              <a:p>
                <a:pPr lvl="1" defTabSz="914400">
                  <a:spcBef>
                    <a:spcPct val="20000"/>
                  </a:spcBef>
                  <a:buClrTx/>
                  <a:buSzTx/>
                  <a:buFontTx/>
                  <a:buChar char="–"/>
                </a:pPr>
                <a:r>
                  <a:rPr lang="en-US" altLang="zh-CN" sz="1600" dirty="0"/>
                  <a:t>MU PPDU size: More benefits for smaller MU PPDU.</a:t>
                </a:r>
              </a:p>
              <a:p>
                <a:pPr lvl="1" defTabSz="914400">
                  <a:spcBef>
                    <a:spcPct val="20000"/>
                  </a:spcBef>
                  <a:buClrTx/>
                  <a:buSzTx/>
                  <a:buFontTx/>
                  <a:buChar char="–"/>
                </a:pPr>
                <a:r>
                  <a:rPr lang="en-US" altLang="zh-CN" sz="1600" dirty="0"/>
                  <a:t>Transmission rate of the MU PPDU to each STA: More benefits for larger transmission rate.</a:t>
                </a:r>
              </a:p>
              <a:p>
                <a:pPr lvl="1" defTabSz="914400">
                  <a:spcBef>
                    <a:spcPct val="20000"/>
                  </a:spcBef>
                  <a:buClrTx/>
                  <a:buSzTx/>
                  <a:buFontTx/>
                  <a:buChar char="–"/>
                </a:pPr>
                <a:r>
                  <a:rPr lang="en-US" altLang="zh-CN" sz="1600" dirty="0"/>
                  <a:t>Variation of the A-MPDU size for each STA: More benefits for larger variation of the individual A-MPDU.</a:t>
                </a:r>
                <a:endParaRPr lang="en-US" altLang="zh-CN" dirty="0"/>
              </a:p>
              <a:p>
                <a:pPr lvl="0" defTabSz="914400">
                  <a:spcBef>
                    <a:spcPct val="20000"/>
                  </a:spcBef>
                  <a:buClrTx/>
                  <a:buSzTx/>
                  <a:buFontTx/>
                  <a:buChar char="•"/>
                </a:pPr>
                <a:r>
                  <a:rPr lang="en-US" altLang="zh-CN" sz="2000" dirty="0"/>
                  <a:t>Settings and parameters:</a:t>
                </a:r>
              </a:p>
              <a:p>
                <a:pPr lvl="1" defTabSz="914400">
                  <a:spcBef>
                    <a:spcPct val="20000"/>
                  </a:spcBef>
                  <a:buClrTx/>
                  <a:buSzTx/>
                  <a:buFontTx/>
                  <a:buChar char="–"/>
                </a:pPr>
                <a:r>
                  <a:rPr lang="en-US" altLang="zh-CN" sz="1600" dirty="0"/>
                  <a:t>8 STAs, </a:t>
                </a:r>
                <a:r>
                  <a:rPr lang="en-US" altLang="zh-CN" sz="1600" dirty="0" err="1"/>
                  <a:t>Ack</a:t>
                </a:r>
                <a:r>
                  <a:rPr lang="en-US" altLang="zh-CN" sz="1600" dirty="0"/>
                  <a:t> Policy: Block Ack.</a:t>
                </a:r>
              </a:p>
              <a:p>
                <a:pPr lvl="1" defTabSz="914400">
                  <a:spcBef>
                    <a:spcPct val="20000"/>
                  </a:spcBef>
                  <a:buClrTx/>
                  <a:buSzTx/>
                  <a:buFontTx/>
                  <a:buChar char="–"/>
                </a:pPr>
                <a:r>
                  <a:rPr lang="en-US" altLang="zh-CN" sz="1600" dirty="0"/>
                  <a:t>Assume all A-MPDUs have the same length (for simplicity). </a:t>
                </a:r>
              </a:p>
              <a:p>
                <a:pPr lvl="1" defTabSz="914400">
                  <a:spcBef>
                    <a:spcPct val="20000"/>
                  </a:spcBef>
                  <a:buClrTx/>
                  <a:buSzTx/>
                  <a:buFontTx/>
                  <a:buChar char="–"/>
                </a:pPr>
                <a:r>
                  <a:rPr lang="en-US" altLang="zh-CN" sz="1600" dirty="0"/>
                  <a:t>MCS 4: 1155Mb/s. Highest MCS value allowed to transmit BA and BAR.</a:t>
                </a:r>
              </a:p>
              <a:p>
                <a:pPr lvl="1" defTabSz="914400">
                  <a:spcBef>
                    <a:spcPct val="20000"/>
                  </a:spcBef>
                  <a:buClrTx/>
                  <a:buSzTx/>
                  <a:buFontTx/>
                  <a:buChar char="–"/>
                </a:pPr>
                <a:r>
                  <a:rPr lang="en-US" altLang="zh-CN" sz="1600" dirty="0"/>
                  <a:t>MCS 4: 1155Mb/s. Used to transmit MU PPDU.</a:t>
                </a:r>
              </a:p>
              <a:p>
                <a:pPr lvl="1" defTabSz="914400">
                  <a:spcBef>
                    <a:spcPct val="20000"/>
                  </a:spcBef>
                  <a:buClrTx/>
                  <a:buSzTx/>
                  <a:buFontTx/>
                  <a:buChar char="–"/>
                </a:pPr>
                <a:r>
                  <a:rPr lang="en-US" altLang="zh-CN" sz="1600" dirty="0"/>
                  <a:t>BA: 32 bytes (assume compressed Bitmap ) BAR: 24 bytes  SIFS: 3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altLang="zh-CN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altLang="zh-CN" sz="1600" dirty="0"/>
                  <a:t>.</a:t>
                </a:r>
              </a:p>
              <a:p>
                <a:pPr lvl="1" defTabSz="914400">
                  <a:spcBef>
                    <a:spcPct val="20000"/>
                  </a:spcBef>
                  <a:buClrTx/>
                  <a:buSzTx/>
                  <a:buFontTx/>
                  <a:buChar char="–"/>
                </a:pPr>
                <a:r>
                  <a:rPr lang="en-US" altLang="zh-CN" sz="1600" dirty="0"/>
                  <a:t>Assume everything goes well, i.e., no frame lost and no retransmission.</a:t>
                </a:r>
              </a:p>
              <a:p>
                <a:pPr lvl="1" defTabSz="914400">
                  <a:spcBef>
                    <a:spcPct val="20000"/>
                  </a:spcBef>
                  <a:buClrTx/>
                  <a:buSzTx/>
                  <a:buFontTx/>
                  <a:buChar char="–"/>
                </a:pPr>
                <a:r>
                  <a:rPr lang="en-US" altLang="zh-CN" sz="1600" dirty="0"/>
                  <a:t>Metric for benefits: The ratio of proposed PS duration vs. the total MU-MIMO transmission duration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6" t="-741" b="-1644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August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4220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Power save benefits analysis</a:t>
            </a:r>
            <a:endParaRPr lang="zh-CN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August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9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48002528"/>
                  </p:ext>
                </p:extLst>
              </p:nvPr>
            </p:nvGraphicFramePr>
            <p:xfrm>
              <a:off x="685800" y="1988840"/>
              <a:ext cx="7558608" cy="3406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19536"/>
                    <a:gridCol w="2519536"/>
                    <a:gridCol w="2519536"/>
                  </a:tblGrid>
                  <a:tr h="11860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MU PPDU length</a:t>
                          </a:r>
                        </a:p>
                        <a:p>
                          <a:r>
                            <a:rPr lang="en-US" dirty="0" smtClean="0"/>
                            <a:t>(Kbytes)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MU-MIMO operation duration (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oMath>
                          </a14:m>
                          <a:r>
                            <a:rPr lang="en-US" dirty="0" smtClean="0"/>
                            <a:t>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ST</a:t>
                          </a:r>
                          <a:r>
                            <a:rPr lang="en-US" altLang="zh-CN" dirty="0" smtClean="0"/>
                            <a:t>A</a:t>
                          </a:r>
                          <a:r>
                            <a:rPr lang="en-US" altLang="zh-CN" baseline="0" dirty="0" smtClean="0"/>
                            <a:t> PS duration </a:t>
                          </a:r>
                          <a:r>
                            <a:rPr lang="en-US" altLang="zh-CN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oMath>
                          </a14:m>
                          <a:r>
                            <a:rPr lang="en-US" altLang="zh-CN" dirty="0" smtClean="0"/>
                            <a:t>)</a:t>
                          </a:r>
                          <a:endParaRPr lang="en-US" altLang="zh-CN" dirty="0"/>
                        </a:p>
                        <a:p>
                          <a:r>
                            <a:rPr lang="en-US" altLang="zh-CN" baseline="0" dirty="0" smtClean="0"/>
                            <a:t>and percentage</a:t>
                          </a:r>
                        </a:p>
                      </a:txBody>
                      <a:tcPr/>
                    </a:tc>
                  </a:tr>
                  <a:tr h="37001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0.064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51.54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44.55 (86.4%)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01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0.256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52.86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44.55 (84.3%)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01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1.024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58.14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44.55 (76.6%)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01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4.096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79.26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44.55 (56.2%)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01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16.384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163.74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44.55 (27.2%)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01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65.536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501.66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44.55 (8.9%)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9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48002528"/>
                  </p:ext>
                </p:extLst>
              </p:nvPr>
            </p:nvGraphicFramePr>
            <p:xfrm>
              <a:off x="685800" y="1988840"/>
              <a:ext cx="7558608" cy="3406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19536"/>
                    <a:gridCol w="2519536"/>
                    <a:gridCol w="2519536"/>
                  </a:tblGrid>
                  <a:tr h="11860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MU PPDU length</a:t>
                          </a:r>
                        </a:p>
                        <a:p>
                          <a:r>
                            <a:rPr lang="en-US" dirty="0" smtClean="0"/>
                            <a:t>(Kbytes)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484" t="-2564" r="-101211" b="-1943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000" t="-2564" r="-966" b="-194359"/>
                          </a:stretch>
                        </a:blipFill>
                      </a:tcPr>
                    </a:tc>
                  </a:tr>
                  <a:tr h="37001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0.064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51.54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44.55 (86.4%)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01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0.256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52.86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44.55 (84.3%)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01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1.024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58.14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44.55 (76.6%)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01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4.096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79.26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44.55 (56.2%)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01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16.384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163.74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44.55 (27.2%)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01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65.536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501.66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44.55 (8.9%)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68469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dirty="0"/>
              <a:t>Proposed a power save schemes for EDMG STAs involved in MU-MIMO operation.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zh-CN" dirty="0"/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dirty="0"/>
              <a:t>The benefits brought by the proposed schemes are evaluated and analyzed, and it shows that with small A-MPDU size, the benefits are significant.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August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690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Do </a:t>
            </a:r>
            <a:r>
              <a:rPr lang="en-US" altLang="zh-CN" dirty="0"/>
              <a:t>you agree to include the text proposed </a:t>
            </a:r>
            <a:r>
              <a:rPr lang="en-US" altLang="zh-CN"/>
              <a:t>in [</a:t>
            </a:r>
            <a:r>
              <a:rPr lang="en-US" altLang="zh-CN" smtClean="0"/>
              <a:t>11-17-1215-00-00ay-draft-text-for-mu-mimo-power-save-for-11ay.docx] </a:t>
            </a:r>
            <a:r>
              <a:rPr lang="en-US" altLang="zh-CN" dirty="0"/>
              <a:t>into the 802.11ay draft spec? 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August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100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August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dirty="0"/>
              <a:t>This contribution proposes a power save scheme for EDMG STAs involved in DL MU-MIMO operation.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dirty="0"/>
              <a:t>DL MU-MIMO is an enhancement feature in 11ay relative to 11ad.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zh-CN" dirty="0"/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dirty="0"/>
              <a:t>This contribution proposes a power save scheme for EDMG STAs involved in DL MU-MIMO operation.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August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8385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August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dirty="0"/>
              <a:t>MU-MIMO transmission and acknowledgement flow in 11ac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/>
              <a:t>The MU-MIMO transmission and acknowledgement flow defined in 11ac is as follows: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/>
              <a:t>To create a MU PPDU, the MAC forms A-MPDUs for each of the recipient STAs.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The PPDU duration is determined by the longest encoded A-MPDU.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The A-MPDUs for each STA is padded such that each A-MPDU occupies the same number of symbols.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/>
              <a:t>The PCP/AP gets the BAs of the STAs in the following way: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At most one STA is set to “Implicit Block </a:t>
            </a:r>
            <a:r>
              <a:rPr lang="en-US" altLang="zh-CN" sz="1600" dirty="0" err="1"/>
              <a:t>Ack</a:t>
            </a:r>
            <a:r>
              <a:rPr lang="en-US" altLang="zh-CN" sz="1600" dirty="0"/>
              <a:t> Request”, and sends the BA immediately after SIFS time of the end of MU-PPDU.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All the other STAs are set to “Block </a:t>
            </a:r>
            <a:r>
              <a:rPr lang="en-US" altLang="zh-CN" sz="1600" dirty="0" err="1"/>
              <a:t>Ack</a:t>
            </a:r>
            <a:r>
              <a:rPr lang="en-US" altLang="zh-CN" sz="1600" dirty="0"/>
              <a:t>”, and wait for a BA solicitation before responding with a BA. 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 example of MU-MIMO transmission and acknowledgement </a:t>
            </a:r>
            <a:r>
              <a:rPr lang="en-US" altLang="zh-CN" dirty="0" smtClean="0"/>
              <a:t>flow</a:t>
            </a:r>
            <a:endParaRPr lang="zh-CN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August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cxnSp>
        <p:nvCxnSpPr>
          <p:cNvPr id="61" name="Straight Arrow Connector 60"/>
          <p:cNvCxnSpPr/>
          <p:nvPr/>
        </p:nvCxnSpPr>
        <p:spPr bwMode="auto">
          <a:xfrm>
            <a:off x="696913" y="2924944"/>
            <a:ext cx="776128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/>
          <p:nvPr/>
        </p:nvCxnSpPr>
        <p:spPr bwMode="auto">
          <a:xfrm>
            <a:off x="685800" y="3789040"/>
            <a:ext cx="776128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Arrow Connector 62"/>
          <p:cNvCxnSpPr/>
          <p:nvPr/>
        </p:nvCxnSpPr>
        <p:spPr bwMode="auto">
          <a:xfrm>
            <a:off x="696913" y="4293096"/>
            <a:ext cx="776128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Arrow Connector 63"/>
          <p:cNvCxnSpPr/>
          <p:nvPr/>
        </p:nvCxnSpPr>
        <p:spPr bwMode="auto">
          <a:xfrm>
            <a:off x="696913" y="4797152"/>
            <a:ext cx="776128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Rectangle 64"/>
          <p:cNvSpPr/>
          <p:nvPr/>
        </p:nvSpPr>
        <p:spPr bwMode="auto">
          <a:xfrm>
            <a:off x="899593" y="2284175"/>
            <a:ext cx="360040" cy="64076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1259632" y="2708920"/>
            <a:ext cx="172819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1259632" y="2500201"/>
            <a:ext cx="1368152" cy="2087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1259632" y="2284177"/>
            <a:ext cx="1512168" cy="21602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2627784" y="2500200"/>
            <a:ext cx="360040" cy="20871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2763674" y="2294294"/>
            <a:ext cx="216024" cy="201192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58942" y="2276015"/>
            <a:ext cx="369332" cy="67582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1200" dirty="0" smtClean="0"/>
              <a:t>Preamble</a:t>
            </a:r>
            <a:endParaRPr lang="en-US" sz="1200" dirty="0"/>
          </a:p>
        </p:txBody>
      </p:sp>
      <p:sp>
        <p:nvSpPr>
          <p:cNvPr id="72" name="TextBox 71"/>
          <p:cNvSpPr txBox="1"/>
          <p:nvPr/>
        </p:nvSpPr>
        <p:spPr>
          <a:xfrm>
            <a:off x="1186674" y="2708920"/>
            <a:ext cx="17091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A-MPDU</a:t>
            </a:r>
            <a:r>
              <a:rPr lang="en-US" sz="1000" dirty="0" smtClean="0"/>
              <a:t> (STA 3, block </a:t>
            </a:r>
            <a:r>
              <a:rPr lang="en-US" sz="1000" dirty="0" err="1" smtClean="0"/>
              <a:t>ack</a:t>
            </a:r>
            <a:r>
              <a:rPr lang="en-US" sz="1000" dirty="0" smtClean="0"/>
              <a:t>)</a:t>
            </a:r>
            <a:endParaRPr lang="en-US" sz="1000" dirty="0"/>
          </a:p>
        </p:txBody>
      </p:sp>
      <p:sp>
        <p:nvSpPr>
          <p:cNvPr id="73" name="TextBox 72"/>
          <p:cNvSpPr txBox="1"/>
          <p:nvPr/>
        </p:nvSpPr>
        <p:spPr>
          <a:xfrm>
            <a:off x="1184933" y="2498242"/>
            <a:ext cx="17091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A-MPDU</a:t>
            </a:r>
            <a:r>
              <a:rPr lang="en-US" sz="1000" dirty="0" smtClean="0"/>
              <a:t> (STA 2, block </a:t>
            </a:r>
            <a:r>
              <a:rPr lang="en-US" sz="1000" dirty="0" err="1" smtClean="0"/>
              <a:t>ack</a:t>
            </a:r>
            <a:r>
              <a:rPr lang="en-US" sz="1000" dirty="0" smtClean="0"/>
              <a:t>)</a:t>
            </a:r>
            <a:endParaRPr lang="en-US" sz="1000" dirty="0"/>
          </a:p>
        </p:txBody>
      </p:sp>
      <p:sp>
        <p:nvSpPr>
          <p:cNvPr id="74" name="TextBox 73"/>
          <p:cNvSpPr txBox="1"/>
          <p:nvPr/>
        </p:nvSpPr>
        <p:spPr>
          <a:xfrm>
            <a:off x="1196722" y="2287443"/>
            <a:ext cx="17331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A-MPDU (STA 1, implicit BAR)</a:t>
            </a:r>
            <a:endParaRPr lang="en-US" sz="900" dirty="0"/>
          </a:p>
        </p:txBody>
      </p:sp>
      <p:sp>
        <p:nvSpPr>
          <p:cNvPr id="75" name="TextBox 74"/>
          <p:cNvSpPr txBox="1"/>
          <p:nvPr/>
        </p:nvSpPr>
        <p:spPr>
          <a:xfrm>
            <a:off x="3153527" y="3148994"/>
            <a:ext cx="4812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pad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76" name="Straight Arrow Connector 75"/>
          <p:cNvCxnSpPr>
            <a:stCxn id="75" idx="0"/>
          </p:cNvCxnSpPr>
          <p:nvPr/>
        </p:nvCxnSpPr>
        <p:spPr bwMode="auto">
          <a:xfrm flipH="1" flipV="1">
            <a:off x="3031802" y="2664783"/>
            <a:ext cx="362336" cy="4842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Arrow Connector 76"/>
          <p:cNvCxnSpPr/>
          <p:nvPr/>
        </p:nvCxnSpPr>
        <p:spPr bwMode="auto">
          <a:xfrm flipH="1" flipV="1">
            <a:off x="2979698" y="2386864"/>
            <a:ext cx="414440" cy="7541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Rectangle 77"/>
          <p:cNvSpPr/>
          <p:nvPr/>
        </p:nvSpPr>
        <p:spPr bwMode="auto">
          <a:xfrm>
            <a:off x="3491761" y="3549505"/>
            <a:ext cx="407461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4441225" y="2682024"/>
            <a:ext cx="407461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2987824" y="1844824"/>
            <a:ext cx="0" cy="4393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5328986" y="2047244"/>
            <a:ext cx="0" cy="27281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>
            <a:off x="5764633" y="2068969"/>
            <a:ext cx="0" cy="27281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>
            <a:off x="4435126" y="1859297"/>
            <a:ext cx="6099" cy="8227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Rectangle 83"/>
          <p:cNvSpPr/>
          <p:nvPr/>
        </p:nvSpPr>
        <p:spPr bwMode="auto">
          <a:xfrm>
            <a:off x="5340581" y="4552869"/>
            <a:ext cx="407461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5" name="Straight Connector 84"/>
          <p:cNvCxnSpPr/>
          <p:nvPr/>
        </p:nvCxnSpPr>
        <p:spPr bwMode="auto">
          <a:xfrm>
            <a:off x="4841000" y="1864651"/>
            <a:ext cx="6099" cy="8227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Rectangle 85"/>
          <p:cNvSpPr/>
          <p:nvPr/>
        </p:nvSpPr>
        <p:spPr bwMode="auto">
          <a:xfrm>
            <a:off x="6220629" y="2702632"/>
            <a:ext cx="407461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7" name="Straight Connector 86"/>
          <p:cNvCxnSpPr/>
          <p:nvPr/>
        </p:nvCxnSpPr>
        <p:spPr bwMode="auto">
          <a:xfrm flipH="1">
            <a:off x="3890811" y="2066736"/>
            <a:ext cx="13354" cy="16734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Connector 87"/>
          <p:cNvCxnSpPr/>
          <p:nvPr/>
        </p:nvCxnSpPr>
        <p:spPr bwMode="auto">
          <a:xfrm flipH="1">
            <a:off x="3491880" y="2054092"/>
            <a:ext cx="13354" cy="16734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flipH="1">
            <a:off x="7114665" y="1863869"/>
            <a:ext cx="13354" cy="22055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tangle 89"/>
          <p:cNvSpPr/>
          <p:nvPr/>
        </p:nvSpPr>
        <p:spPr bwMode="auto">
          <a:xfrm>
            <a:off x="7114665" y="4072669"/>
            <a:ext cx="407461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6225301" y="1880561"/>
            <a:ext cx="6099" cy="8227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Connector 91"/>
          <p:cNvCxnSpPr/>
          <p:nvPr/>
        </p:nvCxnSpPr>
        <p:spPr bwMode="auto">
          <a:xfrm>
            <a:off x="6616306" y="1869931"/>
            <a:ext cx="6099" cy="8227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Arrow Connector 92"/>
          <p:cNvCxnSpPr/>
          <p:nvPr/>
        </p:nvCxnSpPr>
        <p:spPr bwMode="auto">
          <a:xfrm>
            <a:off x="2987824" y="2064499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Arrow Connector 93"/>
          <p:cNvCxnSpPr/>
          <p:nvPr/>
        </p:nvCxnSpPr>
        <p:spPr bwMode="auto">
          <a:xfrm>
            <a:off x="3899341" y="2064499"/>
            <a:ext cx="5357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4814280" y="2064499"/>
            <a:ext cx="5357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Arrow Connector 95"/>
          <p:cNvCxnSpPr/>
          <p:nvPr/>
        </p:nvCxnSpPr>
        <p:spPr bwMode="auto">
          <a:xfrm>
            <a:off x="5757526" y="2064499"/>
            <a:ext cx="4631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Arrow Connector 96"/>
          <p:cNvCxnSpPr/>
          <p:nvPr/>
        </p:nvCxnSpPr>
        <p:spPr bwMode="auto">
          <a:xfrm>
            <a:off x="6628090" y="2064499"/>
            <a:ext cx="49992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Box 97"/>
          <p:cNvSpPr txBox="1"/>
          <p:nvPr/>
        </p:nvSpPr>
        <p:spPr>
          <a:xfrm>
            <a:off x="2975352" y="1810183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SIFS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903044" y="1814233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SIFS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847630" y="1817929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SIFS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743563" y="1813887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SIFS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610051" y="181123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SIFS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8914" y="2583882"/>
            <a:ext cx="867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PCP/AP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393" y="3405037"/>
            <a:ext cx="697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STA 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72" y="3950139"/>
            <a:ext cx="697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STA 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-5521" y="4436873"/>
            <a:ext cx="697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STA 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512951" y="351204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/>
              <a:t>BA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328986" y="4549869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BA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7112924" y="4052815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BA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4403376" y="2655128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BAR</a:t>
            </a:r>
            <a:endParaRPr lang="en-US" sz="1200" dirty="0"/>
          </a:p>
        </p:txBody>
      </p:sp>
      <p:sp>
        <p:nvSpPr>
          <p:cNvPr id="111" name="TextBox 110"/>
          <p:cNvSpPr txBox="1"/>
          <p:nvPr/>
        </p:nvSpPr>
        <p:spPr>
          <a:xfrm>
            <a:off x="6175165" y="268059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BAR</a:t>
            </a:r>
          </a:p>
        </p:txBody>
      </p:sp>
      <p:cxnSp>
        <p:nvCxnSpPr>
          <p:cNvPr id="112" name="Straight Arrow Connector 111"/>
          <p:cNvCxnSpPr/>
          <p:nvPr/>
        </p:nvCxnSpPr>
        <p:spPr bwMode="auto">
          <a:xfrm>
            <a:off x="922726" y="4941168"/>
            <a:ext cx="65994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TextBox 112"/>
          <p:cNvSpPr txBox="1"/>
          <p:nvPr/>
        </p:nvSpPr>
        <p:spPr>
          <a:xfrm>
            <a:off x="3293692" y="5067448"/>
            <a:ext cx="1747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B0F0"/>
                </a:solidFill>
              </a:rPr>
              <a:t>MU-MIMO </a:t>
            </a:r>
            <a:r>
              <a:rPr lang="en-US" altLang="zh-CN" sz="1600" dirty="0" smtClean="0">
                <a:solidFill>
                  <a:srgbClr val="00B0F0"/>
                </a:solidFill>
              </a:rPr>
              <a:t>TXOP</a:t>
            </a:r>
            <a:endParaRPr lang="en-US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04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MU-MIMO power save scheme</a:t>
            </a:r>
            <a:endParaRPr lang="zh-CN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/>
              <a:t>For an EDMG STA that is involved in MU-MIMO transmission, it can go to PS mode during two time periods: 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First period: From the time of detecting the EOF field in its individual A-MPDU (</a:t>
            </a:r>
            <a:r>
              <a:rPr lang="en-US" altLang="zh-CN" sz="1600" dirty="0" err="1"/>
              <a:t>i.e</a:t>
            </a:r>
            <a:r>
              <a:rPr lang="en-US" altLang="zh-CN" sz="1600" dirty="0"/>
              <a:t>, it does not need to wait for the padding data transmission), to the time of wake up before its corresponding BAR/BA exchange with the initiator. 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Second period: From the time of successfully sending back the BA, to the end of the current MU-MIMO transmission.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zh-CN" dirty="0"/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/>
              <a:t>In order to perform this, each STA needs to know: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Its order of the BA/BAR exchange with the PCP/AP initiator, so that each STA knows when it should wake up to receive the BAR addressed to it.</a:t>
            </a:r>
          </a:p>
          <a:p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Cheng Chen,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August 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578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</a:t>
            </a:r>
            <a:r>
              <a:rPr lang="en-US" altLang="zh-CN" dirty="0" smtClean="0"/>
              <a:t>ordered </a:t>
            </a:r>
            <a:r>
              <a:rPr lang="en-US" altLang="zh-CN" dirty="0"/>
              <a:t>BAR/BA exchange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/>
              <a:t>Currently except for the STA with implicit BAR, all other STAs do not know when they will receive the BAR from the PCP/AP, and therefore have to power on and wait continuously until it hears the BAR from the PCP/AP.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zh-CN" sz="2000" dirty="0"/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/>
              <a:t>We propose that instead of doing this BAR solicitation in a random order, we perform it in an agreed order. In this way, each STA knows its specific order of BAR/BA exchange. 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The BAR/BA order shall be the same as the AIDs appear in the group description present in the EDMG Group ID Set element corresponding to this MU group.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This ordered BAR/BA exchange sequence enables each STA to know when it should wake up to receive the corresponding BAR frame addressed to it.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August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629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August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Cheng Chen,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696913" y="2924944"/>
            <a:ext cx="776128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>
            <a:off x="685800" y="3789040"/>
            <a:ext cx="776128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/>
          <p:nvPr/>
        </p:nvCxnSpPr>
        <p:spPr bwMode="auto">
          <a:xfrm>
            <a:off x="696913" y="4293096"/>
            <a:ext cx="776128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696913" y="4797152"/>
            <a:ext cx="776128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tangle 11"/>
          <p:cNvSpPr/>
          <p:nvPr/>
        </p:nvSpPr>
        <p:spPr bwMode="auto">
          <a:xfrm>
            <a:off x="899593" y="2284175"/>
            <a:ext cx="360040" cy="64076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59632" y="2708920"/>
            <a:ext cx="172819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259632" y="2500201"/>
            <a:ext cx="1368152" cy="20871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259632" y="2284177"/>
            <a:ext cx="1512168" cy="21602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627784" y="2500200"/>
            <a:ext cx="360040" cy="20871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763674" y="2294294"/>
            <a:ext cx="216024" cy="201192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58942" y="2276015"/>
            <a:ext cx="369332" cy="67582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1200" dirty="0" smtClean="0"/>
              <a:t>Preamble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1186674" y="2708920"/>
            <a:ext cx="15536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A-MPDU (</a:t>
            </a:r>
            <a:r>
              <a:rPr lang="en-US" sz="900" dirty="0"/>
              <a:t>STA</a:t>
            </a:r>
            <a:r>
              <a:rPr lang="en-US" sz="900" dirty="0" smtClean="0"/>
              <a:t> 3, block </a:t>
            </a:r>
            <a:r>
              <a:rPr lang="en-US" sz="900" dirty="0" err="1" smtClean="0"/>
              <a:t>ack</a:t>
            </a:r>
            <a:r>
              <a:rPr lang="en-US" sz="900" dirty="0" smtClean="0"/>
              <a:t>)</a:t>
            </a:r>
            <a:endParaRPr lang="en-US" sz="900" dirty="0"/>
          </a:p>
        </p:txBody>
      </p:sp>
      <p:sp>
        <p:nvSpPr>
          <p:cNvPr id="20" name="TextBox 19"/>
          <p:cNvSpPr txBox="1"/>
          <p:nvPr/>
        </p:nvSpPr>
        <p:spPr>
          <a:xfrm>
            <a:off x="1184933" y="2498242"/>
            <a:ext cx="15536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A-MPDU (</a:t>
            </a:r>
            <a:r>
              <a:rPr lang="en-US" sz="900" dirty="0"/>
              <a:t>STA</a:t>
            </a:r>
            <a:r>
              <a:rPr lang="en-US" sz="900" dirty="0" smtClean="0"/>
              <a:t> 2, block </a:t>
            </a:r>
            <a:r>
              <a:rPr lang="en-US" sz="900" dirty="0" err="1" smtClean="0"/>
              <a:t>ack</a:t>
            </a:r>
            <a:r>
              <a:rPr lang="en-US" sz="900" dirty="0" smtClean="0"/>
              <a:t>)</a:t>
            </a:r>
            <a:endParaRPr lang="en-US" sz="900" dirty="0"/>
          </a:p>
        </p:txBody>
      </p:sp>
      <p:sp>
        <p:nvSpPr>
          <p:cNvPr id="21" name="TextBox 20"/>
          <p:cNvSpPr txBox="1"/>
          <p:nvPr/>
        </p:nvSpPr>
        <p:spPr>
          <a:xfrm>
            <a:off x="1196722" y="2287443"/>
            <a:ext cx="17331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A-MPDU (STA 1, implicit BAR)</a:t>
            </a:r>
            <a:endParaRPr lang="en-US" sz="900" dirty="0"/>
          </a:p>
        </p:txBody>
      </p:sp>
      <p:sp>
        <p:nvSpPr>
          <p:cNvPr id="22" name="TextBox 21"/>
          <p:cNvSpPr txBox="1"/>
          <p:nvPr/>
        </p:nvSpPr>
        <p:spPr>
          <a:xfrm>
            <a:off x="3153527" y="3148994"/>
            <a:ext cx="4812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pad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>
            <a:stCxn id="22" idx="0"/>
          </p:cNvCxnSpPr>
          <p:nvPr/>
        </p:nvCxnSpPr>
        <p:spPr bwMode="auto">
          <a:xfrm flipH="1" flipV="1">
            <a:off x="3031802" y="2664783"/>
            <a:ext cx="362336" cy="4842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/>
          <p:nvPr/>
        </p:nvCxnSpPr>
        <p:spPr bwMode="auto">
          <a:xfrm flipH="1" flipV="1">
            <a:off x="2979698" y="2386864"/>
            <a:ext cx="414440" cy="7541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tangle 24"/>
          <p:cNvSpPr/>
          <p:nvPr/>
        </p:nvSpPr>
        <p:spPr bwMode="auto">
          <a:xfrm>
            <a:off x="3491761" y="3549505"/>
            <a:ext cx="407461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441225" y="2682024"/>
            <a:ext cx="407461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987824" y="1844824"/>
            <a:ext cx="0" cy="4393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5328986" y="2047244"/>
            <a:ext cx="3226" cy="22675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7128019" y="2041841"/>
            <a:ext cx="0" cy="27281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4435126" y="1859297"/>
            <a:ext cx="6099" cy="8227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tangle 30"/>
          <p:cNvSpPr/>
          <p:nvPr/>
        </p:nvSpPr>
        <p:spPr bwMode="auto">
          <a:xfrm>
            <a:off x="5351955" y="4065340"/>
            <a:ext cx="407461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4841000" y="1864651"/>
            <a:ext cx="6099" cy="8227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2"/>
          <p:cNvSpPr/>
          <p:nvPr/>
        </p:nvSpPr>
        <p:spPr bwMode="auto">
          <a:xfrm>
            <a:off x="6220629" y="2702632"/>
            <a:ext cx="407461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 flipH="1">
            <a:off x="3890811" y="2066736"/>
            <a:ext cx="13354" cy="16734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3491880" y="2054092"/>
            <a:ext cx="13354" cy="16734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 flipH="1">
            <a:off x="5765457" y="2090886"/>
            <a:ext cx="13354" cy="22055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tangle 36"/>
          <p:cNvSpPr/>
          <p:nvPr/>
        </p:nvSpPr>
        <p:spPr bwMode="auto">
          <a:xfrm>
            <a:off x="7129760" y="4554000"/>
            <a:ext cx="407461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6225301" y="1880561"/>
            <a:ext cx="6099" cy="8227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6616306" y="1869931"/>
            <a:ext cx="6099" cy="8227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2987824" y="2064499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3899341" y="2064499"/>
            <a:ext cx="5357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4814280" y="2064499"/>
            <a:ext cx="5357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5757526" y="2064499"/>
            <a:ext cx="4631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6628090" y="2064499"/>
            <a:ext cx="49992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2975352" y="1810183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SIFS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903044" y="1814233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SIFS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847630" y="1817929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SIFS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43563" y="1813887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SIFS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10051" y="181123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SIFS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914" y="2583882"/>
            <a:ext cx="867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PCP/AP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393" y="3405037"/>
            <a:ext cx="697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STA 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2" y="3950139"/>
            <a:ext cx="697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STA 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-5521" y="4436873"/>
            <a:ext cx="697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STA 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512951" y="351204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BA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5340360" y="406234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/>
              <a:t>BA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128019" y="4534146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BA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401876" y="2687329"/>
            <a:ext cx="13318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BAR</a:t>
            </a:r>
          </a:p>
          <a:p>
            <a:r>
              <a:rPr lang="en-US" dirty="0"/>
              <a:t>f</a:t>
            </a:r>
            <a:r>
              <a:rPr lang="en-US" dirty="0" smtClean="0"/>
              <a:t>or STA2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172324" y="2536679"/>
            <a:ext cx="13917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BAR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 STA 3</a:t>
            </a:r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99592" y="2906888"/>
            <a:ext cx="23134" cy="225030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>
            <a:off x="8015824" y="2906888"/>
            <a:ext cx="23134" cy="225030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922726" y="4941168"/>
            <a:ext cx="709309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61"/>
          <p:cNvSpPr txBox="1"/>
          <p:nvPr/>
        </p:nvSpPr>
        <p:spPr>
          <a:xfrm>
            <a:off x="3293692" y="5067448"/>
            <a:ext cx="1747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B0F0"/>
                </a:solidFill>
              </a:rPr>
              <a:t>MU-MIMO TXOP</a:t>
            </a:r>
            <a:endParaRPr lang="en-US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809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Missing BAR/BA</a:t>
            </a:r>
            <a:endParaRPr lang="zh-CN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/>
              <a:t>If the BAR transmitted by the initiator to a responder is missing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The responder shall keep awake and wait until it receives the BAR addressed to it or to the end of TXOP, whichever comes first.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zh-CN" sz="1600" dirty="0"/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/>
              <a:t>If the BA transmitted by a responder STA is missing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If the initiator does not receive the BA transmitted by a responder, it can retransmit the BAR. If it decides to retransmit the BAR within the current TXOP, it shall retransmit it immediately in the original sequence order.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/>
              <a:t>After transmitting the BA, a responder STA shall wait for an additional </a:t>
            </a:r>
            <a:r>
              <a:rPr lang="en-US" altLang="zh-CN" sz="1600" dirty="0" err="1"/>
              <a:t>AckTimeout</a:t>
            </a:r>
            <a:r>
              <a:rPr lang="en-US" altLang="zh-CN" sz="1600" dirty="0"/>
              <a:t> interval.</a:t>
            </a:r>
          </a:p>
          <a:p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Cheng Chen,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August 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598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</TotalTime>
  <Words>1348</Words>
  <Application>Microsoft Office PowerPoint</Application>
  <PresentationFormat>On-screen Show (4:3)</PresentationFormat>
  <Paragraphs>232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MU-MIMO Power Save for 11ay</vt:lpstr>
      <vt:lpstr>Abstract</vt:lpstr>
      <vt:lpstr>Motivation</vt:lpstr>
      <vt:lpstr>MU-MIMO transmission and acknowledgement flow in 11ac</vt:lpstr>
      <vt:lpstr>An example of MU-MIMO transmission and acknowledgement flow</vt:lpstr>
      <vt:lpstr>Proposed MU-MIMO power save scheme</vt:lpstr>
      <vt:lpstr>Proposed ordered BAR/BA exchange</vt:lpstr>
      <vt:lpstr>PowerPoint Presentation</vt:lpstr>
      <vt:lpstr>Missing BAR/BA</vt:lpstr>
      <vt:lpstr>Proposed MU-MIMO power save</vt:lpstr>
      <vt:lpstr>Calculating the feasible power save periods</vt:lpstr>
      <vt:lpstr>Power save benefits</vt:lpstr>
      <vt:lpstr>Power save benefits analysis</vt:lpstr>
      <vt:lpstr>Conclusions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MU-MIMO Power Save for 11ay</dc:title>
  <dc:creator>Chen, Cheng</dc:creator>
  <cp:lastModifiedBy>Chen, Cheng</cp:lastModifiedBy>
  <cp:revision>7</cp:revision>
  <cp:lastPrinted>1601-01-01T00:00:00Z</cp:lastPrinted>
  <dcterms:created xsi:type="dcterms:W3CDTF">2017-08-01T21:56:09Z</dcterms:created>
  <dcterms:modified xsi:type="dcterms:W3CDTF">2017-08-28T03:44:10Z</dcterms:modified>
</cp:coreProperties>
</file>