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handoutMasterIdLst>
    <p:handoutMasterId r:id="rId27"/>
  </p:handoutMasterIdLst>
  <p:sldIdLst>
    <p:sldId id="269" r:id="rId2"/>
    <p:sldId id="271" r:id="rId3"/>
    <p:sldId id="358" r:id="rId4"/>
    <p:sldId id="594" r:id="rId5"/>
    <p:sldId id="443" r:id="rId6"/>
    <p:sldId id="518" r:id="rId7"/>
    <p:sldId id="615" r:id="rId8"/>
    <p:sldId id="563" r:id="rId9"/>
    <p:sldId id="625" r:id="rId10"/>
    <p:sldId id="570" r:id="rId11"/>
    <p:sldId id="571" r:id="rId12"/>
    <p:sldId id="572" r:id="rId13"/>
    <p:sldId id="596" r:id="rId14"/>
    <p:sldId id="573" r:id="rId15"/>
    <p:sldId id="621" r:id="rId16"/>
    <p:sldId id="620" r:id="rId17"/>
    <p:sldId id="626" r:id="rId18"/>
    <p:sldId id="617" r:id="rId19"/>
    <p:sldId id="627" r:id="rId20"/>
    <p:sldId id="623" r:id="rId21"/>
    <p:sldId id="614" r:id="rId22"/>
    <p:sldId id="624" r:id="rId23"/>
    <p:sldId id="616" r:id="rId24"/>
    <p:sldId id="390" r:id="rId2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1" autoAdjust="0"/>
    <p:restoredTop sz="98109" autoAdjust="0"/>
  </p:normalViewPr>
  <p:slideViewPr>
    <p:cSldViewPr>
      <p:cViewPr varScale="1">
        <p:scale>
          <a:sx n="89" d="100"/>
          <a:sy n="89" d="100"/>
        </p:scale>
        <p:origin x="-440" y="-11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352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P802.11-17/1210r4</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smtClean="0"/>
              <a:t>Donald Eastlake 3rd, Huawei Technologies</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P802.11-17/1210r4</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Donald Eastlake 3rd, Huawei Technologies</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P802.11-17/1210r4</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10</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P802.11-17/1210r4</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P802.11-17/1210r4</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P802.11-17/1210r4</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13</a:t>
            </a:fld>
            <a:endParaRPr lang="en-US"/>
          </a:p>
        </p:txBody>
      </p:sp>
    </p:spTree>
    <p:extLst>
      <p:ext uri="{BB962C8B-B14F-4D97-AF65-F5344CB8AC3E}">
        <p14:creationId xmlns:p14="http://schemas.microsoft.com/office/powerpoint/2010/main" val="109656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14</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P802.11-17/1210r4</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P802.11-17/1210r4</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P802.11-17/1210r4</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P802.11-17/1210r4</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18</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P802.11-17/1210r4</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19</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P802.11-17/1210r4</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P802.11-17/1210r4</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20</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P802.11-17/1210r4</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21</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P802.11-17/1210r4</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22</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P802.11-17/1210r4</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23</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P802.11-17/1210r4</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24</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P802.11-17/1210r4</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P802.11-17/1210r4</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P802.11-17/1210r4</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P802.11-17/1210r4</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P802.11-17/1210r4</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P802.11-17/1210r4</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8</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P802.11-17/1210r4</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9</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September 2017</a:t>
            </a:r>
            <a:endParaRPr lang="en-US"/>
          </a:p>
        </p:txBody>
      </p:sp>
      <p:sp>
        <p:nvSpPr>
          <p:cNvPr id="8" name="Footer Placeholder 7"/>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September 2017</a:t>
            </a:r>
            <a:endParaRPr lang="en-US"/>
          </a:p>
        </p:txBody>
      </p:sp>
      <p:sp>
        <p:nvSpPr>
          <p:cNvPr id="4" name="Footer Placeholder 3"/>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September 2017</a:t>
            </a:r>
            <a:endParaRPr lang="en-US"/>
          </a:p>
        </p:txBody>
      </p:sp>
      <p:sp>
        <p:nvSpPr>
          <p:cNvPr id="3" name="Footer Placeholder 2"/>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September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smtClean="0"/>
              <a:t>Donald Eastlake 3rd, Huawei Technologies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a:t>
            </a:r>
            <a:r>
              <a:rPr lang="en-US" sz="1800" b="1" dirty="0" smtClean="0"/>
              <a:t>P802.11-17/</a:t>
            </a:r>
            <a:r>
              <a:rPr lang="en-US" sz="1800" b="1" dirty="0" smtClean="0"/>
              <a:t>1210r4</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smtClean="0"/>
              <a:t>Agenda</a:t>
            </a: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4" Type="http://schemas.openxmlformats.org/officeDocument/2006/relationships/hyperlink" Target="https://standards.ieee.org/develop/policies/bylaws/sb_bylaws.pdf%20section%205.2.1.3" TargetMode="External"/><Relationship Id="rId5" Type="http://schemas.openxmlformats.org/officeDocument/2006/relationships/hyperlink" Target="http://www.ieee802.org/devdocs.shtml"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4.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September 2017</a:t>
            </a:r>
            <a:endParaRPr lang="en-US"/>
          </a:p>
        </p:txBody>
      </p:sp>
      <p:sp>
        <p:nvSpPr>
          <p:cNvPr id="26" name="Footer Placeholder 5"/>
          <p:cNvSpPr>
            <a:spLocks noGrp="1"/>
          </p:cNvSpPr>
          <p:nvPr>
            <p:ph type="ftr" sz="quarter" idx="11"/>
          </p:nvPr>
        </p:nvSpPr>
        <p:spPr/>
        <p:txBody>
          <a:bodyPr/>
          <a:lstStyle/>
          <a:p>
            <a:r>
              <a:rPr lang="en-US" smtClean="0"/>
              <a:t>Donald Eastlake 3rd, Huawei Technologies</a:t>
            </a:r>
            <a:endParaRPr lang="en-US"/>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September 2017 802.11ak Agenda</a:t>
            </a:r>
            <a:endParaRPr lang="en-US" sz="3600" dirty="0">
              <a:latin typeface="Arial" charset="0"/>
            </a:endParaRP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2016-09</a:t>
            </a:r>
            <a:r>
              <a:rPr lang="en-US" sz="1800" b="0" dirty="0" smtClean="0">
                <a:latin typeface="Arial" charset="0"/>
              </a:rPr>
              <a:t>-</a:t>
            </a:r>
            <a:r>
              <a:rPr lang="en-US" sz="1800" b="0" dirty="0" smtClean="0">
                <a:latin typeface="Arial" charset="0"/>
              </a:rPr>
              <a:t>11</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3377348777"/>
              </p:ext>
            </p:extLst>
          </p:nvPr>
        </p:nvGraphicFramePr>
        <p:xfrm>
          <a:off x="685800" y="2590799"/>
          <a:ext cx="7772400" cy="1066801"/>
        </p:xfrm>
        <a:graphic>
          <a:graphicData uri="http://schemas.openxmlformats.org/drawingml/2006/table">
            <a:tbl>
              <a:tblPr/>
              <a:tblGrid>
                <a:gridCol w="1701800"/>
                <a:gridCol w="1406525"/>
                <a:gridCol w="1387475"/>
                <a:gridCol w="1600200"/>
                <a:gridCol w="1676400"/>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Affiliations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Address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a:effectLst/>
                          <a:latin typeface="Times New Roman"/>
                          <a:ea typeface="Times New Roman"/>
                        </a:rPr>
                        <a:t>+1-508-333-2270</a:t>
                      </a:r>
                      <a:endParaRPr lang="en-US" sz="28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smtClean="0">
                <a:latin typeface="Arial" charset="0"/>
              </a:rPr>
              <a:t>All </a:t>
            </a:r>
            <a:r>
              <a:rPr lang="en-US" sz="1600" b="1" dirty="0">
                <a:latin typeface="Arial" charset="0"/>
              </a:rPr>
              <a:t>participants in this meeting have certain obligations under the IEEE-SA Patent Policy. </a:t>
            </a:r>
            <a:endParaRPr lang="en-US" sz="1600" b="1" dirty="0" smtClean="0">
              <a:latin typeface="Arial" charset="0"/>
            </a:endParaRPr>
          </a:p>
          <a:p>
            <a:pPr marL="285750" indent="-285750">
              <a:buFont typeface="Arial"/>
              <a:buChar char="•"/>
            </a:pPr>
            <a:r>
              <a:rPr lang="en-US" sz="1600" b="1" dirty="0" smtClean="0">
                <a:solidFill>
                  <a:srgbClr val="003399"/>
                </a:solidFill>
                <a:latin typeface="Arial" charset="0"/>
              </a:rPr>
              <a:t>Participants </a:t>
            </a:r>
            <a:r>
              <a:rPr lang="en-US" sz="1600" b="1" dirty="0">
                <a:solidFill>
                  <a:srgbClr val="003399"/>
                </a:solidFill>
                <a:latin typeface="Arial" charset="0"/>
              </a:rPr>
              <a:t>[Note: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r>
              <a:rPr lang="en-US" sz="1600" b="1" dirty="0" smtClean="0">
                <a:solidFill>
                  <a:srgbClr val="003399"/>
                </a:solidFill>
                <a:latin typeface="Arial" charset="0"/>
              </a:rPr>
              <a: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a:t>
            </a:r>
            <a:r>
              <a:rPr lang="en-US" sz="1600" b="1" dirty="0" smtClean="0">
                <a:solidFill>
                  <a:srgbClr val="003399"/>
                </a:solidFill>
                <a:latin typeface="Arial" charset="0"/>
              </a:rPr>
              <a:t>represent.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r>
              <a:rPr lang="en-US" sz="1600" b="1" dirty="0" smtClean="0">
                <a:solidFill>
                  <a:srgbClr val="003399"/>
                </a:solidFill>
                <a:latin typeface="Arial" charset="0"/>
              </a:rPr>
              <a:t>)</a:t>
            </a:r>
          </a:p>
          <a:p>
            <a:pPr marL="285750" indent="-285750">
              <a:buFont typeface="Arial"/>
              <a:buChar char="•"/>
            </a:pPr>
            <a:r>
              <a:rPr lang="en-US" sz="1600" b="1" dirty="0" smtClean="0">
                <a:solidFill>
                  <a:srgbClr val="003399"/>
                </a:solidFill>
                <a:latin typeface="Arial" charset="0"/>
              </a:rPr>
              <a:t>The </a:t>
            </a:r>
            <a:r>
              <a:rPr lang="en-US" sz="1600" b="1" dirty="0">
                <a:solidFill>
                  <a:srgbClr val="003399"/>
                </a:solidFill>
                <a:latin typeface="Arial" charset="0"/>
              </a:rPr>
              <a:t>above does not apply if the patent claim is already the subject of an Accepted Letter of Assurance that applies to the proposed standard(s) under consideration by this </a:t>
            </a:r>
            <a:r>
              <a:rPr lang="en-US" sz="1600" b="1" dirty="0" smtClean="0">
                <a:solidFill>
                  <a:srgbClr val="003399"/>
                </a:solidFill>
                <a:latin typeface="Arial" charset="0"/>
              </a:rPr>
              <a:t>group</a:t>
            </a:r>
          </a:p>
          <a:p>
            <a:pPr marL="285750" indent="-285750">
              <a:buFont typeface="Arial"/>
              <a:buChar char="•"/>
            </a:pPr>
            <a:r>
              <a:rPr lang="en-US" sz="1600" b="1" dirty="0" smtClean="0">
                <a:solidFill>
                  <a:srgbClr val="003399"/>
                </a:solidFill>
                <a:latin typeface="Arial" charset="0"/>
              </a:rPr>
              <a:t>Early </a:t>
            </a:r>
            <a:r>
              <a:rPr lang="en-US" sz="1600" b="1" dirty="0">
                <a:solidFill>
                  <a:srgbClr val="003399"/>
                </a:solidFill>
                <a:latin typeface="Arial" charset="0"/>
              </a:rPr>
              <a:t>identification of holders of potential Essential Patent Claims is strongly </a:t>
            </a:r>
            <a:r>
              <a:rPr lang="en-US" sz="1600" b="1" dirty="0" smtClean="0">
                <a:solidFill>
                  <a:srgbClr val="003399"/>
                </a:solidFill>
                <a:latin typeface="Arial" charset="0"/>
              </a:rPr>
              <a:t>encouraged</a:t>
            </a:r>
          </a:p>
          <a:p>
            <a:pPr marL="285750" indent="-285750">
              <a:buFont typeface="Arial"/>
              <a:buChar char="•"/>
            </a:pPr>
            <a:r>
              <a:rPr lang="en-US" sz="1600" b="1" dirty="0" smtClean="0">
                <a:solidFill>
                  <a:srgbClr val="003399"/>
                </a:solidFill>
                <a:latin typeface="Arial" charset="0"/>
              </a:rPr>
              <a:t>No </a:t>
            </a:r>
            <a:r>
              <a:rPr lang="en-US" sz="1600" b="1" dirty="0">
                <a:solidFill>
                  <a:srgbClr val="003399"/>
                </a:solidFill>
                <a:latin typeface="Arial" charset="0"/>
              </a:rPr>
              <a:t>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10</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smtClean="0">
                <a:latin typeface="Arial" charset="0"/>
                <a:cs typeface="Times New Roman" charset="0"/>
              </a:rPr>
              <a:t>All </a:t>
            </a:r>
            <a:r>
              <a:rPr lang="en-US" sz="2400" dirty="0">
                <a:latin typeface="Arial" charset="0"/>
                <a:cs typeface="Times New Roman" charset="0"/>
              </a:rPr>
              <a:t>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11</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9489075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smtClean="0">
                <a:latin typeface="+mj-lt"/>
              </a:rPr>
              <a:t>If </a:t>
            </a:r>
            <a:r>
              <a:rPr lang="en-US" sz="2800" dirty="0">
                <a:latin typeface="+mj-lt"/>
              </a:rPr>
              <a:t>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12</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28615798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09600" y="1600200"/>
            <a:ext cx="7924800" cy="4495800"/>
          </a:xfrm>
        </p:spPr>
        <p:txBody>
          <a:bodyPr/>
          <a:lstStyle/>
          <a:p>
            <a:pPr>
              <a:spcBef>
                <a:spcPts val="600"/>
              </a:spcBef>
              <a:buNone/>
            </a:pPr>
            <a:r>
              <a:rPr lang="en-GB" sz="1600" dirty="0">
                <a:cs typeface="MS Gothic" charset="0"/>
              </a:rPr>
              <a:t>All participation in IEEE 802 Working Group </a:t>
            </a:r>
            <a:r>
              <a:rPr lang="en-GB" sz="1600" dirty="0" smtClean="0">
                <a:cs typeface="MS Gothic" charset="0"/>
              </a:rPr>
              <a:t>meeting </a:t>
            </a:r>
            <a:r>
              <a:rPr lang="en-GB" sz="1600" dirty="0" smtClean="0"/>
              <a:t>(</a:t>
            </a:r>
            <a:r>
              <a:rPr lang="en-GB" sz="1600" dirty="0"/>
              <a:t>Sponsor, Sponsor subgroup, Working Group, Working Group subgroup, etc.</a:t>
            </a:r>
            <a:r>
              <a:rPr lang="en-GB" sz="1600" dirty="0" smtClean="0"/>
              <a:t>)</a:t>
            </a:r>
            <a:r>
              <a:rPr lang="en-GB" sz="1600" dirty="0" smtClean="0">
                <a:cs typeface="MS Gothic" charset="0"/>
              </a:rPr>
              <a:t> </a:t>
            </a:r>
            <a:r>
              <a:rPr lang="en-GB" sz="1600" dirty="0">
                <a:cs typeface="MS Gothic" charset="0"/>
              </a:rPr>
              <a:t>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a:t>
            </a:r>
            <a:r>
              <a:rPr lang="en-GB" sz="1400" u="sng" dirty="0" smtClean="0">
                <a:solidFill>
                  <a:srgbClr val="CCCCFF"/>
                </a:solidFill>
                <a:cs typeface="MS Gothic" charset="0"/>
                <a:hlinkClick r:id="rId3"/>
              </a:rPr>
              <a:t>sb_bylaws.pdf</a:t>
            </a:r>
            <a:r>
              <a:rPr lang="en-GB" sz="1400" u="sng" dirty="0" smtClean="0">
                <a:solidFill>
                  <a:srgbClr val="CCCCFF"/>
                </a:solidFill>
                <a:cs typeface="MS Gothic" charset="0"/>
              </a:rPr>
              <a:t> </a:t>
            </a:r>
            <a:r>
              <a:rPr lang="en-GB" sz="1400" dirty="0" smtClean="0">
                <a:cs typeface="MS Gothic" charset="0"/>
              </a:rPr>
              <a:t>section </a:t>
            </a:r>
            <a:r>
              <a:rPr lang="en-GB" sz="1400" dirty="0">
                <a:cs typeface="MS Gothic" charset="0"/>
              </a:rPr>
              <a:t>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13</a:t>
            </a:fld>
            <a:endParaRPr lang="en-US"/>
          </a:p>
        </p:txBody>
      </p:sp>
    </p:spTree>
    <p:extLst>
      <p:ext uri="{BB962C8B-B14F-4D97-AF65-F5344CB8AC3E}">
        <p14:creationId xmlns:p14="http://schemas.microsoft.com/office/powerpoint/2010/main" val="9341929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14</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3776121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11 September 2017</a:t>
            </a:r>
            <a:br>
              <a:rPr lang="en-US" sz="4000" dirty="0">
                <a:latin typeface="Arial" charset="0"/>
                <a:cs typeface="Arial" charset="0"/>
              </a:rPr>
            </a:br>
            <a:r>
              <a:rPr lang="en-US" dirty="0">
                <a:latin typeface="Arial" charset="0"/>
                <a:cs typeface="Arial" charset="0"/>
              </a:rPr>
              <a:t>13:30-15:</a:t>
            </a:r>
            <a:r>
              <a:rPr lang="en-US" dirty="0" smtClean="0">
                <a:latin typeface="Arial" charset="0"/>
                <a:cs typeface="Arial" charset="0"/>
              </a:rPr>
              <a:t>30, </a:t>
            </a:r>
            <a:r>
              <a:rPr lang="en-US" dirty="0">
                <a:latin typeface="Arial" charset="0"/>
                <a:cs typeface="Arial" charset="0"/>
              </a:rPr>
              <a:t>K</a:t>
            </a:r>
            <a:r>
              <a:rPr lang="en-US" dirty="0" smtClean="0">
                <a:latin typeface="Arial" charset="0"/>
                <a:cs typeface="Arial" charset="0"/>
              </a:rPr>
              <a:t>ona 1</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lvl="1">
              <a:lnSpc>
                <a:spcPct val="80000"/>
              </a:lnSpc>
            </a:pPr>
            <a:r>
              <a:rPr lang="en-US" dirty="0" smtClean="0"/>
              <a:t>Mark Hamilton </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endParaRPr lang="en-US" b="0" dirty="0" smtClean="0"/>
          </a:p>
        </p:txBody>
      </p:sp>
    </p:spTree>
    <p:extLst>
      <p:ext uri="{BB962C8B-B14F-4D97-AF65-F5344CB8AC3E}">
        <p14:creationId xmlns:p14="http://schemas.microsoft.com/office/powerpoint/2010/main" val="9908988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16</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13:30-15:</a:t>
            </a:r>
            <a:r>
              <a:rPr lang="en-US" dirty="0" smtClean="0">
                <a:latin typeface="Arial" charset="0"/>
                <a:cs typeface="Arial" charset="0"/>
              </a:rPr>
              <a:t>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a:t>
            </a:r>
            <a:r>
              <a:rPr lang="en-US" b="0" dirty="0" smtClean="0"/>
              <a:t>1134r2, </a:t>
            </a:r>
            <a:r>
              <a:rPr lang="en-US" b="0" dirty="0" err="1"/>
              <a:t>GaneshVenkatesan</a:t>
            </a:r>
            <a:r>
              <a:rPr lang="en-US" b="0" dirty="0"/>
              <a:t> (Intel</a:t>
            </a:r>
            <a:r>
              <a:rPr lang="en-US" b="0" dirty="0" smtClean="0"/>
              <a:t>)</a:t>
            </a:r>
          </a:p>
          <a:p>
            <a:pPr lvl="1">
              <a:lnSpc>
                <a:spcPct val="80000"/>
              </a:lnSpc>
            </a:pPr>
            <a:r>
              <a:rPr lang="en-US" b="0" dirty="0" smtClean="0"/>
              <a:t>Minor changes needed due to references to document from resolutions.</a:t>
            </a:r>
            <a:endParaRPr lang="en-US" b="0" dirty="0"/>
          </a:p>
          <a:p>
            <a:pPr>
              <a:lnSpc>
                <a:spcPct val="80000"/>
              </a:lnSpc>
            </a:pPr>
            <a:r>
              <a:rPr lang="en-US" b="0" dirty="0"/>
              <a:t>11-17/</a:t>
            </a:r>
            <a:r>
              <a:rPr lang="en-US" b="0" dirty="0" smtClean="0"/>
              <a:t>1389r1, </a:t>
            </a:r>
            <a:r>
              <a:rPr lang="en-US" b="0" dirty="0"/>
              <a:t>Joseph Levy (</a:t>
            </a:r>
            <a:r>
              <a:rPr lang="en-US" b="0" dirty="0" err="1"/>
              <a:t>InterDigital</a:t>
            </a:r>
            <a:r>
              <a:rPr lang="en-US" b="0" dirty="0" smtClean="0"/>
              <a:t>)</a:t>
            </a:r>
          </a:p>
          <a:p>
            <a:pPr lvl="1">
              <a:lnSpc>
                <a:spcPct val="80000"/>
              </a:lnSpc>
            </a:pPr>
            <a:r>
              <a:rPr lang="en-US" dirty="0" smtClean="0"/>
              <a:t>Discussion and wording changes, an r2 will be posted for later approval.</a:t>
            </a:r>
            <a:endParaRPr lang="en-US" b="0" dirty="0"/>
          </a:p>
          <a:p>
            <a:pPr>
              <a:lnSpc>
                <a:spcPct val="80000"/>
              </a:lnSpc>
            </a:pP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6821419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17</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13:30-15:</a:t>
            </a:r>
            <a:r>
              <a:rPr lang="en-US" dirty="0" smtClean="0">
                <a:latin typeface="Arial" charset="0"/>
                <a:cs typeface="Arial" charset="0"/>
              </a:rPr>
              <a:t>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a:t>11-17/</a:t>
            </a:r>
            <a:r>
              <a:rPr lang="en-US" b="0" dirty="0" smtClean="0"/>
              <a:t>1134r3, </a:t>
            </a:r>
            <a:r>
              <a:rPr lang="en-US" b="0" dirty="0" err="1"/>
              <a:t>GaneshVenkatesan</a:t>
            </a:r>
            <a:r>
              <a:rPr lang="en-US" b="0" dirty="0"/>
              <a:t> (Intel</a:t>
            </a:r>
            <a:r>
              <a:rPr lang="en-US" b="0" dirty="0" smtClean="0"/>
              <a:t>)</a:t>
            </a:r>
            <a:endParaRPr lang="en-US" b="0" dirty="0"/>
          </a:p>
          <a:p>
            <a:pPr marL="0" indent="0">
              <a:lnSpc>
                <a:spcPct val="80000"/>
              </a:lnSpc>
              <a:buNone/>
            </a:pPr>
            <a:r>
              <a:rPr lang="en-US" dirty="0" smtClean="0"/>
              <a:t>Motion [57], </a:t>
            </a:r>
            <a:r>
              <a:rPr lang="en-US" b="0" dirty="0" smtClean="0"/>
              <a:t>To approve the comment resolutions in 11-17/1134r3 and direct the Editor to incorporate them into the P802.11ak draft.</a:t>
            </a:r>
          </a:p>
          <a:p>
            <a:pPr marL="0" indent="0">
              <a:lnSpc>
                <a:spcPct val="80000"/>
              </a:lnSpc>
              <a:buNone/>
            </a:pPr>
            <a:r>
              <a:rPr lang="en-US" sz="2000" b="0" dirty="0"/>
              <a:t>	</a:t>
            </a:r>
            <a:r>
              <a:rPr lang="en-US" sz="2000" b="0" dirty="0" smtClean="0"/>
              <a:t>Moved: </a:t>
            </a:r>
            <a:r>
              <a:rPr lang="en-US" sz="2000" b="0" dirty="0" err="1" smtClean="0"/>
              <a:t>GaneshVenkatesan</a:t>
            </a:r>
            <a:r>
              <a:rPr lang="en-US" sz="2000" b="0" dirty="0" smtClean="0"/>
              <a:t> Seconded: Jon </a:t>
            </a:r>
            <a:r>
              <a:rPr lang="en-US" sz="2000" b="0" dirty="0" err="1" smtClean="0"/>
              <a:t>Rosdahl</a:t>
            </a:r>
            <a:endParaRPr lang="en-US" sz="2000" b="0" dirty="0" smtClean="0"/>
          </a:p>
          <a:p>
            <a:pPr marL="0" indent="0">
              <a:lnSpc>
                <a:spcPct val="80000"/>
              </a:lnSpc>
              <a:buNone/>
            </a:pPr>
            <a:r>
              <a:rPr lang="en-US" sz="2000" b="0" dirty="0"/>
              <a:t>	</a:t>
            </a:r>
            <a:r>
              <a:rPr lang="en-US" sz="2000" b="0" dirty="0" smtClean="0"/>
              <a:t>Yes: 5    No: 0   Abstain: 0</a:t>
            </a:r>
          </a:p>
          <a:p>
            <a:pPr marL="0" indent="0">
              <a:lnSpc>
                <a:spcPct val="80000"/>
              </a:lnSpc>
              <a:buNone/>
            </a:pPr>
            <a:endParaRPr lang="en-US" b="0" dirty="0" smtClean="0"/>
          </a:p>
          <a:p>
            <a:pPr marL="0" indent="0">
              <a:lnSpc>
                <a:spcPct val="80000"/>
              </a:lnSpc>
              <a:buNone/>
            </a:pPr>
            <a:r>
              <a:rPr lang="en-US" b="0" dirty="0" smtClean="0"/>
              <a:t>Discussion: Add a legend to each figure in 11-17/032r6 saying “In this figure “ISS” means Internal </a:t>
            </a:r>
            <a:r>
              <a:rPr lang="en-US" b="0" dirty="0" err="1" smtClean="0"/>
              <a:t>Sublayer</a:t>
            </a:r>
            <a:r>
              <a:rPr lang="en-US" b="0" dirty="0" smtClean="0"/>
              <a:t> Service.”</a:t>
            </a:r>
          </a:p>
          <a:p>
            <a:pPr marL="0" indent="0">
              <a:lnSpc>
                <a:spcPct val="80000"/>
              </a:lnSpc>
              <a:buNone/>
            </a:pPr>
            <a:endParaRPr lang="en-US" b="0" dirty="0"/>
          </a:p>
          <a:p>
            <a:pPr>
              <a:lnSpc>
                <a:spcPct val="80000"/>
              </a:lnSpc>
            </a:pPr>
            <a:r>
              <a:rPr lang="en-US" dirty="0"/>
              <a:t>Recess until 8</a:t>
            </a:r>
            <a:r>
              <a:rPr lang="en-US" dirty="0" smtClean="0"/>
              <a:t>:</a:t>
            </a:r>
            <a:r>
              <a:rPr lang="en-US" dirty="0"/>
              <a:t>0</a:t>
            </a:r>
            <a:r>
              <a:rPr lang="en-US" dirty="0" smtClean="0"/>
              <a:t>0 Tuesday evening.</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1672143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18</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08:00–10:</a:t>
            </a:r>
            <a:r>
              <a:rPr lang="en-US" dirty="0" smtClean="0">
                <a:latin typeface="Arial" charset="0"/>
                <a:cs typeface="Arial" charset="0"/>
              </a:rPr>
              <a:t>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b="0" dirty="0"/>
              <a:t>11-17/0898r8, Donald Eastlake (Huawei)</a:t>
            </a:r>
          </a:p>
          <a:p>
            <a:pPr>
              <a:lnSpc>
                <a:spcPct val="80000"/>
              </a:lnSpc>
            </a:pPr>
            <a:r>
              <a:rPr lang="en-US" b="0" dirty="0"/>
              <a:t>11-17/1451r0, Mark Hamilton (Ruckus)</a:t>
            </a:r>
          </a:p>
          <a:p>
            <a:pPr>
              <a:lnSpc>
                <a:spcPct val="80000"/>
              </a:lnSpc>
            </a:pPr>
            <a:endParaRPr lang="en-US" b="0" dirty="0" smtClean="0"/>
          </a:p>
        </p:txBody>
      </p:sp>
    </p:spTree>
    <p:extLst>
      <p:ext uri="{BB962C8B-B14F-4D97-AF65-F5344CB8AC3E}">
        <p14:creationId xmlns:p14="http://schemas.microsoft.com/office/powerpoint/2010/main" val="33958854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19</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08:00–10:</a:t>
            </a:r>
            <a:r>
              <a:rPr lang="en-US" dirty="0" smtClean="0">
                <a:latin typeface="Arial" charset="0"/>
                <a:cs typeface="Arial" charset="0"/>
              </a:rPr>
              <a:t>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smtClean="0"/>
              <a:t>Moved</a:t>
            </a:r>
            <a:r>
              <a:rPr lang="en-US" dirty="0"/>
              <a:t>, </a:t>
            </a:r>
            <a:r>
              <a:rPr lang="en-US" b="0" dirty="0"/>
              <a:t>to adopted the Figures in 11-17/0932r6 and direct the Editor to insert them into the 11ak draft.</a:t>
            </a:r>
          </a:p>
          <a:p>
            <a:pPr lvl="1">
              <a:lnSpc>
                <a:spcPct val="80000"/>
              </a:lnSpc>
            </a:pPr>
            <a:r>
              <a:rPr lang="en-US" dirty="0"/>
              <a:t>Moved:     Seconded:</a:t>
            </a:r>
          </a:p>
          <a:p>
            <a:pPr lvl="1">
              <a:lnSpc>
                <a:spcPct val="80000"/>
              </a:lnSpc>
            </a:pPr>
            <a:r>
              <a:rPr lang="en-US" dirty="0"/>
              <a:t>Yes:    No:    Abstain:</a:t>
            </a:r>
          </a:p>
          <a:p>
            <a:pPr>
              <a:lnSpc>
                <a:spcPct val="80000"/>
              </a:lnSpc>
            </a:pPr>
            <a:endParaRPr lang="en-US" b="0" dirty="0" smtClean="0"/>
          </a:p>
          <a:p>
            <a:pPr>
              <a:lnSpc>
                <a:spcPct val="80000"/>
              </a:lnSpc>
            </a:pPr>
            <a:r>
              <a:rPr lang="en-US" dirty="0" smtClean="0"/>
              <a:t>Recess until 21:</a:t>
            </a:r>
            <a:r>
              <a:rPr lang="en-US" dirty="0"/>
              <a:t>3</a:t>
            </a:r>
            <a:r>
              <a:rPr lang="en-US" dirty="0" smtClean="0"/>
              <a:t>0 Tuesday evening</a:t>
            </a:r>
          </a:p>
          <a:p>
            <a:pPr>
              <a:lnSpc>
                <a:spcPct val="80000"/>
              </a:lnSpc>
            </a:pPr>
            <a:endParaRPr lang="en-US" b="0" dirty="0" smtClean="0"/>
          </a:p>
        </p:txBody>
      </p:sp>
    </p:spTree>
    <p:extLst>
      <p:ext uri="{BB962C8B-B14F-4D97-AF65-F5344CB8AC3E}">
        <p14:creationId xmlns:p14="http://schemas.microsoft.com/office/powerpoint/2010/main" val="26388027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a:t>
            </a:r>
            <a:r>
              <a:rPr lang="en-US" sz="4000" dirty="0" smtClean="0">
                <a:solidFill>
                  <a:srgbClr val="0000FF"/>
                </a:solidFill>
                <a:latin typeface="Arial Black" charset="0"/>
              </a:rPr>
              <a:t>802.11ak/GLK:</a:t>
            </a:r>
            <a:r>
              <a:rPr lang="en-US" sz="4000" dirty="0">
                <a:solidFill>
                  <a:srgbClr val="0000FF"/>
                </a:solidFill>
                <a:latin typeface="Arial Black" charset="0"/>
              </a:rPr>
              <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a:t>
            </a:r>
            <a:r>
              <a:rPr lang="en-GB" sz="4000" dirty="0" smtClean="0">
                <a:solidFill>
                  <a:srgbClr val="0000FF"/>
                </a:solidFill>
                <a:latin typeface="Arial"/>
                <a:cs typeface="Arial"/>
              </a:rPr>
              <a:t>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Waikoloa, Hawai‘i</a:t>
            </a:r>
            <a:endParaRPr lang="en-US" sz="2800" dirty="0">
              <a:latin typeface="Arial" charset="0"/>
            </a:endParaRPr>
          </a:p>
          <a:p>
            <a:pPr algn="ctr">
              <a:lnSpc>
                <a:spcPct val="90000"/>
              </a:lnSpc>
              <a:buFontTx/>
              <a:buNone/>
            </a:pPr>
            <a:r>
              <a:rPr lang="en-US" sz="2800" dirty="0" smtClean="0">
                <a:latin typeface="Arial" charset="0"/>
              </a:rPr>
              <a:t>11-14 September 2017</a:t>
            </a:r>
          </a:p>
          <a:p>
            <a:pPr algn="ctr">
              <a:lnSpc>
                <a:spcPct val="90000"/>
              </a:lnSpc>
              <a:buFontTx/>
              <a:buNone/>
            </a:pPr>
            <a:endParaRPr lang="en-US" dirty="0">
              <a:latin typeface="Arial" charset="0"/>
            </a:endParaRPr>
          </a:p>
          <a:p>
            <a:pPr algn="ctr">
              <a:lnSpc>
                <a:spcPct val="90000"/>
              </a:lnSpc>
              <a:buFontTx/>
              <a:buNone/>
            </a:pPr>
            <a:r>
              <a:rPr lang="en-US" dirty="0" smtClean="0">
                <a:latin typeface="Arial" charset="0"/>
              </a:rPr>
              <a:t>Chair &amp; Editor: </a:t>
            </a:r>
            <a:r>
              <a:rPr lang="en-US" dirty="0">
                <a:latin typeface="Arial" charset="0"/>
              </a:rPr>
              <a:t>Donald E. Eastlake </a:t>
            </a:r>
            <a:r>
              <a:rPr lang="en-US" dirty="0" smtClean="0">
                <a:latin typeface="Arial" charset="0"/>
              </a:rPr>
              <a:t>3</a:t>
            </a:r>
            <a:r>
              <a:rPr lang="en-US" baseline="30000" dirty="0" smtClean="0">
                <a:latin typeface="Arial" charset="0"/>
              </a:rPr>
              <a:t>rd</a:t>
            </a:r>
            <a:r>
              <a:rPr lang="en-US" dirty="0" smtClean="0">
                <a:latin typeface="Arial" charset="0"/>
              </a:rPr>
              <a:t> (Huawei)</a:t>
            </a:r>
            <a:endParaRPr lang="en-US" dirty="0">
              <a:latin typeface="Arial" charset="0"/>
            </a:endParaRPr>
          </a:p>
          <a:p>
            <a:pPr algn="ctr">
              <a:lnSpc>
                <a:spcPct val="90000"/>
              </a:lnSpc>
              <a:buFontTx/>
              <a:buNone/>
            </a:pPr>
            <a:r>
              <a:rPr lang="en-US" sz="1600" dirty="0" smtClean="0">
                <a:latin typeface="Arial" charset="0"/>
                <a:hlinkClick r:id="rId3"/>
              </a:rPr>
              <a:t>d3e3e3@gmail.com</a:t>
            </a:r>
            <a:r>
              <a:rPr lang="en-US" sz="1600" dirty="0" smtClean="0">
                <a:latin typeface="Arial" charset="0"/>
              </a:rPr>
              <a:t>     +</a:t>
            </a:r>
            <a:r>
              <a:rPr lang="en-US" sz="1600" dirty="0">
                <a:latin typeface="Arial" charset="0"/>
              </a:rPr>
              <a:t>1-508</a:t>
            </a:r>
            <a:r>
              <a:rPr lang="en-US" sz="1600" dirty="0" smtClean="0">
                <a:latin typeface="Arial" charset="0"/>
              </a:rPr>
              <a:t>-333-2270</a:t>
            </a:r>
          </a:p>
          <a:p>
            <a:pPr algn="ctr">
              <a:lnSpc>
                <a:spcPct val="90000"/>
              </a:lnSpc>
              <a:buFontTx/>
              <a:buNone/>
            </a:pPr>
            <a:r>
              <a:rPr lang="en-US" sz="1800" dirty="0" smtClean="0">
                <a:latin typeface="Arial" charset="0"/>
              </a:rPr>
              <a:t>Vice Chair: Mark Hamilton (Ruckus Wireless)</a:t>
            </a:r>
          </a:p>
          <a:p>
            <a:pPr algn="ctr">
              <a:lnSpc>
                <a:spcPct val="90000"/>
              </a:lnSpc>
              <a:buFontTx/>
              <a:buNone/>
            </a:pPr>
            <a:r>
              <a:rPr lang="en-US" sz="1800" dirty="0" smtClean="0">
                <a:latin typeface="Arial" charset="0"/>
              </a:rPr>
              <a:t>Vice Editor: Norm Finn (Huawei)</a:t>
            </a:r>
            <a:endParaRPr lang="en-US" sz="1800" dirty="0">
              <a:latin typeface="Arial" charset="0"/>
            </a:endParaRPr>
          </a:p>
          <a:p>
            <a:pPr algn="ctr">
              <a:lnSpc>
                <a:spcPct val="90000"/>
              </a:lnSpc>
              <a:buFontTx/>
              <a:buNone/>
            </a:pPr>
            <a:r>
              <a:rPr lang="en-US" sz="1800" dirty="0" smtClean="0">
                <a:latin typeface="Arial" charset="0"/>
              </a:rPr>
              <a:t>Secretary: </a:t>
            </a:r>
            <a:r>
              <a:rPr lang="en-US" sz="1800" dirty="0" smtClean="0">
                <a:solidFill>
                  <a:srgbClr val="FF0000"/>
                </a:solidFill>
                <a:latin typeface="Arial" charset="0"/>
              </a:rPr>
              <a:t>Vacant</a:t>
            </a:r>
            <a:endParaRPr lang="en-US" sz="1800" b="0" dirty="0" smtClean="0">
              <a:solidFill>
                <a:srgbClr val="FF0000"/>
              </a:solidFill>
              <a:latin typeface="Arial" charset="0"/>
            </a:endParaRPr>
          </a:p>
          <a:p>
            <a:pPr algn="ctr">
              <a:lnSpc>
                <a:spcPct val="90000"/>
              </a:lnSpc>
              <a:buFontTx/>
              <a:buNone/>
            </a:pPr>
            <a:r>
              <a:rPr lang="en-US" sz="1600" b="0" dirty="0" smtClean="0">
                <a:latin typeface="Arial" charset="0"/>
              </a:rPr>
              <a:t>Mailing list: STDS-802-11-TGAK@listserv.ieee.org</a:t>
            </a:r>
            <a:endParaRPr lang="en-US" sz="1600" dirty="0">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20</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19:30–21:</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until 08:00 Thursday</a:t>
            </a:r>
          </a:p>
          <a:p>
            <a:pPr>
              <a:lnSpc>
                <a:spcPct val="80000"/>
              </a:lnSpc>
            </a:pPr>
            <a:endParaRPr lang="en-US" b="0" dirty="0" smtClean="0"/>
          </a:p>
        </p:txBody>
      </p:sp>
    </p:spTree>
    <p:extLst>
      <p:ext uri="{BB962C8B-B14F-4D97-AF65-F5344CB8AC3E}">
        <p14:creationId xmlns:p14="http://schemas.microsoft.com/office/powerpoint/2010/main" val="11243372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21</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08:00–10:</a:t>
            </a:r>
            <a:r>
              <a:rPr lang="en-US" dirty="0" smtClean="0">
                <a:latin typeface="Arial" charset="0"/>
                <a:cs typeface="Arial" charset="0"/>
              </a:rPr>
              <a:t>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08:00</a:t>
            </a:r>
            <a:endParaRPr lang="en-US" dirty="0"/>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until 13:30 Thursday afternoon</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29303378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22</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08:00</a:t>
            </a:r>
            <a:endParaRPr lang="en-US" dirty="0"/>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15267381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23</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b="0" dirty="0" smtClean="0"/>
          </a:p>
          <a:p>
            <a:pPr>
              <a:lnSpc>
                <a:spcPct val="80000"/>
              </a:lnSpc>
            </a:pPr>
            <a:r>
              <a:rPr lang="en-US" b="0" dirty="0" smtClean="0"/>
              <a:t>Teleconferences discussion</a:t>
            </a:r>
            <a:endParaRPr lang="en-US" b="0" dirty="0"/>
          </a:p>
          <a:p>
            <a:pPr>
              <a:lnSpc>
                <a:spcPct val="80000"/>
              </a:lnSpc>
            </a:pPr>
            <a:r>
              <a:rPr lang="en-US" dirty="0" smtClean="0"/>
              <a:t>Moved</a:t>
            </a:r>
            <a:r>
              <a:rPr lang="en-US" dirty="0"/>
              <a:t>, to hold 802.11ak Teleconferences</a:t>
            </a:r>
            <a:r>
              <a:rPr lang="en-US" b="0" dirty="0"/>
              <a:t>:</a:t>
            </a:r>
          </a:p>
          <a:p>
            <a:pPr lvl="1">
              <a:lnSpc>
                <a:spcPct val="80000"/>
              </a:lnSpc>
            </a:pPr>
            <a:r>
              <a:rPr lang="en-US" sz="2400" b="1" dirty="0" smtClean="0"/>
              <a:t>1 </a:t>
            </a:r>
            <a:r>
              <a:rPr lang="en-US" sz="2400" dirty="0"/>
              <a:t>hour teleconferences through the </a:t>
            </a:r>
            <a:r>
              <a:rPr lang="en-US" sz="2400" dirty="0" smtClean="0"/>
              <a:t>November 2017 </a:t>
            </a:r>
            <a:r>
              <a:rPr lang="en-US" sz="2400" dirty="0"/>
              <a:t>802.11 meeting on </a:t>
            </a:r>
            <a:r>
              <a:rPr lang="en-US" sz="2400" dirty="0" smtClean="0"/>
              <a:t>Monday TBD at </a:t>
            </a:r>
            <a:r>
              <a:rPr lang="en-US" sz="2400" dirty="0"/>
              <a:t>9</a:t>
            </a:r>
            <a:r>
              <a:rPr lang="en-US" sz="2400" dirty="0" smtClean="0"/>
              <a:t>am Eastern </a:t>
            </a:r>
            <a:r>
              <a:rPr lang="en-US" sz="2400" dirty="0"/>
              <a:t>US Time.</a:t>
            </a:r>
          </a:p>
          <a:p>
            <a:pPr lvl="1">
              <a:lnSpc>
                <a:spcPct val="80000"/>
              </a:lnSpc>
            </a:pPr>
            <a:r>
              <a:rPr lang="en-US" dirty="0" smtClean="0"/>
              <a:t>Yes</a:t>
            </a:r>
            <a:r>
              <a:rPr lang="en-US" dirty="0"/>
              <a:t>:    No:    Abstain: </a:t>
            </a:r>
          </a:p>
          <a:p>
            <a:pPr lvl="1">
              <a:lnSpc>
                <a:spcPct val="80000"/>
              </a:lnSpc>
            </a:pPr>
            <a:endParaRPr lang="en-US" dirty="0" smtClean="0"/>
          </a:p>
          <a:p>
            <a:pPr>
              <a:lnSpc>
                <a:spcPct val="80000"/>
              </a:lnSpc>
            </a:pPr>
            <a:r>
              <a:rPr lang="en-US" dirty="0" smtClean="0"/>
              <a:t>Adjourn </a:t>
            </a:r>
            <a:r>
              <a:rPr lang="en-US" dirty="0" err="1" smtClean="0"/>
              <a:t>TGak</a:t>
            </a:r>
            <a:endParaRPr lang="en-US" dirty="0"/>
          </a:p>
          <a:p>
            <a:pPr lvl="1">
              <a:lnSpc>
                <a:spcPct val="80000"/>
              </a:lnSpc>
            </a:pPr>
            <a:endParaRPr lang="en-US" dirty="0" smtClean="0"/>
          </a:p>
        </p:txBody>
      </p:sp>
    </p:spTree>
    <p:extLst>
      <p:ext uri="{BB962C8B-B14F-4D97-AF65-F5344CB8AC3E}">
        <p14:creationId xmlns:p14="http://schemas.microsoft.com/office/powerpoint/2010/main" val="25469268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24</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smtClean="0"/>
              <a:t>802.11ak PAR </a:t>
            </a:r>
            <a:r>
              <a:rPr lang="en-GB" dirty="0"/>
              <a:t>and Five Criterion</a:t>
            </a:r>
          </a:p>
          <a:p>
            <a:pPr lvl="1">
              <a:lnSpc>
                <a:spcPct val="80000"/>
              </a:lnSpc>
            </a:pPr>
            <a:r>
              <a:rPr lang="en-GB" dirty="0">
                <a:hlinkClick r:id="rId3"/>
              </a:rPr>
              <a:t>https://development.standards.ieee.org/get-file/P802.11ak.pdf?t=</a:t>
            </a:r>
            <a:r>
              <a:rPr lang="en-GB" dirty="0" smtClean="0">
                <a:hlinkClick r:id="rId3"/>
              </a:rPr>
              <a:t>77398400003</a:t>
            </a:r>
            <a:r>
              <a:rPr lang="en-GB" dirty="0" smtClean="0"/>
              <a:t> </a:t>
            </a:r>
            <a:endParaRPr lang="en-GB" dirty="0"/>
          </a:p>
          <a:p>
            <a:pPr lvl="2">
              <a:lnSpc>
                <a:spcPct val="80000"/>
              </a:lnSpc>
            </a:pPr>
            <a:r>
              <a:rPr lang="en-GB" dirty="0"/>
              <a:t>11-12/1207r1, “802.11 GLK Draft PAR</a:t>
            </a:r>
            <a:r>
              <a:rPr lang="en-GB" dirty="0" smtClean="0"/>
              <a:t>”</a:t>
            </a:r>
          </a:p>
          <a:p>
            <a:pPr lvl="2">
              <a:lnSpc>
                <a:spcPct val="80000"/>
              </a:lnSpc>
            </a:pPr>
            <a:r>
              <a:rPr lang="en-GB" dirty="0" smtClean="0"/>
              <a:t>11-12</a:t>
            </a:r>
            <a:r>
              <a:rPr lang="en-GB" dirty="0"/>
              <a:t>/1208r0, “802.11 GLK Draft 5C</a:t>
            </a:r>
            <a:r>
              <a:rPr lang="en-GB" dirty="0" smtClean="0"/>
              <a:t>”</a:t>
            </a:r>
          </a:p>
          <a:p>
            <a:pPr lvl="2">
              <a:lnSpc>
                <a:spcPct val="80000"/>
              </a:lnSpc>
            </a:pPr>
            <a:endParaRPr lang="en-GB" dirty="0" smtClean="0"/>
          </a:p>
          <a:p>
            <a:pPr>
              <a:lnSpc>
                <a:spcPct val="80000"/>
              </a:lnSpc>
            </a:pPr>
            <a:r>
              <a:rPr lang="en-GB" dirty="0" smtClean="0"/>
              <a:t>Draft 4.0 of 802.11ak (now in Sponsor Ballot):</a:t>
            </a:r>
          </a:p>
          <a:p>
            <a:pPr lvl="1">
              <a:lnSpc>
                <a:spcPct val="80000"/>
              </a:lnSpc>
            </a:pPr>
            <a:r>
              <a:rPr lang="en-GB" dirty="0" smtClean="0">
                <a:hlinkClick r:id="rId4"/>
              </a:rPr>
              <a:t>http://www.ieee802.org/11/private/Draft_Standards</a:t>
            </a:r>
            <a:r>
              <a:rPr lang="en-GB" smtClean="0">
                <a:hlinkClick r:id="rId4"/>
              </a:rPr>
              <a:t>/11ak/Draft P802.11ak_D4.0.pdf</a:t>
            </a:r>
            <a:r>
              <a:rPr lang="en-GB" smtClean="0"/>
              <a:t> </a:t>
            </a:r>
            <a:endParaRPr lang="en-GB" dirty="0" smtClean="0"/>
          </a:p>
          <a:p>
            <a:pPr lvl="1">
              <a:lnSpc>
                <a:spcPct val="80000"/>
              </a:lnSpc>
            </a:pPr>
            <a:endParaRPr lang="en-GB" dirty="0" smtClean="0"/>
          </a:p>
          <a:p>
            <a:pPr>
              <a:lnSpc>
                <a:spcPct val="80000"/>
              </a:lnSpc>
            </a:pPr>
            <a:r>
              <a:rPr lang="en-GB" dirty="0" smtClean="0"/>
              <a:t>802.1Qbz and 80</a:t>
            </a:r>
            <a:r>
              <a:rPr lang="en-US" dirty="0" smtClean="0"/>
              <a:t>2.1AC</a:t>
            </a:r>
            <a:r>
              <a:rPr lang="en-US" dirty="0"/>
              <a:t>-REV </a:t>
            </a:r>
            <a:r>
              <a:rPr lang="en-GB" dirty="0" smtClean="0"/>
              <a:t>are published as IEEE </a:t>
            </a:r>
            <a:r>
              <a:rPr lang="en-GB" dirty="0" err="1" smtClean="0"/>
              <a:t>Std</a:t>
            </a:r>
            <a:r>
              <a:rPr lang="en-GB" dirty="0" smtClean="0"/>
              <a:t> 802.1Qbz-2016 and </a:t>
            </a:r>
            <a:r>
              <a:rPr lang="en-US" dirty="0"/>
              <a:t>IEEE </a:t>
            </a:r>
            <a:r>
              <a:rPr lang="en-US" dirty="0" err="1"/>
              <a:t>Std</a:t>
            </a:r>
            <a:r>
              <a:rPr lang="en-US" dirty="0"/>
              <a:t> 802.1AC-</a:t>
            </a:r>
            <a:r>
              <a:rPr lang="en-US" dirty="0" smtClean="0"/>
              <a:t>2016</a:t>
            </a:r>
            <a:endParaRPr lang="en-GB" dirty="0" smtClean="0"/>
          </a:p>
          <a:p>
            <a:pPr lvl="1">
              <a:lnSpc>
                <a:spcPct val="80000"/>
              </a:lnSpc>
            </a:pPr>
            <a:r>
              <a:rPr lang="en-GB" dirty="0" smtClean="0"/>
              <a:t>Last Drafts:</a:t>
            </a:r>
          </a:p>
          <a:p>
            <a:pPr lvl="2">
              <a:lnSpc>
                <a:spcPct val="80000"/>
              </a:lnSpc>
            </a:pPr>
            <a:r>
              <a:rPr lang="en-GB" dirty="0" smtClean="0">
                <a:hlinkClick r:id="rId5"/>
              </a:rPr>
              <a:t>http://www.ieee802.org/1/files/private/bz-drafts/d2/802-1Qbz-d2-4.pdf</a:t>
            </a:r>
            <a:endParaRPr lang="en-GB" dirty="0" smtClean="0"/>
          </a:p>
          <a:p>
            <a:pPr lvl="2">
              <a:lnSpc>
                <a:spcPct val="80000"/>
              </a:lnSpc>
            </a:pPr>
            <a:r>
              <a:rPr lang="en-US" dirty="0" smtClean="0">
                <a:hlinkClick r:id="rId6"/>
              </a:rPr>
              <a:t>http://www.ieee802.org/1/files/private/ac-rev-drafts/d4/802-1ac-rev-d4-0.pdf</a:t>
            </a:r>
            <a:endParaRPr lang="en-US" dirty="0"/>
          </a:p>
          <a:p>
            <a:pPr>
              <a:lnSpc>
                <a:spcPct val="80000"/>
              </a:lnSpc>
            </a:pPr>
            <a:r>
              <a:rPr lang="en-US" sz="1800" b="0" dirty="0" smtClean="0"/>
              <a:t>(Note: you can use 802.1 or 802.11 credential to access either members site.)</a:t>
            </a:r>
            <a:endParaRPr lang="en-US" sz="1800" b="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September 2017</a:t>
            </a:r>
            <a:endParaRPr lang="en-US"/>
          </a:p>
        </p:txBody>
      </p:sp>
      <p:sp>
        <p:nvSpPr>
          <p:cNvPr id="6" name="Footer Placeholder 4"/>
          <p:cNvSpPr>
            <a:spLocks noGrp="1"/>
          </p:cNvSpPr>
          <p:nvPr>
            <p:ph type="ftr" sz="quarter" idx="11"/>
          </p:nvPr>
        </p:nvSpPr>
        <p:spPr/>
        <p:txBody>
          <a:bodyPr/>
          <a:lstStyle/>
          <a:p>
            <a:r>
              <a:rPr lang="en-US" smtClean="0"/>
              <a:t>Donald Eastlake 3rd, Huawei Technologies</a:t>
            </a:r>
            <a:endParaRPr lang="en-US"/>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791200"/>
            <a:ext cx="7772400" cy="457200"/>
          </a:xfrm>
        </p:spPr>
        <p:txBody>
          <a:bodyPr/>
          <a:lstStyle/>
          <a:p>
            <a:r>
              <a:rPr lang="en-US" dirty="0" smtClean="0">
                <a:latin typeface="Arial"/>
                <a:cs typeface="Arial"/>
              </a:rPr>
              <a:t>Hilton Waikoloa Village, Waikoloa, Hawai‘i</a:t>
            </a:r>
            <a:endParaRPr lang="en-US" dirty="0">
              <a:latin typeface="Arial"/>
              <a:cs typeface="Arial"/>
            </a:endParaRPr>
          </a:p>
        </p:txBody>
      </p:sp>
      <p:pic>
        <p:nvPicPr>
          <p:cNvPr id="8" name="Picture 7"/>
          <p:cNvPicPr>
            <a:picLocks noChangeAspect="1"/>
          </p:cNvPicPr>
          <p:nvPr/>
        </p:nvPicPr>
        <p:blipFill>
          <a:blip r:embed="rId3"/>
          <a:stretch>
            <a:fillRect/>
          </a:stretch>
        </p:blipFill>
        <p:spPr>
          <a:xfrm>
            <a:off x="0" y="1790700"/>
            <a:ext cx="9144000" cy="3619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Arial"/>
                <a:cs typeface="Arial"/>
              </a:rPr>
              <a:t>TGak</a:t>
            </a:r>
            <a:r>
              <a:rPr lang="en-US" sz="3600" dirty="0" smtClean="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smtClean="0">
                <a:solidFill>
                  <a:srgbClr val="008000"/>
                </a:solidFill>
                <a:latin typeface="Arial"/>
                <a:cs typeface="Arial"/>
              </a:rPr>
              <a:t>March 2015 – </a:t>
            </a:r>
            <a:r>
              <a:rPr lang="en-US" sz="2400" b="1" dirty="0">
                <a:solidFill>
                  <a:srgbClr val="008000"/>
                </a:solidFill>
                <a:latin typeface="Arial"/>
                <a:cs typeface="Arial"/>
              </a:rPr>
              <a:t>Initial WG </a:t>
            </a:r>
            <a:r>
              <a:rPr lang="en-US" sz="2400" b="1" dirty="0" smtClean="0">
                <a:solidFill>
                  <a:srgbClr val="008000"/>
                </a:solidFill>
                <a:latin typeface="Arial"/>
                <a:cs typeface="Arial"/>
              </a:rPr>
              <a:t>Letter Ballot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February 2016 – </a:t>
            </a:r>
            <a:r>
              <a:rPr lang="en-US" sz="2400" b="1" dirty="0">
                <a:solidFill>
                  <a:srgbClr val="008000"/>
                </a:solidFill>
                <a:latin typeface="Arial"/>
                <a:cs typeface="Arial"/>
              </a:rPr>
              <a:t>WG Recirculation</a:t>
            </a:r>
          </a:p>
          <a:p>
            <a:pPr lvl="1">
              <a:lnSpc>
                <a:spcPct val="80000"/>
              </a:lnSpc>
            </a:pPr>
            <a:r>
              <a:rPr lang="en-US" sz="2400" b="1" dirty="0" smtClean="0">
                <a:solidFill>
                  <a:srgbClr val="008000"/>
                </a:solidFill>
                <a:latin typeface="Arial"/>
                <a:cs typeface="Arial"/>
              </a:rPr>
              <a:t>January 2017 – </a:t>
            </a:r>
            <a:r>
              <a:rPr lang="en-US" sz="2400" b="1" dirty="0">
                <a:solidFill>
                  <a:srgbClr val="008000"/>
                </a:solidFill>
                <a:latin typeface="Arial"/>
                <a:cs typeface="Arial"/>
              </a:rPr>
              <a:t>Sponsor Ballot Pool </a:t>
            </a:r>
            <a:r>
              <a:rPr lang="en-US" sz="2400" b="1" dirty="0" smtClean="0">
                <a:solidFill>
                  <a:srgbClr val="008000"/>
                </a:solidFill>
                <a:latin typeface="Arial"/>
                <a:cs typeface="Arial"/>
              </a:rPr>
              <a:t>Formation Start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January 2017 </a:t>
            </a:r>
            <a:r>
              <a:rPr lang="en-US" sz="2400" b="1" dirty="0">
                <a:solidFill>
                  <a:srgbClr val="008000"/>
                </a:solidFill>
                <a:latin typeface="Arial"/>
                <a:cs typeface="Arial"/>
              </a:rPr>
              <a:t>– MEC/MDR </a:t>
            </a:r>
            <a:r>
              <a:rPr lang="en-US" sz="2400" b="1" dirty="0" smtClean="0">
                <a:solidFill>
                  <a:srgbClr val="008000"/>
                </a:solidFill>
                <a:latin typeface="Arial"/>
                <a:cs typeface="Arial"/>
              </a:rPr>
              <a:t>Initiated</a:t>
            </a:r>
          </a:p>
          <a:p>
            <a:pPr lvl="1">
              <a:lnSpc>
                <a:spcPct val="80000"/>
              </a:lnSpc>
            </a:pPr>
            <a:r>
              <a:rPr lang="en-US" sz="2400" b="1" dirty="0" smtClean="0">
                <a:solidFill>
                  <a:srgbClr val="008000"/>
                </a:solidFill>
                <a:latin typeface="Arial"/>
                <a:cs typeface="Arial"/>
              </a:rPr>
              <a:t>(March 2017 </a:t>
            </a:r>
            <a:r>
              <a:rPr lang="mr-IN" sz="2400" b="1" dirty="0" smtClean="0">
                <a:solidFill>
                  <a:srgbClr val="008000"/>
                </a:solidFill>
                <a:latin typeface="Arial"/>
                <a:cs typeface="Arial"/>
              </a:rPr>
              <a:t>–</a:t>
            </a:r>
            <a:r>
              <a:rPr lang="en-US" sz="2400" b="1" dirty="0" smtClean="0">
                <a:solidFill>
                  <a:srgbClr val="008000"/>
                </a:solidFill>
                <a:latin typeface="Arial"/>
                <a:cs typeface="Arial"/>
              </a:rPr>
              <a:t> Sponsor Ballot Pool </a:t>
            </a:r>
            <a:r>
              <a:rPr lang="en-US" sz="2400" b="1" dirty="0">
                <a:solidFill>
                  <a:srgbClr val="008000"/>
                </a:solidFill>
                <a:latin typeface="Arial"/>
                <a:cs typeface="Arial"/>
              </a:rPr>
              <a:t>F</a:t>
            </a:r>
            <a:r>
              <a:rPr lang="en-US" sz="2400" b="1" dirty="0" smtClean="0">
                <a:solidFill>
                  <a:srgbClr val="008000"/>
                </a:solidFill>
                <a:latin typeface="Arial"/>
                <a:cs typeface="Arial"/>
              </a:rPr>
              <a:t>ormation and MEC/MDR Completed)</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May 2017 – </a:t>
            </a:r>
            <a:r>
              <a:rPr lang="en-US" sz="2400" b="1" dirty="0">
                <a:solidFill>
                  <a:srgbClr val="008000"/>
                </a:solidFill>
                <a:latin typeface="Arial"/>
                <a:cs typeface="Arial"/>
              </a:rPr>
              <a:t>Initial Sponsor Ballot</a:t>
            </a:r>
          </a:p>
          <a:p>
            <a:pPr lvl="1">
              <a:lnSpc>
                <a:spcPct val="80000"/>
              </a:lnSpc>
            </a:pPr>
            <a:r>
              <a:rPr lang="en-US" sz="2400" dirty="0" smtClean="0"/>
              <a:t>September 2017 </a:t>
            </a:r>
            <a:r>
              <a:rPr lang="en-US" sz="2400" dirty="0"/>
              <a:t>– Sponsor Recirculation</a:t>
            </a:r>
          </a:p>
          <a:p>
            <a:pPr lvl="1">
              <a:lnSpc>
                <a:spcPct val="80000"/>
              </a:lnSpc>
            </a:pPr>
            <a:r>
              <a:rPr lang="en-US" sz="2400" dirty="0" smtClean="0"/>
              <a:t>December 2017 – </a:t>
            </a:r>
            <a:r>
              <a:rPr lang="en-US" sz="2400" dirty="0"/>
              <a:t>Final WG &amp; </a:t>
            </a:r>
            <a:r>
              <a:rPr lang="en-US" sz="2400" dirty="0" err="1" smtClean="0"/>
              <a:t>ExecComm</a:t>
            </a:r>
            <a:endParaRPr lang="en-US" sz="2400" dirty="0"/>
          </a:p>
          <a:p>
            <a:pPr lvl="1">
              <a:lnSpc>
                <a:spcPct val="80000"/>
              </a:lnSpc>
            </a:pPr>
            <a:r>
              <a:rPr lang="en-US" sz="2400" dirty="0" smtClean="0"/>
              <a:t>March 2018 – </a:t>
            </a:r>
            <a:r>
              <a:rPr lang="en-US" sz="2400" dirty="0" err="1" smtClean="0"/>
              <a:t>RevCom</a:t>
            </a:r>
            <a:r>
              <a:rPr lang="en-US" sz="2400" dirty="0" smtClean="0"/>
              <a:t> Approval</a:t>
            </a:r>
            <a:endParaRPr lang="en-US" sz="2400" dirty="0"/>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a:cs typeface="Arial"/>
              </a:rPr>
              <a:t>Sessions</a:t>
            </a:r>
            <a:endParaRPr lang="en-US" sz="4000" dirty="0">
              <a:latin typeface="Arial"/>
              <a:cs typeface="Aria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50359636"/>
              </p:ext>
            </p:extLst>
          </p:nvPr>
        </p:nvGraphicFramePr>
        <p:xfrm>
          <a:off x="762000" y="2819400"/>
          <a:ext cx="7696199" cy="3070865"/>
        </p:xfrm>
        <a:graphic>
          <a:graphicData uri="http://schemas.openxmlformats.org/drawingml/2006/table">
            <a:tbl>
              <a:tblPr firstRow="1" bandRow="1">
                <a:tableStyleId>{5C22544A-7EE6-4342-B048-85BDC9FD1C3A}</a:tableStyleId>
              </a:tblPr>
              <a:tblGrid>
                <a:gridCol w="1828800"/>
                <a:gridCol w="2895600"/>
                <a:gridCol w="2971799"/>
              </a:tblGrid>
              <a:tr h="438695">
                <a:tc>
                  <a:txBody>
                    <a:bodyPr/>
                    <a:lstStyle/>
                    <a:p>
                      <a:pPr algn="ctr"/>
                      <a:r>
                        <a:rPr lang="en-US" sz="2000" dirty="0" smtClean="0"/>
                        <a:t>Day</a:t>
                      </a:r>
                      <a:endParaRPr lang="en-US" sz="2000" dirty="0"/>
                    </a:p>
                  </a:txBody>
                  <a:tcPr/>
                </a:tc>
                <a:tc>
                  <a:txBody>
                    <a:bodyPr/>
                    <a:lstStyle/>
                    <a:p>
                      <a:pPr algn="ctr"/>
                      <a:r>
                        <a:rPr lang="en-US" sz="2000" dirty="0" smtClean="0"/>
                        <a:t>Time</a:t>
                      </a:r>
                      <a:endParaRPr lang="en-US" sz="2000" dirty="0"/>
                    </a:p>
                  </a:txBody>
                  <a:tcPr/>
                </a:tc>
                <a:tc>
                  <a:txBody>
                    <a:bodyPr/>
                    <a:lstStyle/>
                    <a:p>
                      <a:pPr algn="ctr"/>
                      <a:r>
                        <a:rPr lang="en-US" sz="2000" dirty="0" smtClean="0"/>
                        <a:t>Room</a:t>
                      </a:r>
                      <a:endParaRPr lang="en-US" sz="2000" dirty="0"/>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AM2</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smtClean="0"/>
                        <a:t>EVE</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bl>
          </a:graphicData>
        </a:graphic>
      </p:graphicFrame>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6</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a:t>
            </a:r>
            <a:r>
              <a:rPr lang="en-US" dirty="0" smtClean="0">
                <a:latin typeface="Arial" charset="0"/>
                <a:cs typeface="Arial" charset="0"/>
              </a:rPr>
              <a:t>30, Kona 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dirty="0"/>
              <a:t>Call </a:t>
            </a:r>
            <a:r>
              <a:rPr lang="en-US" dirty="0" err="1" smtClean="0"/>
              <a:t>TGak</a:t>
            </a:r>
            <a:r>
              <a:rPr lang="en-US" dirty="0" smtClean="0"/>
              <a:t> meeting </a:t>
            </a:r>
            <a:r>
              <a:rPr lang="en-US" dirty="0"/>
              <a:t>to </a:t>
            </a:r>
            <a:r>
              <a:rPr lang="en-US" dirty="0" smtClean="0"/>
              <a:t>order</a:t>
            </a:r>
          </a:p>
          <a:p>
            <a:pPr>
              <a:lnSpc>
                <a:spcPct val="80000"/>
              </a:lnSpc>
            </a:pPr>
            <a:r>
              <a:rPr lang="en-US" b="0" dirty="0" smtClean="0"/>
              <a:t>Appointment </a:t>
            </a:r>
            <a:r>
              <a:rPr lang="en-US" b="0" dirty="0"/>
              <a:t>of </a:t>
            </a:r>
            <a:r>
              <a:rPr lang="en-US" b="0" dirty="0" smtClean="0"/>
              <a:t>Secretary</a:t>
            </a:r>
          </a:p>
          <a:p>
            <a:pPr lvl="1">
              <a:lnSpc>
                <a:spcPct val="80000"/>
              </a:lnSpc>
            </a:pPr>
            <a:r>
              <a:rPr lang="en-US" dirty="0" smtClean="0"/>
              <a:t>Mark Hamilton volunteered</a:t>
            </a:r>
            <a:endParaRPr lang="en-US" b="0" dirty="0" smtClean="0"/>
          </a:p>
          <a:p>
            <a:pPr>
              <a:lnSpc>
                <a:spcPct val="80000"/>
              </a:lnSpc>
            </a:pPr>
            <a:r>
              <a:rPr lang="en-US" b="0" dirty="0" smtClean="0"/>
              <a:t>Review </a:t>
            </a:r>
            <a:r>
              <a:rPr lang="en-US" b="0" dirty="0"/>
              <a:t>of IEEE 802 and 802.11 Policies and Procedures on Intellectual Property, Inappropriate Topics, </a:t>
            </a:r>
            <a:r>
              <a:rPr lang="en-US" b="0" dirty="0" smtClean="0"/>
              <a:t>Etc. Call 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smtClean="0"/>
              <a:t>Approval of Agenda</a:t>
            </a:r>
          </a:p>
          <a:p>
            <a:pPr marL="0" indent="0">
              <a:lnSpc>
                <a:spcPct val="80000"/>
              </a:lnSpc>
              <a:buNone/>
            </a:pPr>
            <a:endParaRPr lang="en-US" b="0" dirty="0" smtClean="0"/>
          </a:p>
          <a:p>
            <a:pPr>
              <a:lnSpc>
                <a:spcPct val="80000"/>
              </a:lnSpc>
            </a:pPr>
            <a:endParaRPr lang="en-US" b="0" dirty="0" smtClean="0"/>
          </a:p>
        </p:txBody>
      </p:sp>
    </p:spTree>
    <p:extLst>
      <p:ext uri="{BB962C8B-B14F-4D97-AF65-F5344CB8AC3E}">
        <p14:creationId xmlns:p14="http://schemas.microsoft.com/office/powerpoint/2010/main" val="3998528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7</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a:t>
            </a:r>
            <a:r>
              <a:rPr lang="en-US" dirty="0" smtClean="0">
                <a:latin typeface="Arial" charset="0"/>
                <a:cs typeface="Arial" charset="0"/>
              </a:rPr>
              <a:t>30, </a:t>
            </a:r>
            <a:r>
              <a:rPr lang="en-US" dirty="0" err="1" smtClean="0">
                <a:latin typeface="Arial" charset="0"/>
                <a:cs typeface="Arial" charset="0"/>
              </a:rPr>
              <a:t>Lona</a:t>
            </a:r>
            <a:r>
              <a:rPr lang="en-US" dirty="0" smtClean="0">
                <a:latin typeface="Arial" charset="0"/>
                <a:cs typeface="Arial" charset="0"/>
              </a:rPr>
              <a:t> 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smtClean="0"/>
          </a:p>
          <a:p>
            <a:pPr>
              <a:lnSpc>
                <a:spcPct val="80000"/>
              </a:lnSpc>
            </a:pPr>
            <a:r>
              <a:rPr lang="en-US" dirty="0"/>
              <a:t>Moved, </a:t>
            </a:r>
            <a:r>
              <a:rPr lang="en-US" b="0" dirty="0"/>
              <a:t>to approve 11-17</a:t>
            </a:r>
            <a:r>
              <a:rPr lang="en-US" b="0" dirty="0" smtClean="0"/>
              <a:t>/1106r3 </a:t>
            </a:r>
            <a:r>
              <a:rPr lang="en-US" b="0" dirty="0"/>
              <a:t>as the minutes of the </a:t>
            </a:r>
            <a:r>
              <a:rPr lang="en-US" b="0" dirty="0" smtClean="0"/>
              <a:t>Berlin </a:t>
            </a:r>
            <a:r>
              <a:rPr lang="en-US" b="0" dirty="0" err="1" smtClean="0"/>
              <a:t>TGak</a:t>
            </a:r>
            <a:r>
              <a:rPr lang="en-US" b="0" dirty="0" smtClean="0"/>
              <a:t> </a:t>
            </a:r>
            <a:r>
              <a:rPr lang="en-US" b="0" dirty="0"/>
              <a:t>meeting in </a:t>
            </a:r>
            <a:r>
              <a:rPr lang="en-US" b="0" dirty="0" smtClean="0"/>
              <a:t>July.</a:t>
            </a:r>
            <a:endParaRPr lang="en-US" b="0" dirty="0"/>
          </a:p>
          <a:p>
            <a:pPr lvl="1">
              <a:lnSpc>
                <a:spcPct val="80000"/>
              </a:lnSpc>
            </a:pPr>
            <a:r>
              <a:rPr lang="en-US" dirty="0" smtClean="0"/>
              <a:t>Approved by unanimous consent.</a:t>
            </a:r>
            <a:endParaRPr lang="en-US" dirty="0" smtClean="0"/>
          </a:p>
          <a:p>
            <a:pPr lvl="1">
              <a:lnSpc>
                <a:spcPct val="80000"/>
              </a:lnSpc>
            </a:pPr>
            <a:endParaRPr lang="en-US" dirty="0"/>
          </a:p>
          <a:p>
            <a:pPr>
              <a:lnSpc>
                <a:spcPct val="80000"/>
              </a:lnSpc>
            </a:pPr>
            <a:r>
              <a:rPr lang="en-US" dirty="0" smtClean="0"/>
              <a:t>Moved</a:t>
            </a:r>
            <a:r>
              <a:rPr lang="en-US" dirty="0"/>
              <a:t>, </a:t>
            </a:r>
            <a:r>
              <a:rPr lang="en-US" b="0" dirty="0"/>
              <a:t>to </a:t>
            </a:r>
            <a:r>
              <a:rPr lang="en-US" b="0" dirty="0" smtClean="0"/>
              <a:t>approve 11-17/</a:t>
            </a:r>
            <a:r>
              <a:rPr lang="en-US" b="0" dirty="0" smtClean="0"/>
              <a:t>1249r1 </a:t>
            </a:r>
            <a:r>
              <a:rPr lang="en-US" b="0" dirty="0" smtClean="0"/>
              <a:t>as the minutes </a:t>
            </a:r>
            <a:r>
              <a:rPr lang="en-US" b="0" dirty="0"/>
              <a:t>of </a:t>
            </a:r>
            <a:r>
              <a:rPr lang="en-US" b="0" dirty="0" smtClean="0"/>
              <a:t>the following </a:t>
            </a:r>
            <a:r>
              <a:rPr lang="en-US" b="0" dirty="0" err="1" smtClean="0"/>
              <a:t>TGak</a:t>
            </a:r>
            <a:r>
              <a:rPr lang="en-US" b="0" dirty="0" smtClean="0"/>
              <a:t> </a:t>
            </a:r>
            <a:r>
              <a:rPr lang="en-US" b="0" dirty="0"/>
              <a:t>teleconferences held since the </a:t>
            </a:r>
            <a:r>
              <a:rPr lang="en-US" b="0" dirty="0" smtClean="0"/>
              <a:t>July </a:t>
            </a:r>
            <a:r>
              <a:rPr lang="en-US" b="0" dirty="0" err="1" smtClean="0"/>
              <a:t>TGak</a:t>
            </a:r>
            <a:r>
              <a:rPr lang="en-US" b="0" dirty="0" smtClean="0"/>
              <a:t> </a:t>
            </a:r>
            <a:r>
              <a:rPr lang="en-US" b="0" dirty="0"/>
              <a:t>meeting</a:t>
            </a:r>
            <a:r>
              <a:rPr lang="en-US" b="0" dirty="0" smtClean="0"/>
              <a:t>:</a:t>
            </a:r>
          </a:p>
          <a:p>
            <a:pPr lvl="1">
              <a:lnSpc>
                <a:spcPct val="80000"/>
              </a:lnSpc>
            </a:pPr>
            <a:r>
              <a:rPr lang="en-US" dirty="0" smtClean="0"/>
              <a:t>31 July 2017</a:t>
            </a:r>
          </a:p>
          <a:p>
            <a:pPr lvl="1">
              <a:lnSpc>
                <a:spcPct val="80000"/>
              </a:lnSpc>
            </a:pPr>
            <a:r>
              <a:rPr lang="en-US" dirty="0" smtClean="0"/>
              <a:t>7 August 2017</a:t>
            </a:r>
          </a:p>
          <a:p>
            <a:pPr lvl="1">
              <a:lnSpc>
                <a:spcPct val="80000"/>
              </a:lnSpc>
            </a:pPr>
            <a:r>
              <a:rPr lang="en-US" dirty="0" smtClean="0"/>
              <a:t>28 August 2017</a:t>
            </a:r>
            <a:endParaRPr lang="en-US" dirty="0"/>
          </a:p>
          <a:p>
            <a:pPr lvl="1">
              <a:lnSpc>
                <a:spcPct val="80000"/>
              </a:lnSpc>
            </a:pPr>
            <a:r>
              <a:rPr lang="en-US" dirty="0" smtClean="0"/>
              <a:t>Approved by unanimous consent.</a:t>
            </a:r>
            <a:endParaRPr lang="en-US" dirty="0"/>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1926546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8</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a:t>
            </a:r>
            <a:r>
              <a:rPr lang="en-US" dirty="0" smtClean="0">
                <a:latin typeface="Arial" charset="0"/>
                <a:cs typeface="Arial" charset="0"/>
              </a:rPr>
              <a:t>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a:t>11-17/1134r1, </a:t>
            </a:r>
            <a:r>
              <a:rPr lang="en-US" b="0" dirty="0" err="1"/>
              <a:t>GaneshVenkatesan</a:t>
            </a:r>
            <a:r>
              <a:rPr lang="en-US" b="0" dirty="0"/>
              <a:t> (Intel</a:t>
            </a:r>
            <a:r>
              <a:rPr lang="en-US" b="0" dirty="0" smtClean="0"/>
              <a:t>)</a:t>
            </a:r>
          </a:p>
          <a:p>
            <a:pPr lvl="1">
              <a:lnSpc>
                <a:spcPct val="80000"/>
              </a:lnSpc>
            </a:pPr>
            <a:r>
              <a:rPr lang="en-US" dirty="0" smtClean="0"/>
              <a:t>General agreement with the resolutions, an r2 will be uploaded with editorial tweaks and voted on this afternoon.</a:t>
            </a:r>
            <a:endParaRPr lang="en-US" b="0" dirty="0"/>
          </a:p>
          <a:p>
            <a:pPr>
              <a:lnSpc>
                <a:spcPct val="80000"/>
              </a:lnSpc>
            </a:pPr>
            <a:r>
              <a:rPr lang="en-US" b="0" dirty="0" smtClean="0"/>
              <a:t>11</a:t>
            </a:r>
            <a:r>
              <a:rPr lang="en-US" b="0" dirty="0"/>
              <a:t>-17/1391r0, Joseph Levy (</a:t>
            </a:r>
            <a:r>
              <a:rPr lang="en-US" b="0" dirty="0" err="1"/>
              <a:t>InterDigital</a:t>
            </a:r>
            <a:r>
              <a:rPr lang="en-US" b="0" dirty="0"/>
              <a:t>), “Resolutions for CIDs: 2055, 2073, and 2075</a:t>
            </a:r>
            <a:r>
              <a:rPr lang="en-US" b="0" dirty="0" smtClean="0"/>
              <a:t>”</a:t>
            </a:r>
          </a:p>
          <a:p>
            <a:pPr lvl="1">
              <a:lnSpc>
                <a:spcPct val="80000"/>
              </a:lnSpc>
            </a:pPr>
            <a:r>
              <a:rPr lang="en-US" dirty="0" smtClean="0"/>
              <a:t>2073 also covered by Ganesh.</a:t>
            </a:r>
          </a:p>
          <a:p>
            <a:pPr lvl="1">
              <a:lnSpc>
                <a:spcPct val="80000"/>
              </a:lnSpc>
            </a:pPr>
            <a:r>
              <a:rPr lang="en-US" b="0" dirty="0" smtClean="0"/>
              <a:t>2075 change figure reference from 9-31a to 9-28</a:t>
            </a:r>
          </a:p>
          <a:p>
            <a:pPr lvl="1">
              <a:lnSpc>
                <a:spcPct val="80000"/>
              </a:lnSpc>
            </a:pPr>
            <a:r>
              <a:rPr lang="en-US" dirty="0" smtClean="0"/>
              <a:t>2055 proposed resolution references 11-17/1389</a:t>
            </a:r>
            <a:endParaRPr lang="en-US" b="0" dirty="0" smtClean="0"/>
          </a:p>
          <a:p>
            <a:pPr>
              <a:lnSpc>
                <a:spcPct val="80000"/>
              </a:lnSpc>
            </a:pPr>
            <a:endParaRPr lang="en-US" b="0" dirty="0" smtClean="0"/>
          </a:p>
        </p:txBody>
      </p:sp>
    </p:spTree>
    <p:extLst>
      <p:ext uri="{BB962C8B-B14F-4D97-AF65-F5344CB8AC3E}">
        <p14:creationId xmlns:p14="http://schemas.microsoft.com/office/powerpoint/2010/main" val="272999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9</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a:t>
            </a:r>
            <a:r>
              <a:rPr lang="en-US" dirty="0" smtClean="0">
                <a:latin typeface="Arial" charset="0"/>
                <a:cs typeface="Arial" charset="0"/>
              </a:rPr>
              <a:t>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b="0" dirty="0" smtClean="0"/>
              <a:t>11-17/1389r0, Joseph Levy (</a:t>
            </a:r>
            <a:r>
              <a:rPr lang="en-US" b="0" dirty="0" err="1" smtClean="0"/>
              <a:t>InterDigital</a:t>
            </a:r>
            <a:r>
              <a:rPr lang="en-US" b="0" dirty="0" smtClean="0"/>
              <a:t>)</a:t>
            </a:r>
          </a:p>
          <a:p>
            <a:pPr lvl="1">
              <a:lnSpc>
                <a:spcPct val="80000"/>
              </a:lnSpc>
            </a:pPr>
            <a:r>
              <a:rPr lang="en-US" dirty="0" smtClean="0"/>
              <a:t>Extensive discussion and wording changes.</a:t>
            </a:r>
            <a:endParaRPr lang="en-US" b="0" dirty="0"/>
          </a:p>
          <a:p>
            <a:pPr lvl="1">
              <a:lnSpc>
                <a:spcPct val="80000"/>
              </a:lnSpc>
            </a:pPr>
            <a:endParaRPr lang="en-US" b="0" dirty="0"/>
          </a:p>
          <a:p>
            <a:pPr>
              <a:lnSpc>
                <a:spcPct val="80000"/>
              </a:lnSpc>
            </a:pPr>
            <a:r>
              <a:rPr lang="en-US" dirty="0"/>
              <a:t>Recess until </a:t>
            </a:r>
            <a:r>
              <a:rPr lang="en-US" dirty="0" smtClean="0"/>
              <a:t>13:30 Monday afternoon.</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8339244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136518</TotalTime>
  <Words>2326</Words>
  <Application>Microsoft Macintosh PowerPoint</Application>
  <PresentationFormat>On-screen Show (4:3)</PresentationFormat>
  <Paragraphs>382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802-11-Submission</vt:lpstr>
      <vt:lpstr>September 2017 802.11ak Agenda</vt:lpstr>
      <vt:lpstr>IEEE 802.11ak/GLK: Enhancements For Transit Links Within Bridged Networks</vt:lpstr>
      <vt:lpstr>Venue</vt:lpstr>
      <vt:lpstr>TGak Timeline</vt:lpstr>
      <vt:lpstr>Sessions</vt:lpstr>
      <vt:lpstr>Monday, 11 September 2017 10:30-12:30, Kona 1</vt:lpstr>
      <vt:lpstr>Monday, 11 September 2017 10:30-12:30, Lona 1</vt:lpstr>
      <vt:lpstr>Monday, 11 September 2017 10:30-12:30, Kona 1</vt:lpstr>
      <vt:lpstr>Monday, 11 September 2017 10:30-12:30, Kona 1</vt:lpstr>
      <vt:lpstr>Participants, Patents, and Duty to Inform</vt:lpstr>
      <vt:lpstr>Patent Related Links</vt:lpstr>
      <vt:lpstr>Call for Potentially Essential Patents</vt:lpstr>
      <vt:lpstr>Participation in IEEE 802 Meetings</vt:lpstr>
      <vt:lpstr>Other Guidelines for IEEE WG Meetings</vt:lpstr>
      <vt:lpstr>Monday, 11 September 2017 13:30-15:30, Kona 1</vt:lpstr>
      <vt:lpstr>Monday, 11 September 2017 13:30-15:30, Kona 1</vt:lpstr>
      <vt:lpstr>Monday, 11 September 2017 13:30-15:30, Kona 1</vt:lpstr>
      <vt:lpstr>Tuesday, 12 September 2017 08:00–10:00, Kona 1</vt:lpstr>
      <vt:lpstr>Tuesday, 12 September 2017 08:00–10:00, Kona 1</vt:lpstr>
      <vt:lpstr>Tuesday, 12 September 2017 19:30–21:30, Kona 1</vt:lpstr>
      <vt:lpstr>Thursday, 14 September 2017 08:00–10:00, Kona 1</vt:lpstr>
      <vt:lpstr>Thursday, 14 September 2017 13:30–15:30, Kona 1</vt:lpstr>
      <vt:lpstr>Thursday, 14 September 2017 13:30–15:30, Kona 1</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1562</cp:revision>
  <cp:lastPrinted>2016-06-15T02:09:12Z</cp:lastPrinted>
  <dcterms:created xsi:type="dcterms:W3CDTF">2006-12-04T03:46:13Z</dcterms:created>
  <dcterms:modified xsi:type="dcterms:W3CDTF">2017-09-12T01:35:08Z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