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16" r:id="rId20"/>
    <p:sldId id="356" r:id="rId21"/>
    <p:sldId id="357" r:id="rId22"/>
    <p:sldId id="281" r:id="rId23"/>
    <p:sldId id="282" r:id="rId24"/>
    <p:sldId id="283" r:id="rId25"/>
    <p:sldId id="284" r:id="rId26"/>
    <p:sldId id="346" r:id="rId27"/>
    <p:sldId id="318" r:id="rId28"/>
    <p:sldId id="345" r:id="rId29"/>
    <p:sldId id="359" r:id="rId30"/>
    <p:sldId id="360" r:id="rId31"/>
    <p:sldId id="285" r:id="rId32"/>
    <p:sldId id="286" r:id="rId33"/>
    <p:sldId id="287" r:id="rId34"/>
    <p:sldId id="290" r:id="rId35"/>
    <p:sldId id="289" r:id="rId36"/>
    <p:sldId id="322" r:id="rId37"/>
    <p:sldId id="327" r:id="rId38"/>
    <p:sldId id="361" r:id="rId39"/>
    <p:sldId id="362" r:id="rId40"/>
    <p:sldId id="304" r:id="rId41"/>
    <p:sldId id="308" r:id="rId42"/>
    <p:sldId id="306" r:id="rId43"/>
    <p:sldId id="330" r:id="rId44"/>
    <p:sldId id="305" r:id="rId45"/>
    <p:sldId id="328" r:id="rId46"/>
    <p:sldId id="363" r:id="rId47"/>
    <p:sldId id="364" r:id="rId48"/>
    <p:sldId id="365" r:id="rId49"/>
    <p:sldId id="366" r:id="rId50"/>
    <p:sldId id="325" r:id="rId51"/>
    <p:sldId id="326" r:id="rId52"/>
    <p:sldId id="349" r:id="rId53"/>
    <p:sldId id="350" r:id="rId54"/>
    <p:sldId id="352" r:id="rId55"/>
    <p:sldId id="353" r:id="rId56"/>
    <p:sldId id="354" r:id="rId57"/>
    <p:sldId id="355" r:id="rId58"/>
    <p:sldId id="323" r:id="rId59"/>
    <p:sldId id="324" r:id="rId60"/>
    <p:sldId id="321" r:id="rId61"/>
    <p:sldId id="329" r:id="rId62"/>
    <p:sldId id="368" r:id="rId63"/>
    <p:sldId id="369" r:id="rId64"/>
    <p:sldId id="344" r:id="rId65"/>
    <p:sldId id="370" r:id="rId66"/>
    <p:sldId id="367" r:id="rId67"/>
    <p:sldId id="371" r:id="rId68"/>
    <p:sldId id="339" r:id="rId69"/>
    <p:sldId id="291" r:id="rId70"/>
    <p:sldId id="333" r:id="rId71"/>
    <p:sldId id="314" r:id="rId72"/>
    <p:sldId id="309" r:id="rId73"/>
    <p:sldId id="294" r:id="rId74"/>
    <p:sldId id="295" r:id="rId75"/>
    <p:sldId id="296" r:id="rId76"/>
    <p:sldId id="297" r:id="rId77"/>
    <p:sldId id="298" r:id="rId78"/>
    <p:sldId id="299" r:id="rId79"/>
    <p:sldId id="300" r:id="rId80"/>
    <p:sldId id="301" r:id="rId81"/>
    <p:sldId id="347" r:id="rId82"/>
    <p:sldId id="348" r:id="rId83"/>
    <p:sldId id="258" r:id="rId84"/>
    <p:sldId id="259" r:id="rId85"/>
    <p:sldId id="260" r:id="rId86"/>
    <p:sldId id="261" r:id="rId87"/>
    <p:sldId id="262" r:id="rId88"/>
    <p:sldId id="263" r:id="rId89"/>
    <p:sldId id="264" r:id="rId9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16"/>
            <p14:sldId id="356"/>
            <p14:sldId id="357"/>
          </p14:sldIdLst>
        </p14:section>
        <p14:section name="Slot # 1" id="{A8BC1F47-3153-4394-9D00-B4D234301B74}">
          <p14:sldIdLst>
            <p14:sldId id="281"/>
            <p14:sldId id="282"/>
            <p14:sldId id="283"/>
            <p14:sldId id="284"/>
            <p14:sldId id="346"/>
            <p14:sldId id="318"/>
            <p14:sldId id="345"/>
            <p14:sldId id="359"/>
            <p14:sldId id="360"/>
            <p14:sldId id="285"/>
            <p14:sldId id="286"/>
            <p14:sldId id="287"/>
          </p14:sldIdLst>
        </p14:section>
        <p14:section name="Slot # 2" id="{5DEA695E-ACCD-4583-8C8C-713FC3EAA3F2}">
          <p14:sldIdLst>
            <p14:sldId id="290"/>
            <p14:sldId id="289"/>
            <p14:sldId id="322"/>
            <p14:sldId id="327"/>
            <p14:sldId id="361"/>
            <p14:sldId id="362"/>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BC53A078-CFD0-4CD3-BEED-747D5107E17F}">
          <p14:sldIdLst>
            <p14:sldId id="349"/>
            <p14:sldId id="350"/>
            <p14:sldId id="352"/>
            <p14:sldId id="353"/>
            <p14:sldId id="354"/>
            <p14:sldId id="355"/>
          </p14:sldIdLst>
        </p14:section>
        <p14:section name="Slot #5" id="{7DB30D2A-214A-4E64-B615-C64A98D45205}">
          <p14:sldIdLst>
            <p14:sldId id="323"/>
            <p14:sldId id="324"/>
            <p14:sldId id="321"/>
            <p14:sldId id="329"/>
            <p14:sldId id="368"/>
            <p14:sldId id="369"/>
            <p14:sldId id="344"/>
            <p14:sldId id="370"/>
            <p14:sldId id="367"/>
            <p14:sldId id="371"/>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p:cViewPr>
        <p:scale>
          <a:sx n="63" d="100"/>
          <a:sy n="63" d="100"/>
        </p:scale>
        <p:origin x="1638" y="24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85</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802.11-17/1209r08</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2017-09-14</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25"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1529703"/>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(11-17-1171).  </a:t>
            </a:r>
          </a:p>
          <a:p>
            <a:pPr algn="just">
              <a:spcBef>
                <a:spcPct val="20000"/>
              </a:spcBef>
              <a:buFontTx/>
              <a:buChar char="•"/>
            </a:pPr>
            <a:r>
              <a:rPr lang="en-US" altLang="en-US" sz="2000" b="0" dirty="0" smtClean="0"/>
              <a:t>Approve Aug. 30</a:t>
            </a:r>
            <a:r>
              <a:rPr lang="en-US" altLang="en-US" sz="2000" b="0" baseline="30000" dirty="0" smtClean="0"/>
              <a:t>th</a:t>
            </a:r>
            <a:r>
              <a:rPr lang="en-US" altLang="en-US" sz="2000" b="0" dirty="0" smtClean="0"/>
              <a:t>  </a:t>
            </a:r>
            <a:r>
              <a:rPr lang="en-US" altLang="en-US" sz="2000" b="0" dirty="0" err="1" smtClean="0"/>
              <a:t>telecon</a:t>
            </a:r>
            <a:r>
              <a:rPr lang="en-US" altLang="en-US" sz="2000" b="0" dirty="0" smtClean="0"/>
              <a:t> minutes (11-17-1385).</a:t>
            </a:r>
          </a:p>
          <a:p>
            <a:pPr algn="just">
              <a:spcBef>
                <a:spcPct val="20000"/>
              </a:spcBef>
              <a:buFontTx/>
              <a:buChar char="•"/>
            </a:pPr>
            <a:r>
              <a:rPr lang="en-US" altLang="en-US" sz="2000" b="0" dirty="0"/>
              <a:t>Review and consider adopting of </a:t>
            </a:r>
            <a:r>
              <a:rPr lang="en-US" altLang="en-US" sz="2000" b="0" dirty="0" smtClean="0"/>
              <a:t>FRD </a:t>
            </a:r>
            <a:r>
              <a:rPr lang="en-US" altLang="en-US" sz="2000" b="0" dirty="0"/>
              <a:t>working draft.</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PAR </a:t>
            </a:r>
            <a:r>
              <a:rPr lang="en-US" altLang="en-US" dirty="0" smtClean="0"/>
              <a:t>and CSD change </a:t>
            </a:r>
            <a:r>
              <a:rPr lang="en-US" altLang="en-US" dirty="0"/>
              <a:t>proposals to cover secured location activity.</a:t>
            </a:r>
          </a:p>
          <a:p>
            <a:pPr algn="just">
              <a:spcBef>
                <a:spcPct val="20000"/>
              </a:spcBef>
              <a:buFontTx/>
              <a:buChar char="•"/>
            </a:pPr>
            <a:r>
              <a:rPr lang="en-US" altLang="en-US" sz="2000" b="0" dirty="0" smtClean="0"/>
              <a:t>Review remaining open FRD comment resolution.</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68577409"/>
              </p:ext>
            </p:extLst>
          </p:nvPr>
        </p:nvGraphicFramePr>
        <p:xfrm>
          <a:off x="380206" y="1484784"/>
          <a:ext cx="8458200" cy="4175584"/>
        </p:xfrm>
        <a:graphic>
          <a:graphicData uri="http://schemas.openxmlformats.org/drawingml/2006/table">
            <a:tbl>
              <a:tblPr firstRow="1" bandRow="1">
                <a:tableStyleId>{21E4AEA4-8DFA-4A89-87EB-49C32662AFE0}</a:tableStyleId>
              </a:tblPr>
              <a:tblGrid>
                <a:gridCol w="1205558"/>
                <a:gridCol w="1690092"/>
                <a:gridCol w="3422476"/>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11-17-1209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July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57564">
                <a:tc>
                  <a:txBody>
                    <a:bodyPr/>
                    <a:lstStyle/>
                    <a:p>
                      <a:r>
                        <a:rPr lang="en-US" sz="1600" strike="noStrike" dirty="0" smtClean="0"/>
                        <a:t>11-17-1385</a:t>
                      </a:r>
                      <a:endParaRPr lang="en-US" sz="1600" strike="noStrike" dirty="0"/>
                    </a:p>
                  </a:txBody>
                  <a:tcPr marT="45712" marB="45712"/>
                </a:tc>
                <a:tc>
                  <a:txBody>
                    <a:bodyPr/>
                    <a:lstStyle/>
                    <a:p>
                      <a:r>
                        <a:rPr lang="en-US" sz="1600" strike="noStrike" dirty="0" smtClean="0"/>
                        <a:t>Roy Want</a:t>
                      </a:r>
                      <a:r>
                        <a:rPr lang="en-US" sz="1600" strike="noStrike" baseline="0" dirty="0" smtClean="0"/>
                        <a:t> </a:t>
                      </a:r>
                      <a:endParaRPr lang="en-US" sz="1600" strike="noStrike" dirty="0"/>
                    </a:p>
                  </a:txBody>
                  <a:tcPr marT="45712" marB="45712"/>
                </a:tc>
                <a:tc>
                  <a:txBody>
                    <a:bodyPr/>
                    <a:lstStyle/>
                    <a:p>
                      <a:r>
                        <a:rPr lang="en-US" sz="1600" strike="noStrike" dirty="0" smtClean="0"/>
                        <a:t>Aug. 30</a:t>
                      </a:r>
                      <a:r>
                        <a:rPr lang="en-US" sz="1600" strike="noStrike" baseline="30000" dirty="0" smtClean="0"/>
                        <a:t>th</a:t>
                      </a:r>
                      <a:r>
                        <a:rPr lang="en-US" sz="1600" strike="noStrike" dirty="0" smtClean="0"/>
                        <a:t> </a:t>
                      </a:r>
                      <a:r>
                        <a:rPr lang="en-US" sz="1600" strike="noStrike" dirty="0" err="1" smtClean="0"/>
                        <a:t>telecon</a:t>
                      </a:r>
                      <a:r>
                        <a:rPr lang="en-US" sz="1600" strike="noStrike" dirty="0" smtClean="0"/>
                        <a:t> minutes</a:t>
                      </a:r>
                      <a:endParaRPr lang="en-US" sz="1600" strike="noStrike" dirty="0"/>
                    </a:p>
                  </a:txBody>
                  <a:tcPr marT="45712" marB="45712"/>
                </a:tc>
                <a:tc>
                  <a:txBody>
                    <a:bodyPr/>
                    <a:lstStyle/>
                    <a:p>
                      <a:r>
                        <a:rPr lang="en-US" sz="1600" strike="noStrike" dirty="0" err="1" smtClean="0"/>
                        <a:t>Telecon</a:t>
                      </a:r>
                      <a:r>
                        <a:rPr lang="en-US" sz="1600" strike="noStrike" dirty="0" smtClean="0"/>
                        <a:t> minutes</a:t>
                      </a:r>
                      <a:endParaRPr lang="en-US" sz="1600" strike="noStrike" dirty="0"/>
                    </a:p>
                  </a:txBody>
                  <a:tcPr marT="45712" marB="45712"/>
                </a:tc>
              </a:tr>
              <a:tr h="157564">
                <a:tc>
                  <a:txBody>
                    <a:bodyPr/>
                    <a:lstStyle/>
                    <a:p>
                      <a:pPr marL="0" algn="l" defTabSz="914400" rtl="0" eaLnBrk="1" latinLnBrk="0" hangingPunct="1"/>
                      <a:r>
                        <a:rPr lang="en-US" sz="1600" strike="noStrike" kern="1200" dirty="0" smtClean="0">
                          <a:solidFill>
                            <a:schemeClr val="dk1"/>
                          </a:solidFill>
                          <a:latin typeface="+mn-lt"/>
                          <a:ea typeface="+mn-ea"/>
                          <a:cs typeface="+mn-cs"/>
                        </a:rPr>
                        <a:t>11-16-424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Allan Zhu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a:t>
                      </a:r>
                      <a:endParaRPr lang="en-US" sz="1600" strike="noStrike"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r>
                        <a:rPr lang="en-US" sz="1600" strike="noStrike" dirty="0" smtClean="0"/>
                        <a:t>11-17-1305</a:t>
                      </a:r>
                      <a:endParaRPr lang="en-US" sz="1600" strike="noStrike" dirty="0"/>
                    </a:p>
                  </a:txBody>
                  <a:tcPr marT="45712" marB="45712"/>
                </a:tc>
                <a:tc>
                  <a:txBody>
                    <a:bodyPr/>
                    <a:lstStyle/>
                    <a:p>
                      <a:r>
                        <a:rPr lang="en-US" sz="1600" strike="noStrike" dirty="0" smtClean="0"/>
                        <a:t>Christian Berger</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SU Sounding Measurement Exchange and Feedback</a:t>
                      </a:r>
                      <a:endParaRPr lang="en-US" sz="1600" strike="noStrike" dirty="0"/>
                    </a:p>
                  </a:txBody>
                  <a:tcPr marT="45712" marB="45712"/>
                </a:tc>
                <a:tc>
                  <a:txBody>
                    <a:bodyPr/>
                    <a:lstStyle/>
                    <a:p>
                      <a:r>
                        <a:rPr lang="en-US" sz="1600" strike="noStrike" dirty="0" smtClean="0"/>
                        <a:t>SFD</a:t>
                      </a:r>
                      <a:endParaRPr lang="en-US" sz="1600" strike="noStrike" dirty="0"/>
                    </a:p>
                  </a:txBody>
                  <a:tcPr marT="45712" marB="45712"/>
                </a:tc>
              </a:tr>
              <a:tr h="152392">
                <a:tc>
                  <a:txBody>
                    <a:bodyPr/>
                    <a:lstStyle/>
                    <a:p>
                      <a:r>
                        <a:rPr lang="en-US" sz="1600" b="0" strike="noStrike" dirty="0" smtClean="0"/>
                        <a:t>11-17-1308</a:t>
                      </a:r>
                      <a:endParaRPr lang="en-US" sz="1600" b="0" strike="noStrike" dirty="0"/>
                    </a:p>
                  </a:txBody>
                  <a:tcPr marT="45712" marB="45712"/>
                </a:tc>
                <a:tc>
                  <a:txBody>
                    <a:bodyPr/>
                    <a:lstStyle/>
                    <a:p>
                      <a:r>
                        <a:rPr lang="en-US" sz="1600" b="0" strike="noStrike" dirty="0" smtClean="0"/>
                        <a:t>Ofer Bar Shalom</a:t>
                      </a:r>
                      <a:endParaRPr lang="en-US" sz="1600" b="0" strike="noStrike" dirty="0"/>
                    </a:p>
                  </a:txBody>
                  <a:tcPr marT="45712" marB="45712"/>
                </a:tc>
                <a:tc>
                  <a:txBody>
                    <a:bodyPr/>
                    <a:lstStyle/>
                    <a:p>
                      <a:r>
                        <a:rPr lang="en-US" sz="1600" b="0" strike="noStrike" kern="1200" dirty="0" smtClean="0">
                          <a:solidFill>
                            <a:schemeClr val="dk1"/>
                          </a:solidFill>
                          <a:effectLst/>
                          <a:latin typeface="+mn-lt"/>
                          <a:ea typeface="+mn-ea"/>
                          <a:cs typeface="+mn-cs"/>
                        </a:rPr>
                        <a:t>Collaborative Time of Arrival (</a:t>
                      </a:r>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0">
                <a:tc>
                  <a:txBody>
                    <a:bodyPr/>
                    <a:lstStyle/>
                    <a:p>
                      <a:r>
                        <a:rPr lang="en-US" sz="1600" b="0" strike="noStrike" dirty="0" smtClean="0"/>
                        <a:t>11-17-1309</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Ofer Bar Shalom</a:t>
                      </a:r>
                    </a:p>
                  </a:txBody>
                  <a:tcPr marT="45712" marB="45712"/>
                </a:tc>
                <a:tc>
                  <a:txBody>
                    <a:bodyPr/>
                    <a:lstStyle/>
                    <a:p>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 Protocol Analysis</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213355">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Scalable Location Performance</a:t>
                      </a:r>
                      <a:r>
                        <a:rPr lang="en-US" sz="1600" b="1" strike="noStrike" kern="1200" dirty="0" smtClean="0">
                          <a:solidFill>
                            <a:schemeClr val="dk1"/>
                          </a:solidFill>
                          <a:effectLst/>
                          <a:latin typeface="+mn-lt"/>
                          <a:ea typeface="+mn-ea"/>
                          <a:cs typeface="+mn-cs"/>
                        </a:rPr>
                        <a:t>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3933836"/>
              </p:ext>
            </p:extLst>
          </p:nvPr>
        </p:nvGraphicFramePr>
        <p:xfrm>
          <a:off x="342106" y="1751013"/>
          <a:ext cx="8458200" cy="4373712"/>
        </p:xfrm>
        <a:graphic>
          <a:graphicData uri="http://schemas.openxmlformats.org/drawingml/2006/table">
            <a:tbl>
              <a:tblPr firstRow="1" bandRow="1">
                <a:tableStyleId>{21E4AEA4-8DFA-4A89-87EB-49C32662AFE0}</a:tableStyleId>
              </a:tblPr>
              <a:tblGrid>
                <a:gridCol w="1205558"/>
                <a:gridCol w="1512168"/>
                <a:gridCol w="3600400"/>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r>
              <a:tr h="261083">
                <a:tc>
                  <a:txBody>
                    <a:bodyPr/>
                    <a:lstStyle/>
                    <a:p>
                      <a:pPr marL="0" algn="l" defTabSz="914400" rtl="0" eaLnBrk="1" latinLnBrk="0" hangingPunct="1"/>
                      <a:r>
                        <a:rPr lang="en-US" sz="1600" strike="noStrike" kern="1200" dirty="0" smtClean="0">
                          <a:solidFill>
                            <a:schemeClr val="dk1"/>
                          </a:solidFill>
                          <a:latin typeface="+mn-lt"/>
                          <a:ea typeface="+mn-ea"/>
                          <a:cs typeface="+mn-cs"/>
                        </a:rPr>
                        <a:t>11-17-1373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FRD and SRD Text for PHY Security </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FRD/SFD</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Mingguang Xu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Zero padded</a:t>
                      </a:r>
                      <a:r>
                        <a:rPr lang="en-US" sz="1600" strike="noStrike" kern="1200" baseline="0" noProof="0" dirty="0" smtClean="0">
                          <a:solidFill>
                            <a:schemeClr val="dk1"/>
                          </a:solidFill>
                          <a:latin typeface="+mn-lt"/>
                          <a:ea typeface="+mn-ea"/>
                          <a:cs typeface="+mn-cs"/>
                        </a:rPr>
                        <a:t> waveform</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11-17-1455</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LMR Feedback Signaling for MU Measurements</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Waikoloa, Hawaii</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Sep.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-15</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0" y="1751014"/>
            <a:ext cx="7770813"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PAR and CSD change proposal discussion.</a:t>
            </a:r>
          </a:p>
          <a:p>
            <a:pPr lvl="1">
              <a:buFont typeface="Arial" panose="020B0604020202020204" pitchFamily="34" charset="0"/>
              <a:buChar char="•"/>
            </a:pPr>
            <a:r>
              <a:rPr lang="en-US" dirty="0"/>
              <a:t>FRD comment resolution</a:t>
            </a:r>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Process:</a:t>
            </a:r>
          </a:p>
          <a:p>
            <a:pPr lvl="1">
              <a:buFont typeface="Arial" panose="020B0604020202020204" pitchFamily="34" charset="0"/>
              <a:buChar char="•"/>
            </a:pPr>
            <a:r>
              <a:rPr lang="en-US" dirty="0" smtClean="0"/>
              <a:t>Security related FRD and SFD submissions will be considered after the TG approval for PAR/CSD changes.</a:t>
            </a:r>
          </a:p>
          <a:p>
            <a:pPr lvl="1">
              <a:buFont typeface="Arial" panose="020B0604020202020204" pitchFamily="34" charset="0"/>
              <a:buChar char="•"/>
            </a:pPr>
            <a:r>
              <a:rPr lang="en-US" dirty="0" smtClean="0"/>
              <a:t>Motions to include conditional adoption of security related text</a:t>
            </a:r>
            <a:r>
              <a:rPr lang="en-US" dirty="0"/>
              <a:t> </a:t>
            </a:r>
            <a:r>
              <a:rPr lang="en-US" dirty="0" smtClean="0"/>
              <a:t>to SFD and FRD.</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15" name="Group 14"/>
          <p:cNvGrpSpPr/>
          <p:nvPr/>
        </p:nvGrpSpPr>
        <p:grpSpPr>
          <a:xfrm>
            <a:off x="6660232" y="2058706"/>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p>
          <a:p>
            <a:pPr algn="just">
              <a:spcBef>
                <a:spcPct val="20000"/>
              </a:spcBef>
              <a:buFontTx/>
              <a:buChar char="•"/>
            </a:pPr>
            <a:r>
              <a:rPr lang="en-US" altLang="en-US" sz="2000" b="0" dirty="0" smtClean="0"/>
              <a:t>Approval of FRD working draft.</a:t>
            </a:r>
          </a:p>
          <a:p>
            <a:pPr algn="just">
              <a:spcBef>
                <a:spcPct val="20000"/>
              </a:spcBef>
              <a:buFontTx/>
              <a:buChar char="•"/>
            </a:pPr>
            <a:r>
              <a:rPr lang="en-US" altLang="en-US" sz="2000" b="0" dirty="0" smtClean="0"/>
              <a:t>Approval of SFD working 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FRD and SFD related text submissions.</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readiness to start amendment text.</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a:t>Approval of </a:t>
            </a:r>
            <a:r>
              <a:rPr lang="en-US" altLang="en-US" sz="2000" b="0" dirty="0" smtClean="0"/>
              <a:t>Aug. 30</a:t>
            </a:r>
            <a:r>
              <a:rPr lang="en-US" altLang="en-US" sz="2000" b="0" baseline="30000" dirty="0" smtClean="0"/>
              <a:t>th</a:t>
            </a:r>
            <a:r>
              <a:rPr lang="en-US" altLang="en-US" sz="2000" b="0" dirty="0" smtClean="0"/>
              <a:t> teleconference minutes </a:t>
            </a:r>
            <a:r>
              <a:rPr lang="en-US" altLang="en-US" sz="2000" b="0" dirty="0"/>
              <a:t>(5min)</a:t>
            </a:r>
          </a:p>
          <a:p>
            <a:pPr algn="just">
              <a:spcBef>
                <a:spcPct val="20000"/>
              </a:spcBef>
              <a:buFontTx/>
              <a:buChar char="•"/>
            </a:pPr>
            <a:r>
              <a:rPr lang="en-US" altLang="en-US" sz="2000" b="0" dirty="0" smtClean="0"/>
              <a:t>Approval of FRD working draft (10min)</a:t>
            </a:r>
          </a:p>
          <a:p>
            <a:pPr algn="just">
              <a:spcBef>
                <a:spcPct val="20000"/>
              </a:spcBef>
              <a:buFontTx/>
              <a:buChar char="•"/>
            </a:pPr>
            <a:r>
              <a:rPr lang="en-US" altLang="en-US" sz="2000" b="0" dirty="0" smtClean="0"/>
              <a:t>Approval of SFD working draft (10min)</a:t>
            </a:r>
          </a:p>
          <a:p>
            <a:pPr algn="just">
              <a:spcBef>
                <a:spcPct val="20000"/>
              </a:spcBef>
              <a:buFontTx/>
              <a:buChar char="•"/>
            </a:pPr>
            <a:r>
              <a:rPr lang="en-US" altLang="en-US" sz="2000" b="0" dirty="0"/>
              <a:t>Review PAR and CSD proposal (as time permits).</a:t>
            </a:r>
          </a:p>
          <a:p>
            <a:pPr algn="just">
              <a:spcBef>
                <a:spcPct val="20000"/>
              </a:spcBef>
              <a:buFontTx/>
              <a:buChar char="•"/>
            </a:pPr>
            <a:r>
              <a:rPr lang="en-US" altLang="en-US" sz="2000" b="0" dirty="0" smtClean="0"/>
              <a:t>Review FRD and SFD related text</a:t>
            </a:r>
          </a:p>
          <a:p>
            <a:pPr algn="just">
              <a:spcBef>
                <a:spcPct val="20000"/>
              </a:spcBef>
              <a:buFontTx/>
              <a:buChar char="•"/>
            </a:pPr>
            <a:r>
              <a:rPr lang="en-US" altLang="en-US" sz="2000" b="0" dirty="0" smtClean="0"/>
              <a:t>Review technical submissions </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031453333"/>
              </p:ext>
            </p:extLst>
          </p:nvPr>
        </p:nvGraphicFramePr>
        <p:xfrm>
          <a:off x="288826" y="1507333"/>
          <a:ext cx="8640960" cy="4023224"/>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10min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July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52392">
                <a:tc>
                  <a:txBody>
                    <a:bodyPr/>
                    <a:lstStyle/>
                    <a:p>
                      <a:r>
                        <a:rPr lang="en-US" sz="1600" dirty="0" smtClean="0"/>
                        <a:t>11-17-1385</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Aug. 30</a:t>
                      </a:r>
                      <a:r>
                        <a:rPr lang="en-US" sz="1600" baseline="30000" dirty="0" smtClean="0"/>
                        <a:t>th</a:t>
                      </a:r>
                      <a:r>
                        <a:rPr lang="en-US" sz="1600" dirty="0" smtClean="0"/>
                        <a:t> </a:t>
                      </a:r>
                      <a:r>
                        <a:rPr lang="en-US" sz="1600" dirty="0" err="1" smtClean="0"/>
                        <a:t>telecon</a:t>
                      </a:r>
                      <a:r>
                        <a:rPr lang="en-US" sz="1600" baseline="0" dirty="0" smtClean="0"/>
                        <a:t> minutes</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c>
                  <a:txBody>
                    <a:bodyPr/>
                    <a:lstStyle/>
                    <a:p>
                      <a:r>
                        <a:rPr lang="en-US" sz="1600" dirty="0" smtClean="0"/>
                        <a:t>5 min</a:t>
                      </a:r>
                      <a:endParaRPr lang="en-US" sz="1600" dirty="0"/>
                    </a:p>
                  </a:txBody>
                  <a:tcPr marT="45712" marB="45712"/>
                </a:tc>
              </a:tr>
              <a:tr h="152392">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a:t>
                      </a:r>
                      <a:r>
                        <a:rPr lang="en-US" sz="1600" kern="1200" baseline="0" dirty="0" smtClean="0">
                          <a:solidFill>
                            <a:schemeClr val="dk1"/>
                          </a:solidFill>
                          <a:latin typeface="+mn-lt"/>
                          <a:ea typeface="+mn-ea"/>
                          <a:cs typeface="+mn-cs"/>
                        </a:rPr>
                        <a:t>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a:t>
                      </a: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11-17-1319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P802_11az_PAR_Modification</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c>
                  <a:txBody>
                    <a:bodyPr/>
                    <a:lstStyle/>
                    <a:p>
                      <a:r>
                        <a:rPr lang="en-US" sz="1600" dirty="0" smtClean="0"/>
                        <a:t>45 min</a:t>
                      </a:r>
                      <a:endParaRPr lang="en-US" sz="1600" dirty="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 min</a:t>
                      </a:r>
                      <a:endParaRPr lang="en-US" sz="1600" kern="1200" dirty="0">
                        <a:solidFill>
                          <a:schemeClr val="dk1"/>
                        </a:solidFill>
                        <a:latin typeface="+mn-lt"/>
                        <a:ea typeface="+mn-ea"/>
                        <a:cs typeface="+mn-cs"/>
                      </a:endParaRPr>
                    </a:p>
                  </a:txBody>
                  <a:tcPr marT="45712" marB="45712"/>
                </a:tc>
              </a:tr>
              <a:tr h="3657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11-17/1171r1 “</a:t>
            </a:r>
            <a:r>
              <a:rPr lang="en-US" dirty="0"/>
              <a:t>Meeting Minutes </a:t>
            </a:r>
            <a:r>
              <a:rPr lang="en-US" dirty="0" smtClean="0"/>
              <a:t>July 2017 </a:t>
            </a:r>
            <a:r>
              <a:rPr lang="en-US" dirty="0"/>
              <a:t>Session</a:t>
            </a:r>
            <a:r>
              <a:rPr lang="en-US" b="0" dirty="0" smtClean="0"/>
              <a:t>” </a:t>
            </a:r>
            <a:r>
              <a:rPr lang="en-US" b="0" dirty="0"/>
              <a:t>posted to Mentor </a:t>
            </a:r>
            <a:r>
              <a:rPr lang="en-US" b="0" dirty="0" smtClean="0"/>
              <a:t>on July 30</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11-17/1171r1 as </a:t>
            </a:r>
            <a:r>
              <a:rPr lang="en-US" b="0" dirty="0" err="1" smtClean="0"/>
              <a:t>TGaz</a:t>
            </a:r>
            <a:r>
              <a:rPr lang="en-US" b="0" dirty="0" smtClean="0"/>
              <a:t> </a:t>
            </a:r>
            <a:r>
              <a:rPr lang="en-US" b="0" dirty="0"/>
              <a:t>meeting minutes for the </a:t>
            </a:r>
            <a:r>
              <a:rPr lang="en-US" b="0" dirty="0" smtClean="0"/>
              <a:t>July meeting</a:t>
            </a:r>
            <a:r>
              <a:rPr lang="en-US" b="0" dirty="0"/>
              <a:t>. </a:t>
            </a:r>
          </a:p>
          <a:p>
            <a:endParaRPr lang="en-US" b="0" dirty="0" smtClean="0"/>
          </a:p>
          <a:p>
            <a:r>
              <a:rPr lang="en-US" b="0" dirty="0" smtClean="0"/>
              <a:t>Moved by: Chao Chun Wang</a:t>
            </a:r>
            <a:endParaRPr lang="en-US" b="0" dirty="0"/>
          </a:p>
          <a:p>
            <a:r>
              <a:rPr lang="en-US" b="0" dirty="0"/>
              <a:t>Seconded by</a:t>
            </a:r>
            <a:r>
              <a:rPr lang="en-US" b="0" dirty="0" smtClean="0"/>
              <a:t>: Stephen </a:t>
            </a:r>
            <a:r>
              <a:rPr lang="en-US" b="0" dirty="0" err="1" smtClean="0"/>
              <a:t>Mccann</a:t>
            </a:r>
            <a:r>
              <a:rPr lang="en-US" b="0" dirty="0" smtClean="0"/>
              <a:t> </a:t>
            </a:r>
            <a:endParaRPr lang="en-US" b="0" dirty="0"/>
          </a:p>
          <a:p>
            <a:r>
              <a:rPr lang="en-US" b="0" dirty="0"/>
              <a:t>Results (Y/N/A</a:t>
            </a:r>
            <a:r>
              <a:rPr lang="en-US" b="0" dirty="0" smtClean="0"/>
              <a:t>): 13/0/0 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Aug. 30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11-17/1385r0 “</a:t>
            </a:r>
            <a:r>
              <a:rPr lang="en-US" b="0" dirty="0" err="1" smtClean="0"/>
              <a:t>TGaz</a:t>
            </a:r>
            <a:r>
              <a:rPr lang="en-US" b="0" dirty="0" smtClean="0"/>
              <a:t> Teleconference Minutes August 30</a:t>
            </a:r>
            <a:r>
              <a:rPr lang="en-US" b="0" baseline="30000" dirty="0" smtClean="0"/>
              <a:t>th</a:t>
            </a:r>
            <a:r>
              <a:rPr lang="en-US" b="0" dirty="0" smtClean="0"/>
              <a:t>  2017” </a:t>
            </a:r>
            <a:r>
              <a:rPr lang="en-US" b="0" dirty="0"/>
              <a:t>posted to Mentor </a:t>
            </a:r>
            <a:r>
              <a:rPr lang="en-US" b="0" dirty="0" smtClean="0"/>
              <a:t>on Sep. 8</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11-17/1385r0 as </a:t>
            </a:r>
            <a:r>
              <a:rPr lang="en-US" b="0" dirty="0" err="1" smtClean="0"/>
              <a:t>TGaz</a:t>
            </a:r>
            <a:r>
              <a:rPr lang="en-US" b="0" dirty="0" smtClean="0"/>
              <a:t> </a:t>
            </a:r>
            <a:r>
              <a:rPr lang="en-US" b="0" dirty="0"/>
              <a:t>meeting minutes for the </a:t>
            </a:r>
            <a:r>
              <a:rPr lang="en-US" b="0" dirty="0" smtClean="0"/>
              <a:t>Aug. 30</a:t>
            </a:r>
            <a:r>
              <a:rPr lang="en-US" b="0" baseline="30000" dirty="0" smtClean="0"/>
              <a:t>th</a:t>
            </a:r>
            <a:r>
              <a:rPr lang="en-US" b="0" dirty="0" smtClean="0"/>
              <a:t> </a:t>
            </a:r>
            <a:r>
              <a:rPr lang="en-US" b="0" dirty="0" err="1" smtClean="0"/>
              <a:t>telecon</a:t>
            </a:r>
            <a:r>
              <a:rPr lang="en-US" b="0" dirty="0" smtClean="0"/>
              <a:t>. </a:t>
            </a:r>
            <a:endParaRPr lang="en-US" b="0" dirty="0"/>
          </a:p>
          <a:p>
            <a:endParaRPr lang="en-US" b="0" dirty="0" smtClean="0"/>
          </a:p>
          <a:p>
            <a:r>
              <a:rPr lang="en-US" b="0" dirty="0" smtClean="0"/>
              <a:t>Moved by: Roy Want</a:t>
            </a:r>
            <a:endParaRPr lang="en-US" b="0" dirty="0"/>
          </a:p>
          <a:p>
            <a:r>
              <a:rPr lang="en-US" b="0" dirty="0"/>
              <a:t>Seconded by</a:t>
            </a:r>
            <a:r>
              <a:rPr lang="en-US" b="0" dirty="0" smtClean="0"/>
              <a:t>: SK Yong</a:t>
            </a:r>
            <a:endParaRPr lang="en-US" b="0" dirty="0"/>
          </a:p>
          <a:p>
            <a:r>
              <a:rPr lang="en-US" b="0" dirty="0"/>
              <a:t>Results (Y/N/A</a:t>
            </a:r>
            <a:r>
              <a:rPr lang="en-US" b="0" dirty="0" smtClean="0"/>
              <a:t>): 14-0-0</a:t>
            </a:r>
          </a:p>
          <a:p>
            <a:r>
              <a:rPr lang="en-US" b="0" dirty="0" smtClean="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137496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11-16/424r7 “Proposed 802.11az Functional Requirements” </a:t>
            </a:r>
            <a:r>
              <a:rPr lang="en-US" b="0" dirty="0"/>
              <a:t>posted to Mentor </a:t>
            </a:r>
            <a:r>
              <a:rPr lang="en-US" b="0" dirty="0" smtClean="0"/>
              <a:t>on Sep. 12</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adopt document 11-16/424r7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Working Draft</a:t>
            </a:r>
            <a:endParaRPr lang="en-US" dirty="0"/>
          </a:p>
        </p:txBody>
      </p:sp>
      <p:sp>
        <p:nvSpPr>
          <p:cNvPr id="8" name="Content Placeholder 2"/>
          <p:cNvSpPr>
            <a:spLocks noGrp="1"/>
          </p:cNvSpPr>
          <p:nvPr>
            <p:ph idx="1"/>
          </p:nvPr>
        </p:nvSpPr>
        <p:spPr>
          <a:xfrm>
            <a:off x="685800" y="1751014"/>
            <a:ext cx="7770813" cy="4343400"/>
          </a:xfrm>
        </p:spPr>
        <p:txBody>
          <a:bodyPr/>
          <a:lstStyle/>
          <a:p>
            <a:r>
              <a:rPr lang="en-US" b="0" dirty="0"/>
              <a:t>Document </a:t>
            </a:r>
            <a:r>
              <a:rPr lang="en-US" b="0" dirty="0" smtClean="0"/>
              <a:t>11-17/462r7 “Proposed 802.11az Functional Requirements” </a:t>
            </a:r>
            <a:r>
              <a:rPr lang="en-US" b="0" dirty="0"/>
              <a:t>posted to Mentor </a:t>
            </a:r>
            <a:r>
              <a:rPr lang="en-US" b="0" dirty="0" smtClean="0"/>
              <a:t>on Sep. 12</a:t>
            </a:r>
            <a:r>
              <a:rPr lang="en-US" b="0" baseline="30000" dirty="0" smtClean="0"/>
              <a:t>th</a:t>
            </a:r>
            <a:r>
              <a:rPr lang="en-US" b="0" dirty="0" smtClean="0"/>
              <a:t>.</a:t>
            </a:r>
            <a:endParaRPr lang="en-US" b="0" dirty="0"/>
          </a:p>
          <a:p>
            <a:endParaRPr lang="en-US" dirty="0"/>
          </a:p>
          <a:p>
            <a:r>
              <a:rPr lang="en-US" dirty="0"/>
              <a:t>Motion:</a:t>
            </a:r>
          </a:p>
          <a:p>
            <a:pPr marL="0" indent="0"/>
            <a:r>
              <a:rPr lang="en-US" b="0" dirty="0" smtClean="0"/>
              <a:t>Move to adopt document 11-17/462r7 as </a:t>
            </a:r>
            <a:r>
              <a:rPr lang="en-US" b="0" dirty="0" err="1" smtClean="0"/>
              <a:t>TGaz</a:t>
            </a:r>
            <a:r>
              <a:rPr lang="en-US" b="0" dirty="0" smtClean="0"/>
              <a:t> Working Draft Spec Framework Document. </a:t>
            </a:r>
            <a:endParaRPr lang="en-US" b="0" dirty="0"/>
          </a:p>
          <a:p>
            <a:endParaRPr lang="en-US" b="0" dirty="0" smtClean="0"/>
          </a:p>
          <a:p>
            <a:r>
              <a:rPr lang="en-US" b="0" dirty="0" smtClean="0"/>
              <a:t>Moved by: Ganesh </a:t>
            </a:r>
            <a:r>
              <a:rPr lang="en-US" b="0" dirty="0" err="1" smtClean="0"/>
              <a:t>Venkatesan</a:t>
            </a:r>
            <a:endParaRPr lang="en-US" b="0" dirty="0" smtClean="0"/>
          </a:p>
          <a:p>
            <a:r>
              <a:rPr lang="en-US" b="0" dirty="0" smtClean="0"/>
              <a:t>Seconded </a:t>
            </a:r>
            <a:r>
              <a:rPr lang="en-US" b="0" dirty="0"/>
              <a:t>by</a:t>
            </a:r>
            <a:r>
              <a:rPr lang="en-US" b="0" dirty="0" smtClean="0"/>
              <a:t>: Chao Chun Wang</a:t>
            </a:r>
          </a:p>
          <a:p>
            <a:r>
              <a:rPr lang="en-US" b="0" dirty="0" smtClean="0"/>
              <a:t>Results </a:t>
            </a:r>
            <a:r>
              <a:rPr lang="en-US" b="0" dirty="0"/>
              <a:t>(Y/N/A</a:t>
            </a:r>
            <a:r>
              <a:rPr lang="en-US" b="0" dirty="0" smtClean="0"/>
              <a:t>): 12/0/0 </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PAR Modification</a:t>
            </a:r>
            <a:endParaRPr lang="en-US" dirty="0"/>
          </a:p>
        </p:txBody>
      </p:sp>
      <p:sp>
        <p:nvSpPr>
          <p:cNvPr id="3" name="Content Placeholder 2"/>
          <p:cNvSpPr>
            <a:spLocks noGrp="1"/>
          </p:cNvSpPr>
          <p:nvPr>
            <p:ph idx="1"/>
          </p:nvPr>
        </p:nvSpPr>
        <p:spPr/>
        <p:txBody>
          <a:bodyPr/>
          <a:lstStyle/>
          <a:p>
            <a:r>
              <a:rPr lang="en-GB" dirty="0" smtClean="0"/>
              <a:t>Motion</a:t>
            </a:r>
            <a:r>
              <a:rPr lang="en-GB" b="0" dirty="0"/>
              <a:t>: </a:t>
            </a:r>
            <a:endParaRPr lang="en-US" b="0" dirty="0"/>
          </a:p>
          <a:p>
            <a:pPr marL="0" lvl="0" indent="0"/>
            <a:r>
              <a:rPr lang="en-GB" b="0" dirty="0"/>
              <a:t>Believing that the PAR contained in the document referenced below meets IEEE-SA guidelines,</a:t>
            </a:r>
            <a:endParaRPr lang="en-US" b="0" dirty="0"/>
          </a:p>
          <a:p>
            <a:pPr marL="0" lvl="0" indent="0"/>
            <a:r>
              <a:rPr lang="en-GB" b="0" dirty="0"/>
              <a:t>Request that the PAR contained in </a:t>
            </a:r>
            <a:r>
              <a:rPr lang="en-GB" b="0" dirty="0" smtClean="0"/>
              <a:t>11-17-1319r1 be </a:t>
            </a:r>
            <a:r>
              <a:rPr lang="en-GB" b="0" dirty="0"/>
              <a:t>posted to the IEEE 802 Executive Committee (EC) agenda for WG 802 preview and EC approval to submit to </a:t>
            </a:r>
            <a:r>
              <a:rPr lang="en-GB" b="0" dirty="0" err="1"/>
              <a:t>NesCom</a:t>
            </a:r>
            <a:r>
              <a:rPr lang="en-GB" b="0" dirty="0"/>
              <a:t>.</a:t>
            </a:r>
            <a:endParaRPr lang="en-US" b="0" dirty="0"/>
          </a:p>
          <a:p>
            <a:pPr marL="0" indent="0"/>
            <a:r>
              <a:rPr lang="en-GB" b="0" dirty="0"/>
              <a:t> </a:t>
            </a:r>
            <a:endParaRPr lang="en-GB" b="0" dirty="0" smtClean="0"/>
          </a:p>
          <a:p>
            <a:pPr marL="0" indent="0"/>
            <a:r>
              <a:rPr lang="en-GB" b="0" dirty="0" smtClean="0"/>
              <a:t>Moved by: Jon Rosdahl</a:t>
            </a:r>
          </a:p>
          <a:p>
            <a:pPr marL="0" indent="0"/>
            <a:r>
              <a:rPr lang="en-GB" b="0" dirty="0" smtClean="0"/>
              <a:t>Seconded: SK Yong</a:t>
            </a:r>
          </a:p>
          <a:p>
            <a:pPr marL="0" indent="0"/>
            <a:r>
              <a:rPr lang="en-GB" b="0" dirty="0" smtClean="0"/>
              <a:t>Result</a:t>
            </a:r>
            <a:r>
              <a:rPr lang="en-GB" b="0" dirty="0"/>
              <a:t>: </a:t>
            </a:r>
            <a:r>
              <a:rPr lang="en-GB" b="0" dirty="0" smtClean="0"/>
              <a:t>17 – 0 – 0</a:t>
            </a:r>
          </a:p>
          <a:p>
            <a:pPr marL="0" indent="0"/>
            <a:r>
              <a:rPr lang="en-GB" b="0" dirty="0" smtClean="0"/>
              <a:t>Motion passes.</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95579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September Waikoloa, 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CSD Modification</a:t>
            </a:r>
            <a:endParaRPr lang="en-US" dirty="0"/>
          </a:p>
        </p:txBody>
      </p:sp>
      <p:sp>
        <p:nvSpPr>
          <p:cNvPr id="3" name="Content Placeholder 2"/>
          <p:cNvSpPr>
            <a:spLocks noGrp="1"/>
          </p:cNvSpPr>
          <p:nvPr>
            <p:ph idx="1"/>
          </p:nvPr>
        </p:nvSpPr>
        <p:spPr/>
        <p:txBody>
          <a:bodyPr/>
          <a:lstStyle/>
          <a:p>
            <a:pPr marL="0" lvl="0" indent="0"/>
            <a:r>
              <a:rPr lang="en-GB" b="0" dirty="0" smtClean="0"/>
              <a:t>Motion </a:t>
            </a:r>
          </a:p>
          <a:p>
            <a:pPr marL="0" lvl="0" indent="0"/>
            <a:r>
              <a:rPr lang="en-GB" b="0" dirty="0" smtClean="0"/>
              <a:t>Believing </a:t>
            </a:r>
            <a:r>
              <a:rPr lang="en-GB" b="0" dirty="0"/>
              <a:t>that the </a:t>
            </a:r>
            <a:r>
              <a:rPr lang="en-GB" b="0" dirty="0" smtClean="0"/>
              <a:t>CSD contained </a:t>
            </a:r>
            <a:r>
              <a:rPr lang="en-GB" b="0" dirty="0"/>
              <a:t>in the document referenced below meets IEEE 802 guidelines,</a:t>
            </a:r>
            <a:endParaRPr lang="en-US" b="0" dirty="0"/>
          </a:p>
          <a:p>
            <a:pPr marL="0" lvl="0" indent="0"/>
            <a:r>
              <a:rPr lang="en-GB" b="0" dirty="0"/>
              <a:t>Request that the </a:t>
            </a:r>
            <a:r>
              <a:rPr lang="en-GB" b="0" dirty="0" smtClean="0"/>
              <a:t>CSD contained </a:t>
            </a:r>
            <a:r>
              <a:rPr lang="en-GB" b="0" dirty="0"/>
              <a:t>in </a:t>
            </a:r>
            <a:r>
              <a:rPr lang="en-GB" b="0" dirty="0" smtClean="0"/>
              <a:t>11-17-1318r0 be </a:t>
            </a:r>
            <a:r>
              <a:rPr lang="en-GB" b="0" dirty="0"/>
              <a:t>posted to the IEEE 802 Executive Committee (EC) agenda for WG 802 preview and EC approval.</a:t>
            </a:r>
            <a:endParaRPr lang="en-US" b="0" dirty="0"/>
          </a:p>
          <a:p>
            <a:pPr marL="0" indent="0"/>
            <a:r>
              <a:rPr lang="en-GB" b="0" dirty="0"/>
              <a:t> </a:t>
            </a:r>
            <a:endParaRPr lang="en-US" b="0" dirty="0"/>
          </a:p>
          <a:p>
            <a:pPr marL="0" lvl="0" indent="0"/>
            <a:r>
              <a:rPr lang="en-GB" b="0" dirty="0" smtClean="0"/>
              <a:t>Move by: Jon Rosdahl</a:t>
            </a:r>
          </a:p>
          <a:p>
            <a:pPr marL="0" lvl="0" indent="0"/>
            <a:r>
              <a:rPr lang="en-US" b="0" dirty="0" smtClean="0"/>
              <a:t>Seconded: SK Yong</a:t>
            </a:r>
          </a:p>
          <a:p>
            <a:pPr marL="0" lvl="0" indent="0"/>
            <a:r>
              <a:rPr lang="en-US" b="0" dirty="0" smtClean="0"/>
              <a:t>Results (Y/N/A): 16 – 0 – 1</a:t>
            </a:r>
          </a:p>
          <a:p>
            <a:pPr marL="0" lvl="0" indent="0"/>
            <a:r>
              <a:rPr lang="en-US" b="0" dirty="0" smtClean="0"/>
              <a:t>Motion passes. </a:t>
            </a:r>
            <a:endParaRPr lang="en-US" b="0" dirty="0"/>
          </a:p>
          <a:p>
            <a:pPr marL="0" indent="0"/>
            <a:r>
              <a:rPr lang="en-GB" b="0" dirty="0"/>
              <a:t> </a:t>
            </a:r>
            <a:endParaRPr lang="en-US"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8363132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65145875"/>
              </p:ext>
            </p:extLst>
          </p:nvPr>
        </p:nvGraphicFramePr>
        <p:xfrm>
          <a:off x="400113" y="1484784"/>
          <a:ext cx="8342185" cy="359132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289552">
                <a:tc>
                  <a:txBody>
                    <a:bodyPr/>
                    <a:lstStyle/>
                    <a:p>
                      <a:pPr marL="0" algn="l" defTabSz="914400" rtl="0" eaLnBrk="1" latinLnBrk="0" hangingPunct="1"/>
                      <a:r>
                        <a:rPr lang="en-US" sz="1600" kern="1200" dirty="0" smtClean="0">
                          <a:solidFill>
                            <a:schemeClr val="dk1"/>
                          </a:solidFill>
                          <a:latin typeface="+mn-lt"/>
                          <a:ea typeface="+mn-ea"/>
                          <a:cs typeface="+mn-cs"/>
                        </a:rPr>
                        <a:t>11-17-1455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LMR Feedback Signaling for MU Measurements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dirty="0" smtClean="0"/>
                        <a:t>30</a:t>
                      </a:r>
                      <a:r>
                        <a:rPr lang="en-US" sz="1600" baseline="0" dirty="0" smtClean="0"/>
                        <a:t> </a:t>
                      </a:r>
                      <a:r>
                        <a:rPr lang="en-US" sz="1600" dirty="0" smtClean="0"/>
                        <a:t>min</a:t>
                      </a:r>
                      <a:endParaRPr lang="en-US" sz="1600" dirty="0"/>
                    </a:p>
                  </a:txBody>
                  <a:tcPr marT="45712" marB="45712"/>
                </a:tc>
              </a:tr>
              <a:tr h="223509">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11-17-1373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FRD and SRD Text for PHY Security </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FRD/SFD</a:t>
                      </a:r>
                      <a:endParaRPr lang="en-US" sz="1600" kern="1200" dirty="0">
                        <a:solidFill>
                          <a:schemeClr val="dk1"/>
                        </a:solidFill>
                        <a:latin typeface="+mn-lt"/>
                        <a:ea typeface="+mn-ea"/>
                        <a:cs typeface="+mn-cs"/>
                      </a:endParaRPr>
                    </a:p>
                  </a:txBody>
                  <a:tcPr marT="45712" marB="45712"/>
                </a:tc>
                <a:tc>
                  <a:txBody>
                    <a:bodyPr/>
                    <a:lstStyle/>
                    <a:p>
                      <a:r>
                        <a:rPr lang="en-US" sz="1600" dirty="0" smtClean="0"/>
                        <a:t>20min</a:t>
                      </a:r>
                      <a:endParaRPr lang="en-US" sz="1600" dirty="0"/>
                    </a:p>
                  </a:txBody>
                  <a:tcPr marT="45712" marB="45712"/>
                </a:tc>
              </a:tr>
              <a:tr h="41147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1373r1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Move </a:t>
            </a:r>
            <a:r>
              <a:rPr lang="en-US" dirty="0"/>
              <a:t>to adopt the set of </a:t>
            </a:r>
            <a:r>
              <a:rPr lang="en-US" dirty="0" smtClean="0"/>
              <a:t>functional requirements listed </a:t>
            </a:r>
            <a:r>
              <a:rPr lang="en-US" dirty="0"/>
              <a:t>in </a:t>
            </a:r>
            <a:r>
              <a:rPr lang="en-US" dirty="0" smtClean="0"/>
              <a:t>slide 4 of submission 1373r1 and </a:t>
            </a:r>
            <a:r>
              <a:rPr lang="en-US" dirty="0"/>
              <a:t>instruct the </a:t>
            </a:r>
            <a:r>
              <a:rPr lang="en-US" dirty="0" smtClean="0"/>
              <a:t>FRD editor </a:t>
            </a:r>
            <a:r>
              <a:rPr lang="en-US" dirty="0"/>
              <a:t>to include it in the </a:t>
            </a:r>
            <a:r>
              <a:rPr lang="en-US" dirty="0" err="1"/>
              <a:t>TGaz</a:t>
            </a:r>
            <a:r>
              <a:rPr lang="en-US" dirty="0"/>
              <a:t> </a:t>
            </a:r>
            <a:r>
              <a:rPr lang="en-US" dirty="0" smtClean="0"/>
              <a:t>FRD under </a:t>
            </a:r>
            <a:r>
              <a:rPr lang="en-US" dirty="0"/>
              <a:t>the sub-section </a:t>
            </a:r>
            <a:r>
              <a:rPr lang="en-US" dirty="0" smtClean="0"/>
              <a:t>2.1.6 (Security and privacy) and grant editorial license to the FRD editor.</a:t>
            </a:r>
            <a:endParaRPr lang="en-US" dirty="0"/>
          </a:p>
          <a:p>
            <a:pPr marL="0" indent="0"/>
            <a:endParaRPr lang="en-US" dirty="0"/>
          </a:p>
          <a:p>
            <a:pPr marL="0" indent="0"/>
            <a:r>
              <a:rPr lang="en-US" dirty="0"/>
              <a:t>Moved</a:t>
            </a:r>
            <a:r>
              <a:rPr lang="en-US" dirty="0" smtClean="0"/>
              <a:t>: Roy Want</a:t>
            </a:r>
            <a:endParaRPr lang="en-US" dirty="0"/>
          </a:p>
          <a:p>
            <a:pPr marL="0" indent="0"/>
            <a:r>
              <a:rPr lang="en-US" dirty="0"/>
              <a:t>Seconded</a:t>
            </a:r>
            <a:r>
              <a:rPr lang="en-US" dirty="0" smtClean="0"/>
              <a:t>: SK Yong</a:t>
            </a:r>
            <a:endParaRPr lang="en-US" dirty="0"/>
          </a:p>
          <a:p>
            <a:pPr marL="0" indent="0"/>
            <a:r>
              <a:rPr lang="en-US" dirty="0" smtClean="0"/>
              <a:t>Result (Y/N/A): 9/0/2 </a:t>
            </a:r>
          </a:p>
          <a:p>
            <a:pPr marL="0" indent="0"/>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3620177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1373r1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Move </a:t>
            </a:r>
            <a:r>
              <a:rPr lang="en-US" dirty="0"/>
              <a:t>to adopt the </a:t>
            </a:r>
            <a:r>
              <a:rPr lang="en-US" dirty="0" smtClean="0"/>
              <a:t>SFD text listed </a:t>
            </a:r>
            <a:r>
              <a:rPr lang="en-US" dirty="0"/>
              <a:t>in </a:t>
            </a:r>
            <a:r>
              <a:rPr lang="en-US" dirty="0" smtClean="0"/>
              <a:t>slide 6 of submission 1373r1 and </a:t>
            </a:r>
            <a:r>
              <a:rPr lang="en-US" dirty="0"/>
              <a:t>instruct the </a:t>
            </a:r>
            <a:r>
              <a:rPr lang="en-US" dirty="0" smtClean="0"/>
              <a:t>SFD editor </a:t>
            </a:r>
            <a:r>
              <a:rPr lang="en-US" dirty="0"/>
              <a:t>to include it in the </a:t>
            </a:r>
            <a:r>
              <a:rPr lang="en-US" dirty="0" err="1"/>
              <a:t>TGaz</a:t>
            </a:r>
            <a:r>
              <a:rPr lang="en-US" dirty="0"/>
              <a:t> </a:t>
            </a:r>
            <a:r>
              <a:rPr lang="en-US" dirty="0" smtClean="0"/>
              <a:t>SFD under </a:t>
            </a:r>
            <a:r>
              <a:rPr lang="en-US" dirty="0"/>
              <a:t>the sub-section </a:t>
            </a:r>
            <a:r>
              <a:rPr lang="en-US" dirty="0" smtClean="0"/>
              <a:t>6 (Security) and grant editorial license to the SFD editor.</a:t>
            </a:r>
            <a:endParaRPr lang="en-US" dirty="0"/>
          </a:p>
          <a:p>
            <a:pPr marL="0" indent="0"/>
            <a:endParaRPr lang="en-US" dirty="0"/>
          </a:p>
          <a:p>
            <a:pPr marL="0" indent="0"/>
            <a:r>
              <a:rPr lang="en-US" dirty="0"/>
              <a:t>Moved</a:t>
            </a:r>
            <a:r>
              <a:rPr lang="en-US" dirty="0" smtClean="0"/>
              <a:t>: Ganesh </a:t>
            </a:r>
            <a:r>
              <a:rPr lang="en-US" dirty="0" err="1" smtClean="0"/>
              <a:t>Venkatesan</a:t>
            </a:r>
            <a:endParaRPr lang="en-US" dirty="0" smtClean="0"/>
          </a:p>
          <a:p>
            <a:pPr marL="0" indent="0"/>
            <a:r>
              <a:rPr lang="en-US" dirty="0" smtClean="0"/>
              <a:t>Seconded: SK Yong</a:t>
            </a:r>
            <a:endParaRPr lang="en-US" dirty="0"/>
          </a:p>
          <a:p>
            <a:pPr marL="0" indent="0"/>
            <a:r>
              <a:rPr lang="en-US" dirty="0" smtClean="0"/>
              <a:t>Result (Y/N/A):10/1/5</a:t>
            </a:r>
          </a:p>
          <a:p>
            <a:pPr marL="0" indent="0"/>
            <a:r>
              <a:rPr lang="en-US"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48159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06312234"/>
              </p:ext>
            </p:extLst>
          </p:nvPr>
        </p:nvGraphicFramePr>
        <p:xfrm>
          <a:off x="773754" y="1556792"/>
          <a:ext cx="7772404" cy="391134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r>
                        <a:rPr lang="en-US" sz="1400" dirty="0" smtClean="0"/>
                        <a:t>11-17-1455</a:t>
                      </a:r>
                      <a:endParaRPr lang="en-US" sz="1400" dirty="0"/>
                    </a:p>
                  </a:txBody>
                  <a:tcPr marT="45712" marB="45712"/>
                </a:tc>
                <a:tc>
                  <a:txBody>
                    <a:bodyPr/>
                    <a:lstStyle/>
                    <a:p>
                      <a:r>
                        <a:rPr lang="en-US" sz="1400" dirty="0" err="1" smtClean="0"/>
                        <a:t>Chitto</a:t>
                      </a:r>
                      <a:r>
                        <a:rPr lang="en-US" sz="1400" dirty="0" smtClean="0"/>
                        <a:t> Ghosh</a:t>
                      </a:r>
                      <a:endParaRPr lang="en-US" sz="1400" dirty="0"/>
                    </a:p>
                  </a:txBody>
                  <a:tcPr marT="45712" marB="45712"/>
                </a:tc>
                <a:tc>
                  <a:txBody>
                    <a:bodyPr/>
                    <a:lstStyle/>
                    <a:p>
                      <a:r>
                        <a:rPr lang="en-US" sz="1400" dirty="0" smtClean="0"/>
                        <a:t>MU measurement and LMR scheduling</a:t>
                      </a:r>
                      <a:endParaRPr lang="en-US" sz="1400" dirty="0"/>
                    </a:p>
                  </a:txBody>
                  <a:tcPr marT="45712" marB="45712"/>
                </a:tc>
                <a:tc>
                  <a:txBody>
                    <a:bodyPr/>
                    <a:lstStyle/>
                    <a:p>
                      <a:r>
                        <a:rPr lang="en-US" dirty="0" smtClean="0"/>
                        <a:t>SFD </a:t>
                      </a:r>
                      <a:endParaRPr lang="en-US" dirty="0"/>
                    </a:p>
                  </a:txBody>
                  <a:tcPr marT="45712" marB="45712"/>
                </a:tc>
                <a:tc>
                  <a:txBody>
                    <a:bodyPr/>
                    <a:lstStyle/>
                    <a:p>
                      <a:r>
                        <a:rPr lang="en-US" sz="1600" strike="noStrike" dirty="0" smtClean="0"/>
                        <a:t>10min</a:t>
                      </a:r>
                      <a:endParaRPr lang="en-US" sz="1600" strike="noStrike" dirty="0"/>
                    </a:p>
                  </a:txBody>
                  <a:tcPr marT="45712" marB="45712"/>
                </a:tc>
              </a:tr>
              <a:tr h="289552">
                <a:tc>
                  <a:txBody>
                    <a:bodyPr/>
                    <a:lstStyle/>
                    <a:p>
                      <a:r>
                        <a:rPr lang="en-US" sz="1600" dirty="0" smtClean="0"/>
                        <a:t>11-16-424</a:t>
                      </a:r>
                      <a:endParaRPr lang="en-US" sz="1600" dirty="0"/>
                    </a:p>
                  </a:txBody>
                  <a:tcPr marT="45712" marB="45712"/>
                </a:tc>
                <a:tc>
                  <a:txBody>
                    <a:bodyPr/>
                    <a:lstStyle/>
                    <a:p>
                      <a:r>
                        <a:rPr lang="en-US" sz="1600" dirty="0" smtClean="0"/>
                        <a:t>Allan Zhu</a:t>
                      </a:r>
                      <a:endParaRPr lang="en-US" sz="1600" dirty="0"/>
                    </a:p>
                  </a:txBody>
                  <a:tcPr marT="45712" marB="45712"/>
                </a:tc>
                <a:tc>
                  <a:txBody>
                    <a:bodyPr/>
                    <a:lstStyle/>
                    <a:p>
                      <a:r>
                        <a:rPr lang="en-US" sz="1600" dirty="0" smtClean="0"/>
                        <a:t>FRD working draft</a:t>
                      </a:r>
                      <a:endParaRPr lang="en-US" sz="1600" dirty="0"/>
                    </a:p>
                  </a:txBody>
                  <a:tcPr marT="45712" marB="45712"/>
                </a:tc>
                <a:tc>
                  <a:txBody>
                    <a:bodyPr/>
                    <a:lstStyle/>
                    <a:p>
                      <a:r>
                        <a:rPr lang="en-US" sz="1600" dirty="0" smtClean="0"/>
                        <a:t>FRD</a:t>
                      </a:r>
                      <a:endParaRPr lang="en-US" sz="1600" dirty="0"/>
                    </a:p>
                  </a:txBody>
                  <a:tcPr marT="45712" marB="45712"/>
                </a:tc>
                <a:tc>
                  <a:txBody>
                    <a:bodyPr/>
                    <a:lstStyle/>
                    <a:p>
                      <a:r>
                        <a:rPr lang="en-US" sz="1600" dirty="0" smtClean="0"/>
                        <a:t>7min</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p>
                  </a:txBody>
                  <a:tcPr marT="45712" marB="45712"/>
                </a:tc>
                <a:tc>
                  <a:txBody>
                    <a:bodyPr/>
                    <a:lstStyle/>
                    <a:p>
                      <a:r>
                        <a:rPr lang="en-US" sz="1400" dirty="0" smtClean="0"/>
                        <a:t>15 min</a:t>
                      </a:r>
                      <a:endParaRPr lang="en-US" sz="1400" dirty="0"/>
                    </a:p>
                  </a:txBody>
                  <a:tcPr marT="45712" marB="45712"/>
                </a:tc>
              </a:tr>
              <a:tr h="289552">
                <a:tc>
                  <a:txBody>
                    <a:bodyPr/>
                    <a:lstStyle/>
                    <a:p>
                      <a:r>
                        <a:rPr lang="en-US" sz="1600" b="0" dirty="0" smtClean="0"/>
                        <a:t>11-17-1308</a:t>
                      </a:r>
                      <a:endParaRPr lang="en-US" sz="1600" b="0" dirty="0"/>
                    </a:p>
                  </a:txBody>
                  <a:tcPr marT="45712" marB="45712"/>
                </a:tc>
                <a:tc>
                  <a:txBody>
                    <a:bodyPr/>
                    <a:lstStyle/>
                    <a:p>
                      <a:r>
                        <a:rPr lang="en-US" sz="1600" b="0" dirty="0" smtClean="0"/>
                        <a:t>Ofer Bar Shalom</a:t>
                      </a:r>
                      <a:endParaRPr lang="en-US" sz="1600" b="0" dirty="0"/>
                    </a:p>
                  </a:txBody>
                  <a:tcPr marT="45712" marB="45712"/>
                </a:tc>
                <a:tc>
                  <a:txBody>
                    <a:bodyPr/>
                    <a:lstStyle/>
                    <a:p>
                      <a:r>
                        <a:rPr lang="en-US" sz="1600" b="0" kern="1200" dirty="0" smtClean="0">
                          <a:solidFill>
                            <a:schemeClr val="dk1"/>
                          </a:solidFill>
                          <a:effectLst/>
                          <a:latin typeface="+mn-lt"/>
                          <a:ea typeface="+mn-ea"/>
                          <a:cs typeface="+mn-cs"/>
                        </a:rPr>
                        <a:t>Collaborative Time of Arrival (</a:t>
                      </a:r>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 min </a:t>
                      </a:r>
                      <a:endParaRPr lang="en-US" sz="1400" kern="1200" dirty="0">
                        <a:solidFill>
                          <a:schemeClr val="dk1"/>
                        </a:solidFill>
                        <a:latin typeface="+mn-lt"/>
                        <a:ea typeface="+mn-ea"/>
                        <a:cs typeface="+mn-cs"/>
                      </a:endParaRPr>
                    </a:p>
                  </a:txBody>
                  <a:tcPr marT="45712" marB="45712"/>
                </a:tc>
              </a:tr>
              <a:tr h="55923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45 min as time permits</a:t>
                      </a:r>
                      <a:endParaRPr lang="en-US" sz="1600" dirty="0"/>
                    </a:p>
                  </a:txBody>
                  <a:tcPr marT="45712" marB="45712"/>
                </a:tc>
              </a:tr>
              <a:tr h="167632">
                <a:tc>
                  <a:txBody>
                    <a:bodyPr/>
                    <a:lstStyle/>
                    <a:p>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12" marB="45712"/>
                </a:tc>
                <a:tc>
                  <a:txBody>
                    <a:bodyPr/>
                    <a:lstStyle/>
                    <a:p>
                      <a:endParaRPr lang="en-US" sz="1600" b="0" dirty="0"/>
                    </a:p>
                  </a:txBody>
                  <a:tcPr marT="45712" marB="45712"/>
                </a:tc>
                <a:tc>
                  <a:txBody>
                    <a:bodyPr/>
                    <a:lstStyle/>
                    <a:p>
                      <a:endParaRPr lang="en-US" sz="1600" b="0"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7321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247005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9610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1461</a:t>
            </a:r>
            <a:endParaRPr lang="en-US" dirty="0"/>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740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4949694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91138313"/>
              </p:ext>
            </p:extLst>
          </p:nvPr>
        </p:nvGraphicFramePr>
        <p:xfrm>
          <a:off x="323528" y="1556792"/>
          <a:ext cx="8640961" cy="3911354"/>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30 min</a:t>
                      </a:r>
                      <a:endParaRPr lang="en-US" sz="1600" dirty="0"/>
                    </a:p>
                  </a:txBody>
                  <a:tcPr marT="45712" marB="45712"/>
                </a:tc>
              </a:tr>
              <a:tr h="289552">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Ofer Bar Shalom</a:t>
                      </a:r>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r>
                        <a:rPr lang="en-US" sz="1600" strike="noStrike" dirty="0" smtClean="0"/>
                        <a:t>30 min</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30</a:t>
                      </a:r>
                      <a:r>
                        <a:rPr lang="en-US" sz="1600" baseline="0" dirty="0" smtClean="0"/>
                        <a:t> min</a:t>
                      </a:r>
                      <a:endParaRPr lang="en-US" sz="1600" dirty="0"/>
                    </a:p>
                  </a:txBody>
                  <a:tcPr marT="45712" marB="45712"/>
                </a:tc>
              </a:tr>
              <a:tr h="548629">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c>
                  <a:txBody>
                    <a:bodyPr/>
                    <a:lstStyle/>
                    <a:p>
                      <a:r>
                        <a:rPr lang="en-US" sz="1600" strike="noStrike" dirty="0" smtClean="0"/>
                        <a:t>30 min as time permits</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min as time</a:t>
                      </a:r>
                      <a:r>
                        <a:rPr lang="en-US" sz="1600" strike="noStrike" baseline="0" dirty="0" smtClean="0"/>
                        <a:t> permits</a:t>
                      </a:r>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18422585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6665460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60408431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5</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a:t>
            </a:r>
            <a:r>
              <a:rPr lang="en-US" altLang="en-US" sz="2000" b="0" dirty="0" smtClean="0"/>
              <a:t>15min</a:t>
            </a:r>
            <a:r>
              <a:rPr lang="en-US" altLang="en-US" sz="2000" b="0" dirty="0" smtClean="0"/>
              <a:t>)</a:t>
            </a:r>
          </a:p>
          <a:p>
            <a:pPr algn="just">
              <a:spcBef>
                <a:spcPct val="20000"/>
              </a:spcBef>
              <a:buFontTx/>
              <a:buChar char="•"/>
            </a:pPr>
            <a:r>
              <a:rPr lang="en-US" altLang="en-US" sz="2000" b="0" dirty="0" smtClean="0"/>
              <a:t>FRD Approval with comments approved during this week (10min – special order)</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Nov.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899814985"/>
              </p:ext>
            </p:extLst>
          </p:nvPr>
        </p:nvGraphicFramePr>
        <p:xfrm>
          <a:off x="539552" y="1295529"/>
          <a:ext cx="7772404" cy="264646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dirty="0" smtClean="0"/>
                        <a:t>45</a:t>
                      </a:r>
                      <a:r>
                        <a:rPr lang="en-US" baseline="0" dirty="0" smtClean="0"/>
                        <a:t> min</a:t>
                      </a:r>
                      <a:endParaRPr lang="en-US" dirty="0"/>
                    </a:p>
                  </a:txBody>
                  <a:tcPr marT="45712" marB="45712"/>
                </a:tc>
              </a:tr>
              <a:tr h="411472">
                <a:tc>
                  <a:txBody>
                    <a:bodyPr/>
                    <a:lstStyle/>
                    <a:p>
                      <a:pPr marL="0" algn="l" defTabSz="914400" rtl="0" eaLnBrk="1" latinLnBrk="0" hangingPunct="1"/>
                      <a:endParaRPr lang="en-US" sz="1600" strike="sngStrike"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sngStrike" kern="1200" dirty="0" smtClean="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strike="sngStrike" kern="1200" dirty="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strike="sngStrike" kern="1200" dirty="0">
                        <a:solidFill>
                          <a:schemeClr val="dk1"/>
                        </a:solidFill>
                        <a:effectLst/>
                        <a:latin typeface="+mn-lt"/>
                        <a:ea typeface="+mn-ea"/>
                        <a:cs typeface="+mn-cs"/>
                      </a:endParaRPr>
                    </a:p>
                  </a:txBody>
                  <a:tcPr marT="45712" marB="0"/>
                </a:tc>
                <a:tc>
                  <a:txBody>
                    <a:bodyPr/>
                    <a:lstStyle/>
                    <a:p>
                      <a:endParaRPr lang="en-US" sz="1600" strike="sngStrike" dirty="0"/>
                    </a:p>
                  </a:txBody>
                  <a:tcPr marT="45712" marB="45712"/>
                </a:tc>
              </a:tr>
              <a:tr h="259072">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a:t>
                      </a:r>
                      <a:r>
                        <a:rPr lang="en-US" sz="1600" strike="noStrike" dirty="0" smtClean="0"/>
                        <a:t>min</a:t>
                      </a:r>
                      <a:endParaRPr lang="en-US" sz="1600" strike="noStrike" dirty="0"/>
                    </a:p>
                  </a:txBody>
                  <a:tcPr marT="45712" marB="45712"/>
                </a:tc>
              </a:tr>
              <a:tr h="259072">
                <a:tc>
                  <a:txBody>
                    <a:bodyPr/>
                    <a:lstStyle/>
                    <a:p>
                      <a:pPr marL="0" algn="l" defTabSz="914400" rtl="0" eaLnBrk="1" latinLnBrk="0" hangingPunct="1"/>
                      <a:r>
                        <a:rPr lang="en-US" sz="1600" kern="1200" dirty="0" smtClean="0">
                          <a:solidFill>
                            <a:schemeClr val="dk1"/>
                          </a:solidFill>
                          <a:latin typeface="+mn-lt"/>
                          <a:ea typeface="+mn-ea"/>
                          <a:cs typeface="+mn-cs"/>
                        </a:rPr>
                        <a:t>11-17-424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Functional</a:t>
                      </a:r>
                      <a:r>
                        <a:rPr lang="en-US" sz="1600" kern="1200" baseline="0" noProof="0" dirty="0" smtClean="0">
                          <a:solidFill>
                            <a:schemeClr val="dk1"/>
                          </a:solidFill>
                          <a:latin typeface="+mn-lt"/>
                          <a:ea typeface="+mn-ea"/>
                          <a:cs typeface="+mn-cs"/>
                        </a:rPr>
                        <a:t> Requirement Document</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10 min</a:t>
                      </a:r>
                      <a:endParaRPr lang="en-US" sz="1600" strike="noStrike"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17-1473</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the </a:t>
            </a:r>
            <a:r>
              <a:rPr lang="en-US" b="0" dirty="0" smtClean="0"/>
              <a:t>text depicted by slides 15,16,17 of submission 11-17-1473r1 and </a:t>
            </a:r>
            <a:r>
              <a:rPr lang="en-US" b="0" dirty="0"/>
              <a:t>include it in the 802.11az SFD </a:t>
            </a:r>
            <a:r>
              <a:rPr lang="en-US" b="0" dirty="0" smtClean="0"/>
              <a:t>(section 8  </a:t>
            </a:r>
            <a:r>
              <a:rPr lang="en-US" b="0" dirty="0"/>
              <a:t>Frame Formats), granting the SFD Editor editorial </a:t>
            </a:r>
            <a:r>
              <a:rPr lang="en-US" b="0" dirty="0" smtClean="0"/>
              <a:t>license.</a:t>
            </a:r>
          </a:p>
          <a:p>
            <a:endParaRPr lang="en-US" b="0" dirty="0" smtClean="0"/>
          </a:p>
          <a:p>
            <a:r>
              <a:rPr lang="en-US" b="0" dirty="0" smtClean="0"/>
              <a:t>Moved: Ganesh </a:t>
            </a:r>
            <a:r>
              <a:rPr lang="en-US" b="0" dirty="0" err="1" smtClean="0"/>
              <a:t>Venkatesan</a:t>
            </a:r>
            <a:endParaRPr lang="en-US" b="0" dirty="0" smtClean="0"/>
          </a:p>
          <a:p>
            <a:r>
              <a:rPr lang="en-US" b="0" dirty="0" smtClean="0"/>
              <a:t>Second: Naveen Kakani</a:t>
            </a:r>
          </a:p>
          <a:p>
            <a:r>
              <a:rPr lang="en-US" b="0" dirty="0" smtClean="0"/>
              <a:t>Results (Y/N/A): 10/0/1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8804759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17984"/>
          </a:xfrm>
        </p:spPr>
        <p:txBody>
          <a:bodyPr/>
          <a:lstStyle/>
          <a:p>
            <a:r>
              <a:rPr lang="en-US" dirty="0" smtClean="0"/>
              <a:t>Submission 17-1473</a:t>
            </a:r>
            <a:endParaRPr lang="en-US" dirty="0"/>
          </a:p>
        </p:txBody>
      </p:sp>
      <p:sp>
        <p:nvSpPr>
          <p:cNvPr id="3" name="Content Placeholder 2"/>
          <p:cNvSpPr>
            <a:spLocks noGrp="1"/>
          </p:cNvSpPr>
          <p:nvPr>
            <p:ph idx="1"/>
          </p:nvPr>
        </p:nvSpPr>
        <p:spPr>
          <a:xfrm>
            <a:off x="685800" y="1183162"/>
            <a:ext cx="7770813" cy="4911252"/>
          </a:xfrm>
        </p:spPr>
        <p:txBody>
          <a:bodyPr/>
          <a:lstStyle/>
          <a:p>
            <a:r>
              <a:rPr lang="en-US" sz="2000" dirty="0" smtClean="0"/>
              <a:t>Motion:</a:t>
            </a:r>
          </a:p>
          <a:p>
            <a:r>
              <a:rPr lang="en-US" sz="2000" dirty="0" smtClean="0"/>
              <a:t>Move to </a:t>
            </a:r>
            <a:r>
              <a:rPr lang="en-US" sz="2000" dirty="0"/>
              <a:t>adopt the following </a:t>
            </a:r>
            <a:r>
              <a:rPr lang="en-US" sz="2000" dirty="0" smtClean="0"/>
              <a:t>text and </a:t>
            </a:r>
            <a:r>
              <a:rPr lang="en-US" sz="2000" dirty="0"/>
              <a:t>include it in the 802.11az SFD </a:t>
            </a:r>
            <a:r>
              <a:rPr lang="en-US" sz="2000" dirty="0" smtClean="0"/>
              <a:t>section 1 (definitions</a:t>
            </a:r>
            <a:r>
              <a:rPr lang="en-US" sz="2000" dirty="0"/>
              <a:t>), granting the SFD Editor editorial license:</a:t>
            </a:r>
          </a:p>
          <a:p>
            <a:pPr lvl="1">
              <a:buFont typeface="Arial" panose="020B0604020202020204" pitchFamily="34" charset="0"/>
              <a:buChar char="•"/>
            </a:pPr>
            <a:r>
              <a:rPr lang="en-US" b="1" dirty="0"/>
              <a:t>Ranging Protocols – </a:t>
            </a:r>
            <a:r>
              <a:rPr lang="en-US" dirty="0"/>
              <a:t>Time of Flight (</a:t>
            </a:r>
            <a:r>
              <a:rPr lang="en-US" dirty="0" err="1"/>
              <a:t>ToF</a:t>
            </a:r>
            <a:r>
              <a:rPr lang="en-US" dirty="0"/>
              <a:t>) measurement; may be extended for others (needs more discussion)</a:t>
            </a:r>
          </a:p>
          <a:p>
            <a:pPr lvl="2">
              <a:buFont typeface="Arial" panose="020B0604020202020204" pitchFamily="34" charset="0"/>
              <a:buChar char="•"/>
            </a:pPr>
            <a:r>
              <a:rPr lang="en-US" sz="2000" dirty="0" err="1"/>
              <a:t>REVmc</a:t>
            </a:r>
            <a:r>
              <a:rPr lang="en-US" sz="2000" dirty="0"/>
              <a:t> D8.0 Fine Timing Measurement </a:t>
            </a:r>
            <a:r>
              <a:rPr lang="en-US" sz="2000" dirty="0" err="1"/>
              <a:t>Prototocol</a:t>
            </a:r>
            <a:r>
              <a:rPr lang="en-US" sz="2000" dirty="0"/>
              <a:t> (</a:t>
            </a:r>
            <a:r>
              <a:rPr lang="en-US" sz="2000" b="1" dirty="0"/>
              <a:t>FTM</a:t>
            </a:r>
            <a:r>
              <a:rPr lang="en-US" sz="2000" dirty="0"/>
              <a:t>)</a:t>
            </a:r>
          </a:p>
          <a:p>
            <a:pPr lvl="2">
              <a:buFont typeface="Arial" panose="020B0604020202020204" pitchFamily="34" charset="0"/>
              <a:buChar char="•"/>
            </a:pPr>
            <a:r>
              <a:rPr lang="en-US" sz="2000" dirty="0"/>
              <a:t>VHT NDP Sounding-based .11az protocol (</a:t>
            </a:r>
            <a:r>
              <a:rPr lang="en-US" sz="2000" b="1" dirty="0" err="1"/>
              <a:t>VHTz</a:t>
            </a:r>
            <a:r>
              <a:rPr lang="en-US" sz="2000" dirty="0"/>
              <a:t>)</a:t>
            </a:r>
          </a:p>
          <a:p>
            <a:pPr lvl="2">
              <a:buFont typeface="Arial" panose="020B0604020202020204" pitchFamily="34" charset="0"/>
              <a:buChar char="•"/>
            </a:pPr>
            <a:r>
              <a:rPr lang="en-US" sz="2000" dirty="0"/>
              <a:t>HE NDP Sounding-based .11az protocol (</a:t>
            </a:r>
            <a:r>
              <a:rPr lang="en-US" sz="2000" b="1" dirty="0" err="1"/>
              <a:t>HEz</a:t>
            </a:r>
            <a:r>
              <a:rPr lang="en-US" sz="2000" dirty="0"/>
              <a:t>)</a:t>
            </a:r>
          </a:p>
          <a:p>
            <a:pPr lvl="2">
              <a:buFont typeface="Arial" panose="020B0604020202020204" pitchFamily="34" charset="0"/>
              <a:buChar char="•"/>
            </a:pPr>
            <a:r>
              <a:rPr lang="en-US" sz="2000" dirty="0"/>
              <a:t>Ranging protocol while operating in DMG/EDMG (</a:t>
            </a:r>
            <a:r>
              <a:rPr lang="en-US" sz="2000" b="1" dirty="0" err="1"/>
              <a:t>EDMGz</a:t>
            </a:r>
            <a:r>
              <a:rPr lang="en-US" sz="2000" dirty="0"/>
              <a:t>)</a:t>
            </a:r>
          </a:p>
          <a:p>
            <a:pPr marL="800100" lvl="1" indent="-342900">
              <a:buFont typeface="Arial" panose="020B0604020202020204" pitchFamily="34" charset="0"/>
              <a:buChar char="•"/>
            </a:pPr>
            <a:r>
              <a:rPr lang="en-US" b="1" dirty="0"/>
              <a:t>Ranging </a:t>
            </a:r>
            <a:r>
              <a:rPr lang="en-US" b="1" dirty="0" smtClean="0"/>
              <a:t>ID </a:t>
            </a:r>
            <a:r>
              <a:rPr lang="en-US" dirty="0" smtClean="0"/>
              <a:t>- </a:t>
            </a:r>
            <a:r>
              <a:rPr lang="en-US" sz="2000" dirty="0" smtClean="0"/>
              <a:t>Association </a:t>
            </a:r>
            <a:r>
              <a:rPr lang="en-US" sz="2000" dirty="0"/>
              <a:t>ID-like value assigned to an unassociated STA by an </a:t>
            </a:r>
            <a:r>
              <a:rPr lang="en-US" dirty="0" err="1" smtClean="0"/>
              <a:t>rSTA</a:t>
            </a:r>
            <a:r>
              <a:rPr lang="en-US" sz="2000" dirty="0" smtClean="0"/>
              <a:t> </a:t>
            </a:r>
            <a:r>
              <a:rPr lang="en-US" sz="2000" dirty="0"/>
              <a:t>to facilitate the negotiation phase and subsequently the ranging phase</a:t>
            </a:r>
          </a:p>
          <a:p>
            <a:r>
              <a:rPr lang="en-US" sz="2000" dirty="0"/>
              <a:t>Moved</a:t>
            </a:r>
            <a:r>
              <a:rPr lang="en-US" sz="2000" dirty="0" smtClean="0"/>
              <a:t>: Feng Jiang</a:t>
            </a:r>
          </a:p>
          <a:p>
            <a:r>
              <a:rPr lang="en-US" sz="2000" dirty="0" smtClean="0"/>
              <a:t>Seconded: Chao Chun Wang</a:t>
            </a:r>
            <a:endParaRPr lang="en-US" sz="2000" dirty="0"/>
          </a:p>
          <a:p>
            <a:r>
              <a:rPr lang="en-US" sz="2000" dirty="0" smtClean="0"/>
              <a:t>Result (Y/N/A): 11/0/1</a:t>
            </a:r>
          </a:p>
          <a:p>
            <a:r>
              <a:rPr lang="en-US" sz="2000" dirty="0" smtClean="0"/>
              <a:t>Motion passes</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082621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 (July meeting)</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52073567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Freeze</a:t>
            </a:r>
            <a:endParaRPr lang="en-US" dirty="0"/>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11-16-424r11 as </a:t>
            </a:r>
            <a:r>
              <a:rPr lang="en-GB" b="0" dirty="0" err="1"/>
              <a:t>TGaz</a:t>
            </a:r>
            <a:r>
              <a:rPr lang="en-GB" b="0" dirty="0"/>
              <a:t> Functional Requirement Document.</a:t>
            </a:r>
            <a:endParaRPr lang="en-US" b="0" dirty="0"/>
          </a:p>
          <a:p>
            <a:pPr marL="0" indent="0"/>
            <a:r>
              <a:rPr lang="en-GB" dirty="0" smtClean="0"/>
              <a:t>Moved: Allan Zhu</a:t>
            </a:r>
            <a:endParaRPr lang="en-GB" b="0" dirty="0"/>
          </a:p>
          <a:p>
            <a:pPr marL="0" indent="0"/>
            <a:r>
              <a:rPr lang="en-GB" dirty="0" smtClean="0"/>
              <a:t>Second: Assaf Kasher</a:t>
            </a:r>
            <a:endParaRPr lang="en-GB" b="0" dirty="0"/>
          </a:p>
          <a:p>
            <a:pPr marL="0" indent="0"/>
            <a:r>
              <a:rPr lang="en-GB" dirty="0"/>
              <a:t>Results </a:t>
            </a:r>
            <a:r>
              <a:rPr lang="en-GB" b="0" dirty="0"/>
              <a:t>(Y/N/A</a:t>
            </a:r>
            <a:r>
              <a:rPr lang="en-GB" b="0" dirty="0" smtClean="0"/>
              <a:t>): 11/0/1</a:t>
            </a:r>
          </a:p>
          <a:p>
            <a:pPr marL="0" indent="0"/>
            <a:r>
              <a:rPr lang="en-GB" b="0" dirty="0" smtClean="0"/>
              <a:t>Motion passes.</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7707314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Readiness To Go To Amendment Text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SFD show substantial text for SU and MU ranging operation (section 3 – positioning protocol for improved accuracy):</a:t>
            </a:r>
          </a:p>
          <a:p>
            <a:pPr lvl="1">
              <a:buFont typeface="Arial" panose="020B0604020202020204" pitchFamily="34" charset="0"/>
              <a:buChar char="•"/>
            </a:pPr>
            <a:r>
              <a:rPr lang="en-US" dirty="0" smtClean="0"/>
              <a:t>Sequences for SU measurement and reporting.</a:t>
            </a:r>
          </a:p>
          <a:p>
            <a:pPr lvl="1">
              <a:buFont typeface="Arial" panose="020B0604020202020204" pitchFamily="34" charset="0"/>
              <a:buChar char="•"/>
            </a:pPr>
            <a:r>
              <a:rPr lang="en-US" b="0" dirty="0" smtClean="0"/>
              <a:t>Sequences for MU measurement and reporting.</a:t>
            </a:r>
          </a:p>
          <a:p>
            <a:pPr lvl="1">
              <a:buFont typeface="Arial" panose="020B0604020202020204" pitchFamily="34" charset="0"/>
              <a:buChar char="•"/>
            </a:pPr>
            <a:r>
              <a:rPr lang="en-US" dirty="0" smtClean="0"/>
              <a:t>Frame formats for negotiation.</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6932185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For Amendment Text</a:t>
            </a:r>
            <a:endParaRPr lang="en-US" dirty="0"/>
          </a:p>
        </p:txBody>
      </p:sp>
      <p:sp>
        <p:nvSpPr>
          <p:cNvPr id="3" name="Content Placeholder 2"/>
          <p:cNvSpPr>
            <a:spLocks noGrp="1"/>
          </p:cNvSpPr>
          <p:nvPr>
            <p:ph idx="1"/>
          </p:nvPr>
        </p:nvSpPr>
        <p:spPr/>
        <p:txBody>
          <a:bodyPr/>
          <a:lstStyle/>
          <a:p>
            <a:r>
              <a:rPr lang="en-US" b="0" dirty="0" smtClean="0"/>
              <a:t>Motion:</a:t>
            </a:r>
          </a:p>
          <a:p>
            <a:pPr lvl="0"/>
            <a:r>
              <a:rPr lang="en-US" b="0" dirty="0" smtClean="0"/>
              <a:t>Instruct the SFD editor to convert the current TG approved SFD text to amendment  text to be considered in the Nov. meeting for section 3 and 9 on </a:t>
            </a:r>
            <a:r>
              <a:rPr lang="en-GB" b="0" dirty="0"/>
              <a:t>Positioning Protocol for Improved Accuracy and Coverage over 2.4 and 5 GHz </a:t>
            </a:r>
            <a:r>
              <a:rPr lang="en-GB" b="0" dirty="0" smtClean="0"/>
              <a:t>bands. </a:t>
            </a:r>
          </a:p>
          <a:p>
            <a:pPr lvl="0"/>
            <a:endParaRPr lang="en-US" b="0" dirty="0" smtClean="0"/>
          </a:p>
          <a:p>
            <a:pPr lvl="0"/>
            <a:r>
              <a:rPr lang="en-US" b="0" dirty="0" smtClean="0"/>
              <a:t>Moved: Assaf Kasher</a:t>
            </a:r>
          </a:p>
          <a:p>
            <a:pPr lvl="0"/>
            <a:r>
              <a:rPr lang="en-US" b="0" dirty="0" smtClean="0"/>
              <a:t>Second: Christian Berger</a:t>
            </a:r>
          </a:p>
          <a:p>
            <a:pPr lvl="0"/>
            <a:r>
              <a:rPr lang="en-US" b="0" dirty="0" smtClean="0"/>
              <a:t>Results (Y/N/A): 12/0/0</a:t>
            </a:r>
          </a:p>
          <a:p>
            <a:pPr lvl="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2006136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FRD freeze</a:t>
            </a:r>
          </a:p>
          <a:p>
            <a:pPr lvl="1">
              <a:buFont typeface="Arial" panose="020B0604020202020204" pitchFamily="34" charset="0"/>
              <a:buChar char="•"/>
            </a:pPr>
            <a:r>
              <a:rPr lang="en-US" dirty="0" smtClean="0"/>
              <a:t>A</a:t>
            </a:r>
            <a:r>
              <a:rPr lang="en-US" dirty="0" smtClean="0"/>
              <a:t>pproved ~21 new spec framework requirements.</a:t>
            </a:r>
          </a:p>
          <a:p>
            <a:pPr lvl="1">
              <a:buFont typeface="Arial" panose="020B0604020202020204" pitchFamily="34" charset="0"/>
              <a:buChar char="•"/>
            </a:pPr>
            <a:r>
              <a:rPr lang="en-US" dirty="0" smtClean="0"/>
              <a:t>18 submissions reviewed.</a:t>
            </a:r>
          </a:p>
          <a:p>
            <a:pPr lvl="1">
              <a:buFont typeface="Arial" panose="020B0604020202020204" pitchFamily="34" charset="0"/>
              <a:buChar char="•"/>
            </a:pPr>
            <a:r>
              <a:rPr lang="en-US" dirty="0" smtClean="0"/>
              <a:t>Amendment text conversion form SFD to start for section 3 and 9. </a:t>
            </a:r>
            <a:endParaRPr lang="en-US" dirty="0" smtClean="0"/>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FRD freeze show a 4 months delay </a:t>
            </a:r>
          </a:p>
          <a:p>
            <a:pPr lvl="1">
              <a:buFont typeface="Arial" panose="020B0604020202020204" pitchFamily="34" charset="0"/>
              <a:buChar char="•"/>
            </a:pPr>
            <a:r>
              <a:rPr lang="en-US" dirty="0" smtClean="0"/>
              <a:t>TG approved additional scope on security – likely to pushes timelines further.</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Nov.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Review and address PAR and CSD comments from other WGs and possibly from EC members.</a:t>
            </a:r>
          </a:p>
          <a:p>
            <a:pPr>
              <a:buFont typeface="Arial" panose="020B0604020202020204" pitchFamily="34" charset="0"/>
              <a:buChar char="•"/>
            </a:pPr>
            <a:r>
              <a:rPr lang="en-US" dirty="0" smtClean="0"/>
              <a:t>Consider technical proposals.</a:t>
            </a:r>
          </a:p>
          <a:p>
            <a:pPr>
              <a:buFont typeface="Arial" panose="020B0604020202020204" pitchFamily="34" charset="0"/>
              <a:buChar char="•"/>
            </a:pPr>
            <a:r>
              <a:rPr lang="en-US" dirty="0" smtClean="0"/>
              <a:t>And consider proposed Amendment text draft.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18418020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Nov. meeting Goals</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We </a:t>
            </a:r>
            <a:r>
              <a:rPr lang="en-US" dirty="0" smtClean="0"/>
              <a:t>commit for the Nov. meeting goals as the TG Plan Of Record.</a:t>
            </a:r>
          </a:p>
          <a:p>
            <a:endParaRPr lang="en-US" dirty="0" smtClean="0"/>
          </a:p>
          <a:p>
            <a:r>
              <a:rPr lang="en-US" dirty="0" smtClean="0"/>
              <a:t>Moved</a:t>
            </a:r>
            <a:r>
              <a:rPr lang="en-US" dirty="0" smtClean="0"/>
              <a:t>: Allan Zhu</a:t>
            </a:r>
            <a:endParaRPr lang="en-US" dirty="0" smtClean="0"/>
          </a:p>
          <a:p>
            <a:r>
              <a:rPr lang="en-US" dirty="0" smtClean="0"/>
              <a:t>2</a:t>
            </a:r>
            <a:r>
              <a:rPr lang="en-US" baseline="30000" dirty="0" smtClean="0"/>
              <a:t>nd</a:t>
            </a:r>
            <a:r>
              <a:rPr lang="en-US" dirty="0" smtClean="0"/>
              <a:t>: Naveen Kakani</a:t>
            </a:r>
            <a:endParaRPr lang="en-US" dirty="0" smtClean="0"/>
          </a:p>
          <a:p>
            <a:endParaRPr lang="en-US" dirty="0"/>
          </a:p>
          <a:p>
            <a:r>
              <a:rPr lang="en-US" dirty="0" smtClean="0"/>
              <a:t>Y: </a:t>
            </a:r>
            <a:r>
              <a:rPr lang="en-US" dirty="0" smtClean="0"/>
              <a:t> 12</a:t>
            </a:r>
            <a:r>
              <a:rPr lang="en-US" dirty="0" smtClean="0"/>
              <a:t>				N: </a:t>
            </a:r>
            <a:r>
              <a:rPr lang="en-US" dirty="0" smtClean="0"/>
              <a:t>0</a:t>
            </a:r>
            <a:r>
              <a:rPr lang="en-US" dirty="0" smtClean="0"/>
              <a:t>			A: </a:t>
            </a:r>
            <a:r>
              <a:rPr lang="en-US" dirty="0" smtClean="0"/>
              <a:t>0</a:t>
            </a:r>
          </a:p>
          <a:p>
            <a:r>
              <a:rPr lang="en-US" dirty="0" smtClean="0"/>
              <a:t>Motions passes.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Oct. 25</a:t>
            </a:r>
            <a:r>
              <a:rPr lang="en-US" altLang="en-US" baseline="30000" dirty="0" smtClean="0"/>
              <a:t>th</a:t>
            </a:r>
            <a:r>
              <a:rPr lang="en-US" altLang="en-US" dirty="0" smtClean="0"/>
              <a:t>  </a:t>
            </a:r>
            <a:r>
              <a:rPr lang="en-US" altLang="en-US" dirty="0" smtClean="0"/>
              <a:t>(</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3934663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45920329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5660272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8567215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84</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85</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86</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17673</TotalTime>
  <Words>5035</Words>
  <Application>Microsoft Office PowerPoint</Application>
  <PresentationFormat>On-screen Show (4:3)</PresentationFormat>
  <Paragraphs>1199</Paragraphs>
  <Slides>89</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9"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Approval of Aug. 30th Telecon Minutes</vt:lpstr>
      <vt:lpstr>Approval of FRD Working Draft</vt:lpstr>
      <vt:lpstr>Approval of SFD Working Draft</vt:lpstr>
      <vt:lpstr>Approve PAR Modification</vt:lpstr>
      <vt:lpstr>Approve CSD Modification</vt:lpstr>
      <vt:lpstr>Presentations</vt:lpstr>
      <vt:lpstr>Attendance reminder</vt:lpstr>
      <vt:lpstr>Recess</vt:lpstr>
      <vt:lpstr>PowerPoint Presentation</vt:lpstr>
      <vt:lpstr>Meeting Slot # 2 discussion items</vt:lpstr>
      <vt:lpstr>Submission order – Slot # 2</vt:lpstr>
      <vt:lpstr>Presentations</vt:lpstr>
      <vt:lpstr>Submission 1373r1</vt:lpstr>
      <vt:lpstr>Submission 1373r1</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Submission 1461</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Submission 17-1473</vt:lpstr>
      <vt:lpstr>Submission 17-1473</vt:lpstr>
      <vt:lpstr>Consider FRD Freeze (July meeting)</vt:lpstr>
      <vt:lpstr>FRD Freeze</vt:lpstr>
      <vt:lpstr>Readiness To Go To Amendment Text</vt:lpstr>
      <vt:lpstr>Call For Amendment Text</vt:lpstr>
      <vt:lpstr>Timelines (con.)</vt:lpstr>
      <vt:lpstr>Current Approved Timelines</vt:lpstr>
      <vt:lpstr>Revised Timelines – Complete Scope</vt:lpstr>
      <vt:lpstr>Goals for Nov.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324</cp:revision>
  <cp:lastPrinted>1601-01-01T00:00:00Z</cp:lastPrinted>
  <dcterms:created xsi:type="dcterms:W3CDTF">2017-01-29T08:57:00Z</dcterms:created>
  <dcterms:modified xsi:type="dcterms:W3CDTF">2017-09-14T20:12:46Z</dcterms:modified>
</cp:coreProperties>
</file>