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1"/>
  </p:notesMasterIdLst>
  <p:handoutMasterIdLst>
    <p:handoutMasterId r:id="rId92"/>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358" r:id="rId18"/>
    <p:sldId id="315" r:id="rId19"/>
    <p:sldId id="316" r:id="rId20"/>
    <p:sldId id="356" r:id="rId21"/>
    <p:sldId id="357" r:id="rId22"/>
    <p:sldId id="281" r:id="rId23"/>
    <p:sldId id="282" r:id="rId24"/>
    <p:sldId id="283" r:id="rId25"/>
    <p:sldId id="284" r:id="rId26"/>
    <p:sldId id="346" r:id="rId27"/>
    <p:sldId id="318" r:id="rId28"/>
    <p:sldId id="345" r:id="rId29"/>
    <p:sldId id="359" r:id="rId30"/>
    <p:sldId id="360" r:id="rId31"/>
    <p:sldId id="285" r:id="rId32"/>
    <p:sldId id="286" r:id="rId33"/>
    <p:sldId id="287" r:id="rId34"/>
    <p:sldId id="290" r:id="rId35"/>
    <p:sldId id="289" r:id="rId36"/>
    <p:sldId id="322" r:id="rId37"/>
    <p:sldId id="327" r:id="rId38"/>
    <p:sldId id="361" r:id="rId39"/>
    <p:sldId id="362" r:id="rId40"/>
    <p:sldId id="304" r:id="rId41"/>
    <p:sldId id="308" r:id="rId42"/>
    <p:sldId id="306" r:id="rId43"/>
    <p:sldId id="330" r:id="rId44"/>
    <p:sldId id="305" r:id="rId45"/>
    <p:sldId id="328" r:id="rId46"/>
    <p:sldId id="363" r:id="rId47"/>
    <p:sldId id="364" r:id="rId48"/>
    <p:sldId id="365" r:id="rId49"/>
    <p:sldId id="366" r:id="rId50"/>
    <p:sldId id="325" r:id="rId51"/>
    <p:sldId id="326" r:id="rId52"/>
    <p:sldId id="349" r:id="rId53"/>
    <p:sldId id="350" r:id="rId54"/>
    <p:sldId id="351" r:id="rId55"/>
    <p:sldId id="352" r:id="rId56"/>
    <p:sldId id="353" r:id="rId57"/>
    <p:sldId id="354" r:id="rId58"/>
    <p:sldId id="355" r:id="rId59"/>
    <p:sldId id="323" r:id="rId60"/>
    <p:sldId id="324" r:id="rId61"/>
    <p:sldId id="321" r:id="rId62"/>
    <p:sldId id="329" r:id="rId63"/>
    <p:sldId id="293" r:id="rId64"/>
    <p:sldId id="313" r:id="rId65"/>
    <p:sldId id="340" r:id="rId66"/>
    <p:sldId id="344" r:id="rId67"/>
    <p:sldId id="335" r:id="rId68"/>
    <p:sldId id="339" r:id="rId69"/>
    <p:sldId id="291" r:id="rId70"/>
    <p:sldId id="333" r:id="rId71"/>
    <p:sldId id="314" r:id="rId72"/>
    <p:sldId id="309" r:id="rId73"/>
    <p:sldId id="294" r:id="rId74"/>
    <p:sldId id="295" r:id="rId75"/>
    <p:sldId id="296" r:id="rId76"/>
    <p:sldId id="297" r:id="rId77"/>
    <p:sldId id="298" r:id="rId78"/>
    <p:sldId id="299" r:id="rId79"/>
    <p:sldId id="300" r:id="rId80"/>
    <p:sldId id="301" r:id="rId81"/>
    <p:sldId id="347" r:id="rId82"/>
    <p:sldId id="348" r:id="rId83"/>
    <p:sldId id="258" r:id="rId84"/>
    <p:sldId id="259" r:id="rId85"/>
    <p:sldId id="260" r:id="rId86"/>
    <p:sldId id="261" r:id="rId87"/>
    <p:sldId id="262" r:id="rId88"/>
    <p:sldId id="263" r:id="rId89"/>
    <p:sldId id="264" r:id="rId9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358"/>
            <p14:sldId id="315"/>
            <p14:sldId id="316"/>
            <p14:sldId id="356"/>
            <p14:sldId id="357"/>
          </p14:sldIdLst>
        </p14:section>
        <p14:section name="Slot # 1" id="{A8BC1F47-3153-4394-9D00-B4D234301B74}">
          <p14:sldIdLst>
            <p14:sldId id="281"/>
            <p14:sldId id="282"/>
            <p14:sldId id="283"/>
            <p14:sldId id="284"/>
            <p14:sldId id="346"/>
            <p14:sldId id="318"/>
            <p14:sldId id="345"/>
            <p14:sldId id="359"/>
            <p14:sldId id="360"/>
            <p14:sldId id="285"/>
            <p14:sldId id="286"/>
            <p14:sldId id="287"/>
          </p14:sldIdLst>
        </p14:section>
        <p14:section name="Slot # 2" id="{5DEA695E-ACCD-4583-8C8C-713FC3EAA3F2}">
          <p14:sldIdLst>
            <p14:sldId id="290"/>
            <p14:sldId id="289"/>
            <p14:sldId id="322"/>
            <p14:sldId id="327"/>
            <p14:sldId id="361"/>
            <p14:sldId id="362"/>
            <p14:sldId id="304"/>
            <p14:sldId id="308"/>
          </p14:sldIdLst>
        </p14:section>
        <p14:section name="Slot #3" id="{630C644C-9DFD-4620-9650-24BD26CEB6E3}">
          <p14:sldIdLst>
            <p14:sldId id="306"/>
            <p14:sldId id="330"/>
            <p14:sldId id="305"/>
            <p14:sldId id="328"/>
            <p14:sldId id="363"/>
            <p14:sldId id="364"/>
            <p14:sldId id="365"/>
            <p14:sldId id="366"/>
            <p14:sldId id="325"/>
            <p14:sldId id="326"/>
          </p14:sldIdLst>
        </p14:section>
        <p14:section name="Slot #4" id="{BC53A078-CFD0-4CD3-BEED-747D5107E17F}">
          <p14:sldIdLst>
            <p14:sldId id="349"/>
            <p14:sldId id="350"/>
            <p14:sldId id="351"/>
            <p14:sldId id="352"/>
            <p14:sldId id="353"/>
            <p14:sldId id="354"/>
            <p14:sldId id="355"/>
          </p14:sldIdLst>
        </p14:section>
        <p14:section name="Slot #5" id="{7DB30D2A-214A-4E64-B615-C64A98D45205}">
          <p14:sldIdLst>
            <p14:sldId id="323"/>
            <p14:sldId id="324"/>
            <p14:sldId id="321"/>
            <p14:sldId id="329"/>
            <p14:sldId id="293"/>
            <p14:sldId id="313"/>
            <p14:sldId id="340"/>
            <p14:sldId id="344"/>
            <p14:sldId id="335"/>
            <p14:sldId id="339"/>
            <p14:sldId id="291"/>
            <p14:sldId id="333"/>
            <p14:sldId id="314"/>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4" autoAdjust="0"/>
    <p:restoredTop sz="94660"/>
  </p:normalViewPr>
  <p:slideViewPr>
    <p:cSldViewPr>
      <p:cViewPr>
        <p:scale>
          <a:sx n="105" d="100"/>
          <a:sy n="105" d="100"/>
        </p:scale>
        <p:origin x="438" y="-8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73</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83</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85</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802.11-17/1209r05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 Meeting </a:t>
            </a:r>
            <a:r>
              <a:rPr lang="en-US" altLang="en-US" dirty="0" smtClean="0"/>
              <a:t>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2017-09-12</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12"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571529703"/>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kern="1200" dirty="0" smtClean="0"/>
                        <a:t>AZ</a:t>
                      </a:r>
                      <a:endParaRPr lang="en-US" sz="1800" dirty="0"/>
                    </a:p>
                  </a:txBody>
                  <a:tcPr marT="45746" marB="45746">
                    <a:solidFill>
                      <a:srgbClr val="92D050"/>
                    </a:solidFill>
                  </a:tcPr>
                </a:tc>
                <a:tc>
                  <a:txBody>
                    <a:bodyPr/>
                    <a:lstStyle/>
                    <a:p>
                      <a:pPr algn="ctr"/>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(11-17-1171).  </a:t>
            </a:r>
            <a:endParaRPr lang="en-US" altLang="en-US" sz="2000" b="0" dirty="0" smtClean="0"/>
          </a:p>
          <a:p>
            <a:pPr algn="just">
              <a:spcBef>
                <a:spcPct val="20000"/>
              </a:spcBef>
              <a:buFontTx/>
              <a:buChar char="•"/>
            </a:pPr>
            <a:r>
              <a:rPr lang="en-US" altLang="en-US" sz="2000" b="0" dirty="0" smtClean="0"/>
              <a:t>Approve Aug. 30</a:t>
            </a:r>
            <a:r>
              <a:rPr lang="en-US" altLang="en-US" sz="2000" b="0" baseline="30000" dirty="0" smtClean="0"/>
              <a:t>th</a:t>
            </a:r>
            <a:r>
              <a:rPr lang="en-US" altLang="en-US" sz="2000" b="0" dirty="0" smtClean="0"/>
              <a:t>  </a:t>
            </a:r>
            <a:r>
              <a:rPr lang="en-US" altLang="en-US" sz="2000" b="0" dirty="0" err="1" smtClean="0"/>
              <a:t>telecon</a:t>
            </a:r>
            <a:r>
              <a:rPr lang="en-US" altLang="en-US" sz="2000" b="0" dirty="0" smtClean="0"/>
              <a:t> minutes (11-17-1385).</a:t>
            </a:r>
            <a:endParaRPr lang="en-US" altLang="en-US" sz="2000" b="0" dirty="0" smtClean="0"/>
          </a:p>
          <a:p>
            <a:pPr algn="just">
              <a:spcBef>
                <a:spcPct val="20000"/>
              </a:spcBef>
              <a:buFontTx/>
              <a:buChar char="•"/>
            </a:pPr>
            <a:r>
              <a:rPr lang="en-US" altLang="en-US" sz="2000" b="0" dirty="0"/>
              <a:t>Review and consider adopting of </a:t>
            </a:r>
            <a:r>
              <a:rPr lang="en-US" altLang="en-US" sz="2000" b="0" dirty="0" smtClean="0"/>
              <a:t>FRD </a:t>
            </a:r>
            <a:r>
              <a:rPr lang="en-US" altLang="en-US" sz="2000" b="0" dirty="0"/>
              <a:t>working draft.</a:t>
            </a:r>
          </a:p>
          <a:p>
            <a:pPr algn="just">
              <a:spcBef>
                <a:spcPct val="20000"/>
              </a:spcBef>
              <a:buFontTx/>
              <a:buChar char="•"/>
            </a:pPr>
            <a:r>
              <a:rPr lang="en-US" altLang="en-US" sz="2000" b="0" dirty="0" smtClean="0"/>
              <a:t>Review </a:t>
            </a:r>
            <a:r>
              <a:rPr lang="en-US" altLang="en-US" sz="2000" b="0" dirty="0"/>
              <a:t>and consider adopting of SFD working draft.</a:t>
            </a:r>
          </a:p>
          <a:p>
            <a:pPr marL="342900" lvl="1" indent="-342900" algn="just">
              <a:spcBef>
                <a:spcPct val="20000"/>
              </a:spcBef>
              <a:buFontTx/>
              <a:buChar char="•"/>
            </a:pPr>
            <a:r>
              <a:rPr lang="en-US" altLang="en-US" dirty="0"/>
              <a:t>Review PAR </a:t>
            </a:r>
            <a:r>
              <a:rPr lang="en-US" altLang="en-US" dirty="0" smtClean="0"/>
              <a:t>and CSD change </a:t>
            </a:r>
            <a:r>
              <a:rPr lang="en-US" altLang="en-US" dirty="0"/>
              <a:t>proposals to cover secured location activity.</a:t>
            </a:r>
          </a:p>
          <a:p>
            <a:pPr algn="just">
              <a:spcBef>
                <a:spcPct val="20000"/>
              </a:spcBef>
              <a:buFontTx/>
              <a:buChar char="•"/>
            </a:pPr>
            <a:r>
              <a:rPr lang="en-US" altLang="en-US" sz="2000" b="0" dirty="0" smtClean="0"/>
              <a:t>Review </a:t>
            </a:r>
            <a:r>
              <a:rPr lang="en-US" altLang="en-US" sz="2000" b="0" dirty="0" smtClean="0"/>
              <a:t>remaining open FRD comment resolution.</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a:t>
            </a:r>
            <a:r>
              <a:rPr lang="en-US" altLang="en-US" dirty="0" smtClean="0">
                <a:solidFill>
                  <a:schemeClr val="tx2"/>
                </a:solidFill>
              </a:rPr>
              <a:t>Week (con.)</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smtClean="0"/>
              <a:t>Presentations </a:t>
            </a:r>
            <a:r>
              <a:rPr lang="en-US" altLang="en-US" sz="2000" b="0" dirty="0"/>
              <a:t>to inform </a:t>
            </a:r>
            <a:r>
              <a:rPr lang="en-US" altLang="en-US" sz="2000" b="0" dirty="0" smtClean="0"/>
              <a:t>the TG</a:t>
            </a:r>
            <a:r>
              <a:rPr lang="en-US" altLang="en-US" sz="2000" b="0" dirty="0" smtClean="0">
                <a:solidFill>
                  <a:srgbClr val="FF33CC"/>
                </a:solidFill>
              </a:rPr>
              <a:t>:</a:t>
            </a:r>
            <a:endParaRPr lang="en-US" altLang="en-US" sz="2000" b="0" dirty="0"/>
          </a:p>
          <a:p>
            <a:pPr lvl="1" algn="just">
              <a:spcBef>
                <a:spcPct val="20000"/>
              </a:spcBef>
              <a:buFontTx/>
              <a:buChar char="•"/>
            </a:pPr>
            <a:r>
              <a:rPr lang="en-US" altLang="en-US" sz="1800" dirty="0" smtClean="0"/>
              <a:t>Submissions </a:t>
            </a:r>
            <a:r>
              <a:rPr lang="en-US" altLang="en-US" sz="1800" dirty="0"/>
              <a:t>towards </a:t>
            </a:r>
            <a:r>
              <a:rPr lang="en-US" altLang="en-US" sz="1800" dirty="0" smtClean="0"/>
              <a:t>SFD </a:t>
            </a:r>
            <a:r>
              <a:rPr lang="en-US" altLang="en-US" sz="1800" dirty="0"/>
              <a:t>text.</a:t>
            </a:r>
          </a:p>
          <a:p>
            <a:pPr lvl="1" algn="just">
              <a:spcBef>
                <a:spcPct val="20000"/>
              </a:spcBef>
              <a:buFontTx/>
              <a:buChar char="•"/>
            </a:pPr>
            <a:r>
              <a:rPr lang="en-US" altLang="en-US" sz="1800" dirty="0"/>
              <a:t>Supportive technical submissions to inform the TG.</a:t>
            </a:r>
          </a:p>
          <a:p>
            <a:pPr algn="just">
              <a:spcBef>
                <a:spcPct val="20000"/>
              </a:spcBef>
              <a:buFontTx/>
              <a:buChar char="•"/>
            </a:pPr>
            <a:r>
              <a:rPr lang="en-US" altLang="en-US" sz="2000" b="0" dirty="0" smtClean="0"/>
              <a:t>Review program timelines and consider updated timelines.</a:t>
            </a:r>
          </a:p>
          <a:p>
            <a:pPr algn="just">
              <a:spcBef>
                <a:spcPct val="20000"/>
              </a:spcBef>
              <a:buFontTx/>
              <a:buChar char="•"/>
            </a:pPr>
            <a:r>
              <a:rPr lang="en-US" altLang="en-US" sz="2000" b="0" dirty="0" smtClean="0"/>
              <a:t>Schedule </a:t>
            </a:r>
            <a:r>
              <a:rPr lang="en-US" altLang="en-US" sz="2000" b="0" dirty="0"/>
              <a:t>teleconference times as needed.</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643401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4268577409"/>
              </p:ext>
            </p:extLst>
          </p:nvPr>
        </p:nvGraphicFramePr>
        <p:xfrm>
          <a:off x="380206" y="1484784"/>
          <a:ext cx="8458200" cy="4175584"/>
        </p:xfrm>
        <a:graphic>
          <a:graphicData uri="http://schemas.openxmlformats.org/drawingml/2006/table">
            <a:tbl>
              <a:tblPr firstRow="1" bandRow="1">
                <a:tableStyleId>{21E4AEA4-8DFA-4A89-87EB-49C32662AFE0}</a:tableStyleId>
              </a:tblPr>
              <a:tblGrid>
                <a:gridCol w="1205558"/>
                <a:gridCol w="1690092"/>
                <a:gridCol w="3422476"/>
                <a:gridCol w="2140074"/>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11-17-1209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 2017 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11-17-1171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July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57564">
                <a:tc>
                  <a:txBody>
                    <a:bodyPr/>
                    <a:lstStyle/>
                    <a:p>
                      <a:r>
                        <a:rPr lang="en-US" sz="1600" strike="noStrike" dirty="0" smtClean="0"/>
                        <a:t>11-17-1385</a:t>
                      </a:r>
                      <a:endParaRPr lang="en-US" sz="1600" strike="noStrike" dirty="0"/>
                    </a:p>
                  </a:txBody>
                  <a:tcPr marT="45712" marB="45712"/>
                </a:tc>
                <a:tc>
                  <a:txBody>
                    <a:bodyPr/>
                    <a:lstStyle/>
                    <a:p>
                      <a:r>
                        <a:rPr lang="en-US" sz="1600" strike="noStrike" dirty="0" smtClean="0"/>
                        <a:t>Roy Want</a:t>
                      </a:r>
                      <a:r>
                        <a:rPr lang="en-US" sz="1600" strike="noStrike" baseline="0" dirty="0" smtClean="0"/>
                        <a:t> </a:t>
                      </a:r>
                      <a:endParaRPr lang="en-US" sz="1600" strike="noStrike" dirty="0"/>
                    </a:p>
                  </a:txBody>
                  <a:tcPr marT="45712" marB="45712"/>
                </a:tc>
                <a:tc>
                  <a:txBody>
                    <a:bodyPr/>
                    <a:lstStyle/>
                    <a:p>
                      <a:r>
                        <a:rPr lang="en-US" sz="1600" strike="noStrike" dirty="0" smtClean="0"/>
                        <a:t>Aug. 30</a:t>
                      </a:r>
                      <a:r>
                        <a:rPr lang="en-US" sz="1600" strike="noStrike" baseline="30000" dirty="0" smtClean="0"/>
                        <a:t>th</a:t>
                      </a:r>
                      <a:r>
                        <a:rPr lang="en-US" sz="1600" strike="noStrike" dirty="0" smtClean="0"/>
                        <a:t> </a:t>
                      </a:r>
                      <a:r>
                        <a:rPr lang="en-US" sz="1600" strike="noStrike" dirty="0" err="1" smtClean="0"/>
                        <a:t>telecon</a:t>
                      </a:r>
                      <a:r>
                        <a:rPr lang="en-US" sz="1600" strike="noStrike" dirty="0" smtClean="0"/>
                        <a:t> minutes</a:t>
                      </a:r>
                      <a:endParaRPr lang="en-US" sz="1600" strike="noStrike" dirty="0"/>
                    </a:p>
                  </a:txBody>
                  <a:tcPr marT="45712" marB="45712"/>
                </a:tc>
                <a:tc>
                  <a:txBody>
                    <a:bodyPr/>
                    <a:lstStyle/>
                    <a:p>
                      <a:r>
                        <a:rPr lang="en-US" sz="1600" strike="noStrike" dirty="0" err="1" smtClean="0"/>
                        <a:t>Telecon</a:t>
                      </a:r>
                      <a:r>
                        <a:rPr lang="en-US" sz="1600" strike="noStrike" dirty="0" smtClean="0"/>
                        <a:t> minutes</a:t>
                      </a:r>
                      <a:endParaRPr lang="en-US" sz="1600" strike="noStrike" dirty="0"/>
                    </a:p>
                  </a:txBody>
                  <a:tcPr marT="45712" marB="45712"/>
                </a:tc>
              </a:tr>
              <a:tr h="157564">
                <a:tc>
                  <a:txBody>
                    <a:bodyPr/>
                    <a:lstStyle/>
                    <a:p>
                      <a:pPr marL="0" algn="l" defTabSz="914400" rtl="0" eaLnBrk="1" latinLnBrk="0" hangingPunct="1"/>
                      <a:r>
                        <a:rPr lang="en-US" sz="1600" strike="noStrike" kern="1200" dirty="0" smtClean="0">
                          <a:solidFill>
                            <a:schemeClr val="dk1"/>
                          </a:solidFill>
                          <a:latin typeface="+mn-lt"/>
                          <a:ea typeface="+mn-ea"/>
                          <a:cs typeface="+mn-cs"/>
                        </a:rPr>
                        <a:t>11-16-424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Allan Zhu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a:t>
                      </a:r>
                      <a:endParaRPr lang="en-US" sz="1600" strike="noStrike" kern="1200" dirty="0">
                        <a:solidFill>
                          <a:schemeClr val="dk1"/>
                        </a:solidFill>
                        <a:latin typeface="+mn-lt"/>
                        <a:ea typeface="+mn-ea"/>
                        <a:cs typeface="+mn-cs"/>
                      </a:endParaRPr>
                    </a:p>
                  </a:txBody>
                  <a:tcPr marT="45712" marB="45712"/>
                </a:tc>
              </a:tr>
              <a:tr h="148656">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r>
              <a:tr h="152392">
                <a:tc>
                  <a:txBody>
                    <a:bodyPr/>
                    <a:lstStyle/>
                    <a:p>
                      <a:r>
                        <a:rPr lang="en-US" sz="1600" strike="noStrike" dirty="0" smtClean="0"/>
                        <a:t>11-17-1305</a:t>
                      </a:r>
                      <a:endParaRPr lang="en-US" sz="1600" strike="noStrike" dirty="0"/>
                    </a:p>
                  </a:txBody>
                  <a:tcPr marT="45712" marB="45712"/>
                </a:tc>
                <a:tc>
                  <a:txBody>
                    <a:bodyPr/>
                    <a:lstStyle/>
                    <a:p>
                      <a:r>
                        <a:rPr lang="en-US" sz="1600" strike="noStrike" dirty="0" smtClean="0"/>
                        <a:t>Christian Berger</a:t>
                      </a:r>
                      <a:endParaRPr lang="en-US" sz="1600" strike="noStrike" dirty="0"/>
                    </a:p>
                  </a:txBody>
                  <a:tcPr marT="45712" marB="45712"/>
                </a:tc>
                <a:tc>
                  <a:txBody>
                    <a:bodyPr/>
                    <a:lstStyle/>
                    <a:p>
                      <a:r>
                        <a:rPr lang="en-US" sz="1600" strike="noStrike" kern="1200" dirty="0" smtClean="0">
                          <a:solidFill>
                            <a:schemeClr val="dk1"/>
                          </a:solidFill>
                          <a:effectLst/>
                          <a:latin typeface="+mn-lt"/>
                          <a:ea typeface="+mn-ea"/>
                          <a:cs typeface="+mn-cs"/>
                        </a:rPr>
                        <a:t>SU Sounding Measurement Exchange and Feedback</a:t>
                      </a:r>
                      <a:endParaRPr lang="en-US" sz="1600" strike="noStrike" dirty="0"/>
                    </a:p>
                  </a:txBody>
                  <a:tcPr marT="45712" marB="45712"/>
                </a:tc>
                <a:tc>
                  <a:txBody>
                    <a:bodyPr/>
                    <a:lstStyle/>
                    <a:p>
                      <a:r>
                        <a:rPr lang="en-US" sz="1600" strike="noStrike" dirty="0" smtClean="0"/>
                        <a:t>SFD</a:t>
                      </a:r>
                      <a:endParaRPr lang="en-US" sz="1600" strike="noStrike" dirty="0"/>
                    </a:p>
                  </a:txBody>
                  <a:tcPr marT="45712" marB="45712"/>
                </a:tc>
              </a:tr>
              <a:tr h="152392">
                <a:tc>
                  <a:txBody>
                    <a:bodyPr/>
                    <a:lstStyle/>
                    <a:p>
                      <a:r>
                        <a:rPr lang="en-US" sz="1600" b="0" strike="noStrike" dirty="0" smtClean="0"/>
                        <a:t>11-17-1308</a:t>
                      </a:r>
                      <a:endParaRPr lang="en-US" sz="1600" b="0" strike="noStrike" dirty="0"/>
                    </a:p>
                  </a:txBody>
                  <a:tcPr marT="45712" marB="45712"/>
                </a:tc>
                <a:tc>
                  <a:txBody>
                    <a:bodyPr/>
                    <a:lstStyle/>
                    <a:p>
                      <a:r>
                        <a:rPr lang="en-US" sz="1600" b="0" strike="noStrike" dirty="0" smtClean="0"/>
                        <a:t>Ofer Bar Shalom</a:t>
                      </a:r>
                      <a:endParaRPr lang="en-US" sz="1600" b="0" strike="noStrike" dirty="0"/>
                    </a:p>
                  </a:txBody>
                  <a:tcPr marT="45712" marB="45712"/>
                </a:tc>
                <a:tc>
                  <a:txBody>
                    <a:bodyPr/>
                    <a:lstStyle/>
                    <a:p>
                      <a:r>
                        <a:rPr lang="en-US" sz="1600" b="0" strike="noStrike" kern="1200" dirty="0" smtClean="0">
                          <a:solidFill>
                            <a:schemeClr val="dk1"/>
                          </a:solidFill>
                          <a:effectLst/>
                          <a:latin typeface="+mn-lt"/>
                          <a:ea typeface="+mn-ea"/>
                          <a:cs typeface="+mn-cs"/>
                        </a:rPr>
                        <a:t>Collaborative Time of Arrival (</a:t>
                      </a:r>
                      <a:r>
                        <a:rPr lang="en-US" sz="1600" b="0" strike="noStrike" kern="1200" dirty="0" err="1" smtClean="0">
                          <a:solidFill>
                            <a:schemeClr val="dk1"/>
                          </a:solidFill>
                          <a:effectLst/>
                          <a:latin typeface="+mn-lt"/>
                          <a:ea typeface="+mn-ea"/>
                          <a:cs typeface="+mn-cs"/>
                        </a:rPr>
                        <a:t>CToA</a:t>
                      </a:r>
                      <a:r>
                        <a:rPr lang="en-US" sz="1600" b="0" strike="noStrike" kern="1200" dirty="0" smtClean="0">
                          <a:solidFill>
                            <a:schemeClr val="dk1"/>
                          </a:solidFill>
                          <a:effectLst/>
                          <a:latin typeface="+mn-lt"/>
                          <a:ea typeface="+mn-ea"/>
                          <a:cs typeface="+mn-cs"/>
                        </a:rPr>
                        <a:t>)</a:t>
                      </a:r>
                      <a:endParaRPr lang="en-US" sz="1600" b="0" strike="noStrike" dirty="0"/>
                    </a:p>
                  </a:txBody>
                  <a:tcPr marT="45712" marB="45712"/>
                </a:tc>
                <a:tc>
                  <a:txBody>
                    <a:bodyPr/>
                    <a:lstStyle/>
                    <a:p>
                      <a:r>
                        <a:rPr lang="en-US" sz="1600" b="0" strike="noStrike" dirty="0" smtClean="0"/>
                        <a:t>Technical</a:t>
                      </a:r>
                      <a:endParaRPr lang="en-US" sz="1600" b="0" strike="noStrike" dirty="0"/>
                    </a:p>
                  </a:txBody>
                  <a:tcPr marT="45712" marB="45712"/>
                </a:tc>
              </a:tr>
              <a:tr h="0">
                <a:tc>
                  <a:txBody>
                    <a:bodyPr/>
                    <a:lstStyle/>
                    <a:p>
                      <a:r>
                        <a:rPr lang="en-US" sz="1600" b="0" strike="noStrike" dirty="0" smtClean="0"/>
                        <a:t>11-17-1309</a:t>
                      </a:r>
                      <a:endParaRPr lang="en-US" sz="1600" b="0" strike="noStrike"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strike="noStrike" dirty="0" smtClean="0"/>
                        <a:t>Ofer Bar Shalom</a:t>
                      </a:r>
                      <a:endParaRPr lang="en-US" sz="1600" b="0" strike="noStrike" dirty="0" smtClean="0"/>
                    </a:p>
                  </a:txBody>
                  <a:tcPr marT="45712" marB="45712"/>
                </a:tc>
                <a:tc>
                  <a:txBody>
                    <a:bodyPr/>
                    <a:lstStyle/>
                    <a:p>
                      <a:r>
                        <a:rPr lang="en-US" sz="1600" b="0" strike="noStrike" kern="1200" dirty="0" err="1" smtClean="0">
                          <a:solidFill>
                            <a:schemeClr val="dk1"/>
                          </a:solidFill>
                          <a:effectLst/>
                          <a:latin typeface="+mn-lt"/>
                          <a:ea typeface="+mn-ea"/>
                          <a:cs typeface="+mn-cs"/>
                        </a:rPr>
                        <a:t>CToA</a:t>
                      </a:r>
                      <a:r>
                        <a:rPr lang="en-US" sz="1600" b="0" strike="noStrike" kern="1200" dirty="0" smtClean="0">
                          <a:solidFill>
                            <a:schemeClr val="dk1"/>
                          </a:solidFill>
                          <a:effectLst/>
                          <a:latin typeface="+mn-lt"/>
                          <a:ea typeface="+mn-ea"/>
                          <a:cs typeface="+mn-cs"/>
                        </a:rPr>
                        <a:t> Protocol Analysis</a:t>
                      </a:r>
                      <a:endParaRPr lang="en-US" sz="1600" b="0" strike="noStrike" dirty="0"/>
                    </a:p>
                  </a:txBody>
                  <a:tcPr marT="45712" marB="45712"/>
                </a:tc>
                <a:tc>
                  <a:txBody>
                    <a:bodyPr/>
                    <a:lstStyle/>
                    <a:p>
                      <a:r>
                        <a:rPr lang="en-US" sz="1600" b="0" strike="noStrike" dirty="0" smtClean="0"/>
                        <a:t>Technical</a:t>
                      </a:r>
                      <a:endParaRPr lang="en-US" sz="1600" b="0" strike="noStrike" dirty="0"/>
                    </a:p>
                  </a:txBody>
                  <a:tcPr marT="45712" marB="45712"/>
                </a:tc>
              </a:tr>
              <a:tr h="213355">
                <a:tc>
                  <a:txBody>
                    <a:bodyPr/>
                    <a:lstStyle/>
                    <a:p>
                      <a:r>
                        <a:rPr lang="en-US" sz="1600" strike="noStrike" dirty="0" smtClean="0"/>
                        <a:t>11-17-1370</a:t>
                      </a:r>
                      <a:endParaRPr lang="en-US" sz="1600" strike="noStrike" dirty="0"/>
                    </a:p>
                  </a:txBody>
                  <a:tcPr marT="45712" marB="45712"/>
                </a:tc>
                <a:tc>
                  <a:txBody>
                    <a:bodyPr/>
                    <a:lstStyle/>
                    <a:p>
                      <a:r>
                        <a:rPr lang="en-US" sz="1600" strike="noStrike" dirty="0" smtClean="0"/>
                        <a:t>Erik Lindskog</a:t>
                      </a:r>
                      <a:endParaRPr lang="en-US" sz="1600" strike="noStrike" dirty="0"/>
                    </a:p>
                  </a:txBody>
                  <a:tcPr marT="45712" marB="45712"/>
                </a:tc>
                <a:tc>
                  <a:txBody>
                    <a:bodyPr/>
                    <a:lstStyle/>
                    <a:p>
                      <a:r>
                        <a:rPr lang="en-US" sz="1600" strike="noStrike" dirty="0" smtClean="0"/>
                        <a:t>Scalable Location </a:t>
                      </a:r>
                      <a:r>
                        <a:rPr lang="en-US" sz="1600" strike="noStrike" dirty="0" smtClean="0"/>
                        <a:t>Protocol Comparison</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11-17-1371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Scalable Location </a:t>
                      </a:r>
                      <a:r>
                        <a:rPr lang="en-US" sz="1600" strike="noStrike" kern="1200" dirty="0" smtClean="0">
                          <a:solidFill>
                            <a:schemeClr val="dk1"/>
                          </a:solidFill>
                          <a:effectLst/>
                          <a:latin typeface="+mn-lt"/>
                          <a:ea typeface="+mn-ea"/>
                          <a:cs typeface="+mn-cs"/>
                        </a:rPr>
                        <a:t>Performance</a:t>
                      </a:r>
                      <a:r>
                        <a:rPr lang="en-US" sz="1600" b="1" strike="noStrike" kern="1200" dirty="0" smtClean="0">
                          <a:solidFill>
                            <a:schemeClr val="dk1"/>
                          </a:solidFill>
                          <a:effectLst/>
                          <a:latin typeface="+mn-lt"/>
                          <a:ea typeface="+mn-ea"/>
                          <a:cs typeface="+mn-cs"/>
                        </a:rPr>
                        <a:t>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03933836"/>
              </p:ext>
            </p:extLst>
          </p:nvPr>
        </p:nvGraphicFramePr>
        <p:xfrm>
          <a:off x="342106" y="1751013"/>
          <a:ext cx="8458200" cy="4373712"/>
        </p:xfrm>
        <a:graphic>
          <a:graphicData uri="http://schemas.openxmlformats.org/drawingml/2006/table">
            <a:tbl>
              <a:tblPr firstRow="1" bandRow="1">
                <a:tableStyleId>{21E4AEA4-8DFA-4A89-87EB-49C32662AFE0}</a:tableStyleId>
              </a:tblPr>
              <a:tblGrid>
                <a:gridCol w="1205558"/>
                <a:gridCol w="1512168"/>
                <a:gridCol w="3600400"/>
                <a:gridCol w="2140074"/>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59072">
                <a:tc>
                  <a:txBody>
                    <a:bodyPr/>
                    <a:lstStyle/>
                    <a:p>
                      <a:pPr marL="0" algn="l" defTabSz="914400" rtl="0" eaLnBrk="1" latinLnBrk="0" hangingPunct="1"/>
                      <a:r>
                        <a:rPr lang="en-US" sz="1600" kern="1200" dirty="0" smtClean="0">
                          <a:solidFill>
                            <a:schemeClr val="dk1"/>
                          </a:solidFill>
                          <a:effectLst/>
                          <a:latin typeface="+mn-lt"/>
                          <a:ea typeface="+mn-ea"/>
                          <a:cs typeface="+mn-cs"/>
                        </a:rPr>
                        <a:t>11-17-1372</a:t>
                      </a:r>
                      <a:endParaRPr lang="en-US" sz="1600"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Erik Lindskog</a:t>
                      </a: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CP Replay Attack Protection </a:t>
                      </a:r>
                      <a:endParaRPr lang="en-US" sz="1600" kern="1200" dirty="0">
                        <a:solidFill>
                          <a:schemeClr val="dk1"/>
                        </a:solidFill>
                        <a:effectLst/>
                        <a:latin typeface="+mn-lt"/>
                        <a:ea typeface="+mn-ea"/>
                        <a:cs typeface="+mn-cs"/>
                      </a:endParaRP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Technical</a:t>
                      </a:r>
                      <a:endParaRPr lang="en-US" sz="1600" kern="1200" dirty="0">
                        <a:solidFill>
                          <a:schemeClr val="dk1"/>
                        </a:solidFill>
                        <a:effectLst/>
                        <a:latin typeface="+mn-lt"/>
                        <a:ea typeface="+mn-ea"/>
                        <a:cs typeface="+mn-cs"/>
                      </a:endParaRPr>
                    </a:p>
                  </a:txBody>
                  <a:tcPr marT="45712" marB="0"/>
                </a:tc>
              </a:tr>
              <a:tr h="261083">
                <a:tc>
                  <a:txBody>
                    <a:bodyPr/>
                    <a:lstStyle/>
                    <a:p>
                      <a:pPr marL="0" algn="l" defTabSz="914400" rtl="0" eaLnBrk="1" latinLnBrk="0" hangingPunct="1"/>
                      <a:r>
                        <a:rPr lang="en-US" sz="1600" strike="noStrike" kern="1200" dirty="0" smtClean="0">
                          <a:solidFill>
                            <a:schemeClr val="dk1"/>
                          </a:solidFill>
                          <a:latin typeface="+mn-lt"/>
                          <a:ea typeface="+mn-ea"/>
                          <a:cs typeface="+mn-cs"/>
                        </a:rPr>
                        <a:t>11-17-1373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SK </a:t>
                      </a:r>
                      <a:r>
                        <a:rPr lang="en-US" sz="1600" strike="noStrike" kern="1200" dirty="0" smtClean="0">
                          <a:solidFill>
                            <a:schemeClr val="dk1"/>
                          </a:solidFill>
                          <a:latin typeface="+mn-lt"/>
                          <a:ea typeface="+mn-ea"/>
                          <a:cs typeface="+mn-cs"/>
                        </a:rPr>
                        <a:t>Yong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FRD and SRD Text for PHY Security </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FRD/SFD</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11-17-1318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 Rosdahl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802.11az NGP CSD update</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CSD</a:t>
                      </a:r>
                      <a:endParaRPr lang="en-US" sz="1600" strike="noStrike" kern="1200" dirty="0">
                        <a:solidFill>
                          <a:schemeClr val="dk1"/>
                        </a:solidFill>
                        <a:latin typeface="+mn-lt"/>
                        <a:ea typeface="+mn-ea"/>
                        <a:cs typeface="+mn-cs"/>
                      </a:endParaRPr>
                    </a:p>
                  </a:txBody>
                  <a:tcPr marT="45712" marB="45712"/>
                </a:tc>
              </a:tr>
              <a:tr h="16666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 Rosdahl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P802_11az_PAR_Modification</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PAR</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11-17-1378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Mingguang Xu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Zero padded</a:t>
                      </a:r>
                      <a:r>
                        <a:rPr lang="en-US" sz="1600" strike="noStrike" kern="1200" baseline="0" noProof="0" dirty="0" smtClean="0">
                          <a:solidFill>
                            <a:schemeClr val="dk1"/>
                          </a:solidFill>
                          <a:latin typeface="+mn-lt"/>
                          <a:ea typeface="+mn-ea"/>
                          <a:cs typeface="+mn-cs"/>
                        </a:rPr>
                        <a:t> waveform</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11-17-1455</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LMR Feedback Signaling for MU Measurements</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11-17-1461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Comment</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Resolution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a:t>
                      </a:r>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kern="1200" dirty="0" smtClean="0">
                          <a:solidFill>
                            <a:schemeClr val="dk1"/>
                          </a:solidFill>
                          <a:latin typeface="+mn-lt"/>
                          <a:ea typeface="+mn-ea"/>
                          <a:cs typeface="+mn-cs"/>
                        </a:rPr>
                        <a:t>11-17-1473</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Update on FTM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607749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Waikoloa, Hawaii</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Sep. 10</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-15</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0" y="1751014"/>
            <a:ext cx="7770813"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smtClean="0"/>
              <a:t>Approval of working drafts.</a:t>
            </a:r>
          </a:p>
          <a:p>
            <a:pPr lvl="1">
              <a:buFont typeface="Arial" panose="020B0604020202020204" pitchFamily="34" charset="0"/>
              <a:buChar char="•"/>
            </a:pPr>
            <a:r>
              <a:rPr lang="en-US" dirty="0" smtClean="0"/>
              <a:t>PAR and CSD change proposal discussion.</a:t>
            </a:r>
          </a:p>
          <a:p>
            <a:pPr lvl="1">
              <a:buFont typeface="Arial" panose="020B0604020202020204" pitchFamily="34" charset="0"/>
              <a:buChar char="•"/>
            </a:pPr>
            <a:r>
              <a:rPr lang="en-US" dirty="0"/>
              <a:t>FRD comment resolution</a:t>
            </a:r>
          </a:p>
          <a:p>
            <a:pPr lvl="1">
              <a:buFont typeface="Arial" panose="020B0604020202020204" pitchFamily="34" charset="0"/>
              <a:buChar char="•"/>
            </a:pPr>
            <a:r>
              <a:rPr lang="en-US" dirty="0" smtClean="0"/>
              <a:t>SFD text proposals</a:t>
            </a:r>
          </a:p>
          <a:p>
            <a:pPr lvl="1">
              <a:buFont typeface="Arial" panose="020B0604020202020204" pitchFamily="34" charset="0"/>
              <a:buChar char="•"/>
            </a:pPr>
            <a:r>
              <a:rPr lang="en-US" dirty="0" smtClean="0"/>
              <a:t>Technical submissions</a:t>
            </a:r>
          </a:p>
          <a:p>
            <a:pPr lvl="1">
              <a:buFont typeface="Arial" panose="020B0604020202020204" pitchFamily="34" charset="0"/>
              <a:buChar char="•"/>
            </a:pPr>
            <a:endParaRPr lang="en-US" dirty="0" smtClean="0"/>
          </a:p>
          <a:p>
            <a:pPr>
              <a:buFont typeface="Arial" panose="020B0604020202020204" pitchFamily="34" charset="0"/>
              <a:buChar char="•"/>
            </a:pPr>
            <a:r>
              <a:rPr lang="en-US" dirty="0" smtClean="0"/>
              <a:t>Process:</a:t>
            </a:r>
          </a:p>
          <a:p>
            <a:pPr lvl="1">
              <a:buFont typeface="Arial" panose="020B0604020202020204" pitchFamily="34" charset="0"/>
              <a:buChar char="•"/>
            </a:pPr>
            <a:r>
              <a:rPr lang="en-US" dirty="0" smtClean="0"/>
              <a:t>Security related FRD and SFD submissions will be considered after the TG approval for PAR/CSD changes.</a:t>
            </a:r>
          </a:p>
          <a:p>
            <a:pPr lvl="1">
              <a:buFont typeface="Arial" panose="020B0604020202020204" pitchFamily="34" charset="0"/>
              <a:buChar char="•"/>
            </a:pPr>
            <a:r>
              <a:rPr lang="en-US" dirty="0" smtClean="0"/>
              <a:t>Motions to include conditional adoption of security related text</a:t>
            </a:r>
            <a:r>
              <a:rPr lang="en-US" dirty="0"/>
              <a:t> </a:t>
            </a:r>
            <a:r>
              <a:rPr lang="en-US" dirty="0" smtClean="0"/>
              <a:t>to SFD and FRD.</a:t>
            </a:r>
          </a:p>
          <a:p>
            <a:pPr lvl="1">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15" name="Group 14"/>
          <p:cNvGrpSpPr/>
          <p:nvPr/>
        </p:nvGrpSpPr>
        <p:grpSpPr>
          <a:xfrm>
            <a:off x="6660232" y="2058706"/>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1"/>
            <a:ext cx="7770813" cy="726976"/>
          </a:xfrm>
        </p:spPr>
        <p:txBody>
          <a:bodyPr/>
          <a:lstStyle/>
          <a:p>
            <a:r>
              <a:rPr lang="en-US" altLang="en-US" dirty="0" smtClean="0">
                <a:solidFill>
                  <a:schemeClr val="tx2"/>
                </a:solidFill>
              </a:rPr>
              <a:t>Agenda For The Week</a:t>
            </a:r>
            <a:endParaRPr lang="en-US" dirty="0"/>
          </a:p>
        </p:txBody>
      </p:sp>
      <p:sp>
        <p:nvSpPr>
          <p:cNvPr id="13" name="Content Placeholder 2"/>
          <p:cNvSpPr>
            <a:spLocks noGrp="1"/>
          </p:cNvSpPr>
          <p:nvPr>
            <p:ph idx="1"/>
          </p:nvPr>
        </p:nvSpPr>
        <p:spPr>
          <a:xfrm>
            <a:off x="685800" y="1556792"/>
            <a:ext cx="7770813" cy="4537622"/>
          </a:xfrm>
        </p:spPr>
        <p:txBody>
          <a:bodyPr/>
          <a:lstStyle/>
          <a:p>
            <a:pPr algn="just">
              <a:spcBef>
                <a:spcPct val="20000"/>
              </a:spcBef>
              <a:buFontTx/>
              <a:buChar char="•"/>
            </a:pPr>
            <a:r>
              <a:rPr lang="en-US" altLang="en-US" sz="2000" b="0" dirty="0"/>
              <a:t>Call Meeting to </a:t>
            </a:r>
            <a:r>
              <a:rPr lang="en-US" altLang="en-US" sz="2000" b="0" dirty="0" smtClean="0"/>
              <a:t>Order</a:t>
            </a:r>
            <a:endParaRPr lang="en-US" altLang="en-US" sz="2000" b="0" dirty="0"/>
          </a:p>
          <a:p>
            <a:pPr algn="just">
              <a:spcBef>
                <a:spcPct val="20000"/>
              </a:spcBef>
              <a:buFontTx/>
              <a:buChar char="•"/>
            </a:pPr>
            <a:r>
              <a:rPr lang="en-US" altLang="en-US" sz="2000" b="0" dirty="0"/>
              <a:t>Patent Policy and </a:t>
            </a:r>
            <a:r>
              <a:rPr lang="en-US" altLang="en-US" sz="2000" b="0" dirty="0" smtClean="0"/>
              <a:t>Logistics</a:t>
            </a:r>
            <a:endParaRPr lang="en-US" altLang="en-US" sz="2000" b="0" dirty="0"/>
          </a:p>
          <a:p>
            <a:pPr algn="just">
              <a:spcBef>
                <a:spcPct val="20000"/>
              </a:spcBef>
              <a:buFontTx/>
              <a:buChar char="•"/>
            </a:pPr>
            <a:r>
              <a:rPr lang="en-US" altLang="en-US" sz="2000" b="0" dirty="0"/>
              <a:t>Last call for </a:t>
            </a:r>
            <a:r>
              <a:rPr lang="en-US" altLang="en-US" sz="2000" b="0" dirty="0" smtClean="0"/>
              <a:t>Submission</a:t>
            </a:r>
            <a:endParaRPr lang="en-US" altLang="en-US" sz="2000" b="0" dirty="0"/>
          </a:p>
          <a:p>
            <a:pPr algn="just">
              <a:spcBef>
                <a:spcPct val="20000"/>
              </a:spcBef>
              <a:buFontTx/>
              <a:buChar char="•"/>
            </a:pPr>
            <a:r>
              <a:rPr lang="en-US" altLang="en-US" sz="2000" b="0" dirty="0"/>
              <a:t>Agenda </a:t>
            </a:r>
            <a:r>
              <a:rPr lang="en-US" altLang="en-US" sz="2000" b="0" dirty="0" smtClean="0"/>
              <a:t>Setting.</a:t>
            </a:r>
            <a:endParaRPr lang="en-US" altLang="en-US" sz="2000" b="0" dirty="0"/>
          </a:p>
          <a:p>
            <a:pPr algn="just">
              <a:spcBef>
                <a:spcPct val="20000"/>
              </a:spcBef>
              <a:buFontTx/>
              <a:buChar char="•"/>
            </a:pPr>
            <a:r>
              <a:rPr lang="en-US" altLang="en-US" sz="2000" b="0" dirty="0"/>
              <a:t>Approval </a:t>
            </a:r>
            <a:r>
              <a:rPr lang="en-US" altLang="en-US" sz="2000" b="0" dirty="0" smtClean="0"/>
              <a:t>of </a:t>
            </a:r>
            <a:r>
              <a:rPr lang="en-US" altLang="en-US" sz="2000" b="0" dirty="0"/>
              <a:t>minutes </a:t>
            </a:r>
            <a:r>
              <a:rPr lang="en-US" altLang="en-US" sz="2000" b="0" dirty="0" smtClean="0"/>
              <a:t>from previous </a:t>
            </a:r>
            <a:r>
              <a:rPr lang="en-US" altLang="en-US" sz="2000" b="0" dirty="0"/>
              <a:t>meeting </a:t>
            </a:r>
            <a:r>
              <a:rPr lang="en-US" altLang="en-US" sz="2000" b="0" dirty="0" smtClean="0"/>
              <a:t>and </a:t>
            </a:r>
            <a:r>
              <a:rPr lang="en-US" altLang="en-US" sz="2000" b="0" dirty="0" err="1" smtClean="0"/>
              <a:t>telecon</a:t>
            </a:r>
            <a:r>
              <a:rPr lang="en-US" altLang="en-US" sz="2000" b="0" dirty="0" smtClean="0"/>
              <a:t>.</a:t>
            </a:r>
            <a:endParaRPr lang="en-US" altLang="en-US" sz="2000" b="0" dirty="0" smtClean="0"/>
          </a:p>
          <a:p>
            <a:pPr algn="just">
              <a:spcBef>
                <a:spcPct val="20000"/>
              </a:spcBef>
              <a:buFontTx/>
              <a:buChar char="•"/>
            </a:pPr>
            <a:r>
              <a:rPr lang="en-US" altLang="en-US" sz="2000" b="0" dirty="0" smtClean="0"/>
              <a:t>Approval </a:t>
            </a:r>
            <a:r>
              <a:rPr lang="en-US" altLang="en-US" sz="2000" b="0" dirty="0" smtClean="0"/>
              <a:t>of FRD working </a:t>
            </a:r>
            <a:r>
              <a:rPr lang="en-US" altLang="en-US" sz="2000" b="0" dirty="0" smtClean="0"/>
              <a:t>draft.</a:t>
            </a:r>
            <a:endParaRPr lang="en-US" altLang="en-US" sz="2000" b="0" dirty="0" smtClean="0"/>
          </a:p>
          <a:p>
            <a:pPr algn="just">
              <a:spcBef>
                <a:spcPct val="20000"/>
              </a:spcBef>
              <a:buFontTx/>
              <a:buChar char="•"/>
            </a:pPr>
            <a:r>
              <a:rPr lang="en-US" altLang="en-US" sz="2000" b="0" dirty="0" smtClean="0"/>
              <a:t>Approval of </a:t>
            </a:r>
            <a:r>
              <a:rPr lang="en-US" altLang="en-US" sz="2000" b="0" dirty="0" smtClean="0"/>
              <a:t>SFD </a:t>
            </a:r>
            <a:r>
              <a:rPr lang="en-US" altLang="en-US" sz="2000" b="0" dirty="0" smtClean="0"/>
              <a:t>working </a:t>
            </a:r>
            <a:r>
              <a:rPr lang="en-US" altLang="en-US" sz="2000" b="0" dirty="0" smtClean="0"/>
              <a:t>draft.</a:t>
            </a:r>
          </a:p>
          <a:p>
            <a:pPr algn="just">
              <a:spcBef>
                <a:spcPct val="20000"/>
              </a:spcBef>
              <a:buFontTx/>
              <a:buChar char="•"/>
            </a:pPr>
            <a:r>
              <a:rPr lang="en-US" altLang="en-US" sz="2000" b="0" dirty="0" smtClean="0"/>
              <a:t>Review PAR and CSD change proposals.</a:t>
            </a:r>
          </a:p>
          <a:p>
            <a:pPr algn="just">
              <a:spcBef>
                <a:spcPct val="20000"/>
              </a:spcBef>
              <a:buFontTx/>
              <a:buChar char="•"/>
            </a:pPr>
            <a:r>
              <a:rPr lang="en-US" altLang="en-US" sz="2000" b="0" dirty="0" smtClean="0"/>
              <a:t>Review FRD and SFD related text submissions.</a:t>
            </a:r>
          </a:p>
          <a:p>
            <a:pPr algn="just">
              <a:spcBef>
                <a:spcPct val="20000"/>
              </a:spcBef>
              <a:buFontTx/>
              <a:buChar char="•"/>
            </a:pPr>
            <a:r>
              <a:rPr lang="en-US" altLang="en-US" sz="2000" b="0" dirty="0" smtClean="0"/>
              <a:t>Review technical submissions.</a:t>
            </a:r>
          </a:p>
          <a:p>
            <a:pPr algn="just">
              <a:spcBef>
                <a:spcPct val="20000"/>
              </a:spcBef>
              <a:buFontTx/>
              <a:buChar char="•"/>
            </a:pPr>
            <a:r>
              <a:rPr lang="en-US" altLang="en-US" sz="2000" b="0" dirty="0" smtClean="0"/>
              <a:t>Review readiness to start amendment text.</a:t>
            </a:r>
          </a:p>
          <a:p>
            <a:pPr algn="just">
              <a:spcBef>
                <a:spcPct val="20000"/>
              </a:spcBef>
              <a:buFontTx/>
              <a:buChar char="•"/>
            </a:pPr>
            <a:r>
              <a:rPr lang="en-US" altLang="en-US" sz="2000" b="0" dirty="0" smtClean="0"/>
              <a:t>Review revised timelines.</a:t>
            </a:r>
          </a:p>
          <a:p>
            <a:pPr algn="just">
              <a:spcBef>
                <a:spcPct val="20000"/>
              </a:spcBef>
              <a:buFontTx/>
              <a:buChar char="•"/>
            </a:pPr>
            <a:r>
              <a:rPr lang="en-US" altLang="en-US" sz="2000" b="0" dirty="0" smtClean="0"/>
              <a:t>Adjourn.</a:t>
            </a:r>
            <a:endParaRPr lang="en-US" altLang="en-US" sz="2000" b="0" dirty="0" smtClean="0"/>
          </a:p>
          <a:p>
            <a:pPr marL="0" indent="0" algn="just">
              <a:spcBef>
                <a:spcPct val="20000"/>
              </a:spcBef>
            </a:pP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202666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a:t>
            </a:r>
            <a:r>
              <a:rPr lang="en-US" altLang="en-US" sz="2000" b="0" dirty="0" smtClean="0"/>
              <a:t>10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minutes (5min</a:t>
            </a:r>
            <a:r>
              <a:rPr lang="en-US" altLang="en-US" sz="2000" b="0" dirty="0" smtClean="0"/>
              <a:t>)</a:t>
            </a:r>
          </a:p>
          <a:p>
            <a:pPr algn="just">
              <a:spcBef>
                <a:spcPct val="20000"/>
              </a:spcBef>
              <a:buFontTx/>
              <a:buChar char="•"/>
            </a:pPr>
            <a:r>
              <a:rPr lang="en-US" altLang="en-US" sz="2000" b="0" dirty="0"/>
              <a:t>Approval of </a:t>
            </a:r>
            <a:r>
              <a:rPr lang="en-US" altLang="en-US" sz="2000" b="0" dirty="0" smtClean="0"/>
              <a:t>Aug. 30</a:t>
            </a:r>
            <a:r>
              <a:rPr lang="en-US" altLang="en-US" sz="2000" b="0" baseline="30000" dirty="0" smtClean="0"/>
              <a:t>th</a:t>
            </a:r>
            <a:r>
              <a:rPr lang="en-US" altLang="en-US" sz="2000" b="0" dirty="0" smtClean="0"/>
              <a:t> teleconference minutes </a:t>
            </a:r>
            <a:r>
              <a:rPr lang="en-US" altLang="en-US" sz="2000" b="0" dirty="0"/>
              <a:t>(5min)</a:t>
            </a:r>
          </a:p>
          <a:p>
            <a:pPr algn="just">
              <a:spcBef>
                <a:spcPct val="20000"/>
              </a:spcBef>
              <a:buFontTx/>
              <a:buChar char="•"/>
            </a:pPr>
            <a:r>
              <a:rPr lang="en-US" altLang="en-US" sz="2000" b="0" dirty="0" smtClean="0"/>
              <a:t>Approval of FRD working draft (10min)</a:t>
            </a:r>
          </a:p>
          <a:p>
            <a:pPr algn="just">
              <a:spcBef>
                <a:spcPct val="20000"/>
              </a:spcBef>
              <a:buFontTx/>
              <a:buChar char="•"/>
            </a:pPr>
            <a:r>
              <a:rPr lang="en-US" altLang="en-US" sz="2000" b="0" dirty="0" smtClean="0"/>
              <a:t>Approval of </a:t>
            </a:r>
            <a:r>
              <a:rPr lang="en-US" altLang="en-US" sz="2000" b="0" dirty="0" smtClean="0"/>
              <a:t>SFD </a:t>
            </a:r>
            <a:r>
              <a:rPr lang="en-US" altLang="en-US" sz="2000" b="0" dirty="0" smtClean="0"/>
              <a:t>working draft (10min)</a:t>
            </a:r>
          </a:p>
          <a:p>
            <a:pPr algn="just">
              <a:spcBef>
                <a:spcPct val="20000"/>
              </a:spcBef>
              <a:buFontTx/>
              <a:buChar char="•"/>
            </a:pPr>
            <a:r>
              <a:rPr lang="en-US" altLang="en-US" sz="2000" b="0" dirty="0"/>
              <a:t>Review PAR and CSD proposal (as time permits).</a:t>
            </a:r>
          </a:p>
          <a:p>
            <a:pPr algn="just">
              <a:spcBef>
                <a:spcPct val="20000"/>
              </a:spcBef>
              <a:buFontTx/>
              <a:buChar char="•"/>
            </a:pPr>
            <a:r>
              <a:rPr lang="en-US" altLang="en-US" sz="2000" b="0" dirty="0" smtClean="0"/>
              <a:t>Review FRD and SFD related text</a:t>
            </a:r>
          </a:p>
          <a:p>
            <a:pPr algn="just">
              <a:spcBef>
                <a:spcPct val="20000"/>
              </a:spcBef>
              <a:buFontTx/>
              <a:buChar char="•"/>
            </a:pPr>
            <a:r>
              <a:rPr lang="en-US" altLang="en-US" sz="2000" b="0" dirty="0" smtClean="0"/>
              <a:t>Review technical submissions </a:t>
            </a:r>
            <a:endParaRPr lang="en-US" altLang="en-US" sz="2000" b="0" dirty="0" smtClean="0"/>
          </a:p>
          <a:p>
            <a:pPr marL="0" indent="0" algn="just">
              <a:spcBef>
                <a:spcPct val="20000"/>
              </a:spcBef>
            </a:pP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4031453333"/>
              </p:ext>
            </p:extLst>
          </p:nvPr>
        </p:nvGraphicFramePr>
        <p:xfrm>
          <a:off x="288826" y="1507333"/>
          <a:ext cx="8640960" cy="4023224"/>
        </p:xfrm>
        <a:graphic>
          <a:graphicData uri="http://schemas.openxmlformats.org/drawingml/2006/table">
            <a:tbl>
              <a:tblPr firstRow="1" bandRow="1">
                <a:tableStyleId>{21E4AEA4-8DFA-4A89-87EB-49C32662AFE0}</a:tableStyleId>
              </a:tblPr>
              <a:tblGrid>
                <a:gridCol w="1186830"/>
                <a:gridCol w="1471927"/>
                <a:gridCol w="3175738"/>
                <a:gridCol w="1772505"/>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September</a:t>
                      </a:r>
                      <a:r>
                        <a:rPr lang="en-US" sz="1600" baseline="0" dirty="0" smtClean="0"/>
                        <a:t> </a:t>
                      </a:r>
                      <a:r>
                        <a:rPr lang="en-US" sz="1600" dirty="0" smtClean="0"/>
                        <a:t>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600" dirty="0" smtClean="0"/>
                        <a:t>10min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11-17-1171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July 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a:t>
                      </a:r>
                      <a:r>
                        <a:rPr lang="en-US" sz="1600" kern="1200" dirty="0" smtClean="0">
                          <a:solidFill>
                            <a:schemeClr val="dk1"/>
                          </a:solidFill>
                          <a:latin typeface="+mn-lt"/>
                          <a:ea typeface="+mn-ea"/>
                          <a:cs typeface="+mn-cs"/>
                        </a:rPr>
                        <a:t>min</a:t>
                      </a:r>
                    </a:p>
                  </a:txBody>
                  <a:tcPr marT="45712" marB="45712"/>
                </a:tc>
              </a:tr>
              <a:tr h="152392">
                <a:tc>
                  <a:txBody>
                    <a:bodyPr/>
                    <a:lstStyle/>
                    <a:p>
                      <a:r>
                        <a:rPr lang="en-US" sz="1600" dirty="0" smtClean="0"/>
                        <a:t>11-17-1385</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smtClean="0"/>
                        <a:t>Aug. 30</a:t>
                      </a:r>
                      <a:r>
                        <a:rPr lang="en-US" sz="1600" baseline="30000" dirty="0" smtClean="0"/>
                        <a:t>th</a:t>
                      </a:r>
                      <a:r>
                        <a:rPr lang="en-US" sz="1600" dirty="0" smtClean="0"/>
                        <a:t> </a:t>
                      </a:r>
                      <a:r>
                        <a:rPr lang="en-US" sz="1600" dirty="0" err="1" smtClean="0"/>
                        <a:t>telecon</a:t>
                      </a:r>
                      <a:r>
                        <a:rPr lang="en-US" sz="1600" baseline="0" dirty="0" smtClean="0"/>
                        <a:t> minutes</a:t>
                      </a:r>
                      <a:endParaRPr lang="en-US" sz="1600" dirty="0"/>
                    </a:p>
                  </a:txBody>
                  <a:tcPr marT="45712" marB="45712"/>
                </a:tc>
                <a:tc>
                  <a:txBody>
                    <a:bodyPr/>
                    <a:lstStyle/>
                    <a:p>
                      <a:r>
                        <a:rPr lang="en-US" sz="1600" dirty="0" err="1" smtClean="0"/>
                        <a:t>Telecon</a:t>
                      </a:r>
                      <a:r>
                        <a:rPr lang="en-US" sz="1600" baseline="0" dirty="0" smtClean="0"/>
                        <a:t> minutes</a:t>
                      </a:r>
                      <a:endParaRPr lang="en-US" sz="1600" dirty="0"/>
                    </a:p>
                  </a:txBody>
                  <a:tcPr marT="45712" marB="45712"/>
                </a:tc>
                <a:tc>
                  <a:txBody>
                    <a:bodyPr/>
                    <a:lstStyle/>
                    <a:p>
                      <a:r>
                        <a:rPr lang="en-US" sz="1600" dirty="0" smtClean="0"/>
                        <a:t>5 </a:t>
                      </a:r>
                      <a:r>
                        <a:rPr lang="en-US" sz="1600" dirty="0" smtClean="0"/>
                        <a:t>min</a:t>
                      </a:r>
                      <a:endParaRPr lang="en-US" sz="1600" dirty="0"/>
                    </a:p>
                  </a:txBody>
                  <a:tcPr marT="45712" marB="45712"/>
                </a:tc>
              </a:tr>
              <a:tr h="152392">
                <a:tc>
                  <a:txBody>
                    <a:bodyPr/>
                    <a:lstStyle/>
                    <a:p>
                      <a:pPr marL="0" algn="l" defTabSz="914400" rtl="0" eaLnBrk="1" latinLnBrk="0" hangingPunct="1"/>
                      <a:r>
                        <a:rPr lang="en-US" sz="1600" kern="1200" dirty="0" smtClean="0">
                          <a:solidFill>
                            <a:schemeClr val="dk1"/>
                          </a:solidFill>
                          <a:latin typeface="+mn-lt"/>
                          <a:ea typeface="+mn-ea"/>
                          <a:cs typeface="+mn-cs"/>
                        </a:rPr>
                        <a:t>11-16-424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Allan Zhu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 Working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baseline="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a:t>
                      </a:r>
                      <a:r>
                        <a:rPr lang="en-US" sz="1600" kern="1200" baseline="0" dirty="0" smtClean="0">
                          <a:solidFill>
                            <a:schemeClr val="dk1"/>
                          </a:solidFill>
                          <a:latin typeface="+mn-lt"/>
                          <a:ea typeface="+mn-ea"/>
                          <a:cs typeface="+mn-cs"/>
                        </a:rPr>
                        <a:t>n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a:t>
                      </a:r>
                      <a:r>
                        <a:rPr lang="en-US" sz="1600" kern="1200" baseline="0" dirty="0" smtClean="0">
                          <a:solidFill>
                            <a:schemeClr val="dk1"/>
                          </a:solidFill>
                          <a:latin typeface="+mn-lt"/>
                          <a:ea typeface="+mn-ea"/>
                          <a:cs typeface="+mn-cs"/>
                        </a:rPr>
                        <a:t>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10</a:t>
                      </a:r>
                      <a:endParaRPr lang="en-US" sz="1600" kern="1200" dirty="0" smtClean="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11-17-1319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
                      </a:r>
                      <a:r>
                        <a:rPr lang="en-US" sz="1600" kern="1200" baseline="0" dirty="0" smtClean="0">
                          <a:solidFill>
                            <a:schemeClr val="dk1"/>
                          </a:solidFill>
                          <a:latin typeface="+mn-lt"/>
                          <a:ea typeface="+mn-ea"/>
                          <a:cs typeface="+mn-cs"/>
                        </a:rPr>
                        <a:t> Rosdahl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P802_11az_PAR_Modification</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PAR</a:t>
                      </a:r>
                      <a:endParaRPr lang="en-US" sz="1600" kern="1200" dirty="0">
                        <a:solidFill>
                          <a:schemeClr val="dk1"/>
                        </a:solidFill>
                        <a:latin typeface="+mn-lt"/>
                        <a:ea typeface="+mn-ea"/>
                        <a:cs typeface="+mn-cs"/>
                      </a:endParaRPr>
                    </a:p>
                  </a:txBody>
                  <a:tcPr marT="45712" marB="45712"/>
                </a:tc>
                <a:tc>
                  <a:txBody>
                    <a:bodyPr/>
                    <a:lstStyle/>
                    <a:p>
                      <a:r>
                        <a:rPr lang="en-US" sz="1600" dirty="0" smtClean="0"/>
                        <a:t>45 min</a:t>
                      </a:r>
                      <a:endParaRPr lang="en-US" sz="1600" dirty="0"/>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11-17-1318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
                      </a:r>
                      <a:r>
                        <a:rPr lang="en-US" sz="1600" kern="1200" baseline="0" dirty="0" smtClean="0">
                          <a:solidFill>
                            <a:schemeClr val="dk1"/>
                          </a:solidFill>
                          <a:latin typeface="+mn-lt"/>
                          <a:ea typeface="+mn-ea"/>
                          <a:cs typeface="+mn-cs"/>
                        </a:rPr>
                        <a:t> Rosdahl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802.11az NGP CSD update</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CSD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 min</a:t>
                      </a:r>
                      <a:endParaRPr lang="en-US" sz="1600" kern="1200" dirty="0">
                        <a:solidFill>
                          <a:schemeClr val="dk1"/>
                        </a:solidFill>
                        <a:latin typeface="+mn-lt"/>
                        <a:ea typeface="+mn-ea"/>
                        <a:cs typeface="+mn-cs"/>
                      </a:endParaRPr>
                    </a:p>
                  </a:txBody>
                  <a:tcPr marT="45712" marB="45712"/>
                </a:tc>
              </a:tr>
              <a:tr h="365752">
                <a:tc>
                  <a:txBody>
                    <a:bodyPr/>
                    <a:lstStyle/>
                    <a:p>
                      <a:r>
                        <a:rPr lang="en-US" sz="1600" dirty="0" smtClean="0"/>
                        <a:t>11-17-1305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kern="1200" dirty="0" smtClean="0">
                          <a:solidFill>
                            <a:schemeClr val="dk1"/>
                          </a:solidFill>
                          <a:effectLst/>
                          <a:latin typeface="+mn-lt"/>
                          <a:ea typeface="+mn-ea"/>
                          <a:cs typeface="+mn-cs"/>
                        </a:rPr>
                        <a:t>SU Sounding Measurement Exchange and Feedback</a:t>
                      </a:r>
                      <a:endParaRPr lang="en-US" sz="1600" dirty="0"/>
                    </a:p>
                  </a:txBody>
                  <a:tcPr marT="45712" marB="45712"/>
                </a:tc>
                <a:tc>
                  <a:txBody>
                    <a:bodyPr/>
                    <a:lstStyle/>
                    <a:p>
                      <a:r>
                        <a:rPr lang="en-US" sz="1600" dirty="0" smtClean="0"/>
                        <a:t>SFD</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time permits.</a:t>
                      </a:r>
                    </a:p>
                    <a:p>
                      <a:pPr marL="0" algn="l" defTabSz="914400" rtl="0" eaLnBrk="1" latinLnBrk="0" hangingPunct="1"/>
                      <a:endParaRPr lang="en-US" sz="16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11-17/1171r1 </a:t>
            </a:r>
            <a:r>
              <a:rPr lang="en-US" b="0" dirty="0" smtClean="0"/>
              <a:t>“</a:t>
            </a:r>
            <a:r>
              <a:rPr lang="en-US" dirty="0"/>
              <a:t>Meeting Minutes </a:t>
            </a:r>
            <a:r>
              <a:rPr lang="en-US" dirty="0" smtClean="0"/>
              <a:t>July 2017 </a:t>
            </a:r>
            <a:r>
              <a:rPr lang="en-US" dirty="0"/>
              <a:t>Session</a:t>
            </a:r>
            <a:r>
              <a:rPr lang="en-US" b="0" dirty="0" smtClean="0"/>
              <a:t>” </a:t>
            </a:r>
            <a:r>
              <a:rPr lang="en-US" b="0" dirty="0"/>
              <a:t>posted to Mentor </a:t>
            </a:r>
            <a:r>
              <a:rPr lang="en-US" b="0" dirty="0" smtClean="0"/>
              <a:t>on July 30</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11-17/1171r1 </a:t>
            </a:r>
            <a:r>
              <a:rPr lang="en-US" b="0" dirty="0" smtClean="0"/>
              <a:t>as </a:t>
            </a:r>
            <a:r>
              <a:rPr lang="en-US" b="0" dirty="0" err="1" smtClean="0"/>
              <a:t>TGaz</a:t>
            </a:r>
            <a:r>
              <a:rPr lang="en-US" b="0" dirty="0" smtClean="0"/>
              <a:t> </a:t>
            </a:r>
            <a:r>
              <a:rPr lang="en-US" b="0" dirty="0"/>
              <a:t>meeting minutes for the </a:t>
            </a:r>
            <a:r>
              <a:rPr lang="en-US" b="0" dirty="0" smtClean="0"/>
              <a:t>July meeting</a:t>
            </a:r>
            <a:r>
              <a:rPr lang="en-US" b="0" dirty="0"/>
              <a:t>. </a:t>
            </a:r>
          </a:p>
          <a:p>
            <a:endParaRPr lang="en-US" b="0" dirty="0" smtClean="0"/>
          </a:p>
          <a:p>
            <a:r>
              <a:rPr lang="en-US" b="0" dirty="0" smtClean="0"/>
              <a:t>Moved by</a:t>
            </a:r>
            <a:r>
              <a:rPr lang="en-US" b="0" dirty="0" smtClean="0"/>
              <a:t>: Chao Chun Wang</a:t>
            </a:r>
            <a:endParaRPr lang="en-US" b="0" dirty="0"/>
          </a:p>
          <a:p>
            <a:r>
              <a:rPr lang="en-US" b="0" dirty="0"/>
              <a:t>Seconded by</a:t>
            </a:r>
            <a:r>
              <a:rPr lang="en-US" b="0" dirty="0" smtClean="0"/>
              <a:t>: Stephen </a:t>
            </a:r>
            <a:r>
              <a:rPr lang="en-US" b="0" dirty="0" err="1" smtClean="0"/>
              <a:t>Mccan</a:t>
            </a:r>
            <a:r>
              <a:rPr lang="en-US" b="0" dirty="0" err="1" smtClean="0"/>
              <a:t>n</a:t>
            </a:r>
            <a:r>
              <a:rPr lang="en-US" b="0" dirty="0" smtClean="0"/>
              <a:t> </a:t>
            </a:r>
            <a:endParaRPr lang="en-US" b="0" dirty="0"/>
          </a:p>
          <a:p>
            <a:r>
              <a:rPr lang="en-US" b="0" dirty="0"/>
              <a:t>Results (Y/N/A</a:t>
            </a:r>
            <a:r>
              <a:rPr lang="en-US" b="0" dirty="0" smtClean="0"/>
              <a:t>): 13/0/0 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Aug. 30</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11-17/1385r0 “</a:t>
            </a:r>
            <a:r>
              <a:rPr lang="en-US" b="0" dirty="0" err="1" smtClean="0"/>
              <a:t>TGaz</a:t>
            </a:r>
            <a:r>
              <a:rPr lang="en-US" b="0" dirty="0" smtClean="0"/>
              <a:t> Teleconference Minutes August 30</a:t>
            </a:r>
            <a:r>
              <a:rPr lang="en-US" b="0" baseline="30000" dirty="0" smtClean="0"/>
              <a:t>th</a:t>
            </a:r>
            <a:r>
              <a:rPr lang="en-US" b="0" dirty="0" smtClean="0"/>
              <a:t>  2017” </a:t>
            </a:r>
            <a:r>
              <a:rPr lang="en-US" b="0" dirty="0"/>
              <a:t>posted to Mentor </a:t>
            </a:r>
            <a:r>
              <a:rPr lang="en-US" b="0" dirty="0" smtClean="0"/>
              <a:t>on Sep. 8</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11-17/1385r0 as </a:t>
            </a:r>
            <a:r>
              <a:rPr lang="en-US" b="0" dirty="0" err="1" smtClean="0"/>
              <a:t>TGaz</a:t>
            </a:r>
            <a:r>
              <a:rPr lang="en-US" b="0" dirty="0" smtClean="0"/>
              <a:t> </a:t>
            </a:r>
            <a:r>
              <a:rPr lang="en-US" b="0" dirty="0"/>
              <a:t>meeting minutes for the </a:t>
            </a:r>
            <a:r>
              <a:rPr lang="en-US" b="0" dirty="0" smtClean="0"/>
              <a:t>Aug. 30</a:t>
            </a:r>
            <a:r>
              <a:rPr lang="en-US" b="0" baseline="30000" dirty="0" smtClean="0"/>
              <a:t>th</a:t>
            </a:r>
            <a:r>
              <a:rPr lang="en-US" b="0" dirty="0" smtClean="0"/>
              <a:t> </a:t>
            </a:r>
            <a:r>
              <a:rPr lang="en-US" b="0" dirty="0" err="1" smtClean="0"/>
              <a:t>telecon</a:t>
            </a:r>
            <a:r>
              <a:rPr lang="en-US" b="0" dirty="0" smtClean="0"/>
              <a:t>. </a:t>
            </a:r>
            <a:endParaRPr lang="en-US" b="0" dirty="0"/>
          </a:p>
          <a:p>
            <a:endParaRPr lang="en-US" b="0" dirty="0" smtClean="0"/>
          </a:p>
          <a:p>
            <a:r>
              <a:rPr lang="en-US" b="0" dirty="0" smtClean="0"/>
              <a:t>Moved by</a:t>
            </a:r>
            <a:r>
              <a:rPr lang="en-US" b="0" dirty="0" smtClean="0"/>
              <a:t>: Roy Want</a:t>
            </a:r>
            <a:endParaRPr lang="en-US" b="0" dirty="0"/>
          </a:p>
          <a:p>
            <a:r>
              <a:rPr lang="en-US" b="0" dirty="0"/>
              <a:t>Seconded by</a:t>
            </a:r>
            <a:r>
              <a:rPr lang="en-US" b="0" dirty="0" smtClean="0"/>
              <a:t>: SK Yong</a:t>
            </a:r>
            <a:endParaRPr lang="en-US" b="0" dirty="0"/>
          </a:p>
          <a:p>
            <a:r>
              <a:rPr lang="en-US" b="0" dirty="0"/>
              <a:t>Results (Y/N/A</a:t>
            </a:r>
            <a:r>
              <a:rPr lang="en-US" b="0" dirty="0" smtClean="0"/>
              <a:t>): 14-0-0</a:t>
            </a:r>
          </a:p>
          <a:p>
            <a:r>
              <a:rPr lang="en-US" b="0" dirty="0" smtClean="0"/>
              <a:t>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1374965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FRD Working Draft</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11-16/424r7 “Proposed 802.11az Functional Requirements” </a:t>
            </a:r>
            <a:r>
              <a:rPr lang="en-US" b="0" dirty="0"/>
              <a:t>posted to Mentor </a:t>
            </a:r>
            <a:r>
              <a:rPr lang="en-US" b="0" dirty="0" smtClean="0"/>
              <a:t>on </a:t>
            </a:r>
            <a:r>
              <a:rPr lang="en-US" b="0" dirty="0" smtClean="0"/>
              <a:t>Sep. 12</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adopt document 11-16/424r7 as </a:t>
            </a:r>
            <a:r>
              <a:rPr lang="en-US" b="0" dirty="0" err="1" smtClean="0"/>
              <a:t>TGaz</a:t>
            </a:r>
            <a:r>
              <a:rPr lang="en-US" b="0" dirty="0" smtClean="0"/>
              <a:t> Working Draft Functional Requirement Document. </a:t>
            </a:r>
            <a:endParaRPr lang="en-US" b="0" dirty="0"/>
          </a:p>
          <a:p>
            <a:endParaRPr lang="en-US" b="0" dirty="0" smtClean="0"/>
          </a:p>
          <a:p>
            <a:r>
              <a:rPr lang="en-US" b="0" dirty="0" smtClean="0"/>
              <a:t>Moved by: </a:t>
            </a:r>
          </a:p>
          <a:p>
            <a:r>
              <a:rPr lang="en-US" b="0" dirty="0" smtClean="0"/>
              <a:t>Seconded </a:t>
            </a:r>
            <a:r>
              <a:rPr lang="en-US" b="0" dirty="0"/>
              <a:t>by</a:t>
            </a:r>
            <a:r>
              <a:rPr lang="en-US" b="0" dirty="0" smtClean="0"/>
              <a:t>:</a:t>
            </a:r>
          </a:p>
          <a:p>
            <a:r>
              <a:rPr lang="en-US" b="0" dirty="0" smtClean="0"/>
              <a:t>Results </a:t>
            </a:r>
            <a:r>
              <a:rPr lang="en-US" b="0" dirty="0"/>
              <a:t>(Y/N/A</a:t>
            </a:r>
            <a:r>
              <a:rPr lang="en-US" b="0" dirty="0" smtClean="0"/>
              <a:t>):</a:t>
            </a:r>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4524652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SFD Working Draft</a:t>
            </a:r>
            <a:endParaRPr lang="en-US" dirty="0"/>
          </a:p>
        </p:txBody>
      </p:sp>
      <p:sp>
        <p:nvSpPr>
          <p:cNvPr id="8" name="Content Placeholder 2"/>
          <p:cNvSpPr>
            <a:spLocks noGrp="1"/>
          </p:cNvSpPr>
          <p:nvPr>
            <p:ph idx="1"/>
          </p:nvPr>
        </p:nvSpPr>
        <p:spPr>
          <a:xfrm>
            <a:off x="685800" y="1751014"/>
            <a:ext cx="7770813" cy="4343400"/>
          </a:xfrm>
        </p:spPr>
        <p:txBody>
          <a:bodyPr/>
          <a:lstStyle/>
          <a:p>
            <a:r>
              <a:rPr lang="en-US" b="0" dirty="0"/>
              <a:t>Document </a:t>
            </a:r>
            <a:r>
              <a:rPr lang="en-US" b="0" dirty="0" smtClean="0"/>
              <a:t>11-17/462r7 </a:t>
            </a:r>
            <a:r>
              <a:rPr lang="en-US" b="0" dirty="0" smtClean="0"/>
              <a:t>“Proposed 802.11az Functional Requirements” </a:t>
            </a:r>
            <a:r>
              <a:rPr lang="en-US" b="0" dirty="0"/>
              <a:t>posted to Mentor </a:t>
            </a:r>
            <a:r>
              <a:rPr lang="en-US" b="0" dirty="0" smtClean="0"/>
              <a:t>on </a:t>
            </a:r>
            <a:r>
              <a:rPr lang="en-US" b="0" dirty="0" smtClean="0"/>
              <a:t>Sep. 12</a:t>
            </a:r>
            <a:r>
              <a:rPr lang="en-US" b="0" baseline="30000" dirty="0" smtClean="0"/>
              <a:t>th</a:t>
            </a:r>
            <a:r>
              <a:rPr lang="en-US" b="0" dirty="0" smtClean="0"/>
              <a:t>.</a:t>
            </a:r>
            <a:endParaRPr lang="en-US" b="0" dirty="0"/>
          </a:p>
          <a:p>
            <a:endParaRPr lang="en-US" dirty="0"/>
          </a:p>
          <a:p>
            <a:r>
              <a:rPr lang="en-US" dirty="0"/>
              <a:t>Motion:</a:t>
            </a:r>
          </a:p>
          <a:p>
            <a:pPr marL="0" indent="0"/>
            <a:r>
              <a:rPr lang="en-US" b="0" dirty="0" smtClean="0"/>
              <a:t>Move to adopt document </a:t>
            </a:r>
            <a:r>
              <a:rPr lang="en-US" b="0" dirty="0" smtClean="0"/>
              <a:t>11-17/462r7 </a:t>
            </a:r>
            <a:r>
              <a:rPr lang="en-US" b="0" dirty="0" smtClean="0"/>
              <a:t>as </a:t>
            </a:r>
            <a:r>
              <a:rPr lang="en-US" b="0" dirty="0" err="1" smtClean="0"/>
              <a:t>TGaz</a:t>
            </a:r>
            <a:r>
              <a:rPr lang="en-US" b="0" dirty="0" smtClean="0"/>
              <a:t> Working Draft Spec Framework Document. </a:t>
            </a:r>
            <a:endParaRPr lang="en-US" b="0" dirty="0"/>
          </a:p>
          <a:p>
            <a:endParaRPr lang="en-US" b="0" dirty="0" smtClean="0"/>
          </a:p>
          <a:p>
            <a:r>
              <a:rPr lang="en-US" b="0" dirty="0" smtClean="0"/>
              <a:t>Moved by: </a:t>
            </a:r>
            <a:r>
              <a:rPr lang="en-US" b="0" dirty="0" smtClean="0"/>
              <a:t>Ganesh </a:t>
            </a:r>
            <a:r>
              <a:rPr lang="en-US" b="0" dirty="0" err="1" smtClean="0"/>
              <a:t>Venkatesan</a:t>
            </a:r>
            <a:endParaRPr lang="en-US" b="0" dirty="0" smtClean="0"/>
          </a:p>
          <a:p>
            <a:r>
              <a:rPr lang="en-US" b="0" dirty="0" smtClean="0"/>
              <a:t>Seconded </a:t>
            </a:r>
            <a:r>
              <a:rPr lang="en-US" b="0" dirty="0"/>
              <a:t>by</a:t>
            </a:r>
            <a:r>
              <a:rPr lang="en-US" b="0" dirty="0" smtClean="0"/>
              <a:t>: Chao Chun Wang</a:t>
            </a:r>
            <a:endParaRPr lang="en-US" b="0" dirty="0" smtClean="0"/>
          </a:p>
          <a:p>
            <a:r>
              <a:rPr lang="en-US" b="0" dirty="0" smtClean="0"/>
              <a:t>Results </a:t>
            </a:r>
            <a:r>
              <a:rPr lang="en-US" b="0" dirty="0"/>
              <a:t>(Y/N/A</a:t>
            </a:r>
            <a:r>
              <a:rPr lang="en-US" b="0" dirty="0" smtClean="0"/>
              <a:t>): 12/0/0 </a:t>
            </a:r>
          </a:p>
          <a:p>
            <a:r>
              <a:rPr lang="en-US" b="0" dirty="0" smtClean="0"/>
              <a:t>Motion passes.</a:t>
            </a:r>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32099278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Approve </a:t>
            </a:r>
            <a:r>
              <a:rPr lang="en-US" dirty="0" smtClean="0"/>
              <a:t>PAR </a:t>
            </a:r>
            <a:r>
              <a:rPr lang="en-US" dirty="0" smtClean="0"/>
              <a:t>Modification</a:t>
            </a:r>
            <a:endParaRPr lang="en-US" dirty="0"/>
          </a:p>
        </p:txBody>
      </p:sp>
      <p:sp>
        <p:nvSpPr>
          <p:cNvPr id="3" name="Content Placeholder 2"/>
          <p:cNvSpPr>
            <a:spLocks noGrp="1"/>
          </p:cNvSpPr>
          <p:nvPr>
            <p:ph idx="1"/>
          </p:nvPr>
        </p:nvSpPr>
        <p:spPr/>
        <p:txBody>
          <a:bodyPr/>
          <a:lstStyle/>
          <a:p>
            <a:r>
              <a:rPr lang="en-GB" dirty="0" smtClean="0"/>
              <a:t>Motion</a:t>
            </a:r>
            <a:r>
              <a:rPr lang="en-GB" b="0" dirty="0"/>
              <a:t>: </a:t>
            </a:r>
            <a:endParaRPr lang="en-US" b="0" dirty="0"/>
          </a:p>
          <a:p>
            <a:pPr marL="0" lvl="0" indent="0"/>
            <a:r>
              <a:rPr lang="en-GB" b="0" dirty="0"/>
              <a:t>Believing that the PAR contained in the document referenced below meets IEEE-SA guidelines,</a:t>
            </a:r>
            <a:endParaRPr lang="en-US" b="0" dirty="0"/>
          </a:p>
          <a:p>
            <a:pPr marL="0" lvl="0" indent="0"/>
            <a:r>
              <a:rPr lang="en-GB" b="0" dirty="0"/>
              <a:t>Request that the PAR contained in </a:t>
            </a:r>
            <a:r>
              <a:rPr lang="en-GB" b="0" dirty="0" smtClean="0"/>
              <a:t>11-17-1319r1 be </a:t>
            </a:r>
            <a:r>
              <a:rPr lang="en-GB" b="0" dirty="0"/>
              <a:t>posted to the IEEE 802 Executive Committee (EC) agenda for WG 802 preview and EC approval to submit to </a:t>
            </a:r>
            <a:r>
              <a:rPr lang="en-GB" b="0" dirty="0" err="1"/>
              <a:t>NesCom</a:t>
            </a:r>
            <a:r>
              <a:rPr lang="en-GB" b="0" dirty="0"/>
              <a:t>.</a:t>
            </a:r>
            <a:endParaRPr lang="en-US" b="0" dirty="0"/>
          </a:p>
          <a:p>
            <a:pPr marL="0" indent="0"/>
            <a:r>
              <a:rPr lang="en-GB" b="0" dirty="0"/>
              <a:t> </a:t>
            </a:r>
            <a:endParaRPr lang="en-GB" b="0" dirty="0" smtClean="0"/>
          </a:p>
          <a:p>
            <a:pPr marL="0" indent="0"/>
            <a:r>
              <a:rPr lang="en-GB" b="0" dirty="0" smtClean="0"/>
              <a:t>Moved by: Jon Rosdahl</a:t>
            </a:r>
          </a:p>
          <a:p>
            <a:pPr marL="0" indent="0"/>
            <a:r>
              <a:rPr lang="en-GB" b="0" dirty="0" smtClean="0"/>
              <a:t>Seconded: SK Yong</a:t>
            </a:r>
          </a:p>
          <a:p>
            <a:pPr marL="0" indent="0"/>
            <a:r>
              <a:rPr lang="en-GB" b="0" dirty="0" smtClean="0"/>
              <a:t>Result</a:t>
            </a:r>
            <a:r>
              <a:rPr lang="en-GB" b="0" dirty="0"/>
              <a:t>: </a:t>
            </a:r>
            <a:r>
              <a:rPr lang="en-GB" b="0" dirty="0" smtClean="0"/>
              <a:t>17 – 0 – 0</a:t>
            </a:r>
          </a:p>
          <a:p>
            <a:pPr marL="0" indent="0"/>
            <a:r>
              <a:rPr lang="en-GB" b="0" dirty="0" smtClean="0"/>
              <a:t>Motion passes.</a:t>
            </a:r>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955799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September Waikoloa, Hawaii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Approve </a:t>
            </a:r>
            <a:r>
              <a:rPr lang="en-US" dirty="0" smtClean="0"/>
              <a:t>CSD </a:t>
            </a:r>
            <a:r>
              <a:rPr lang="en-US" dirty="0" smtClean="0"/>
              <a:t>Modification</a:t>
            </a:r>
            <a:endParaRPr lang="en-US" dirty="0"/>
          </a:p>
        </p:txBody>
      </p:sp>
      <p:sp>
        <p:nvSpPr>
          <p:cNvPr id="3" name="Content Placeholder 2"/>
          <p:cNvSpPr>
            <a:spLocks noGrp="1"/>
          </p:cNvSpPr>
          <p:nvPr>
            <p:ph idx="1"/>
          </p:nvPr>
        </p:nvSpPr>
        <p:spPr/>
        <p:txBody>
          <a:bodyPr/>
          <a:lstStyle/>
          <a:p>
            <a:pPr marL="0" lvl="0" indent="0"/>
            <a:r>
              <a:rPr lang="en-GB" b="0" dirty="0" smtClean="0"/>
              <a:t>Motion </a:t>
            </a:r>
          </a:p>
          <a:p>
            <a:pPr marL="0" lvl="0" indent="0"/>
            <a:r>
              <a:rPr lang="en-GB" b="0" dirty="0" smtClean="0"/>
              <a:t>Believing </a:t>
            </a:r>
            <a:r>
              <a:rPr lang="en-GB" b="0" dirty="0"/>
              <a:t>that the </a:t>
            </a:r>
            <a:r>
              <a:rPr lang="en-GB" b="0" dirty="0" smtClean="0"/>
              <a:t>CSD contained </a:t>
            </a:r>
            <a:r>
              <a:rPr lang="en-GB" b="0" dirty="0"/>
              <a:t>in the document referenced below meets IEEE 802 guidelines,</a:t>
            </a:r>
            <a:endParaRPr lang="en-US" b="0" dirty="0"/>
          </a:p>
          <a:p>
            <a:pPr marL="0" lvl="0" indent="0"/>
            <a:r>
              <a:rPr lang="en-GB" b="0" dirty="0"/>
              <a:t>Request that the </a:t>
            </a:r>
            <a:r>
              <a:rPr lang="en-GB" b="0" dirty="0" smtClean="0"/>
              <a:t>CSD contained </a:t>
            </a:r>
            <a:r>
              <a:rPr lang="en-GB" b="0" dirty="0"/>
              <a:t>in </a:t>
            </a:r>
            <a:r>
              <a:rPr lang="en-GB" b="0" dirty="0" smtClean="0"/>
              <a:t>11-17-1318r0 be </a:t>
            </a:r>
            <a:r>
              <a:rPr lang="en-GB" b="0" dirty="0"/>
              <a:t>posted to the IEEE 802 Executive Committee (EC) agenda for WG 802 preview and EC approval.</a:t>
            </a:r>
            <a:endParaRPr lang="en-US" b="0" dirty="0"/>
          </a:p>
          <a:p>
            <a:pPr marL="0" indent="0"/>
            <a:r>
              <a:rPr lang="en-GB" b="0" dirty="0"/>
              <a:t> </a:t>
            </a:r>
            <a:endParaRPr lang="en-US" b="0" dirty="0"/>
          </a:p>
          <a:p>
            <a:pPr marL="0" lvl="0" indent="0"/>
            <a:r>
              <a:rPr lang="en-GB" b="0" dirty="0" smtClean="0"/>
              <a:t>Move by: Jon Rosdahl</a:t>
            </a:r>
          </a:p>
          <a:p>
            <a:pPr marL="0" lvl="0" indent="0"/>
            <a:r>
              <a:rPr lang="en-US" b="0" dirty="0" smtClean="0"/>
              <a:t>Seconded: SK Yong</a:t>
            </a:r>
          </a:p>
          <a:p>
            <a:pPr marL="0" lvl="0" indent="0"/>
            <a:r>
              <a:rPr lang="en-US" b="0" dirty="0" smtClean="0"/>
              <a:t>Results (Y/N/A): 16 – 0 – 1</a:t>
            </a:r>
          </a:p>
          <a:p>
            <a:pPr marL="0" lvl="0" indent="0"/>
            <a:r>
              <a:rPr lang="en-US" b="0" dirty="0" smtClean="0"/>
              <a:t>Motion passes. </a:t>
            </a:r>
            <a:endParaRPr lang="en-US" b="0" dirty="0"/>
          </a:p>
          <a:p>
            <a:pPr marL="0" indent="0"/>
            <a:r>
              <a:rPr lang="en-GB" b="0" dirty="0"/>
              <a:t> </a:t>
            </a:r>
            <a:endParaRPr lang="en-US" b="0" dirty="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8363132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submission</a:t>
            </a:r>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165145875"/>
              </p:ext>
            </p:extLst>
          </p:nvPr>
        </p:nvGraphicFramePr>
        <p:xfrm>
          <a:off x="400113" y="1484784"/>
          <a:ext cx="8342185" cy="3591320"/>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11-17-0836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11-17-1305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kern="1200" dirty="0" smtClean="0">
                          <a:solidFill>
                            <a:schemeClr val="dk1"/>
                          </a:solidFill>
                          <a:effectLst/>
                          <a:latin typeface="+mn-lt"/>
                          <a:ea typeface="+mn-ea"/>
                          <a:cs typeface="+mn-cs"/>
                        </a:rPr>
                        <a:t>SU Sounding Measurement Exchange and Feedback</a:t>
                      </a:r>
                      <a:endParaRPr lang="en-US" sz="1600" dirty="0"/>
                    </a:p>
                  </a:txBody>
                  <a:tcPr marT="45712" marB="45712"/>
                </a:tc>
                <a:tc>
                  <a:txBody>
                    <a:bodyPr/>
                    <a:lstStyle/>
                    <a:p>
                      <a:r>
                        <a:rPr lang="en-US" sz="1600" dirty="0" smtClean="0"/>
                        <a:t>SFD</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 min.</a:t>
                      </a:r>
                    </a:p>
                  </a:txBody>
                  <a:tcPr marT="45712" marB="45712"/>
                </a:tc>
              </a:tr>
              <a:tr h="289552">
                <a:tc>
                  <a:txBody>
                    <a:bodyPr/>
                    <a:lstStyle/>
                    <a:p>
                      <a:pPr marL="0" algn="l" defTabSz="914400" rtl="0" eaLnBrk="1" latinLnBrk="0" hangingPunct="1"/>
                      <a:r>
                        <a:rPr lang="en-US" sz="1600" kern="1200" dirty="0" smtClean="0">
                          <a:solidFill>
                            <a:schemeClr val="dk1"/>
                          </a:solidFill>
                          <a:latin typeface="+mn-lt"/>
                          <a:ea typeface="+mn-ea"/>
                          <a:cs typeface="+mn-cs"/>
                        </a:rPr>
                        <a:t>11-17-1455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LMR Feedback Signaling for MU Measurements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p>
                  </a:txBody>
                  <a:tcPr marT="45712" marB="45712"/>
                </a:tc>
                <a:tc>
                  <a:txBody>
                    <a:bodyPr/>
                    <a:lstStyle/>
                    <a:p>
                      <a:r>
                        <a:rPr lang="en-US" sz="1600" dirty="0" smtClean="0"/>
                        <a:t>30</a:t>
                      </a:r>
                      <a:r>
                        <a:rPr lang="en-US" sz="1600" baseline="0" dirty="0" smtClean="0"/>
                        <a:t> </a:t>
                      </a:r>
                      <a:r>
                        <a:rPr lang="en-US" sz="1600" dirty="0" smtClean="0"/>
                        <a:t>min</a:t>
                      </a:r>
                      <a:endParaRPr lang="en-US" sz="1600" dirty="0"/>
                    </a:p>
                  </a:txBody>
                  <a:tcPr marT="45712" marB="45712"/>
                </a:tc>
              </a:tr>
              <a:tr h="223509">
                <a:tc>
                  <a:txBody>
                    <a:bodyPr/>
                    <a:lstStyle/>
                    <a:p>
                      <a:pPr marL="0" algn="l" defTabSz="914400" rtl="0" eaLnBrk="1" latinLnBrk="0" hangingPunct="1"/>
                      <a:r>
                        <a:rPr lang="en-US" sz="1600" kern="1200" dirty="0" smtClean="0">
                          <a:solidFill>
                            <a:schemeClr val="dk1"/>
                          </a:solidFill>
                          <a:latin typeface="+mn-lt"/>
                          <a:ea typeface="+mn-ea"/>
                          <a:cs typeface="+mn-cs"/>
                        </a:rPr>
                        <a:t>11-16-424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Allan Zhu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 Working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baseline="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kern="1200" dirty="0" smtClean="0">
                          <a:solidFill>
                            <a:schemeClr val="dk1"/>
                          </a:solidFill>
                          <a:latin typeface="+mn-lt"/>
                          <a:ea typeface="+mn-ea"/>
                          <a:cs typeface="+mn-cs"/>
                        </a:rPr>
                        <a:t>11-17-1373</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SK Yong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FRD and SRD Text for PHY Security </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FRD/SFD</a:t>
                      </a:r>
                      <a:endParaRPr lang="en-US" sz="1600" kern="1200" dirty="0">
                        <a:solidFill>
                          <a:schemeClr val="dk1"/>
                        </a:solidFill>
                        <a:latin typeface="+mn-lt"/>
                        <a:ea typeface="+mn-ea"/>
                        <a:cs typeface="+mn-cs"/>
                      </a:endParaRPr>
                    </a:p>
                  </a:txBody>
                  <a:tcPr marT="45712" marB="45712"/>
                </a:tc>
                <a:tc>
                  <a:txBody>
                    <a:bodyPr/>
                    <a:lstStyle/>
                    <a:p>
                      <a:r>
                        <a:rPr lang="en-US" sz="1600" dirty="0" smtClean="0"/>
                        <a:t>20min</a:t>
                      </a:r>
                      <a:endParaRPr lang="en-US" sz="1600" dirty="0"/>
                    </a:p>
                  </a:txBody>
                  <a:tcPr marT="45712" marB="45712"/>
                </a:tc>
              </a:tr>
              <a:tr h="41147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smtClean="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algn="l" defTabSz="914400" rtl="0" eaLnBrk="1" latinLnBrk="0" hangingPunct="1"/>
                      <a:endParaRPr lang="en-US" sz="1600"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0"/>
                </a:tc>
                <a:tc>
                  <a:txBody>
                    <a:bodyPr/>
                    <a:lstStyle/>
                    <a:p>
                      <a:pPr marL="0" algn="l" defTabSz="914400" rtl="0" eaLnBrk="1" latinLnBrk="0" hangingPunct="1"/>
                      <a:endParaRPr lang="en-US" sz="1600" kern="1200" dirty="0">
                        <a:solidFill>
                          <a:schemeClr val="dk1"/>
                        </a:solidFill>
                        <a:effectLst/>
                        <a:latin typeface="+mn-lt"/>
                        <a:ea typeface="+mn-ea"/>
                        <a:cs typeface="+mn-cs"/>
                      </a:endParaRPr>
                    </a:p>
                  </a:txBody>
                  <a:tcPr marT="45712" marB="0"/>
                </a:tc>
                <a:tc>
                  <a:txBody>
                    <a:bodyPr/>
                    <a:lstStyle/>
                    <a:p>
                      <a:pPr marL="0" algn="l" defTabSz="914400" rtl="0" eaLnBrk="1" latinLnBrk="0" hangingPunct="1"/>
                      <a:endParaRPr lang="en-US" sz="1600" kern="1200" dirty="0">
                        <a:solidFill>
                          <a:schemeClr val="dk1"/>
                        </a:solidFill>
                        <a:effectLst/>
                        <a:latin typeface="+mn-lt"/>
                        <a:ea typeface="+mn-ea"/>
                        <a:cs typeface="+mn-cs"/>
                      </a:endParaRPr>
                    </a:p>
                  </a:txBody>
                  <a:tcPr marT="45712" marB="0"/>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37</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1373r1</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dirty="0" smtClean="0"/>
              <a:t>Move </a:t>
            </a:r>
            <a:r>
              <a:rPr lang="en-US" dirty="0"/>
              <a:t>to adopt the set of </a:t>
            </a:r>
            <a:r>
              <a:rPr lang="en-US" dirty="0" smtClean="0"/>
              <a:t>functional requirements listed </a:t>
            </a:r>
            <a:r>
              <a:rPr lang="en-US" dirty="0"/>
              <a:t>in </a:t>
            </a:r>
            <a:r>
              <a:rPr lang="en-US" dirty="0" smtClean="0"/>
              <a:t>slide 4 of submission 1373r1 and </a:t>
            </a:r>
            <a:r>
              <a:rPr lang="en-US" dirty="0"/>
              <a:t>instruct the </a:t>
            </a:r>
            <a:r>
              <a:rPr lang="en-US" dirty="0" smtClean="0"/>
              <a:t>FRD editor </a:t>
            </a:r>
            <a:r>
              <a:rPr lang="en-US" dirty="0"/>
              <a:t>to include it in the </a:t>
            </a:r>
            <a:r>
              <a:rPr lang="en-US" dirty="0" err="1"/>
              <a:t>TGaz</a:t>
            </a:r>
            <a:r>
              <a:rPr lang="en-US" dirty="0"/>
              <a:t> </a:t>
            </a:r>
            <a:r>
              <a:rPr lang="en-US" dirty="0" smtClean="0"/>
              <a:t>FRD under </a:t>
            </a:r>
            <a:r>
              <a:rPr lang="en-US" dirty="0"/>
              <a:t>the sub-section </a:t>
            </a:r>
            <a:r>
              <a:rPr lang="en-US" dirty="0" smtClean="0"/>
              <a:t>2.1.6 (Security and privacy) and grant editorial license to the FRD editor.</a:t>
            </a:r>
            <a:endParaRPr lang="en-US" dirty="0"/>
          </a:p>
          <a:p>
            <a:pPr marL="0" indent="0"/>
            <a:endParaRPr lang="en-US" dirty="0"/>
          </a:p>
          <a:p>
            <a:pPr marL="0" indent="0"/>
            <a:r>
              <a:rPr lang="en-US" dirty="0"/>
              <a:t>Moved</a:t>
            </a:r>
            <a:r>
              <a:rPr lang="en-US" dirty="0" smtClean="0"/>
              <a:t>: Roy Want</a:t>
            </a:r>
            <a:endParaRPr lang="en-US" dirty="0"/>
          </a:p>
          <a:p>
            <a:pPr marL="0" indent="0"/>
            <a:r>
              <a:rPr lang="en-US" dirty="0"/>
              <a:t>Seconded</a:t>
            </a:r>
            <a:r>
              <a:rPr lang="en-US" dirty="0" smtClean="0"/>
              <a:t>: SK Yong</a:t>
            </a:r>
            <a:endParaRPr lang="en-US" dirty="0"/>
          </a:p>
          <a:p>
            <a:pPr marL="0" indent="0"/>
            <a:r>
              <a:rPr lang="en-US" dirty="0" smtClean="0"/>
              <a:t>Result (Y/N/A): 9/0/2 </a:t>
            </a:r>
          </a:p>
          <a:p>
            <a:pPr marL="0" indent="0"/>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3620177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1373r1</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dirty="0" smtClean="0"/>
              <a:t>Move </a:t>
            </a:r>
            <a:r>
              <a:rPr lang="en-US" dirty="0"/>
              <a:t>to adopt the </a:t>
            </a:r>
            <a:r>
              <a:rPr lang="en-US" dirty="0" smtClean="0"/>
              <a:t>SFD text listed </a:t>
            </a:r>
            <a:r>
              <a:rPr lang="en-US" dirty="0"/>
              <a:t>in </a:t>
            </a:r>
            <a:r>
              <a:rPr lang="en-US" dirty="0" smtClean="0"/>
              <a:t>slide 6 of submission 1373r1 and </a:t>
            </a:r>
            <a:r>
              <a:rPr lang="en-US" dirty="0"/>
              <a:t>instruct the </a:t>
            </a:r>
            <a:r>
              <a:rPr lang="en-US" dirty="0" smtClean="0"/>
              <a:t>SFD editor </a:t>
            </a:r>
            <a:r>
              <a:rPr lang="en-US" dirty="0"/>
              <a:t>to include it in the </a:t>
            </a:r>
            <a:r>
              <a:rPr lang="en-US" dirty="0" err="1"/>
              <a:t>TGaz</a:t>
            </a:r>
            <a:r>
              <a:rPr lang="en-US" dirty="0"/>
              <a:t> </a:t>
            </a:r>
            <a:r>
              <a:rPr lang="en-US" dirty="0" smtClean="0"/>
              <a:t>SFD under </a:t>
            </a:r>
            <a:r>
              <a:rPr lang="en-US" dirty="0"/>
              <a:t>the sub-section </a:t>
            </a:r>
            <a:r>
              <a:rPr lang="en-US" dirty="0" smtClean="0"/>
              <a:t>6 (Security) and grant editorial license to the SFD editor.</a:t>
            </a:r>
            <a:endParaRPr lang="en-US" dirty="0"/>
          </a:p>
          <a:p>
            <a:pPr marL="0" indent="0"/>
            <a:endParaRPr lang="en-US" dirty="0"/>
          </a:p>
          <a:p>
            <a:pPr marL="0" indent="0"/>
            <a:r>
              <a:rPr lang="en-US" dirty="0"/>
              <a:t>Moved</a:t>
            </a:r>
            <a:r>
              <a:rPr lang="en-US" dirty="0" smtClean="0"/>
              <a:t>: Ganesh </a:t>
            </a:r>
            <a:r>
              <a:rPr lang="en-US" dirty="0" err="1" smtClean="0"/>
              <a:t>Venkatesan</a:t>
            </a:r>
            <a:endParaRPr lang="en-US" dirty="0" smtClean="0"/>
          </a:p>
          <a:p>
            <a:pPr marL="0" indent="0"/>
            <a:r>
              <a:rPr lang="en-US" dirty="0" smtClean="0"/>
              <a:t>Seconded: SK Yong</a:t>
            </a:r>
            <a:endParaRPr lang="en-US" dirty="0"/>
          </a:p>
          <a:p>
            <a:pPr marL="0" indent="0"/>
            <a:r>
              <a:rPr lang="en-US" dirty="0" smtClean="0"/>
              <a:t>Result (Y/N/A):10/1/5</a:t>
            </a:r>
          </a:p>
          <a:p>
            <a:pPr marL="0" indent="0"/>
            <a:r>
              <a:rPr lang="en-US"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248159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3182563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973917202"/>
              </p:ext>
            </p:extLst>
          </p:nvPr>
        </p:nvGraphicFramePr>
        <p:xfrm>
          <a:off x="773754" y="1556792"/>
          <a:ext cx="7772404" cy="3911344"/>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a:t>
                      </a:r>
                      <a:r>
                        <a:rPr lang="en-US" sz="1600" kern="1200" dirty="0" smtClean="0">
                          <a:solidFill>
                            <a:schemeClr val="dk1"/>
                          </a:solidFill>
                          <a:latin typeface="+mn-lt"/>
                          <a:ea typeface="+mn-ea"/>
                          <a:cs typeface="+mn-cs"/>
                        </a:rPr>
                        <a:t>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289552">
                <a:tc>
                  <a:txBody>
                    <a:bodyPr/>
                    <a:lstStyle/>
                    <a:p>
                      <a:r>
                        <a:rPr lang="en-US" sz="1400" dirty="0" smtClean="0"/>
                        <a:t>11-17-1455</a:t>
                      </a:r>
                      <a:endParaRPr lang="en-US" sz="1400" dirty="0"/>
                    </a:p>
                  </a:txBody>
                  <a:tcPr marT="45712" marB="45712"/>
                </a:tc>
                <a:tc>
                  <a:txBody>
                    <a:bodyPr/>
                    <a:lstStyle/>
                    <a:p>
                      <a:r>
                        <a:rPr lang="en-US" sz="1400" dirty="0" err="1" smtClean="0"/>
                        <a:t>Chitto</a:t>
                      </a:r>
                      <a:r>
                        <a:rPr lang="en-US" sz="1400" dirty="0" smtClean="0"/>
                        <a:t> Ghosh</a:t>
                      </a:r>
                      <a:endParaRPr lang="en-US" sz="1400" dirty="0"/>
                    </a:p>
                  </a:txBody>
                  <a:tcPr marT="45712" marB="45712"/>
                </a:tc>
                <a:tc>
                  <a:txBody>
                    <a:bodyPr/>
                    <a:lstStyle/>
                    <a:p>
                      <a:r>
                        <a:rPr lang="en-US" sz="1400" dirty="0" smtClean="0"/>
                        <a:t>MU measurement and LMR scheduling</a:t>
                      </a:r>
                      <a:endParaRPr lang="en-US" sz="1400" dirty="0"/>
                    </a:p>
                  </a:txBody>
                  <a:tcPr marT="45712" marB="45712"/>
                </a:tc>
                <a:tc>
                  <a:txBody>
                    <a:bodyPr/>
                    <a:lstStyle/>
                    <a:p>
                      <a:r>
                        <a:rPr lang="en-US" dirty="0" smtClean="0"/>
                        <a:t>SFD </a:t>
                      </a:r>
                      <a:endParaRPr lang="en-US" dirty="0"/>
                    </a:p>
                  </a:txBody>
                  <a:tcPr marT="45712" marB="45712"/>
                </a:tc>
                <a:tc>
                  <a:txBody>
                    <a:bodyPr/>
                    <a:lstStyle/>
                    <a:p>
                      <a:r>
                        <a:rPr lang="en-US" sz="1600" strike="noStrike" dirty="0" smtClean="0"/>
                        <a:t>10min</a:t>
                      </a:r>
                      <a:endParaRPr lang="en-US" sz="1600" strike="noStrike" dirty="0"/>
                    </a:p>
                  </a:txBody>
                  <a:tcPr marT="45712" marB="45712"/>
                </a:tc>
              </a:tr>
              <a:tr h="289552">
                <a:tc>
                  <a:txBody>
                    <a:bodyPr/>
                    <a:lstStyle/>
                    <a:p>
                      <a:r>
                        <a:rPr lang="en-US" sz="1600" dirty="0" smtClean="0"/>
                        <a:t>11-16-424</a:t>
                      </a:r>
                      <a:endParaRPr lang="en-US" sz="1600" dirty="0"/>
                    </a:p>
                  </a:txBody>
                  <a:tcPr marT="45712" marB="45712"/>
                </a:tc>
                <a:tc>
                  <a:txBody>
                    <a:bodyPr/>
                    <a:lstStyle/>
                    <a:p>
                      <a:r>
                        <a:rPr lang="en-US" sz="1600" dirty="0" smtClean="0"/>
                        <a:t>Allan Zhu</a:t>
                      </a:r>
                      <a:endParaRPr lang="en-US" sz="1600" dirty="0"/>
                    </a:p>
                  </a:txBody>
                  <a:tcPr marT="45712" marB="45712"/>
                </a:tc>
                <a:tc>
                  <a:txBody>
                    <a:bodyPr/>
                    <a:lstStyle/>
                    <a:p>
                      <a:r>
                        <a:rPr lang="en-US" sz="1600" dirty="0" smtClean="0"/>
                        <a:t>FRD working draft</a:t>
                      </a:r>
                      <a:endParaRPr lang="en-US" sz="1600" dirty="0"/>
                    </a:p>
                  </a:txBody>
                  <a:tcPr marT="45712" marB="45712"/>
                </a:tc>
                <a:tc>
                  <a:txBody>
                    <a:bodyPr/>
                    <a:lstStyle/>
                    <a:p>
                      <a:r>
                        <a:rPr lang="en-US" sz="1600" dirty="0" smtClean="0"/>
                        <a:t>FRD</a:t>
                      </a:r>
                      <a:endParaRPr lang="en-US" sz="1600" dirty="0"/>
                    </a:p>
                  </a:txBody>
                  <a:tcPr marT="45712" marB="45712"/>
                </a:tc>
                <a:tc>
                  <a:txBody>
                    <a:bodyPr/>
                    <a:lstStyle/>
                    <a:p>
                      <a:r>
                        <a:rPr lang="en-US" sz="1600" dirty="0" smtClean="0"/>
                        <a:t>7min</a:t>
                      </a:r>
                      <a:endParaRPr lang="en-US" sz="1600" dirty="0"/>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11-17-1461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Comment</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Resolution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a:t>
                      </a:r>
                    </a:p>
                  </a:txBody>
                  <a:tcPr marT="45712" marB="45712"/>
                </a:tc>
                <a:tc>
                  <a:txBody>
                    <a:bodyPr/>
                    <a:lstStyle/>
                    <a:p>
                      <a:r>
                        <a:rPr lang="en-US" sz="1400" dirty="0" smtClean="0"/>
                        <a:t>15 min</a:t>
                      </a:r>
                      <a:endParaRPr lang="en-US" sz="1400" dirty="0"/>
                    </a:p>
                  </a:txBody>
                  <a:tcPr marT="45712" marB="45712"/>
                </a:tc>
              </a:tr>
              <a:tr h="289552">
                <a:tc>
                  <a:txBody>
                    <a:bodyPr/>
                    <a:lstStyle/>
                    <a:p>
                      <a:r>
                        <a:rPr lang="en-US" sz="1600" b="0" dirty="0" smtClean="0"/>
                        <a:t>11-17-1308</a:t>
                      </a:r>
                      <a:endParaRPr lang="en-US" sz="1600" b="0" dirty="0"/>
                    </a:p>
                  </a:txBody>
                  <a:tcPr marT="45712" marB="45712"/>
                </a:tc>
                <a:tc>
                  <a:txBody>
                    <a:bodyPr/>
                    <a:lstStyle/>
                    <a:p>
                      <a:r>
                        <a:rPr lang="en-US" sz="1600" b="0" dirty="0" smtClean="0"/>
                        <a:t>Ofer Bar Shalom</a:t>
                      </a:r>
                      <a:endParaRPr lang="en-US" sz="1600" b="0" dirty="0"/>
                    </a:p>
                  </a:txBody>
                  <a:tcPr marT="45712" marB="45712"/>
                </a:tc>
                <a:tc>
                  <a:txBody>
                    <a:bodyPr/>
                    <a:lstStyle/>
                    <a:p>
                      <a:r>
                        <a:rPr lang="en-US" sz="1600" b="0" kern="1200" dirty="0" smtClean="0">
                          <a:solidFill>
                            <a:schemeClr val="dk1"/>
                          </a:solidFill>
                          <a:effectLst/>
                          <a:latin typeface="+mn-lt"/>
                          <a:ea typeface="+mn-ea"/>
                          <a:cs typeface="+mn-cs"/>
                        </a:rPr>
                        <a:t>Collaborative Time of Arrival (</a:t>
                      </a:r>
                      <a:r>
                        <a:rPr lang="en-US" sz="1600" b="0" kern="1200" dirty="0" err="1" smtClean="0">
                          <a:solidFill>
                            <a:schemeClr val="dk1"/>
                          </a:solidFill>
                          <a:effectLst/>
                          <a:latin typeface="+mn-lt"/>
                          <a:ea typeface="+mn-ea"/>
                          <a:cs typeface="+mn-cs"/>
                        </a:rPr>
                        <a:t>CToA</a:t>
                      </a:r>
                      <a:r>
                        <a:rPr lang="en-US" sz="1600" b="0" kern="1200" dirty="0" smtClean="0">
                          <a:solidFill>
                            <a:schemeClr val="dk1"/>
                          </a:solidFill>
                          <a:effectLst/>
                          <a:latin typeface="+mn-lt"/>
                          <a:ea typeface="+mn-ea"/>
                          <a:cs typeface="+mn-cs"/>
                        </a:rPr>
                        <a:t>)</a:t>
                      </a:r>
                      <a:endParaRPr lang="en-US" sz="1600" b="0" dirty="0"/>
                    </a:p>
                  </a:txBody>
                  <a:tcPr marT="45712" marB="45712"/>
                </a:tc>
                <a:tc>
                  <a:txBody>
                    <a:bodyPr/>
                    <a:lstStyle/>
                    <a:p>
                      <a:r>
                        <a:rPr lang="en-US" sz="1600" b="0" dirty="0" smtClean="0"/>
                        <a:t>Technical</a:t>
                      </a:r>
                      <a:endParaRPr lang="en-US" sz="1600" b="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45 min </a:t>
                      </a:r>
                      <a:endParaRPr lang="en-US" sz="1400" kern="1200" dirty="0">
                        <a:solidFill>
                          <a:schemeClr val="dk1"/>
                        </a:solidFill>
                        <a:latin typeface="+mn-lt"/>
                        <a:ea typeface="+mn-ea"/>
                        <a:cs typeface="+mn-cs"/>
                      </a:endParaRPr>
                    </a:p>
                  </a:txBody>
                  <a:tcPr marT="45712" marB="45712"/>
                </a:tc>
              </a:tr>
              <a:tr h="411472">
                <a:tc>
                  <a:txBody>
                    <a:bodyPr/>
                    <a:lstStyle/>
                    <a:p>
                      <a:r>
                        <a:rPr lang="en-US" sz="1600" strike="noStrike" dirty="0" smtClean="0"/>
                        <a:t>11-17-1370</a:t>
                      </a:r>
                      <a:endParaRPr lang="en-US" sz="1600" strike="noStrike" dirty="0"/>
                    </a:p>
                  </a:txBody>
                  <a:tcPr marT="45712" marB="45712"/>
                </a:tc>
                <a:tc>
                  <a:txBody>
                    <a:bodyPr/>
                    <a:lstStyle/>
                    <a:p>
                      <a:r>
                        <a:rPr lang="en-US" sz="1600" strike="noStrike" dirty="0" smtClean="0"/>
                        <a:t>Erik Lindskog</a:t>
                      </a:r>
                      <a:endParaRPr lang="en-US" sz="1600" strike="noStrike" dirty="0"/>
                    </a:p>
                  </a:txBody>
                  <a:tcPr marT="45712" marB="45712"/>
                </a:tc>
                <a:tc>
                  <a:txBody>
                    <a:bodyPr/>
                    <a:lstStyle/>
                    <a:p>
                      <a:r>
                        <a:rPr lang="en-US" sz="1600" strike="noStrike" dirty="0" smtClean="0"/>
                        <a:t>Scalable Location Protocol Comparison</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c>
                  <a:txBody>
                    <a:bodyPr/>
                    <a:lstStyle/>
                    <a:p>
                      <a:r>
                        <a:rPr lang="en-US" sz="1600" baseline="0" dirty="0" smtClean="0"/>
                        <a:t>45 </a:t>
                      </a:r>
                      <a:r>
                        <a:rPr lang="en-US" sz="1600" baseline="0" dirty="0" smtClean="0"/>
                        <a:t>min as time permits</a:t>
                      </a:r>
                      <a:endParaRPr lang="en-US" sz="1600" dirty="0"/>
                    </a:p>
                  </a:txBody>
                  <a:tcPr marT="45712" marB="45712"/>
                </a:tc>
              </a:tr>
              <a:tr h="167632">
                <a:tc>
                  <a:txBody>
                    <a:bodyPr/>
                    <a:lstStyle/>
                    <a:p>
                      <a:endParaRPr lang="en-US" sz="1600" b="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dirty="0" smtClean="0"/>
                    </a:p>
                  </a:txBody>
                  <a:tcPr marT="45712" marB="45712"/>
                </a:tc>
                <a:tc>
                  <a:txBody>
                    <a:bodyPr/>
                    <a:lstStyle/>
                    <a:p>
                      <a:endParaRPr lang="en-US" sz="1600" b="0" dirty="0"/>
                    </a:p>
                  </a:txBody>
                  <a:tcPr marT="45712" marB="45712"/>
                </a:tc>
                <a:tc>
                  <a:txBody>
                    <a:bodyPr/>
                    <a:lstStyle/>
                    <a:p>
                      <a:endParaRPr lang="en-US" sz="1600" b="0" dirty="0"/>
                    </a:p>
                  </a:txBody>
                  <a:tcPr marT="45712" marB="45712"/>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1929099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684215"/>
          </a:xfrm>
        </p:spPr>
        <p:txBody>
          <a:bodyPr/>
          <a:lstStyle/>
          <a:p>
            <a:r>
              <a:rPr lang="en-US" dirty="0" smtClean="0"/>
              <a:t>Submission 11-17-1455</a:t>
            </a:r>
            <a:endParaRPr lang="en-US" dirty="0"/>
          </a:p>
        </p:txBody>
      </p:sp>
      <p:sp>
        <p:nvSpPr>
          <p:cNvPr id="3" name="Content Placeholder 2"/>
          <p:cNvSpPr>
            <a:spLocks noGrp="1"/>
          </p:cNvSpPr>
          <p:nvPr>
            <p:ph idx="1"/>
          </p:nvPr>
        </p:nvSpPr>
        <p:spPr>
          <a:xfrm>
            <a:off x="685800" y="1370015"/>
            <a:ext cx="7770813" cy="4724399"/>
          </a:xfrm>
        </p:spPr>
        <p:txBody>
          <a:bodyPr/>
          <a:lstStyle/>
          <a:p>
            <a:pPr marL="0" indent="0">
              <a:buNone/>
            </a:pPr>
            <a:r>
              <a:rPr lang="en-US" sz="1800" dirty="0" smtClean="0"/>
              <a:t>Motion</a:t>
            </a:r>
          </a:p>
          <a:p>
            <a:pPr marL="0" indent="0">
              <a:buNone/>
            </a:pPr>
            <a:r>
              <a:rPr lang="en-US" sz="1800" dirty="0" smtClean="0"/>
              <a:t>Move to adopt the following  text to the SFD and instruct the SFD editor to include it in section 3.2 and grant editorial license:</a:t>
            </a:r>
          </a:p>
          <a:p>
            <a:pPr marL="0" indent="0">
              <a:buNone/>
            </a:pPr>
            <a:r>
              <a:rPr lang="en-US" sz="1800" dirty="0" smtClean="0"/>
              <a:t>“Availability windows where the </a:t>
            </a:r>
            <a:r>
              <a:rPr lang="en-US" sz="1800" dirty="0" err="1" smtClean="0"/>
              <a:t>rSTA</a:t>
            </a:r>
            <a:r>
              <a:rPr lang="en-US" sz="1800" dirty="0" smtClean="0"/>
              <a:t> shall perform MU measurements</a:t>
            </a:r>
          </a:p>
          <a:p>
            <a:pPr marL="0" indent="0">
              <a:buNone/>
            </a:pPr>
            <a:r>
              <a:rPr lang="en-US" sz="1800" dirty="0" smtClean="0"/>
              <a:t>are defined as follows:</a:t>
            </a:r>
          </a:p>
          <a:p>
            <a:pPr lvl="1"/>
            <a:r>
              <a:rPr lang="en-US" sz="1600" dirty="0" smtClean="0"/>
              <a:t>These availability windows are scheduled</a:t>
            </a:r>
          </a:p>
          <a:p>
            <a:pPr lvl="1"/>
            <a:r>
              <a:rPr lang="en-US" sz="1400" dirty="0" smtClean="0"/>
              <a:t>Within an availability window, </a:t>
            </a:r>
            <a:r>
              <a:rPr lang="en-US" sz="1400" dirty="0" err="1" smtClean="0"/>
              <a:t>rSTAs</a:t>
            </a:r>
            <a:r>
              <a:rPr lang="en-US" sz="1400" dirty="0" smtClean="0"/>
              <a:t> shall perform ranging activities related to polling, measurement, and measurement results and group related scheduling</a:t>
            </a:r>
          </a:p>
          <a:p>
            <a:pPr lvl="1"/>
            <a:r>
              <a:rPr lang="en-US" sz="1400" dirty="0" smtClean="0"/>
              <a:t>Each availability window consists by default of a single TXOP and can be extended to multiple </a:t>
            </a:r>
            <a:r>
              <a:rPr lang="en-US" sz="1400" dirty="0" err="1" smtClean="0"/>
              <a:t>TxOPs</a:t>
            </a:r>
            <a:r>
              <a:rPr lang="en-US" sz="1400" dirty="0" smtClean="0"/>
              <a:t> by announcement if single </a:t>
            </a:r>
            <a:r>
              <a:rPr lang="en-US" sz="1400" dirty="0" err="1" smtClean="0"/>
              <a:t>TxOP</a:t>
            </a:r>
            <a:r>
              <a:rPr lang="en-US" sz="1400" dirty="0" smtClean="0"/>
              <a:t> is insufficient to accommodate all STAs responding to the polling phase</a:t>
            </a:r>
          </a:p>
          <a:p>
            <a:pPr lvl="1"/>
            <a:r>
              <a:rPr lang="en-US" sz="1400" dirty="0" smtClean="0"/>
              <a:t>Availability windows are negotiated/signaled between AP and a STA such that the STA knows when those availability windows occur.</a:t>
            </a:r>
          </a:p>
          <a:p>
            <a:pPr lvl="1"/>
            <a:r>
              <a:rPr lang="en-US" sz="1400" dirty="0" smtClean="0"/>
              <a:t>A STA is not expected and does not perform MU ranging measurement and measurement results activities outside these windows.</a:t>
            </a:r>
            <a:r>
              <a:rPr lang="en-US" sz="1800" dirty="0" smtClean="0"/>
              <a:t>”</a:t>
            </a:r>
            <a:endParaRPr lang="en-US" sz="1400" dirty="0" smtClean="0"/>
          </a:p>
          <a:p>
            <a:pPr marL="0" indent="0"/>
            <a:r>
              <a:rPr lang="en-US" sz="1800" dirty="0" smtClean="0"/>
              <a:t>Moved: Ganesh </a:t>
            </a:r>
            <a:r>
              <a:rPr lang="en-US" sz="1800" dirty="0" err="1" smtClean="0"/>
              <a:t>Venkatesan</a:t>
            </a:r>
            <a:endParaRPr lang="en-US" sz="1800" dirty="0" smtClean="0"/>
          </a:p>
          <a:p>
            <a:pPr marL="0" indent="0"/>
            <a:r>
              <a:rPr lang="en-US" sz="1800" dirty="0" smtClean="0"/>
              <a:t>Seconded: SK Yong</a:t>
            </a:r>
          </a:p>
          <a:p>
            <a:pPr marL="0" indent="0"/>
            <a:r>
              <a:rPr lang="en-US" sz="1800" dirty="0" smtClean="0"/>
              <a:t>Result (Y/N/A): 11-0-7</a:t>
            </a:r>
          </a:p>
          <a:p>
            <a:pPr marL="0" indent="0"/>
            <a:r>
              <a:rPr lang="en-US" sz="1800" dirty="0" smtClean="0"/>
              <a:t>Motion passes</a:t>
            </a:r>
          </a:p>
          <a:p>
            <a:pPr marL="0" indent="0"/>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873217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dirty="0" smtClean="0"/>
              <a:t>Submission 1455 (con.)</a:t>
            </a:r>
            <a:endParaRPr lang="en-US" dirty="0"/>
          </a:p>
        </p:txBody>
      </p:sp>
      <p:sp>
        <p:nvSpPr>
          <p:cNvPr id="3" name="Content Placeholder 2"/>
          <p:cNvSpPr>
            <a:spLocks noGrp="1"/>
          </p:cNvSpPr>
          <p:nvPr>
            <p:ph idx="1"/>
          </p:nvPr>
        </p:nvSpPr>
        <p:spPr>
          <a:xfrm>
            <a:off x="685800" y="1340768"/>
            <a:ext cx="7770813" cy="4753645"/>
          </a:xfrm>
        </p:spPr>
        <p:txBody>
          <a:bodyPr/>
          <a:lstStyle/>
          <a:p>
            <a:pPr marL="0" indent="0">
              <a:buNone/>
            </a:pPr>
            <a:r>
              <a:rPr lang="en-US" sz="2000" dirty="0" smtClean="0"/>
              <a:t>Motion</a:t>
            </a:r>
          </a:p>
          <a:p>
            <a:pPr marL="0" indent="0">
              <a:buNone/>
            </a:pPr>
            <a:r>
              <a:rPr lang="en-US" sz="2000" dirty="0" smtClean="0"/>
              <a:t>Move </a:t>
            </a:r>
            <a:r>
              <a:rPr lang="en-US" sz="2000" dirty="0"/>
              <a:t>to adopt the following  text to the SFD and instruct the editor to include it in section 3.2 and grant editorial license:</a:t>
            </a:r>
          </a:p>
          <a:p>
            <a:pPr marL="0" lvl="0" indent="0">
              <a:buNone/>
            </a:pPr>
            <a:r>
              <a:rPr lang="en-US" sz="2000" dirty="0"/>
              <a:t>“signaling behavior on LMR feedback scheduling is </a:t>
            </a:r>
            <a:r>
              <a:rPr lang="en-US" sz="2000" dirty="0" smtClean="0"/>
              <a:t>as </a:t>
            </a:r>
            <a:r>
              <a:rPr lang="en-US" sz="2000" dirty="0"/>
              <a:t>follows:</a:t>
            </a:r>
          </a:p>
          <a:p>
            <a:pPr marL="400050" lvl="1" indent="0">
              <a:buNone/>
            </a:pPr>
            <a:r>
              <a:rPr lang="en-US" sz="1600" dirty="0"/>
              <a:t>- Measurements and/or measurement results are provided for in the same availability window</a:t>
            </a:r>
          </a:p>
          <a:p>
            <a:pPr marL="400050" lvl="1" indent="0">
              <a:buNone/>
            </a:pPr>
            <a:r>
              <a:rPr lang="en-US" sz="1600" dirty="0"/>
              <a:t>- Measurement results may be from this window’s measurement or the results of a measurement performed in a prior window</a:t>
            </a:r>
          </a:p>
          <a:p>
            <a:pPr marL="400050" lvl="1" indent="0">
              <a:buNone/>
            </a:pPr>
            <a:r>
              <a:rPr lang="en-US" sz="1600" dirty="0"/>
              <a:t>- Protocol will support signaling for measurement results availability for current or next availability window within the measurement phase </a:t>
            </a:r>
          </a:p>
          <a:p>
            <a:pPr marL="400050" lvl="1" indent="0">
              <a:buNone/>
            </a:pPr>
            <a:r>
              <a:rPr lang="en-US" sz="1600" dirty="0"/>
              <a:t>- The Trigger control frame or the NDPA control frame carries a dynamic signaling of measurement results availability in this or next availability window”</a:t>
            </a:r>
          </a:p>
          <a:p>
            <a:r>
              <a:rPr lang="en-US" sz="2000" dirty="0" smtClean="0"/>
              <a:t>Moved: Jiang Feng</a:t>
            </a:r>
          </a:p>
          <a:p>
            <a:r>
              <a:rPr lang="en-US" sz="2000" dirty="0" smtClean="0"/>
              <a:t>Second: Yongho Seok</a:t>
            </a:r>
          </a:p>
          <a:p>
            <a:r>
              <a:rPr lang="en-US" sz="2000" dirty="0" smtClean="0"/>
              <a:t>Results (Y/N/A): 9/0/4</a:t>
            </a:r>
          </a:p>
          <a:p>
            <a:r>
              <a:rPr lang="en-US" sz="2000" dirty="0" smtClean="0"/>
              <a:t>Motion passes.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247005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Working 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11-16-424r9 as </a:t>
            </a:r>
            <a:r>
              <a:rPr lang="en-GB" b="0" dirty="0" err="1" smtClean="0"/>
              <a:t>TGaz</a:t>
            </a:r>
            <a:r>
              <a:rPr lang="en-GB" b="0" dirty="0" smtClean="0"/>
              <a:t> Functional </a:t>
            </a:r>
            <a:r>
              <a:rPr lang="en-GB" b="0" dirty="0"/>
              <a:t>Requirement </a:t>
            </a:r>
            <a:r>
              <a:rPr lang="en-GB" b="0" dirty="0" smtClean="0"/>
              <a:t>Document.</a:t>
            </a:r>
            <a:endParaRPr lang="en-US" b="0" dirty="0"/>
          </a:p>
          <a:p>
            <a:pPr marL="0" indent="0"/>
            <a:r>
              <a:rPr lang="en-GB" dirty="0" smtClean="0"/>
              <a:t>Mover: </a:t>
            </a:r>
            <a:r>
              <a:rPr lang="en-GB" b="0" dirty="0" smtClean="0"/>
              <a:t>Allan Zhu</a:t>
            </a:r>
          </a:p>
          <a:p>
            <a:pPr marL="0" indent="0"/>
            <a:r>
              <a:rPr lang="en-GB" dirty="0" smtClean="0"/>
              <a:t>Seconder: </a:t>
            </a:r>
            <a:r>
              <a:rPr lang="en-GB" b="0" dirty="0" err="1" smtClean="0"/>
              <a:t>Yunsong</a:t>
            </a:r>
            <a:r>
              <a:rPr lang="en-GB" b="0" dirty="0" smtClean="0"/>
              <a:t> Yang</a:t>
            </a:r>
          </a:p>
          <a:p>
            <a:pPr marL="0" indent="0"/>
            <a:r>
              <a:rPr lang="en-GB" dirty="0" smtClean="0"/>
              <a:t>Results </a:t>
            </a:r>
            <a:r>
              <a:rPr lang="en-GB" b="0" dirty="0" smtClean="0"/>
              <a:t>(Y/N/A): 10-0-1</a:t>
            </a:r>
          </a:p>
          <a:p>
            <a:pPr marL="0" indent="0"/>
            <a:r>
              <a:rPr lang="en-GB"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99610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defTabSz="447675"/>
            <a:r>
              <a:rPr lang="en-US" sz="2000" dirty="0" smtClean="0"/>
              <a:t>Motion</a:t>
            </a:r>
          </a:p>
          <a:p>
            <a:pPr marL="0" indent="0" defTabSz="539750">
              <a:defRPr/>
            </a:pPr>
            <a:r>
              <a:rPr lang="en-US" sz="2000" b="0" dirty="0" smtClean="0"/>
              <a:t>Move </a:t>
            </a:r>
            <a:r>
              <a:rPr lang="en-US" sz="2000" b="0" dirty="0"/>
              <a:t>to add the following requirement to section </a:t>
            </a:r>
            <a:r>
              <a:rPr lang="en-US" sz="2000" b="0" dirty="0" smtClean="0"/>
              <a:t>3.1.6 </a:t>
            </a:r>
            <a:r>
              <a:rPr lang="en-US" sz="2000" b="0" dirty="0"/>
              <a:t>(Security and Privacy) of the 802.11az FRD and grant the FRD Editor editorial license </a:t>
            </a:r>
            <a:r>
              <a:rPr lang="en-US" sz="2000" b="0" dirty="0" smtClean="0"/>
              <a:t>:</a:t>
            </a:r>
            <a:endParaRPr lang="en-US" sz="2000" b="0" dirty="0"/>
          </a:p>
          <a:p>
            <a:pPr marL="0" indent="0" defTabSz="447675">
              <a:defRPr/>
            </a:pPr>
            <a:r>
              <a:rPr lang="en-US" sz="2000" b="0" dirty="0"/>
              <a:t>The 11az protocol shall support a shared key generation between Responding-Station and Initiating-Station when no previous shared secret </a:t>
            </a:r>
            <a:r>
              <a:rPr lang="en-US" sz="2000" b="0" dirty="0" smtClean="0"/>
              <a:t>has been pre-configured.</a:t>
            </a:r>
            <a:endParaRPr lang="en-US" sz="2000" b="0" dirty="0"/>
          </a:p>
          <a:p>
            <a:pPr marL="0" indent="0" defTabSz="447675">
              <a:buFontTx/>
              <a:buNone/>
              <a:defRPr/>
            </a:pPr>
            <a:r>
              <a:rPr lang="en-US" sz="2000" b="0" dirty="0"/>
              <a:t>Moved: </a:t>
            </a:r>
            <a:r>
              <a:rPr lang="en-US" sz="2000" b="0" dirty="0" smtClean="0"/>
              <a:t>Ganesh </a:t>
            </a:r>
            <a:r>
              <a:rPr lang="en-US" sz="2000" b="0" dirty="0" err="1" smtClean="0"/>
              <a:t>Venkatesan</a:t>
            </a:r>
            <a:endParaRPr lang="en-US" sz="2000" b="0" dirty="0"/>
          </a:p>
          <a:p>
            <a:pPr marL="0" indent="0" defTabSz="447675">
              <a:buFontTx/>
              <a:buNone/>
              <a:defRPr/>
            </a:pPr>
            <a:r>
              <a:rPr lang="en-US" sz="2000" b="0" dirty="0"/>
              <a:t>Seconded</a:t>
            </a:r>
            <a:r>
              <a:rPr lang="en-US" sz="2000" b="0" dirty="0" smtClean="0"/>
              <a:t>: SK Yong</a:t>
            </a:r>
            <a:endParaRPr lang="en-US" sz="2000" b="0" dirty="0"/>
          </a:p>
          <a:p>
            <a:pPr marL="0" indent="0" defTabSz="447675">
              <a:buFontTx/>
              <a:buNone/>
              <a:defRPr/>
            </a:pPr>
            <a:r>
              <a:rPr lang="en-US" sz="2000" b="0" dirty="0" smtClean="0"/>
              <a:t>Result</a:t>
            </a:r>
            <a:r>
              <a:rPr lang="en-US" sz="2000" b="0" dirty="0"/>
              <a:t> </a:t>
            </a:r>
            <a:r>
              <a:rPr lang="en-US" sz="2000" b="0" dirty="0" smtClean="0"/>
              <a:t>(Y/N/A): 9/0/1</a:t>
            </a:r>
          </a:p>
          <a:p>
            <a:pPr marL="0" indent="0" defTabSz="447675">
              <a:buFontTx/>
              <a:buNone/>
              <a:defRPr/>
            </a:pPr>
            <a:r>
              <a:rPr lang="en-US" sz="2000" b="0" dirty="0" smtClean="0"/>
              <a:t>Motion passes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740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5598666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40955694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a:solidFill>
                  <a:schemeClr val="tx2"/>
                </a:solidFill>
              </a:rPr>
              <a:t>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49496948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lvl="1" algn="just">
              <a:spcBef>
                <a:spcPct val="20000"/>
              </a:spcBef>
              <a:buFontTx/>
              <a:buChar char="•"/>
            </a:pPr>
            <a:r>
              <a:rPr lang="en-US" altLang="en-US" sz="1800" dirty="0"/>
              <a:t>FRD related </a:t>
            </a:r>
            <a:r>
              <a:rPr lang="en-US" dirty="0"/>
              <a:t>submissions</a:t>
            </a:r>
          </a:p>
          <a:p>
            <a:pPr lvl="1" algn="just">
              <a:spcBef>
                <a:spcPct val="20000"/>
              </a:spcBef>
              <a:buFontTx/>
              <a:buChar char="•"/>
            </a:pPr>
            <a:r>
              <a:rPr lang="en-US" dirty="0"/>
              <a:t>SFD</a:t>
            </a:r>
          </a:p>
          <a:p>
            <a:pPr lvl="1" algn="just">
              <a:spcBef>
                <a:spcPct val="20000"/>
              </a:spcBef>
              <a:buFontTx/>
              <a:buChar char="•"/>
            </a:pPr>
            <a:endParaRPr lang="en-US" altLang="en-US" sz="16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258768097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841031508"/>
              </p:ext>
            </p:extLst>
          </p:nvPr>
        </p:nvGraphicFramePr>
        <p:xfrm>
          <a:off x="773754" y="1556792"/>
          <a:ext cx="7772404" cy="4368559"/>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60012">
                <a:tc>
                  <a:txBody>
                    <a:bodyPr/>
                    <a:lstStyle/>
                    <a:p>
                      <a:r>
                        <a:rPr lang="en-US" sz="1600" b="0" dirty="0" smtClean="0"/>
                        <a:t>11-17-1309</a:t>
                      </a:r>
                      <a:endParaRPr lang="en-US" sz="1600" b="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t>Ofer Bar Shalom</a:t>
                      </a:r>
                    </a:p>
                  </a:txBody>
                  <a:tcPr marT="45712" marB="45712"/>
                </a:tc>
                <a:tc>
                  <a:txBody>
                    <a:bodyPr/>
                    <a:lstStyle/>
                    <a:p>
                      <a:r>
                        <a:rPr lang="en-US" sz="1600" b="0" kern="1200" dirty="0" err="1" smtClean="0">
                          <a:solidFill>
                            <a:schemeClr val="dk1"/>
                          </a:solidFill>
                          <a:effectLst/>
                          <a:latin typeface="+mn-lt"/>
                          <a:ea typeface="+mn-ea"/>
                          <a:cs typeface="+mn-cs"/>
                        </a:rPr>
                        <a:t>CToA</a:t>
                      </a:r>
                      <a:r>
                        <a:rPr lang="en-US" sz="1600" b="0" kern="1200" dirty="0" smtClean="0">
                          <a:solidFill>
                            <a:schemeClr val="dk1"/>
                          </a:solidFill>
                          <a:effectLst/>
                          <a:latin typeface="+mn-lt"/>
                          <a:ea typeface="+mn-ea"/>
                          <a:cs typeface="+mn-cs"/>
                        </a:rPr>
                        <a:t> Protocol Analysis</a:t>
                      </a:r>
                      <a:endParaRPr lang="en-US" sz="1600" b="0" dirty="0"/>
                    </a:p>
                  </a:txBody>
                  <a:tcPr marT="45712" marB="45712"/>
                </a:tc>
                <a:tc>
                  <a:txBody>
                    <a:bodyPr/>
                    <a:lstStyle/>
                    <a:p>
                      <a:r>
                        <a:rPr lang="en-US" sz="1600" b="0" dirty="0" smtClean="0"/>
                        <a:t>Technical</a:t>
                      </a:r>
                      <a:endParaRPr lang="en-US" sz="1600" b="0" dirty="0"/>
                    </a:p>
                  </a:txBody>
                  <a:tcPr marT="45712" marB="45712"/>
                </a:tc>
                <a:tc>
                  <a:txBody>
                    <a:bodyPr/>
                    <a:lstStyle/>
                    <a:p>
                      <a:r>
                        <a:rPr lang="en-US" sz="1600" strike="noStrike" dirty="0" smtClean="0"/>
                        <a:t>30 min if needed</a:t>
                      </a:r>
                      <a:endParaRPr lang="en-US" sz="1600" strike="noStrike" dirty="0"/>
                    </a:p>
                  </a:txBody>
                  <a:tcPr marT="45712" marB="45712"/>
                </a:tc>
              </a:tr>
              <a:tr h="548629">
                <a:tc>
                  <a:txBody>
                    <a:bodyPr/>
                    <a:lstStyle/>
                    <a:p>
                      <a:pPr marL="0" algn="l" defTabSz="914400" rtl="0" eaLnBrk="1" latinLnBrk="0" hangingPunct="1"/>
                      <a:r>
                        <a:rPr lang="en-US" sz="1600" kern="1200" dirty="0" smtClean="0">
                          <a:solidFill>
                            <a:schemeClr val="dk1"/>
                          </a:solidFill>
                          <a:latin typeface="+mn-lt"/>
                          <a:ea typeface="+mn-ea"/>
                          <a:cs typeface="+mn-cs"/>
                        </a:rPr>
                        <a:t>11-17-1371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Scalable Location Performance</a:t>
                      </a:r>
                      <a:r>
                        <a:rPr lang="en-US" sz="1600" b="1" kern="1200" dirty="0" smtClean="0">
                          <a:solidFill>
                            <a:schemeClr val="dk1"/>
                          </a:solidFill>
                          <a:effectLst/>
                          <a:latin typeface="+mn-lt"/>
                          <a:ea typeface="+mn-ea"/>
                          <a:cs typeface="+mn-cs"/>
                        </a:rPr>
                        <a:t> </a:t>
                      </a:r>
                      <a:endParaRPr lang="en-US" sz="16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c>
                  <a:txBody>
                    <a:bodyPr/>
                    <a:lstStyle/>
                    <a:p>
                      <a:r>
                        <a:rPr lang="en-US" sz="1600" dirty="0" smtClean="0"/>
                        <a:t>30</a:t>
                      </a:r>
                      <a:r>
                        <a:rPr lang="en-US" sz="1600" baseline="0" dirty="0" smtClean="0"/>
                        <a:t> min</a:t>
                      </a:r>
                      <a:endParaRPr lang="en-US" sz="1600" dirty="0"/>
                    </a:p>
                  </a:txBody>
                  <a:tcPr marT="45712" marB="45712"/>
                </a:tc>
              </a:tr>
              <a:tr h="548629">
                <a:tc>
                  <a:txBody>
                    <a:bodyPr/>
                    <a:lstStyle/>
                    <a:p>
                      <a:pPr marL="0" algn="l" defTabSz="914400" rtl="0" eaLnBrk="1" latinLnBrk="0" hangingPunct="1"/>
                      <a:r>
                        <a:rPr lang="en-US" sz="1600" kern="1200" dirty="0" smtClean="0">
                          <a:solidFill>
                            <a:schemeClr val="dk1"/>
                          </a:solidFill>
                          <a:effectLst/>
                          <a:latin typeface="+mn-lt"/>
                          <a:ea typeface="+mn-ea"/>
                          <a:cs typeface="+mn-cs"/>
                        </a:rPr>
                        <a:t>11-17-1372</a:t>
                      </a:r>
                      <a:endParaRPr lang="en-US" sz="1600"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Erik Lindskog</a:t>
                      </a: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CP Replay Attack Protection </a:t>
                      </a:r>
                      <a:endParaRPr lang="en-US" sz="1600" kern="1200" dirty="0">
                        <a:solidFill>
                          <a:schemeClr val="dk1"/>
                        </a:solidFill>
                        <a:effectLst/>
                        <a:latin typeface="+mn-lt"/>
                        <a:ea typeface="+mn-ea"/>
                        <a:cs typeface="+mn-cs"/>
                      </a:endParaRP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Technical</a:t>
                      </a:r>
                      <a:endParaRPr lang="en-US" sz="1600" kern="1200" dirty="0">
                        <a:solidFill>
                          <a:schemeClr val="dk1"/>
                        </a:solidFill>
                        <a:effectLst/>
                        <a:latin typeface="+mn-lt"/>
                        <a:ea typeface="+mn-ea"/>
                        <a:cs typeface="+mn-cs"/>
                      </a:endParaRPr>
                    </a:p>
                  </a:txBody>
                  <a:tcPr marT="45712" marB="0"/>
                </a:tc>
                <a:tc>
                  <a:txBody>
                    <a:bodyPr/>
                    <a:lstStyle/>
                    <a:p>
                      <a:r>
                        <a:rPr lang="en-US" sz="1600" strike="noStrike" dirty="0" smtClean="0"/>
                        <a:t>30 min</a:t>
                      </a:r>
                      <a:endParaRPr lang="en-US" sz="1600" strike="noStrike" dirty="0"/>
                    </a:p>
                  </a:txBody>
                  <a:tcPr marT="45712" marB="45712"/>
                </a:tc>
              </a:tr>
              <a:tr h="548629">
                <a:tc>
                  <a:txBody>
                    <a:bodyPr/>
                    <a:lstStyle/>
                    <a:p>
                      <a:pPr marL="0" algn="l" defTabSz="914400" rtl="0" eaLnBrk="1" latinLnBrk="0" hangingPunct="1"/>
                      <a:r>
                        <a:rPr lang="en-US" sz="1600" kern="1200" dirty="0" smtClean="0">
                          <a:solidFill>
                            <a:schemeClr val="dk1"/>
                          </a:solidFill>
                          <a:latin typeface="+mn-lt"/>
                          <a:ea typeface="+mn-ea"/>
                          <a:cs typeface="+mn-cs"/>
                        </a:rPr>
                        <a:t>11-17-1378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Mingguang Xu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Zero padded</a:t>
                      </a:r>
                      <a:r>
                        <a:rPr lang="en-US" sz="1600" kern="1200" baseline="0" noProof="0" dirty="0" smtClean="0">
                          <a:solidFill>
                            <a:schemeClr val="dk1"/>
                          </a:solidFill>
                          <a:latin typeface="+mn-lt"/>
                          <a:ea typeface="+mn-ea"/>
                          <a:cs typeface="+mn-cs"/>
                        </a:rPr>
                        <a:t> waveform</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Technical</a:t>
                      </a:r>
                      <a:endParaRPr lang="en-US" sz="1600" kern="1200" dirty="0">
                        <a:solidFill>
                          <a:schemeClr val="dk1"/>
                        </a:solidFill>
                        <a:latin typeface="+mn-lt"/>
                        <a:ea typeface="+mn-ea"/>
                        <a:cs typeface="+mn-cs"/>
                      </a:endParaRPr>
                    </a:p>
                  </a:txBody>
                  <a:tcPr marT="45712" marB="45712"/>
                </a:tc>
                <a:tc>
                  <a:txBody>
                    <a:bodyPr/>
                    <a:lstStyle/>
                    <a:p>
                      <a:r>
                        <a:rPr lang="en-US" sz="1600" strike="noStrike" dirty="0" smtClean="0"/>
                        <a:t>30 </a:t>
                      </a:r>
                      <a:r>
                        <a:rPr lang="en-US" sz="1600" strike="noStrike" dirty="0" smtClean="0"/>
                        <a:t>min as time</a:t>
                      </a:r>
                      <a:r>
                        <a:rPr lang="en-US" sz="1600" strike="noStrike" baseline="0" dirty="0" smtClean="0"/>
                        <a:t> permits</a:t>
                      </a:r>
                      <a:endParaRPr lang="en-US" sz="1600" strike="noStrike" dirty="0"/>
                    </a:p>
                  </a:txBody>
                  <a:tcPr marT="45712" marB="45712"/>
                </a:tc>
              </a:tr>
              <a:tr h="548629">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600" strike="noStrike" dirty="0"/>
                    </a:p>
                  </a:txBody>
                  <a:tcPr marT="45712" marB="45712"/>
                </a:tc>
              </a:tr>
              <a:tr h="548629">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5414252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18422585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46665460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60408431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 </a:t>
            </a:r>
            <a:r>
              <a:rPr lang="en-US" altLang="en-US" sz="3600" dirty="0" smtClean="0"/>
              <a:t>5</a:t>
            </a:r>
            <a:endParaRPr lang="en-US" altLang="en-US" sz="2000" dirty="0"/>
          </a:p>
          <a:p>
            <a:endParaRPr lang="en-US" sz="3600" dirty="0"/>
          </a:p>
        </p:txBody>
      </p:sp>
    </p:spTree>
    <p:extLst>
      <p:ext uri="{BB962C8B-B14F-4D97-AF65-F5344CB8AC3E}">
        <p14:creationId xmlns:p14="http://schemas.microsoft.com/office/powerpoint/2010/main" val="1138238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a:solidFill>
                  <a:schemeClr val="tx2"/>
                </a:solidFill>
              </a:rPr>
              <a:t>5</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(1h 10min)</a:t>
            </a:r>
          </a:p>
          <a:p>
            <a:pPr algn="just">
              <a:spcBef>
                <a:spcPct val="20000"/>
              </a:spcBef>
              <a:buFontTx/>
              <a:buChar char="•"/>
            </a:pPr>
            <a:r>
              <a:rPr lang="en-US" altLang="en-US" sz="2000" b="0" dirty="0"/>
              <a:t>Consider FRD status and readiness to freeze (15min – special order)</a:t>
            </a:r>
          </a:p>
          <a:p>
            <a:pPr algn="just">
              <a:spcBef>
                <a:spcPct val="20000"/>
              </a:spcBef>
              <a:buFontTx/>
              <a:buChar char="•"/>
            </a:pPr>
            <a:r>
              <a:rPr lang="en-US" altLang="en-US" sz="2000" b="0" dirty="0" smtClean="0"/>
              <a:t>Review TG timelines (10 min</a:t>
            </a:r>
            <a:r>
              <a:rPr lang="en-US" altLang="en-US" sz="2000" b="0" dirty="0"/>
              <a:t> </a:t>
            </a:r>
            <a:r>
              <a:rPr lang="en-US" altLang="en-US" sz="2000" b="0" dirty="0" smtClean="0"/>
              <a:t>– special order)</a:t>
            </a:r>
          </a:p>
          <a:p>
            <a:pPr algn="just">
              <a:spcBef>
                <a:spcPct val="20000"/>
              </a:spcBef>
              <a:buFontTx/>
              <a:buChar char="•"/>
            </a:pPr>
            <a:r>
              <a:rPr lang="en-US" altLang="en-US" sz="2000" b="0" dirty="0" smtClean="0"/>
              <a:t>Set goals for </a:t>
            </a:r>
            <a:r>
              <a:rPr lang="en-US" altLang="en-US" sz="2000" b="0" dirty="0" smtClean="0"/>
              <a:t>Nov. </a:t>
            </a:r>
            <a:r>
              <a:rPr lang="en-US" altLang="en-US" sz="2000" b="0" dirty="0" smtClean="0"/>
              <a:t>meeting (5min – special order)</a:t>
            </a:r>
          </a:p>
          <a:p>
            <a:pPr algn="just">
              <a:spcBef>
                <a:spcPct val="20000"/>
              </a:spcBef>
              <a:buFontTx/>
              <a:buChar char="•"/>
            </a:pPr>
            <a:r>
              <a:rPr lang="en-US" altLang="en-US" sz="2000" b="0" dirty="0" smtClean="0"/>
              <a:t>Set teleconference times (5min – special order)</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82577047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Submission order – Slot </a:t>
            </a:r>
            <a:r>
              <a:rPr lang="en-US" altLang="en-US" dirty="0"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912563867"/>
              </p:ext>
            </p:extLst>
          </p:nvPr>
        </p:nvGraphicFramePr>
        <p:xfrm>
          <a:off x="539552" y="1295529"/>
          <a:ext cx="7772404" cy="3896096"/>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a:t>
                      </a:r>
                      <a:r>
                        <a:rPr lang="en-US" sz="1600" kern="1200" dirty="0" smtClean="0">
                          <a:solidFill>
                            <a:schemeClr val="dk1"/>
                          </a:solidFill>
                          <a:latin typeface="+mn-lt"/>
                          <a:ea typeface="+mn-ea"/>
                          <a:cs typeface="+mn-cs"/>
                        </a:rPr>
                        <a:t>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r>
                        <a:rPr lang="en-US" sz="1600" kern="1200" dirty="0" smtClean="0">
                          <a:solidFill>
                            <a:schemeClr val="dk1"/>
                          </a:solidFill>
                          <a:latin typeface="+mn-lt"/>
                          <a:ea typeface="+mn-ea"/>
                          <a:cs typeface="+mn-cs"/>
                        </a:rPr>
                        <a:t>11-17-1473</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Update on FTM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p>
                  </a:txBody>
                  <a:tcPr marT="45712" marB="45712"/>
                </a:tc>
                <a:tc>
                  <a:txBody>
                    <a:bodyPr/>
                    <a:lstStyle/>
                    <a:p>
                      <a:r>
                        <a:rPr lang="en-US" dirty="0" smtClean="0"/>
                        <a:t>45</a:t>
                      </a:r>
                      <a:r>
                        <a:rPr lang="en-US" baseline="0" dirty="0" smtClean="0"/>
                        <a:t> min</a:t>
                      </a:r>
                      <a:endParaRPr lang="en-US" dirty="0"/>
                    </a:p>
                  </a:txBody>
                  <a:tcPr marT="45712" marB="45712"/>
                </a:tc>
              </a:tr>
              <a:tr h="411472">
                <a:tc>
                  <a:txBody>
                    <a:bodyPr/>
                    <a:lstStyle/>
                    <a:p>
                      <a:pPr marL="0" algn="l" defTabSz="914400" rtl="0" eaLnBrk="1" latinLnBrk="0" hangingPunct="1"/>
                      <a:r>
                        <a:rPr lang="en-US" sz="1600" kern="1200" dirty="0" smtClean="0">
                          <a:solidFill>
                            <a:schemeClr val="dk1"/>
                          </a:solidFill>
                          <a:latin typeface="+mn-lt"/>
                          <a:ea typeface="+mn-ea"/>
                          <a:cs typeface="+mn-cs"/>
                        </a:rPr>
                        <a:t>11-17-1378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Mingguang Xu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Zero padded</a:t>
                      </a:r>
                      <a:r>
                        <a:rPr lang="en-US" sz="1600" kern="1200" baseline="0" noProof="0" dirty="0" smtClean="0">
                          <a:solidFill>
                            <a:schemeClr val="dk1"/>
                          </a:solidFill>
                          <a:latin typeface="+mn-lt"/>
                          <a:ea typeface="+mn-ea"/>
                          <a:cs typeface="+mn-cs"/>
                        </a:rPr>
                        <a:t> waveform</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Technical</a:t>
                      </a:r>
                      <a:endParaRPr lang="en-US" sz="1600" kern="1200" dirty="0">
                        <a:solidFill>
                          <a:schemeClr val="dk1"/>
                        </a:solidFill>
                        <a:latin typeface="+mn-lt"/>
                        <a:ea typeface="+mn-ea"/>
                        <a:cs typeface="+mn-cs"/>
                      </a:endParaRPr>
                    </a:p>
                  </a:txBody>
                  <a:tcPr marT="45712" marB="45712"/>
                </a:tc>
                <a:tc>
                  <a:txBody>
                    <a:bodyPr/>
                    <a:lstStyle/>
                    <a:p>
                      <a:r>
                        <a:rPr lang="en-US" sz="1600" strike="noStrike" dirty="0" smtClean="0"/>
                        <a:t>30 min as time</a:t>
                      </a:r>
                      <a:r>
                        <a:rPr lang="en-US" sz="1600" strike="noStrike" baseline="0" dirty="0" smtClean="0"/>
                        <a:t> permits</a:t>
                      </a:r>
                      <a:endParaRPr lang="en-US" sz="1600" strike="noStrike" dirty="0"/>
                    </a:p>
                  </a:txBody>
                  <a:tcPr marT="45712" marB="45712"/>
                </a:tc>
              </a:tr>
              <a:tr h="25907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411472">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smtClean="0">
                        <a:solidFill>
                          <a:schemeClr val="dk1"/>
                        </a:solidFill>
                        <a:latin typeface="+mn-lt"/>
                        <a:ea typeface="+mn-ea"/>
                        <a:cs typeface="+mn-cs"/>
                      </a:endParaRPr>
                    </a:p>
                  </a:txBody>
                  <a:tcPr marT="45712" marB="45712"/>
                </a:tc>
                <a:tc>
                  <a:txBody>
                    <a:bodyPr/>
                    <a:lstStyle/>
                    <a:p>
                      <a:endParaRPr lang="en-US" sz="1600" strike="noStrike" dirty="0"/>
                    </a:p>
                  </a:txBody>
                  <a:tcPr marT="45712" marB="45712"/>
                </a:tc>
              </a:tr>
              <a:tr h="16001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76708988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62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52986113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Maturity – Freeze (previously)</a:t>
            </a:r>
            <a:endParaRPr lang="en-US" dirty="0"/>
          </a:p>
        </p:txBody>
      </p:sp>
      <p:sp>
        <p:nvSpPr>
          <p:cNvPr id="3" name="Content Placeholder 2"/>
          <p:cNvSpPr>
            <a:spLocks noGrp="1"/>
          </p:cNvSpPr>
          <p:nvPr>
            <p:ph idx="1"/>
          </p:nvPr>
        </p:nvSpPr>
        <p:spPr>
          <a:xfrm>
            <a:off x="685800" y="1628800"/>
            <a:ext cx="7770813" cy="4465613"/>
          </a:xfrm>
        </p:spPr>
        <p:txBody>
          <a:bodyPr/>
          <a:lstStyle/>
          <a:p>
            <a:pPr algn="just">
              <a:spcBef>
                <a:spcPts val="1225"/>
              </a:spcBef>
              <a:buFontTx/>
              <a:buChar char="•"/>
            </a:pPr>
            <a:r>
              <a:rPr lang="en-US" altLang="en-US" sz="2000" dirty="0" smtClean="0"/>
              <a:t>During the March meeting group committed (motion) to bring the FRD to maturity.</a:t>
            </a:r>
          </a:p>
          <a:p>
            <a:pPr algn="just">
              <a:spcBef>
                <a:spcPts val="1225"/>
              </a:spcBef>
              <a:buFontTx/>
              <a:buChar char="•"/>
            </a:pPr>
            <a:r>
              <a:rPr lang="en-US" altLang="en-US" sz="2000" dirty="0" smtClean="0"/>
              <a:t>TG approved timelines reflect FRD freeze post May meeting.</a:t>
            </a:r>
          </a:p>
          <a:p>
            <a:pPr algn="just">
              <a:spcBef>
                <a:spcPts val="1225"/>
              </a:spcBef>
              <a:buFontTx/>
              <a:buChar char="•"/>
            </a:pPr>
            <a:r>
              <a:rPr lang="en-US" altLang="en-US" sz="2000" dirty="0" smtClean="0"/>
              <a:t>Options to consider:</a:t>
            </a:r>
          </a:p>
          <a:p>
            <a:pPr lvl="1" algn="just">
              <a:spcBef>
                <a:spcPts val="1225"/>
              </a:spcBef>
              <a:buFontTx/>
              <a:buChar char="•"/>
            </a:pPr>
            <a:r>
              <a:rPr lang="en-US" altLang="en-US" sz="1800" dirty="0" smtClean="0"/>
              <a:t>Consider the FRD sufficiently mature to go to freeze and focus on development of SFD (current timelines).</a:t>
            </a:r>
          </a:p>
          <a:p>
            <a:pPr lvl="1" algn="just">
              <a:spcBef>
                <a:spcPts val="1225"/>
              </a:spcBef>
              <a:buFontTx/>
              <a:buChar char="•"/>
            </a:pPr>
            <a:r>
              <a:rPr lang="en-US" altLang="en-US" sz="1800" dirty="0" smtClean="0"/>
              <a:t>Continue developing the FRD and reflect that by delaying the TG timelines.</a:t>
            </a:r>
          </a:p>
          <a:p>
            <a:pPr lvl="1" algn="just">
              <a:spcBef>
                <a:spcPts val="1225"/>
              </a:spcBef>
              <a:buFontTx/>
              <a:buChar char="•"/>
            </a:pPr>
            <a:r>
              <a:rPr lang="en-US" altLang="en-US" sz="1800" dirty="0" smtClean="0"/>
              <a:t>Consider the FRD complete and move to comment collection of FRD to be resolved in the July meeting, where these are considered and FRD goes to final version past that meeting – depending on level of comments delay possibly absorbed on other activities. </a:t>
            </a:r>
          </a:p>
          <a:p>
            <a:pPr algn="just">
              <a:spcBef>
                <a:spcPts val="1225"/>
              </a:spcBef>
              <a:buFontTx/>
              <a:buChar char="•"/>
            </a:pPr>
            <a:r>
              <a:rPr lang="en-US" altLang="en-US" sz="2000" dirty="0" smtClean="0"/>
              <a:t>Discussion….</a:t>
            </a:r>
            <a:endParaRPr lang="en-US" altLang="en-US" sz="2000" dirty="0"/>
          </a:p>
          <a:p>
            <a:pPr lvl="0">
              <a:buFont typeface="Arial" panose="020B0604020202020204" pitchFamily="34" charset="0"/>
              <a:buChar char="•"/>
            </a:pPr>
            <a:endParaRPr lang="en-US" altLang="en-US" sz="20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42248502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(May meeting) </a:t>
            </a:r>
            <a:endParaRPr lang="en-US" dirty="0"/>
          </a:p>
        </p:txBody>
      </p:sp>
      <p:sp>
        <p:nvSpPr>
          <p:cNvPr id="3" name="Content Placeholder 2"/>
          <p:cNvSpPr>
            <a:spLocks noGrp="1"/>
          </p:cNvSpPr>
          <p:nvPr>
            <p:ph idx="1"/>
          </p:nvPr>
        </p:nvSpPr>
        <p:spPr/>
        <p:txBody>
          <a:bodyPr/>
          <a:lstStyle/>
          <a:p>
            <a:pPr marL="0" indent="0"/>
            <a:r>
              <a:rPr lang="en-US" dirty="0"/>
              <a:t>Move to approve the </a:t>
            </a:r>
            <a:r>
              <a:rPr lang="en-US" dirty="0" smtClean="0"/>
              <a:t>Functional </a:t>
            </a:r>
            <a:r>
              <a:rPr lang="en-US" dirty="0"/>
              <a:t>Requirement </a:t>
            </a:r>
            <a:r>
              <a:rPr lang="en-US" dirty="0" smtClean="0"/>
              <a:t>Document 11-17-424-05 with additions made during the May meeting and </a:t>
            </a:r>
            <a:r>
              <a:rPr lang="en-US" dirty="0"/>
              <a:t>start a 45 day comment collection, limiting the duration of the subsequent comment resolution to the end of the next face to face IEEE 802.11 WG </a:t>
            </a:r>
            <a:r>
              <a:rPr lang="en-US" dirty="0" smtClean="0"/>
              <a:t>meeting.</a:t>
            </a:r>
          </a:p>
          <a:p>
            <a:r>
              <a:rPr lang="en-US" dirty="0" smtClean="0"/>
              <a:t>Results: 22/0/0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3377410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FRD Freeze</a:t>
            </a:r>
            <a:endParaRPr lang="en-US" dirty="0"/>
          </a:p>
        </p:txBody>
      </p:sp>
      <p:sp>
        <p:nvSpPr>
          <p:cNvPr id="3" name="Content Placeholder 2"/>
          <p:cNvSpPr>
            <a:spLocks noGrp="1"/>
          </p:cNvSpPr>
          <p:nvPr>
            <p:ph idx="1"/>
          </p:nvPr>
        </p:nvSpPr>
        <p:spPr/>
        <p:txBody>
          <a:bodyPr/>
          <a:lstStyle/>
          <a:p>
            <a:r>
              <a:rPr lang="en-US" dirty="0" smtClean="0"/>
              <a:t>Option to proceed and adjust TG targets:</a:t>
            </a:r>
          </a:p>
          <a:p>
            <a:r>
              <a:rPr lang="en-US" dirty="0" smtClean="0"/>
              <a:t>O1: Freeze FRD for further comments and resolve the existing comments till the end of next IEEE </a:t>
            </a:r>
            <a:r>
              <a:rPr lang="en-US" dirty="0" err="1" smtClean="0"/>
              <a:t>FtF</a:t>
            </a:r>
            <a:r>
              <a:rPr lang="en-US" dirty="0" smtClean="0"/>
              <a:t> meeting, the final FRD is the last version at that meeting. </a:t>
            </a:r>
          </a:p>
          <a:p>
            <a:r>
              <a:rPr lang="en-US" dirty="0" smtClean="0"/>
              <a:t>O2: Freeze FRD now.</a:t>
            </a:r>
          </a:p>
          <a:p>
            <a:r>
              <a:rPr lang="en-US" dirty="0" smtClean="0"/>
              <a:t>O1) 13</a:t>
            </a:r>
          </a:p>
          <a:p>
            <a:r>
              <a:rPr lang="en-US" dirty="0" smtClean="0"/>
              <a:t>O2)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23975906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FRD Freeze (July meeting)</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We agree to Freeze FRD for further comments and resolve the existing comments till the end of next IEEE </a:t>
            </a:r>
            <a:r>
              <a:rPr lang="en-US" dirty="0" err="1" smtClean="0"/>
              <a:t>FtF</a:t>
            </a:r>
            <a:r>
              <a:rPr lang="en-US" dirty="0" smtClean="0"/>
              <a:t> meeting, the final FRD is the last version at that meeting. </a:t>
            </a:r>
          </a:p>
          <a:p>
            <a:r>
              <a:rPr lang="en-US" dirty="0" smtClean="0"/>
              <a:t>Moved: Harry </a:t>
            </a:r>
            <a:r>
              <a:rPr lang="en-US" dirty="0" err="1" smtClean="0"/>
              <a:t>Bims</a:t>
            </a:r>
            <a:endParaRPr lang="en-US" dirty="0" smtClean="0"/>
          </a:p>
          <a:p>
            <a:r>
              <a:rPr lang="en-US" dirty="0" smtClean="0"/>
              <a:t>2</a:t>
            </a:r>
            <a:r>
              <a:rPr lang="en-US" baseline="30000" dirty="0" smtClean="0"/>
              <a:t>nd</a:t>
            </a:r>
            <a:r>
              <a:rPr lang="en-US" dirty="0" smtClean="0"/>
              <a:t>: SK Yong</a:t>
            </a:r>
          </a:p>
          <a:p>
            <a:r>
              <a:rPr lang="en-US" dirty="0" smtClean="0"/>
              <a:t>Results(Y/N/A): 13/2/3</a:t>
            </a:r>
          </a:p>
          <a:p>
            <a:r>
              <a:rPr lang="en-US" dirty="0" smtClean="0"/>
              <a:t>Motion passes</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52073567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 NO JULY FRD Freeze</a:t>
            </a:r>
            <a:endParaRPr lang="en-US" dirty="0"/>
          </a:p>
        </p:txBody>
      </p:sp>
      <p:sp>
        <p:nvSpPr>
          <p:cNvPr id="3" name="Content Placeholder 2"/>
          <p:cNvSpPr>
            <a:spLocks noGrp="1"/>
          </p:cNvSpPr>
          <p:nvPr>
            <p:ph idx="1"/>
          </p:nvPr>
        </p:nvSpPr>
        <p:spPr>
          <a:xfrm>
            <a:off x="685800" y="1628800"/>
            <a:ext cx="7770813" cy="4465613"/>
          </a:xfrm>
        </p:spPr>
        <p:txBody>
          <a:bodyPr/>
          <a:lstStyle/>
          <a:p>
            <a:r>
              <a:rPr lang="en-US" dirty="0" smtClean="0"/>
              <a:t>Scope and effort change:</a:t>
            </a:r>
          </a:p>
          <a:p>
            <a:pPr>
              <a:buFont typeface="Arial" panose="020B0604020202020204" pitchFamily="34" charset="0"/>
              <a:buChar char="•"/>
            </a:pPr>
            <a:r>
              <a:rPr lang="en-US" dirty="0" smtClean="0"/>
              <a:t>Original target was FRD freeze during May meeting.</a:t>
            </a:r>
          </a:p>
          <a:p>
            <a:pPr>
              <a:buFont typeface="Arial" panose="020B0604020202020204" pitchFamily="34" charset="0"/>
              <a:buChar char="•"/>
            </a:pPr>
            <a:r>
              <a:rPr lang="en-US" dirty="0" smtClean="0"/>
              <a:t>Group did not meet this and commit to go on a 45day Comment Collection and resolve during the July meeting.</a:t>
            </a:r>
          </a:p>
          <a:p>
            <a:pPr>
              <a:buFont typeface="Arial" panose="020B0604020202020204" pitchFamily="34" charset="0"/>
              <a:buChar char="•"/>
            </a:pPr>
            <a:r>
              <a:rPr lang="en-US" dirty="0" smtClean="0"/>
              <a:t>FRD is not yet frozen, slipping now by 4 months.</a:t>
            </a:r>
          </a:p>
          <a:p>
            <a:pPr>
              <a:buFont typeface="Arial" panose="020B0604020202020204" pitchFamily="34" charset="0"/>
              <a:buChar char="•"/>
            </a:pPr>
            <a:r>
              <a:rPr lang="en-US" dirty="0" smtClean="0"/>
              <a:t>Additional contents to project:</a:t>
            </a:r>
          </a:p>
          <a:p>
            <a:pPr lvl="1">
              <a:buFont typeface="Arial" panose="020B0604020202020204" pitchFamily="34" charset="0"/>
              <a:buChar char="•"/>
            </a:pPr>
            <a:r>
              <a:rPr lang="en-US" dirty="0" smtClean="0"/>
              <a:t>MAC level security.</a:t>
            </a:r>
          </a:p>
          <a:p>
            <a:pPr lvl="1">
              <a:buFont typeface="Arial" panose="020B0604020202020204" pitchFamily="34" charset="0"/>
              <a:buChar char="•"/>
            </a:pPr>
            <a:r>
              <a:rPr lang="en-US" dirty="0" smtClean="0"/>
              <a:t>PHY level security for legacy, </a:t>
            </a:r>
            <a:r>
              <a:rPr lang="en-US" dirty="0" err="1" smtClean="0"/>
              <a:t>VHTz</a:t>
            </a:r>
            <a:r>
              <a:rPr lang="en-US" dirty="0" smtClean="0"/>
              <a:t> and </a:t>
            </a:r>
            <a:r>
              <a:rPr lang="en-US" dirty="0" err="1" smtClean="0"/>
              <a:t>HEz</a:t>
            </a:r>
            <a:r>
              <a:rPr lang="en-US" dirty="0" smtClean="0"/>
              <a:t>– </a:t>
            </a:r>
            <a:r>
              <a:rPr lang="en-US" dirty="0"/>
              <a:t>Novel </a:t>
            </a:r>
            <a:r>
              <a:rPr lang="en-US" dirty="0" smtClean="0"/>
              <a:t>concept to 802.11.</a:t>
            </a:r>
          </a:p>
          <a:p>
            <a:pPr>
              <a:buFont typeface="Arial" panose="020B0604020202020204" pitchFamily="34" charset="0"/>
              <a:buChar char="•"/>
            </a:pPr>
            <a:r>
              <a:rPr lang="en-US" dirty="0" smtClean="0"/>
              <a:t>Project timelines required adjustment to meet the additional content.</a:t>
            </a:r>
          </a:p>
          <a:p>
            <a:pPr>
              <a:buFont typeface="Arial" panose="020B0604020202020204" pitchFamily="34" charset="0"/>
              <a:buChar char="•"/>
            </a:pPr>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ounded Rectangle 6"/>
          <p:cNvSpPr/>
          <p:nvPr/>
        </p:nvSpPr>
        <p:spPr bwMode="auto">
          <a:xfrm>
            <a:off x="288826" y="5733257"/>
            <a:ext cx="8640959" cy="850900"/>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dirty="0"/>
              <a:t>Project timelines </a:t>
            </a:r>
            <a:r>
              <a:rPr lang="en-US" dirty="0" smtClean="0"/>
              <a:t>require </a:t>
            </a:r>
            <a:r>
              <a:rPr lang="en-US" dirty="0"/>
              <a:t>adjustment to meet the </a:t>
            </a:r>
            <a:r>
              <a:rPr lang="en-US" dirty="0" smtClean="0"/>
              <a:t>additional content and group progress.</a:t>
            </a:r>
            <a:endParaRPr lang="en-US" dirty="0"/>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b="0" i="0" u="none" strike="noStrike" cap="none" normalizeH="0" baseline="0" dirty="0" smtClean="0">
              <a:ln>
                <a:noFill/>
              </a:ln>
              <a:solidFill>
                <a:schemeClr val="bg1"/>
              </a:solidFill>
              <a:effectLst/>
            </a:endParaRPr>
          </a:p>
        </p:txBody>
      </p:sp>
    </p:spTree>
    <p:extLst>
      <p:ext uri="{BB962C8B-B14F-4D97-AF65-F5344CB8AC3E}">
        <p14:creationId xmlns:p14="http://schemas.microsoft.com/office/powerpoint/2010/main" val="195164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a:t>
            </a:r>
            <a:endParaRPr lang="en-US" dirty="0"/>
          </a:p>
        </p:txBody>
      </p:sp>
      <p:sp>
        <p:nvSpPr>
          <p:cNvPr id="3" name="Content Placeholder 2"/>
          <p:cNvSpPr>
            <a:spLocks noGrp="1"/>
          </p:cNvSpPr>
          <p:nvPr>
            <p:ph idx="1"/>
          </p:nvPr>
        </p:nvSpPr>
        <p:spPr>
          <a:xfrm>
            <a:off x="685800" y="1628800"/>
            <a:ext cx="7770813" cy="4465613"/>
          </a:xfrm>
        </p:spPr>
        <p:txBody>
          <a:bodyPr/>
          <a:lstStyle/>
          <a:p>
            <a:r>
              <a:rPr lang="en-US" dirty="0" smtClean="0"/>
              <a:t>Other possibilities:</a:t>
            </a:r>
            <a:r>
              <a:rPr lang="en-US" dirty="0"/>
              <a:t>	</a:t>
            </a:r>
            <a:endParaRPr lang="en-US" dirty="0" smtClean="0"/>
          </a:p>
          <a:p>
            <a:pPr>
              <a:buFont typeface="Arial" panose="020B0604020202020204" pitchFamily="34" charset="0"/>
              <a:buChar char="•"/>
            </a:pPr>
            <a:r>
              <a:rPr lang="en-US" dirty="0" smtClean="0"/>
              <a:t>Keep existing timelines (major milestones) and remove one or multiple topics from the current activity:</a:t>
            </a:r>
          </a:p>
          <a:p>
            <a:pPr lvl="1">
              <a:buFont typeface="Arial" panose="020B0604020202020204" pitchFamily="34" charset="0"/>
              <a:buChar char="•"/>
            </a:pPr>
            <a:r>
              <a:rPr lang="en-US" dirty="0" smtClean="0"/>
              <a:t>Angular in the sub 6Ghz band.</a:t>
            </a:r>
          </a:p>
          <a:p>
            <a:pPr lvl="1">
              <a:buFont typeface="Arial" panose="020B0604020202020204" pitchFamily="34" charset="0"/>
              <a:buChar char="•"/>
            </a:pPr>
            <a:r>
              <a:rPr lang="en-US" dirty="0" smtClean="0"/>
              <a:t>Scalable location.</a:t>
            </a:r>
          </a:p>
          <a:p>
            <a:pPr lvl="1">
              <a:buFont typeface="Arial" panose="020B0604020202020204" pitchFamily="34" charset="0"/>
              <a:buChar char="•"/>
            </a:pPr>
            <a:r>
              <a:rPr lang="en-US" dirty="0" smtClean="0"/>
              <a:t>60Ghz positioning.</a:t>
            </a:r>
          </a:p>
          <a:p>
            <a:pPr lvl="1">
              <a:buFont typeface="Arial" panose="020B0604020202020204" pitchFamily="34" charset="0"/>
              <a:buChar char="•"/>
            </a:pPr>
            <a:r>
              <a:rPr lang="en-US" dirty="0" smtClean="0"/>
              <a:t>MAC and PHY security</a:t>
            </a:r>
          </a:p>
          <a:p>
            <a:pPr lvl="1">
              <a:buFont typeface="Arial" panose="020B0604020202020204" pitchFamily="34" charset="0"/>
              <a:buChar char="•"/>
            </a:pPr>
            <a:r>
              <a:rPr lang="en-US" dirty="0" smtClean="0"/>
              <a:t>PHY level security.</a:t>
            </a:r>
          </a:p>
          <a:p>
            <a:pPr>
              <a:buFont typeface="Arial" panose="020B0604020202020204" pitchFamily="34" charset="0"/>
              <a:buChar char="•"/>
            </a:pPr>
            <a:r>
              <a:rPr lang="en-US" dirty="0" smtClean="0"/>
              <a:t>Discussion….</a:t>
            </a:r>
          </a:p>
          <a:p>
            <a:pPr lvl="1">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83030096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Tree>
    <p:extLst>
      <p:ext uri="{BB962C8B-B14F-4D97-AF65-F5344CB8AC3E}">
        <p14:creationId xmlns:p14="http://schemas.microsoft.com/office/powerpoint/2010/main" val="582089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p:cNvSpPr/>
          <p:nvPr/>
        </p:nvSpPr>
        <p:spPr>
          <a:xfrm>
            <a:off x="4989332" y="3406393"/>
            <a:ext cx="693783" cy="25261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8" name="Rectangle 87"/>
          <p:cNvSpPr/>
          <p:nvPr/>
        </p:nvSpPr>
        <p:spPr>
          <a:xfrm>
            <a:off x="4989333" y="2882628"/>
            <a:ext cx="693783" cy="15390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6" name="Rectangle 85"/>
          <p:cNvSpPr/>
          <p:nvPr/>
        </p:nvSpPr>
        <p:spPr>
          <a:xfrm>
            <a:off x="3219088" y="2681708"/>
            <a:ext cx="576000" cy="18888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4 M</a:t>
            </a:r>
            <a:endParaRPr lang="en-US" sz="11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7" name="Group 6"/>
          <p:cNvGrpSpPr/>
          <p:nvPr/>
        </p:nvGrpSpPr>
        <p:grpSpPr>
          <a:xfrm>
            <a:off x="74364" y="1844823"/>
            <a:ext cx="9404908" cy="4176465"/>
            <a:chOff x="74364" y="1844823"/>
            <a:chExt cx="9404908"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2"/>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696635" y="2209947"/>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1-2022</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9277926" y="2252737"/>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83876"/>
              <a:ext cx="2468649" cy="14357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811662"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1709"/>
              <a:ext cx="2033064" cy="18888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893073"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3-2020</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6751502"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6026575"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7-2019</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859763"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715445" y="2244287"/>
              <a:ext cx="671742" cy="359852"/>
              <a:chOff x="3925020" y="1607958"/>
              <a:chExt cx="671742" cy="359852"/>
            </a:xfrm>
          </p:grpSpPr>
          <p:sp>
            <p:nvSpPr>
              <p:cNvPr id="68" name="Text Box 24"/>
              <p:cNvSpPr txBox="1">
                <a:spLocks noChangeArrowheads="1"/>
              </p:cNvSpPr>
              <p:nvPr/>
            </p:nvSpPr>
            <p:spPr bwMode="auto">
              <a:xfrm>
                <a:off x="4078394" y="1607958"/>
                <a:ext cx="51836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Sep.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925020"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96420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2" name="Oval Callout 61"/>
            <p:cNvSpPr/>
            <p:nvPr/>
          </p:nvSpPr>
          <p:spPr bwMode="auto">
            <a:xfrm>
              <a:off x="6987001" y="343544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691611" y="227989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 Box 24"/>
            <p:cNvSpPr txBox="1">
              <a:spLocks noChangeArrowheads="1"/>
            </p:cNvSpPr>
            <p:nvPr/>
          </p:nvSpPr>
          <p:spPr bwMode="auto">
            <a:xfrm>
              <a:off x="3060752" y="2138444"/>
              <a:ext cx="681390"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 move to 9-2018</a:t>
              </a:r>
              <a:endParaRPr lang="en-US" altLang="en-US" sz="600" dirty="0">
                <a:latin typeface="Arial" panose="020B0604020202020204" pitchFamily="34" charset="0"/>
                <a:cs typeface="Arial" panose="020B0604020202020204" pitchFamily="34" charset="0"/>
              </a:endParaRP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Revised Timelines – Complete Scope</a:t>
            </a:r>
            <a:endParaRPr lang="en-US" dirty="0"/>
          </a:p>
        </p:txBody>
      </p:sp>
      <p:sp>
        <p:nvSpPr>
          <p:cNvPr id="89" name="Rectangle 88"/>
          <p:cNvSpPr/>
          <p:nvPr/>
        </p:nvSpPr>
        <p:spPr>
          <a:xfrm>
            <a:off x="8696635" y="3033287"/>
            <a:ext cx="693783" cy="1832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50" dirty="0" smtClean="0">
                <a:solidFill>
                  <a:schemeClr val="tx1"/>
                </a:solidFill>
              </a:rPr>
              <a:t>10 M</a:t>
            </a:r>
            <a:endParaRPr lang="en-US" sz="1050" dirty="0">
              <a:solidFill>
                <a:schemeClr val="tx1"/>
              </a:solidFill>
            </a:endParaRPr>
          </a:p>
        </p:txBody>
      </p:sp>
      <p:sp>
        <p:nvSpPr>
          <p:cNvPr id="90" name="Rectangle 89"/>
          <p:cNvSpPr/>
          <p:nvPr/>
        </p:nvSpPr>
        <p:spPr>
          <a:xfrm>
            <a:off x="4996703" y="3952185"/>
            <a:ext cx="693783" cy="1517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1" name="Rectangle 90"/>
          <p:cNvSpPr/>
          <p:nvPr/>
        </p:nvSpPr>
        <p:spPr>
          <a:xfrm>
            <a:off x="4996703" y="4406311"/>
            <a:ext cx="693783" cy="19131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2" name="Rectangle 91"/>
          <p:cNvSpPr/>
          <p:nvPr/>
        </p:nvSpPr>
        <p:spPr>
          <a:xfrm>
            <a:off x="4996703" y="4984149"/>
            <a:ext cx="693783" cy="18957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3" name="Rectangle 92"/>
          <p:cNvSpPr/>
          <p:nvPr/>
        </p:nvSpPr>
        <p:spPr>
          <a:xfrm>
            <a:off x="5006668" y="5485034"/>
            <a:ext cx="693783" cy="20302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Tree>
    <p:extLst>
      <p:ext uri="{BB962C8B-B14F-4D97-AF65-F5344CB8AC3E}">
        <p14:creationId xmlns:p14="http://schemas.microsoft.com/office/powerpoint/2010/main" val="20028867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a:t>
            </a:r>
            <a:r>
              <a:rPr lang="en-US" dirty="0" smtClean="0"/>
              <a:t>Nov. </a:t>
            </a:r>
            <a:r>
              <a:rPr lang="en-US" dirty="0" smtClean="0"/>
              <a:t>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Review and address PAR and CSD comments from other WGs and possibly from EC members.</a:t>
            </a:r>
          </a:p>
          <a:p>
            <a:pPr>
              <a:buFont typeface="Arial" panose="020B0604020202020204" pitchFamily="34" charset="0"/>
              <a:buChar char="•"/>
            </a:pPr>
            <a:r>
              <a:rPr lang="en-US" dirty="0" smtClean="0"/>
              <a:t>Consider </a:t>
            </a:r>
            <a:r>
              <a:rPr lang="en-US" dirty="0" smtClean="0"/>
              <a:t>technical proposals</a:t>
            </a:r>
            <a:r>
              <a:rPr lang="en-US" dirty="0" smtClean="0"/>
              <a:t>.</a:t>
            </a:r>
          </a:p>
          <a:p>
            <a:pPr>
              <a:buFont typeface="Arial" panose="020B0604020202020204" pitchFamily="34" charset="0"/>
              <a:buChar char="•"/>
            </a:pPr>
            <a:r>
              <a:rPr lang="en-US" dirty="0" smtClean="0"/>
              <a:t>Consider readiness to go to call for submissions for amendment text.</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18418020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a:t>
            </a:r>
            <a:r>
              <a:rPr lang="en-US" dirty="0" smtClean="0"/>
              <a:t>Nov. </a:t>
            </a:r>
            <a:r>
              <a:rPr lang="en-US" dirty="0" smtClean="0"/>
              <a:t>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Nov.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98832231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Dec. 13</a:t>
            </a:r>
            <a:r>
              <a:rPr lang="en-US" altLang="en-US" baseline="30000" dirty="0" smtClean="0"/>
              <a:t>th</a:t>
            </a:r>
            <a:r>
              <a:rPr lang="en-US" altLang="en-US" dirty="0" smtClean="0"/>
              <a:t>  (</a:t>
            </a:r>
            <a:r>
              <a:rPr lang="en-US" altLang="en-US" dirty="0"/>
              <a:t>Wed.) </a:t>
            </a:r>
            <a:r>
              <a:rPr lang="en-US" altLang="en-US" dirty="0" smtClean="0"/>
              <a:t>11:00AM </a:t>
            </a:r>
            <a:r>
              <a:rPr lang="en-US" altLang="en-US" dirty="0"/>
              <a:t>ET for 1hr. </a:t>
            </a:r>
          </a:p>
          <a:p>
            <a:pPr algn="just">
              <a:spcBef>
                <a:spcPct val="20000"/>
              </a:spcBef>
              <a:buFontTx/>
              <a:buChar char="•"/>
            </a:pPr>
            <a:r>
              <a:rPr lang="en-US" altLang="en-US" dirty="0"/>
              <a:t>Do we need anymore calls</a:t>
            </a:r>
            <a:r>
              <a:rPr lang="en-US" altLang="en-US" dirty="0" smtClean="0"/>
              <a:t>?</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3934663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45920329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55660272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8567215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83</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84</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85</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86</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87</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16508</TotalTime>
  <Words>5009</Words>
  <Application>Microsoft Office PowerPoint</Application>
  <PresentationFormat>On-screen Show (4:3)</PresentationFormat>
  <Paragraphs>1186</Paragraphs>
  <Slides>89</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89</vt:i4>
      </vt:variant>
    </vt:vector>
  </HeadingPairs>
  <TitlesOfParts>
    <vt:vector size="99"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Sep.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Agenda for the Week (con.)</vt:lpstr>
      <vt:lpstr>Submission List for the week (1)</vt:lpstr>
      <vt:lpstr>Submission List for the week (2)</vt:lpstr>
      <vt:lpstr>TG Process</vt:lpstr>
      <vt:lpstr>Agenda For The Week</vt:lpstr>
      <vt:lpstr>PowerPoint Presentation</vt:lpstr>
      <vt:lpstr>Meeting Slot # 1 discussion items</vt:lpstr>
      <vt:lpstr>Submission order – Slot #1</vt:lpstr>
      <vt:lpstr>Approval of previous meeting minutes</vt:lpstr>
      <vt:lpstr>Approval of Aug. 30th Telecon Minutes</vt:lpstr>
      <vt:lpstr>Approval of FRD Working Draft</vt:lpstr>
      <vt:lpstr>Approval of SFD Working Draft</vt:lpstr>
      <vt:lpstr>Approve PAR Modification</vt:lpstr>
      <vt:lpstr>Approve CSD Modification</vt:lpstr>
      <vt:lpstr>Presentations</vt:lpstr>
      <vt:lpstr>Attendance reminder</vt:lpstr>
      <vt:lpstr>Recess</vt:lpstr>
      <vt:lpstr>PowerPoint Presentation</vt:lpstr>
      <vt:lpstr>Meeting Slot # 2 discussion items</vt:lpstr>
      <vt:lpstr>Submission order – Slot # 2</vt:lpstr>
      <vt:lpstr>Presentations</vt:lpstr>
      <vt:lpstr>Submission 1373r1</vt:lpstr>
      <vt:lpstr>Submission 1373r1</vt:lpstr>
      <vt:lpstr>Reminder to do attendance</vt:lpstr>
      <vt:lpstr>Recess</vt:lpstr>
      <vt:lpstr>PowerPoint Presentation</vt:lpstr>
      <vt:lpstr>Meeting Slot # 3 discussion items</vt:lpstr>
      <vt:lpstr>Submission order – Slot #3</vt:lpstr>
      <vt:lpstr>Presentations</vt:lpstr>
      <vt:lpstr>Submission 11-17-1455</vt:lpstr>
      <vt:lpstr>Submission 1455 (con.)</vt:lpstr>
      <vt:lpstr>FRD Working Draft Approval</vt:lpstr>
      <vt:lpstr>PowerPoint Presentation</vt:lpstr>
      <vt:lpstr>Reminder to do attendance</vt:lpstr>
      <vt:lpstr>Recess</vt:lpstr>
      <vt:lpstr>PowerPoint Presentation</vt:lpstr>
      <vt:lpstr>Meeting Slot # 4 discussion items</vt:lpstr>
      <vt:lpstr>Meeting Slot # 4 discussion items</vt:lpstr>
      <vt:lpstr>Submission order – Slot #4</vt:lpstr>
      <vt:lpstr>Presentations</vt:lpstr>
      <vt:lpstr>Reminder to do attendance</vt:lpstr>
      <vt:lpstr>Recess</vt:lpstr>
      <vt:lpstr>PowerPoint Presentation</vt:lpstr>
      <vt:lpstr>Meeting Slot # 5 discussion items</vt:lpstr>
      <vt:lpstr>Submission order – Slot #5</vt:lpstr>
      <vt:lpstr>Presentations</vt:lpstr>
      <vt:lpstr>FRD Maturity – Freeze (previously)</vt:lpstr>
      <vt:lpstr>Motion (May meeting) </vt:lpstr>
      <vt:lpstr>Consider FRD Freeze</vt:lpstr>
      <vt:lpstr>Consider FRD Freeze (July meeting)</vt:lpstr>
      <vt:lpstr>Timelines – NO JULY FRD Freeze</vt:lpstr>
      <vt:lpstr>Timelines (con.)</vt:lpstr>
      <vt:lpstr>Current Approved Timelines</vt:lpstr>
      <vt:lpstr>Revised Timelines – Complete Scope</vt:lpstr>
      <vt:lpstr>Goals for Nov. Meeting</vt:lpstr>
      <vt:lpstr>Motion – approval of Nov.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lastModifiedBy>Segev, Jonathan</cp:lastModifiedBy>
  <cp:revision>289</cp:revision>
  <cp:lastPrinted>1601-01-01T00:00:00Z</cp:lastPrinted>
  <dcterms:created xsi:type="dcterms:W3CDTF">2017-01-29T08:57:00Z</dcterms:created>
  <dcterms:modified xsi:type="dcterms:W3CDTF">2017-09-14T00:25:58Z</dcterms:modified>
</cp:coreProperties>
</file>