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3"/>
  </p:notesMasterIdLst>
  <p:handoutMasterIdLst>
    <p:handoutMasterId r:id="rId84"/>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15" r:id="rId18"/>
    <p:sldId id="316" r:id="rId19"/>
    <p:sldId id="356" r:id="rId20"/>
    <p:sldId id="357" r:id="rId21"/>
    <p:sldId id="281" r:id="rId22"/>
    <p:sldId id="282" r:id="rId23"/>
    <p:sldId id="283" r:id="rId24"/>
    <p:sldId id="284" r:id="rId25"/>
    <p:sldId id="346" r:id="rId26"/>
    <p:sldId id="318" r:id="rId27"/>
    <p:sldId id="345" r:id="rId28"/>
    <p:sldId id="285" r:id="rId29"/>
    <p:sldId id="286" r:id="rId30"/>
    <p:sldId id="287" r:id="rId31"/>
    <p:sldId id="290" r:id="rId32"/>
    <p:sldId id="289" r:id="rId33"/>
    <p:sldId id="322" r:id="rId34"/>
    <p:sldId id="327" r:id="rId35"/>
    <p:sldId id="304" r:id="rId36"/>
    <p:sldId id="308" r:id="rId37"/>
    <p:sldId id="306" r:id="rId38"/>
    <p:sldId id="330" r:id="rId39"/>
    <p:sldId id="307" r:id="rId40"/>
    <p:sldId id="305" r:id="rId41"/>
    <p:sldId id="328" r:id="rId42"/>
    <p:sldId id="325" r:id="rId43"/>
    <p:sldId id="326" r:id="rId44"/>
    <p:sldId id="349" r:id="rId45"/>
    <p:sldId id="350" r:id="rId46"/>
    <p:sldId id="351" r:id="rId47"/>
    <p:sldId id="352" r:id="rId48"/>
    <p:sldId id="353" r:id="rId49"/>
    <p:sldId id="354" r:id="rId50"/>
    <p:sldId id="355" r:id="rId51"/>
    <p:sldId id="323" r:id="rId52"/>
    <p:sldId id="324" r:id="rId53"/>
    <p:sldId id="321" r:id="rId54"/>
    <p:sldId id="329" r:id="rId55"/>
    <p:sldId id="293" r:id="rId56"/>
    <p:sldId id="313" r:id="rId57"/>
    <p:sldId id="340" r:id="rId58"/>
    <p:sldId id="344" r:id="rId59"/>
    <p:sldId id="335" r:id="rId60"/>
    <p:sldId id="339" r:id="rId61"/>
    <p:sldId id="291" r:id="rId62"/>
    <p:sldId id="333" r:id="rId63"/>
    <p:sldId id="314" r:id="rId64"/>
    <p:sldId id="309" r:id="rId65"/>
    <p:sldId id="294" r:id="rId66"/>
    <p:sldId id="295" r:id="rId67"/>
    <p:sldId id="296" r:id="rId68"/>
    <p:sldId id="297" r:id="rId69"/>
    <p:sldId id="298" r:id="rId70"/>
    <p:sldId id="299" r:id="rId71"/>
    <p:sldId id="300" r:id="rId72"/>
    <p:sldId id="301" r:id="rId73"/>
    <p:sldId id="347" r:id="rId74"/>
    <p:sldId id="348" r:id="rId75"/>
    <p:sldId id="258" r:id="rId76"/>
    <p:sldId id="259" r:id="rId77"/>
    <p:sldId id="260" r:id="rId78"/>
    <p:sldId id="261" r:id="rId79"/>
    <p:sldId id="262" r:id="rId80"/>
    <p:sldId id="263" r:id="rId81"/>
    <p:sldId id="264" r:id="rId8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15"/>
            <p14:sldId id="316"/>
            <p14:sldId id="356"/>
            <p14:sldId id="357"/>
          </p14:sldIdLst>
        </p14:section>
        <p14:section name="Slot # 1" id="{A8BC1F47-3153-4394-9D00-B4D234301B74}">
          <p14:sldIdLst>
            <p14:sldId id="281"/>
            <p14:sldId id="282"/>
            <p14:sldId id="283"/>
            <p14:sldId id="284"/>
            <p14:sldId id="346"/>
            <p14:sldId id="318"/>
            <p14:sldId id="345"/>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7"/>
            <p14:sldId id="305"/>
            <p14:sldId id="328"/>
            <p14:sldId id="325"/>
            <p14:sldId id="326"/>
          </p14:sldIdLst>
        </p14:section>
        <p14:section name="Slot #4" id="{BC53A078-CFD0-4CD3-BEED-747D5107E17F}">
          <p14:sldIdLst>
            <p14:sldId id="349"/>
            <p14:sldId id="350"/>
            <p14:sldId id="351"/>
            <p14:sldId id="352"/>
            <p14:sldId id="353"/>
            <p14:sldId id="354"/>
            <p14:sldId id="355"/>
          </p14:sldIdLst>
        </p14:section>
        <p14:section name="Slot #5" id="{7DB30D2A-214A-4E64-B615-C64A98D45205}">
          <p14:sldIdLst>
            <p14:sldId id="323"/>
            <p14:sldId id="324"/>
            <p14:sldId id="321"/>
            <p14:sldId id="329"/>
            <p14:sldId id="293"/>
            <p14:sldId id="313"/>
            <p14:sldId id="340"/>
            <p14:sldId id="344"/>
            <p14:sldId id="335"/>
            <p14:sldId id="339"/>
            <p14:sldId id="291"/>
            <p14:sldId id="33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88" autoAdjust="0"/>
    <p:restoredTop sz="94660"/>
  </p:normalViewPr>
  <p:slideViewPr>
    <p:cSldViewPr>
      <p:cViewPr varScale="1">
        <p:scale>
          <a:sx n="71" d="100"/>
          <a:sy n="71" d="100"/>
        </p:scale>
        <p:origin x="492"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65</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75</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77</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802.11-17/1209r02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2017-09-011</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96"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71529703"/>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(11-17-1171).  </a:t>
            </a:r>
            <a:endParaRPr lang="en-US" altLang="en-US" sz="2000" b="0" dirty="0" smtClean="0"/>
          </a:p>
          <a:p>
            <a:pPr algn="just">
              <a:spcBef>
                <a:spcPct val="20000"/>
              </a:spcBef>
              <a:buFontTx/>
              <a:buChar char="•"/>
            </a:pPr>
            <a:r>
              <a:rPr lang="en-US" altLang="en-US" sz="2000" b="0" dirty="0" smtClean="0"/>
              <a:t>Approve Aug. 30</a:t>
            </a:r>
            <a:r>
              <a:rPr lang="en-US" altLang="en-US" sz="2000" b="0" baseline="30000" dirty="0" smtClean="0"/>
              <a:t>th</a:t>
            </a:r>
            <a:r>
              <a:rPr lang="en-US" altLang="en-US" sz="2000" b="0" dirty="0" smtClean="0"/>
              <a:t>  </a:t>
            </a:r>
            <a:r>
              <a:rPr lang="en-US" altLang="en-US" sz="2000" b="0" dirty="0" err="1" smtClean="0"/>
              <a:t>telecon</a:t>
            </a:r>
            <a:r>
              <a:rPr lang="en-US" altLang="en-US" sz="2000" b="0" dirty="0" smtClean="0"/>
              <a:t> minutes (11-17-1385).</a:t>
            </a:r>
            <a:endParaRPr lang="en-US" altLang="en-US" sz="2000" b="0" dirty="0" smtClean="0"/>
          </a:p>
          <a:p>
            <a:pPr algn="just">
              <a:spcBef>
                <a:spcPct val="20000"/>
              </a:spcBef>
              <a:buFontTx/>
              <a:buChar char="•"/>
            </a:pPr>
            <a:r>
              <a:rPr lang="en-US" altLang="en-US" sz="2000" b="0" dirty="0"/>
              <a:t>Review and consider adopting of </a:t>
            </a:r>
            <a:r>
              <a:rPr lang="en-US" altLang="en-US" sz="2000" b="0" dirty="0" smtClean="0"/>
              <a:t>FRD </a:t>
            </a:r>
            <a:r>
              <a:rPr lang="en-US" altLang="en-US" sz="2000" b="0" dirty="0"/>
              <a:t>working draft.</a:t>
            </a:r>
          </a:p>
          <a:p>
            <a:pPr algn="just">
              <a:spcBef>
                <a:spcPct val="20000"/>
              </a:spcBef>
              <a:buFontTx/>
              <a:buChar char="•"/>
            </a:pPr>
            <a:r>
              <a:rPr lang="en-US" altLang="en-US" sz="2000" b="0" dirty="0" smtClean="0"/>
              <a:t>Review </a:t>
            </a:r>
            <a:r>
              <a:rPr lang="en-US" altLang="en-US" sz="2000" b="0" dirty="0"/>
              <a:t>and consider adopting of SFD working draft.</a:t>
            </a:r>
          </a:p>
          <a:p>
            <a:pPr marL="342900" lvl="1" indent="-342900" algn="just">
              <a:spcBef>
                <a:spcPct val="20000"/>
              </a:spcBef>
              <a:buFontTx/>
              <a:buChar char="•"/>
            </a:pPr>
            <a:r>
              <a:rPr lang="en-US" altLang="en-US" dirty="0"/>
              <a:t>Review PAR </a:t>
            </a:r>
            <a:r>
              <a:rPr lang="en-US" altLang="en-US" dirty="0" smtClean="0"/>
              <a:t>and CSD change </a:t>
            </a:r>
            <a:r>
              <a:rPr lang="en-US" altLang="en-US" dirty="0"/>
              <a:t>proposals to cover secured location activity.</a:t>
            </a:r>
          </a:p>
          <a:p>
            <a:pPr algn="just">
              <a:spcBef>
                <a:spcPct val="20000"/>
              </a:spcBef>
              <a:buFontTx/>
              <a:buChar char="•"/>
            </a:pPr>
            <a:r>
              <a:rPr lang="en-US" altLang="en-US" sz="2000" b="0" dirty="0" smtClean="0"/>
              <a:t>Review </a:t>
            </a:r>
            <a:r>
              <a:rPr lang="en-US" altLang="en-US" sz="2000" b="0" dirty="0" smtClean="0"/>
              <a:t>remaining open FRD comment resolution.</a:t>
            </a:r>
          </a:p>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updated timelines.</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739010432"/>
              </p:ext>
            </p:extLst>
          </p:nvPr>
        </p:nvGraphicFramePr>
        <p:xfrm>
          <a:off x="380206" y="1484784"/>
          <a:ext cx="8458200" cy="3931744"/>
        </p:xfrm>
        <a:graphic>
          <a:graphicData uri="http://schemas.openxmlformats.org/drawingml/2006/table">
            <a:tbl>
              <a:tblPr firstRow="1" bandRow="1">
                <a:tableStyleId>{21E4AEA4-8DFA-4A89-87EB-49C32662AFE0}</a:tableStyleId>
              </a:tblPr>
              <a:tblGrid>
                <a:gridCol w="1205558"/>
                <a:gridCol w="1690092"/>
                <a:gridCol w="3422476"/>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11-17-1209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 2017 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11-17-1171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July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57564">
                <a:tc>
                  <a:txBody>
                    <a:bodyPr/>
                    <a:lstStyle/>
                    <a:p>
                      <a:r>
                        <a:rPr lang="en-US" sz="1600" strike="noStrike" dirty="0" smtClean="0"/>
                        <a:t>11-17-1385</a:t>
                      </a:r>
                      <a:endParaRPr lang="en-US" sz="1600" strike="noStrike" dirty="0"/>
                    </a:p>
                  </a:txBody>
                  <a:tcPr marT="45712" marB="45712"/>
                </a:tc>
                <a:tc>
                  <a:txBody>
                    <a:bodyPr/>
                    <a:lstStyle/>
                    <a:p>
                      <a:r>
                        <a:rPr lang="en-US" sz="1600" strike="noStrike" dirty="0" smtClean="0"/>
                        <a:t>Roy Want</a:t>
                      </a:r>
                      <a:r>
                        <a:rPr lang="en-US" sz="1600" strike="noStrike" baseline="0" dirty="0" smtClean="0"/>
                        <a:t> </a:t>
                      </a:r>
                      <a:endParaRPr lang="en-US" sz="1600" strike="noStrike" dirty="0"/>
                    </a:p>
                  </a:txBody>
                  <a:tcPr marT="45712" marB="45712"/>
                </a:tc>
                <a:tc>
                  <a:txBody>
                    <a:bodyPr/>
                    <a:lstStyle/>
                    <a:p>
                      <a:r>
                        <a:rPr lang="en-US" sz="1600" strike="noStrike" dirty="0" smtClean="0"/>
                        <a:t>Aug. 30</a:t>
                      </a:r>
                      <a:r>
                        <a:rPr lang="en-US" sz="1600" strike="noStrike" baseline="30000" dirty="0" smtClean="0"/>
                        <a:t>th</a:t>
                      </a:r>
                      <a:r>
                        <a:rPr lang="en-US" sz="1600" strike="noStrike" dirty="0" smtClean="0"/>
                        <a:t> </a:t>
                      </a:r>
                      <a:r>
                        <a:rPr lang="en-US" sz="1600" strike="noStrike" dirty="0" err="1" smtClean="0"/>
                        <a:t>telecon</a:t>
                      </a:r>
                      <a:r>
                        <a:rPr lang="en-US" sz="1600" strike="noStrike" dirty="0" smtClean="0"/>
                        <a:t> minutes</a:t>
                      </a:r>
                      <a:endParaRPr lang="en-US" sz="1600" strike="noStrike" dirty="0"/>
                    </a:p>
                  </a:txBody>
                  <a:tcPr marT="45712" marB="45712"/>
                </a:tc>
                <a:tc>
                  <a:txBody>
                    <a:bodyPr/>
                    <a:lstStyle/>
                    <a:p>
                      <a:r>
                        <a:rPr lang="en-US" sz="1600" strike="noStrike" dirty="0" err="1" smtClean="0"/>
                        <a:t>Telecon</a:t>
                      </a:r>
                      <a:r>
                        <a:rPr lang="en-US" sz="1600" strike="noStrike" dirty="0" smtClean="0"/>
                        <a:t> minutes</a:t>
                      </a:r>
                      <a:endParaRPr lang="en-US" sz="1600" strike="noStrike" dirty="0"/>
                    </a:p>
                  </a:txBody>
                  <a:tcPr marT="45712" marB="45712"/>
                </a:tc>
              </a:tr>
              <a:tr h="157564">
                <a:tc>
                  <a:txBody>
                    <a:bodyPr/>
                    <a:lstStyle/>
                    <a:p>
                      <a:pPr marL="0" algn="l" defTabSz="914400" rtl="0" eaLnBrk="1" latinLnBrk="0" hangingPunct="1"/>
                      <a:r>
                        <a:rPr lang="en-US" sz="1600" strike="noStrike" kern="1200" dirty="0" smtClean="0">
                          <a:solidFill>
                            <a:schemeClr val="dk1"/>
                          </a:solidFill>
                          <a:latin typeface="+mn-lt"/>
                          <a:ea typeface="+mn-ea"/>
                          <a:cs typeface="+mn-cs"/>
                        </a:rPr>
                        <a:t>11-16-424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Allan Zhu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 </a:t>
                      </a:r>
                      <a:endParaRPr lang="en-US" sz="1600" strike="noStrike" kern="1200" dirty="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152392">
                <a:tc>
                  <a:txBody>
                    <a:bodyPr/>
                    <a:lstStyle/>
                    <a:p>
                      <a:r>
                        <a:rPr lang="en-US" sz="1600" strike="noStrike" dirty="0" smtClean="0"/>
                        <a:t>11-17-1305</a:t>
                      </a:r>
                      <a:endParaRPr lang="en-US" sz="1600" strike="noStrike" dirty="0"/>
                    </a:p>
                  </a:txBody>
                  <a:tcPr marT="45712" marB="45712"/>
                </a:tc>
                <a:tc>
                  <a:txBody>
                    <a:bodyPr/>
                    <a:lstStyle/>
                    <a:p>
                      <a:r>
                        <a:rPr lang="en-US" sz="1600" strike="noStrike" dirty="0" smtClean="0"/>
                        <a:t>Christian Berger</a:t>
                      </a:r>
                      <a:endParaRPr lang="en-US" sz="1600" strike="noStrike" dirty="0"/>
                    </a:p>
                  </a:txBody>
                  <a:tcPr marT="45712" marB="45712"/>
                </a:tc>
                <a:tc>
                  <a:txBody>
                    <a:bodyPr/>
                    <a:lstStyle/>
                    <a:p>
                      <a:r>
                        <a:rPr lang="en-US" sz="1600" strike="noStrike" kern="1200" dirty="0" smtClean="0">
                          <a:solidFill>
                            <a:schemeClr val="dk1"/>
                          </a:solidFill>
                          <a:effectLst/>
                          <a:latin typeface="+mn-lt"/>
                          <a:ea typeface="+mn-ea"/>
                          <a:cs typeface="+mn-cs"/>
                        </a:rPr>
                        <a:t>SU Sounding Measurement Exchange and Feedback</a:t>
                      </a:r>
                      <a:endParaRPr lang="en-US" sz="1600" strike="noStrike" dirty="0"/>
                    </a:p>
                  </a:txBody>
                  <a:tcPr marT="45712" marB="45712"/>
                </a:tc>
                <a:tc>
                  <a:txBody>
                    <a:bodyPr/>
                    <a:lstStyle/>
                    <a:p>
                      <a:r>
                        <a:rPr lang="en-US" sz="1600" strike="noStrike" dirty="0" smtClean="0"/>
                        <a:t>SFD</a:t>
                      </a:r>
                      <a:endParaRPr lang="en-US" sz="1600" strike="noStrike" dirty="0"/>
                    </a:p>
                  </a:txBody>
                  <a:tcPr marT="45712" marB="45712"/>
                </a:tc>
              </a:tr>
              <a:tr h="152392">
                <a:tc>
                  <a:txBody>
                    <a:bodyPr/>
                    <a:lstStyle/>
                    <a:p>
                      <a:r>
                        <a:rPr lang="en-US" sz="1600" b="0" strike="noStrike" dirty="0" smtClean="0"/>
                        <a:t>11-17-1308</a:t>
                      </a:r>
                      <a:endParaRPr lang="en-US" sz="1600" b="0" strike="noStrike" dirty="0"/>
                    </a:p>
                  </a:txBody>
                  <a:tcPr marT="45712" marB="45712"/>
                </a:tc>
                <a:tc>
                  <a:txBody>
                    <a:bodyPr/>
                    <a:lstStyle/>
                    <a:p>
                      <a:r>
                        <a:rPr lang="en-US" sz="1600" b="0" strike="noStrike" dirty="0" smtClean="0"/>
                        <a:t>Feng Jiang</a:t>
                      </a:r>
                      <a:endParaRPr lang="en-US" sz="1600" b="0" strike="noStrike" dirty="0"/>
                    </a:p>
                  </a:txBody>
                  <a:tcPr marT="45712" marB="45712"/>
                </a:tc>
                <a:tc>
                  <a:txBody>
                    <a:bodyPr/>
                    <a:lstStyle/>
                    <a:p>
                      <a:r>
                        <a:rPr lang="en-US" sz="1600" b="0" strike="noStrike" kern="1200" dirty="0" smtClean="0">
                          <a:solidFill>
                            <a:schemeClr val="dk1"/>
                          </a:solidFill>
                          <a:effectLst/>
                          <a:latin typeface="+mn-lt"/>
                          <a:ea typeface="+mn-ea"/>
                          <a:cs typeface="+mn-cs"/>
                        </a:rPr>
                        <a:t>Collaborative Time of Arrival (</a:t>
                      </a:r>
                      <a:r>
                        <a:rPr lang="en-US" sz="1600" b="0" strike="noStrike" kern="1200" dirty="0" err="1" smtClean="0">
                          <a:solidFill>
                            <a:schemeClr val="dk1"/>
                          </a:solidFill>
                          <a:effectLst/>
                          <a:latin typeface="+mn-lt"/>
                          <a:ea typeface="+mn-ea"/>
                          <a:cs typeface="+mn-cs"/>
                        </a:rPr>
                        <a:t>CToA</a:t>
                      </a:r>
                      <a:r>
                        <a:rPr lang="en-US" sz="1600" b="0" strike="noStrike" kern="1200" dirty="0" smtClean="0">
                          <a:solidFill>
                            <a:schemeClr val="dk1"/>
                          </a:solidFill>
                          <a:effectLst/>
                          <a:latin typeface="+mn-lt"/>
                          <a:ea typeface="+mn-ea"/>
                          <a:cs typeface="+mn-cs"/>
                        </a:rPr>
                        <a:t>)</a:t>
                      </a:r>
                      <a:endParaRPr lang="en-US" sz="1600" b="0" strike="noStrike" dirty="0"/>
                    </a:p>
                  </a:txBody>
                  <a:tcPr marT="45712" marB="45712"/>
                </a:tc>
                <a:tc>
                  <a:txBody>
                    <a:bodyPr/>
                    <a:lstStyle/>
                    <a:p>
                      <a:r>
                        <a:rPr lang="en-US" sz="1600" b="0" strike="noStrike" dirty="0" smtClean="0"/>
                        <a:t>Technical</a:t>
                      </a:r>
                      <a:endParaRPr lang="en-US" sz="1600" b="0" strike="noStrike" dirty="0"/>
                    </a:p>
                  </a:txBody>
                  <a:tcPr marT="45712" marB="45712"/>
                </a:tc>
              </a:tr>
              <a:tr h="0">
                <a:tc>
                  <a:txBody>
                    <a:bodyPr/>
                    <a:lstStyle/>
                    <a:p>
                      <a:r>
                        <a:rPr lang="en-US" sz="1600" b="0" strike="noStrike" dirty="0" smtClean="0"/>
                        <a:t>11-17-1309</a:t>
                      </a:r>
                      <a:endParaRPr lang="en-US" sz="1600" b="0" strike="noStrike"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strike="noStrike" dirty="0" smtClean="0"/>
                        <a:t>Feng Jiang</a:t>
                      </a:r>
                    </a:p>
                  </a:txBody>
                  <a:tcPr marT="45712" marB="45712"/>
                </a:tc>
                <a:tc>
                  <a:txBody>
                    <a:bodyPr/>
                    <a:lstStyle/>
                    <a:p>
                      <a:r>
                        <a:rPr lang="en-US" sz="1600" b="0" strike="noStrike" kern="1200" dirty="0" err="1" smtClean="0">
                          <a:solidFill>
                            <a:schemeClr val="dk1"/>
                          </a:solidFill>
                          <a:effectLst/>
                          <a:latin typeface="+mn-lt"/>
                          <a:ea typeface="+mn-ea"/>
                          <a:cs typeface="+mn-cs"/>
                        </a:rPr>
                        <a:t>CToA</a:t>
                      </a:r>
                      <a:r>
                        <a:rPr lang="en-US" sz="1600" b="0" strike="noStrike" kern="1200" dirty="0" smtClean="0">
                          <a:solidFill>
                            <a:schemeClr val="dk1"/>
                          </a:solidFill>
                          <a:effectLst/>
                          <a:latin typeface="+mn-lt"/>
                          <a:ea typeface="+mn-ea"/>
                          <a:cs typeface="+mn-cs"/>
                        </a:rPr>
                        <a:t> Protocol Analysis</a:t>
                      </a:r>
                      <a:endParaRPr lang="en-US" sz="1600" b="0" strike="noStrike" dirty="0"/>
                    </a:p>
                  </a:txBody>
                  <a:tcPr marT="45712" marB="45712"/>
                </a:tc>
                <a:tc>
                  <a:txBody>
                    <a:bodyPr/>
                    <a:lstStyle/>
                    <a:p>
                      <a:r>
                        <a:rPr lang="en-US" sz="1600" b="0" strike="noStrike" dirty="0" smtClean="0"/>
                        <a:t>Technical</a:t>
                      </a:r>
                      <a:endParaRPr lang="en-US" sz="1600" b="0" strike="noStrike" dirty="0"/>
                    </a:p>
                  </a:txBody>
                  <a:tcPr marT="45712" marB="45712"/>
                </a:tc>
              </a:tr>
              <a:tr h="213355">
                <a:tc>
                  <a:txBody>
                    <a:bodyPr/>
                    <a:lstStyle/>
                    <a:p>
                      <a:r>
                        <a:rPr lang="en-US" sz="1600" strike="noStrike" dirty="0" smtClean="0"/>
                        <a:t>11-17-1269</a:t>
                      </a:r>
                      <a:endParaRPr lang="en-US" sz="1600" strike="noStrike" dirty="0"/>
                    </a:p>
                  </a:txBody>
                  <a:tcPr marT="45712" marB="45712"/>
                </a:tc>
                <a:tc>
                  <a:txBody>
                    <a:bodyPr/>
                    <a:lstStyle/>
                    <a:p>
                      <a:r>
                        <a:rPr lang="en-US" sz="1600" strike="noStrike" dirty="0" smtClean="0"/>
                        <a:t>Erik Lindskog</a:t>
                      </a:r>
                      <a:endParaRPr lang="en-US" sz="1600" strike="noStrike" dirty="0"/>
                    </a:p>
                  </a:txBody>
                  <a:tcPr marT="45712" marB="45712"/>
                </a:tc>
                <a:tc>
                  <a:txBody>
                    <a:bodyPr/>
                    <a:lstStyle/>
                    <a:p>
                      <a:r>
                        <a:rPr lang="en-US" sz="1600" strike="noStrike" dirty="0" smtClean="0"/>
                        <a:t>Scalable Location Protocol</a:t>
                      </a:r>
                      <a:endParaRPr lang="en-US" sz="1600" strike="noStrike" dirty="0"/>
                    </a:p>
                  </a:txBody>
                  <a:tcPr marT="45712" marB="45712"/>
                </a:tc>
                <a:tc>
                  <a:txBody>
                    <a:bodyPr/>
                    <a:lstStyle/>
                    <a:p>
                      <a:r>
                        <a:rPr lang="en-US" sz="1600" strike="noStrike" dirty="0" smtClean="0"/>
                        <a:t>Technical</a:t>
                      </a:r>
                      <a:endParaRPr lang="en-US" sz="1600" strike="noStrike"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Erik Lindskog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Scalable Location Performance</a:t>
                      </a:r>
                      <a:r>
                        <a:rPr lang="en-US" sz="1600" b="1" strike="noStrike" kern="1200" dirty="0" smtClean="0">
                          <a:solidFill>
                            <a:schemeClr val="dk1"/>
                          </a:solidFill>
                          <a:effectLst/>
                          <a:latin typeface="+mn-lt"/>
                          <a:ea typeface="+mn-ea"/>
                          <a:cs typeface="+mn-cs"/>
                        </a:rPr>
                        <a:t>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554995580"/>
              </p:ext>
            </p:extLst>
          </p:nvPr>
        </p:nvGraphicFramePr>
        <p:xfrm>
          <a:off x="342106" y="1751013"/>
          <a:ext cx="8458200" cy="3886032"/>
        </p:xfrm>
        <a:graphic>
          <a:graphicData uri="http://schemas.openxmlformats.org/drawingml/2006/table">
            <a:tbl>
              <a:tblPr firstRow="1" bandRow="1">
                <a:tableStyleId>{21E4AEA4-8DFA-4A89-87EB-49C32662AFE0}</a:tableStyleId>
              </a:tblPr>
              <a:tblGrid>
                <a:gridCol w="1205558"/>
                <a:gridCol w="1512168"/>
                <a:gridCol w="3600400"/>
                <a:gridCol w="2140074"/>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59072">
                <a:tc>
                  <a:txBody>
                    <a:bodyPr/>
                    <a:lstStyle/>
                    <a:p>
                      <a:pPr marL="0" algn="l" defTabSz="914400" rtl="0" eaLnBrk="1" latinLnBrk="0" hangingPunct="1"/>
                      <a:r>
                        <a:rPr lang="en-US" sz="1600" kern="1200" dirty="0" smtClean="0">
                          <a:solidFill>
                            <a:schemeClr val="dk1"/>
                          </a:solidFill>
                          <a:effectLst/>
                          <a:latin typeface="+mn-lt"/>
                          <a:ea typeface="+mn-ea"/>
                          <a:cs typeface="+mn-cs"/>
                        </a:rPr>
                        <a:t>11-17-1372</a:t>
                      </a:r>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CP Replay Attack Protection </a:t>
                      </a:r>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Technical</a:t>
                      </a:r>
                      <a:endParaRPr lang="en-US" sz="1600" kern="1200" dirty="0">
                        <a:solidFill>
                          <a:schemeClr val="dk1"/>
                        </a:solidFill>
                        <a:effectLst/>
                        <a:latin typeface="+mn-lt"/>
                        <a:ea typeface="+mn-ea"/>
                        <a:cs typeface="+mn-cs"/>
                      </a:endParaRPr>
                    </a:p>
                  </a:txBody>
                  <a:tcPr marT="45712" marB="0"/>
                </a:tc>
              </a:tr>
              <a:tr h="259072">
                <a:tc>
                  <a:txBody>
                    <a:bodyPr/>
                    <a:lstStyle/>
                    <a:p>
                      <a:pPr marL="0" algn="l" defTabSz="914400" rtl="0" eaLnBrk="1" latinLnBrk="0" hangingPunct="1"/>
                      <a:r>
                        <a:rPr lang="en-US" sz="1600" strike="noStrike" kern="1200" dirty="0" smtClean="0">
                          <a:solidFill>
                            <a:schemeClr val="dk1"/>
                          </a:solidFill>
                          <a:latin typeface="+mn-lt"/>
                          <a:ea typeface="+mn-ea"/>
                          <a:cs typeface="+mn-cs"/>
                        </a:rPr>
                        <a:t>11-17-1373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FRD and SRD Text for PHY Security </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FRD/SFD</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11-17-1318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802.11az NGP CSD update</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CSD</a:t>
                      </a:r>
                      <a:endParaRPr lang="en-US" sz="1600" strike="noStrike" kern="1200" dirty="0">
                        <a:solidFill>
                          <a:schemeClr val="dk1"/>
                        </a:solidFill>
                        <a:latin typeface="+mn-lt"/>
                        <a:ea typeface="+mn-ea"/>
                        <a:cs typeface="+mn-cs"/>
                      </a:endParaRPr>
                    </a:p>
                  </a:txBody>
                  <a:tcPr marT="45712" marB="45712"/>
                </a:tc>
              </a:tr>
              <a:tr h="166662">
                <a:tc>
                  <a:txBody>
                    <a:bodyPr/>
                    <a:lstStyle/>
                    <a:p>
                      <a:pPr marL="0" algn="l" defTabSz="914400" rtl="0" eaLnBrk="1" latinLnBrk="0" hangingPunct="1"/>
                      <a:r>
                        <a:rPr lang="en-US" sz="1600" strike="noStrike" kern="1200" dirty="0" smtClean="0">
                          <a:solidFill>
                            <a:schemeClr val="dk1"/>
                          </a:solidFill>
                          <a:latin typeface="+mn-lt"/>
                          <a:ea typeface="+mn-ea"/>
                          <a:cs typeface="+mn-cs"/>
                        </a:rPr>
                        <a:t>11-17-1319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P802_11az_PAR_Modification</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PAR</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11-17-1378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SK Yong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Zero padded</a:t>
                      </a:r>
                      <a:r>
                        <a:rPr lang="en-US" sz="1600" strike="noStrike" kern="1200" baseline="0" noProof="0" dirty="0" smtClean="0">
                          <a:solidFill>
                            <a:schemeClr val="dk1"/>
                          </a:solidFill>
                          <a:latin typeface="+mn-lt"/>
                          <a:ea typeface="+mn-ea"/>
                          <a:cs typeface="+mn-cs"/>
                        </a:rPr>
                        <a:t> waveform</a:t>
                      </a:r>
                      <a:endParaRPr lang="en-US" sz="1600" strike="noStrike"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Technical</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11-17-1455</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effectLst/>
                          <a:latin typeface="+mn-lt"/>
                          <a:ea typeface="+mn-ea"/>
                          <a:cs typeface="+mn-cs"/>
                        </a:rPr>
                        <a:t>LMR Feedback Signaling for MU Measurements</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Ordering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Approval of working drafts.</a:t>
            </a:r>
          </a:p>
          <a:p>
            <a:pPr>
              <a:buFont typeface="Arial" panose="020B0604020202020204" pitchFamily="34" charset="0"/>
              <a:buChar char="•"/>
            </a:pPr>
            <a:r>
              <a:rPr lang="en-US" dirty="0" smtClean="0"/>
              <a:t>PAR and CSD change proposal discussion.</a:t>
            </a:r>
          </a:p>
          <a:p>
            <a:pPr>
              <a:buFont typeface="Arial" panose="020B0604020202020204" pitchFamily="34" charset="0"/>
              <a:buChar char="•"/>
            </a:pPr>
            <a:r>
              <a:rPr lang="en-US" dirty="0"/>
              <a:t>FRD comment resolution</a:t>
            </a:r>
          </a:p>
          <a:p>
            <a:pPr>
              <a:buFont typeface="Arial" panose="020B0604020202020204" pitchFamily="34" charset="0"/>
              <a:buChar char="•"/>
            </a:pPr>
            <a:r>
              <a:rPr lang="en-US" dirty="0" smtClean="0"/>
              <a:t>SFD text proposals</a:t>
            </a:r>
          </a:p>
          <a:p>
            <a:pPr>
              <a:buFont typeface="Arial" panose="020B0604020202020204" pitchFamily="34" charset="0"/>
              <a:buChar char="•"/>
            </a:pPr>
            <a:r>
              <a:rPr lang="en-US" dirty="0" smtClean="0"/>
              <a:t>Technical submissions</a:t>
            </a:r>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15" name="Group 14"/>
          <p:cNvGrpSpPr/>
          <p:nvPr/>
        </p:nvGrpSpPr>
        <p:grpSpPr>
          <a:xfrm>
            <a:off x="7164288" y="1796979"/>
            <a:ext cx="1008112" cy="2681088"/>
            <a:chOff x="7164288" y="1432125"/>
            <a:chExt cx="1008112" cy="2681088"/>
          </a:xfrm>
        </p:grpSpPr>
        <p:cxnSp>
          <p:nvCxnSpPr>
            <p:cNvPr id="8" name="Straight Arrow Connector 7"/>
            <p:cNvCxnSpPr>
              <a:stCxn id="10" idx="2"/>
              <a:endCxn id="11" idx="0"/>
            </p:cNvCxnSpPr>
            <p:nvPr/>
          </p:nvCxnSpPr>
          <p:spPr bwMode="auto">
            <a:xfrm>
              <a:off x="7668344" y="1893790"/>
              <a:ext cx="0" cy="1757758"/>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1432125"/>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Waikoloa, Hawaii</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Sep. 10</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-15</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smtClean="0">
                <a:solidFill>
                  <a:schemeClr val="tx2"/>
                </a:solidFill>
              </a:rPr>
              <a:t>Agenda For The Week</a:t>
            </a:r>
            <a:endParaRPr lang="en-US" dirty="0"/>
          </a:p>
        </p:txBody>
      </p:sp>
      <p:sp>
        <p:nvSpPr>
          <p:cNvPr id="13" name="Content Placeholder 2"/>
          <p:cNvSpPr>
            <a:spLocks noGrp="1"/>
          </p:cNvSpPr>
          <p:nvPr>
            <p:ph idx="1"/>
          </p:nvPr>
        </p:nvSpPr>
        <p:spPr>
          <a:xfrm>
            <a:off x="685800" y="1751014"/>
            <a:ext cx="7770813" cy="4343400"/>
          </a:xfrm>
        </p:spPr>
        <p:txBody>
          <a:bodyPr/>
          <a:lstStyle/>
          <a:p>
            <a:pPr algn="just">
              <a:spcBef>
                <a:spcPct val="20000"/>
              </a:spcBef>
              <a:buFontTx/>
              <a:buChar char="•"/>
            </a:pPr>
            <a:r>
              <a:rPr lang="en-US" altLang="en-US" sz="2000" b="0" dirty="0"/>
              <a:t>Call Meeting to </a:t>
            </a:r>
            <a:r>
              <a:rPr lang="en-US" altLang="en-US" sz="2000" b="0" dirty="0" smtClean="0"/>
              <a:t>Order</a:t>
            </a:r>
            <a:endParaRPr lang="en-US" altLang="en-US" sz="2000" b="0" dirty="0"/>
          </a:p>
          <a:p>
            <a:pPr algn="just">
              <a:spcBef>
                <a:spcPct val="20000"/>
              </a:spcBef>
              <a:buFontTx/>
              <a:buChar char="•"/>
            </a:pPr>
            <a:r>
              <a:rPr lang="en-US" altLang="en-US" sz="2000" b="0" dirty="0"/>
              <a:t>Patent Policy and </a:t>
            </a:r>
            <a:r>
              <a:rPr lang="en-US" altLang="en-US" sz="2000" b="0" dirty="0" smtClean="0"/>
              <a:t>Logistics</a:t>
            </a:r>
            <a:endParaRPr lang="en-US" altLang="en-US" sz="2000" b="0" dirty="0"/>
          </a:p>
          <a:p>
            <a:pPr algn="just">
              <a:spcBef>
                <a:spcPct val="20000"/>
              </a:spcBef>
              <a:buFontTx/>
              <a:buChar char="•"/>
            </a:pPr>
            <a:r>
              <a:rPr lang="en-US" altLang="en-US" sz="2000" b="0" dirty="0"/>
              <a:t>Last call for </a:t>
            </a:r>
            <a:r>
              <a:rPr lang="en-US" altLang="en-US" sz="2000" b="0" dirty="0" smtClean="0"/>
              <a:t>Submission</a:t>
            </a:r>
            <a:endParaRPr lang="en-US" altLang="en-US" sz="2000" b="0" dirty="0"/>
          </a:p>
          <a:p>
            <a:pPr algn="just">
              <a:spcBef>
                <a:spcPct val="20000"/>
              </a:spcBef>
              <a:buFontTx/>
              <a:buChar char="•"/>
            </a:pPr>
            <a:r>
              <a:rPr lang="en-US" altLang="en-US" sz="2000" b="0" dirty="0"/>
              <a:t>Agenda </a:t>
            </a:r>
            <a:r>
              <a:rPr lang="en-US" altLang="en-US" sz="2000" b="0" dirty="0" smtClean="0"/>
              <a:t>Setting</a:t>
            </a:r>
            <a:endParaRPr lang="en-US" altLang="en-US" sz="2000" b="0" dirty="0"/>
          </a:p>
          <a:p>
            <a:pPr algn="just">
              <a:spcBef>
                <a:spcPct val="20000"/>
              </a:spcBef>
              <a:buFontTx/>
              <a:buChar char="•"/>
            </a:pPr>
            <a:r>
              <a:rPr lang="en-US" altLang="en-US" sz="2000" b="0" dirty="0"/>
              <a:t>Approval </a:t>
            </a:r>
            <a:r>
              <a:rPr lang="en-US" altLang="en-US" sz="2000" b="0" dirty="0" smtClean="0"/>
              <a:t>of </a:t>
            </a:r>
            <a:r>
              <a:rPr lang="en-US" altLang="en-US" sz="2000" b="0" dirty="0"/>
              <a:t>minutes </a:t>
            </a:r>
            <a:r>
              <a:rPr lang="en-US" altLang="en-US" sz="2000" b="0" dirty="0" smtClean="0"/>
              <a:t>from previous </a:t>
            </a:r>
            <a:r>
              <a:rPr lang="en-US" altLang="en-US" sz="2000" b="0" dirty="0"/>
              <a:t>meeting </a:t>
            </a:r>
            <a:r>
              <a:rPr lang="en-US" altLang="en-US" sz="2000" b="0" dirty="0" smtClean="0"/>
              <a:t>and </a:t>
            </a:r>
            <a:r>
              <a:rPr lang="en-US" altLang="en-US" sz="2000" b="0" dirty="0" err="1" smtClean="0"/>
              <a:t>telecon</a:t>
            </a:r>
            <a:r>
              <a:rPr lang="en-US" altLang="en-US" sz="2000" b="0" dirty="0" smtClean="0"/>
              <a:t>.</a:t>
            </a:r>
            <a:endParaRPr lang="en-US" altLang="en-US" sz="2000" b="0" dirty="0" smtClean="0"/>
          </a:p>
          <a:p>
            <a:pPr algn="just">
              <a:spcBef>
                <a:spcPct val="20000"/>
              </a:spcBef>
              <a:buFontTx/>
              <a:buChar char="•"/>
            </a:pPr>
            <a:r>
              <a:rPr lang="en-US" altLang="en-US" sz="2000" b="0" dirty="0" smtClean="0"/>
              <a:t>Approval </a:t>
            </a:r>
            <a:r>
              <a:rPr lang="en-US" altLang="en-US" sz="2000" b="0" dirty="0" smtClean="0"/>
              <a:t>of FRD working </a:t>
            </a:r>
            <a:r>
              <a:rPr lang="en-US" altLang="en-US" sz="2000" b="0" dirty="0" smtClean="0"/>
              <a:t>draft.</a:t>
            </a:r>
            <a:endParaRPr lang="en-US" altLang="en-US" sz="2000" b="0" dirty="0" smtClean="0"/>
          </a:p>
          <a:p>
            <a:pPr algn="just">
              <a:spcBef>
                <a:spcPct val="20000"/>
              </a:spcBef>
              <a:buFontTx/>
              <a:buChar char="•"/>
            </a:pPr>
            <a:r>
              <a:rPr lang="en-US" altLang="en-US" sz="2000" b="0" dirty="0" smtClean="0"/>
              <a:t>Approval of </a:t>
            </a:r>
            <a:r>
              <a:rPr lang="en-US" altLang="en-US" sz="2000" b="0" dirty="0" smtClean="0"/>
              <a:t>SFD </a:t>
            </a:r>
            <a:r>
              <a:rPr lang="en-US" altLang="en-US" sz="2000" b="0" dirty="0" smtClean="0"/>
              <a:t>working </a:t>
            </a:r>
            <a:r>
              <a:rPr lang="en-US" altLang="en-US" sz="2000" b="0" dirty="0" smtClean="0"/>
              <a:t>draft.</a:t>
            </a:r>
          </a:p>
          <a:p>
            <a:pPr algn="just">
              <a:spcBef>
                <a:spcPct val="20000"/>
              </a:spcBef>
              <a:buFontTx/>
              <a:buChar char="•"/>
            </a:pPr>
            <a:r>
              <a:rPr lang="en-US" altLang="en-US" sz="2000" b="0" dirty="0" smtClean="0"/>
              <a:t>Review PAR and CSD proposal.</a:t>
            </a:r>
          </a:p>
          <a:p>
            <a:pPr algn="just">
              <a:spcBef>
                <a:spcPct val="20000"/>
              </a:spcBef>
              <a:buFontTx/>
              <a:buChar char="•"/>
            </a:pPr>
            <a:r>
              <a:rPr lang="en-US" altLang="en-US" sz="2000" b="0" dirty="0" smtClean="0"/>
              <a:t>Review FRD and SFD related text submissions.</a:t>
            </a:r>
          </a:p>
          <a:p>
            <a:pPr algn="just">
              <a:spcBef>
                <a:spcPct val="20000"/>
              </a:spcBef>
              <a:buFontTx/>
              <a:buChar char="•"/>
            </a:pPr>
            <a:r>
              <a:rPr lang="en-US" altLang="en-US" sz="2000" b="0" dirty="0" smtClean="0"/>
              <a:t>Review technical submissions.</a:t>
            </a:r>
          </a:p>
          <a:p>
            <a:pPr algn="just">
              <a:spcBef>
                <a:spcPct val="20000"/>
              </a:spcBef>
              <a:buFontTx/>
              <a:buChar char="•"/>
            </a:pPr>
            <a:r>
              <a:rPr lang="en-US" altLang="en-US" sz="2000" b="0" dirty="0" smtClean="0"/>
              <a:t>Review readiness to start amendment text.</a:t>
            </a:r>
          </a:p>
          <a:p>
            <a:pPr algn="just">
              <a:spcBef>
                <a:spcPct val="20000"/>
              </a:spcBef>
              <a:buFontTx/>
              <a:buChar char="•"/>
            </a:pPr>
            <a:r>
              <a:rPr lang="en-US" altLang="en-US" sz="2000" b="0" dirty="0" smtClean="0"/>
              <a:t>Review revised timelines.</a:t>
            </a:r>
          </a:p>
          <a:p>
            <a:pPr algn="just">
              <a:spcBef>
                <a:spcPct val="20000"/>
              </a:spcBef>
              <a:buFontTx/>
              <a:buChar char="•"/>
            </a:pPr>
            <a:endParaRPr lang="en-US" altLang="en-US" sz="2000" b="0" dirty="0" smtClean="0"/>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2026660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a:t>
            </a:r>
            <a:r>
              <a:rPr lang="en-US" altLang="en-US" sz="2000" b="0" dirty="0" smtClean="0"/>
              <a:t>10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a:t>Approval of </a:t>
            </a:r>
            <a:r>
              <a:rPr lang="en-US" altLang="en-US" sz="2000" b="0" dirty="0" smtClean="0"/>
              <a:t>Aug. 30</a:t>
            </a:r>
            <a:r>
              <a:rPr lang="en-US" altLang="en-US" sz="2000" b="0" baseline="30000" dirty="0" smtClean="0"/>
              <a:t>th</a:t>
            </a:r>
            <a:r>
              <a:rPr lang="en-US" altLang="en-US" sz="2000" b="0" dirty="0" smtClean="0"/>
              <a:t> teleconference minutes </a:t>
            </a:r>
            <a:r>
              <a:rPr lang="en-US" altLang="en-US" sz="2000" b="0" dirty="0"/>
              <a:t>(5min)</a:t>
            </a:r>
          </a:p>
          <a:p>
            <a:pPr algn="just">
              <a:spcBef>
                <a:spcPct val="20000"/>
              </a:spcBef>
              <a:buFontTx/>
              <a:buChar char="•"/>
            </a:pPr>
            <a:r>
              <a:rPr lang="en-US" altLang="en-US" sz="2000" b="0" dirty="0" smtClean="0"/>
              <a:t>Approval of FRD working draft (10min)</a:t>
            </a:r>
          </a:p>
          <a:p>
            <a:pPr algn="just">
              <a:spcBef>
                <a:spcPct val="20000"/>
              </a:spcBef>
              <a:buFontTx/>
              <a:buChar char="•"/>
            </a:pPr>
            <a:r>
              <a:rPr lang="en-US" altLang="en-US" sz="2000" b="0" dirty="0" smtClean="0"/>
              <a:t>Approval of </a:t>
            </a:r>
            <a:r>
              <a:rPr lang="en-US" altLang="en-US" sz="2000" b="0" dirty="0" smtClean="0"/>
              <a:t>SFD </a:t>
            </a:r>
            <a:r>
              <a:rPr lang="en-US" altLang="en-US" sz="2000" b="0" dirty="0" smtClean="0"/>
              <a:t>working draft (10min)</a:t>
            </a:r>
          </a:p>
          <a:p>
            <a:pPr algn="just">
              <a:spcBef>
                <a:spcPct val="20000"/>
              </a:spcBef>
              <a:buFontTx/>
              <a:buChar char="•"/>
            </a:pPr>
            <a:r>
              <a:rPr lang="en-US" altLang="en-US" sz="2000" b="0" dirty="0"/>
              <a:t>Review PAR and CSD proposal (as time permits).</a:t>
            </a:r>
          </a:p>
          <a:p>
            <a:pPr algn="just">
              <a:spcBef>
                <a:spcPct val="20000"/>
              </a:spcBef>
              <a:buFontTx/>
              <a:buChar char="•"/>
            </a:pPr>
            <a:r>
              <a:rPr lang="en-US" altLang="en-US" sz="2000" b="0" dirty="0" smtClean="0"/>
              <a:t>Review FRD and SFD related text</a:t>
            </a:r>
          </a:p>
          <a:p>
            <a:pPr algn="just">
              <a:spcBef>
                <a:spcPct val="20000"/>
              </a:spcBef>
              <a:buFontTx/>
              <a:buChar char="•"/>
            </a:pPr>
            <a:r>
              <a:rPr lang="en-US" altLang="en-US" sz="2000" b="0" dirty="0" smtClean="0"/>
              <a:t>Review technical submissions </a:t>
            </a:r>
            <a:endParaRPr lang="en-US" altLang="en-US" sz="2000" b="0" dirty="0" smtClean="0"/>
          </a:p>
          <a:p>
            <a:pPr marL="0" indent="0" algn="just">
              <a:spcBef>
                <a:spcPct val="20000"/>
              </a:spcBef>
            </a:pP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613899972"/>
              </p:ext>
            </p:extLst>
          </p:nvPr>
        </p:nvGraphicFramePr>
        <p:xfrm>
          <a:off x="288826" y="1507333"/>
          <a:ext cx="8640960" cy="4023224"/>
        </p:xfrm>
        <a:graphic>
          <a:graphicData uri="http://schemas.openxmlformats.org/drawingml/2006/table">
            <a:tbl>
              <a:tblPr firstRow="1" bandRow="1">
                <a:tableStyleId>{21E4AEA4-8DFA-4A89-87EB-49C32662AFE0}</a:tableStyleId>
              </a:tblPr>
              <a:tblGrid>
                <a:gridCol w="1186830"/>
                <a:gridCol w="1471927"/>
                <a:gridCol w="3175738"/>
                <a:gridCol w="1772505"/>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September</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10min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11-17-1171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July 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a:t>
                      </a:r>
                      <a:r>
                        <a:rPr lang="en-US" sz="1600" kern="1200" dirty="0" smtClean="0">
                          <a:solidFill>
                            <a:schemeClr val="dk1"/>
                          </a:solidFill>
                          <a:latin typeface="+mn-lt"/>
                          <a:ea typeface="+mn-ea"/>
                          <a:cs typeface="+mn-cs"/>
                        </a:rPr>
                        <a:t>min</a:t>
                      </a:r>
                    </a:p>
                  </a:txBody>
                  <a:tcPr marT="45712" marB="45712"/>
                </a:tc>
              </a:tr>
              <a:tr h="152392">
                <a:tc>
                  <a:txBody>
                    <a:bodyPr/>
                    <a:lstStyle/>
                    <a:p>
                      <a:r>
                        <a:rPr lang="en-US" sz="1600" dirty="0" smtClean="0"/>
                        <a:t>11-17-1385</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Aug. 30</a:t>
                      </a:r>
                      <a:r>
                        <a:rPr lang="en-US" sz="1600" baseline="30000" dirty="0" smtClean="0"/>
                        <a:t>th</a:t>
                      </a:r>
                      <a:r>
                        <a:rPr lang="en-US" sz="1600" dirty="0" smtClean="0"/>
                        <a:t> </a:t>
                      </a:r>
                      <a:r>
                        <a:rPr lang="en-US" sz="1600" dirty="0" err="1" smtClean="0"/>
                        <a:t>telecon</a:t>
                      </a:r>
                      <a:r>
                        <a:rPr lang="en-US" sz="1600" baseline="0" dirty="0" smtClean="0"/>
                        <a:t> minutes</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c>
                  <a:txBody>
                    <a:bodyPr/>
                    <a:lstStyle/>
                    <a:p>
                      <a:r>
                        <a:rPr lang="en-US" sz="1600" dirty="0" smtClean="0"/>
                        <a:t>5 </a:t>
                      </a:r>
                      <a:r>
                        <a:rPr lang="en-US" sz="1600" dirty="0" smtClean="0"/>
                        <a:t>min</a:t>
                      </a:r>
                      <a:endParaRPr lang="en-US" sz="1600" dirty="0"/>
                    </a:p>
                  </a:txBody>
                  <a:tcPr marT="45712" marB="45712"/>
                </a:tc>
              </a:tr>
              <a:tr h="152392">
                <a:tc>
                  <a:txBody>
                    <a:bodyPr/>
                    <a:lstStyle/>
                    <a:p>
                      <a:pPr marL="0" algn="l" defTabSz="914400" rtl="0" eaLnBrk="1" latinLnBrk="0" hangingPunct="1"/>
                      <a:r>
                        <a:rPr lang="en-US" sz="1600" kern="1200" dirty="0" smtClean="0">
                          <a:solidFill>
                            <a:schemeClr val="dk1"/>
                          </a:solidFill>
                          <a:latin typeface="+mn-lt"/>
                          <a:ea typeface="+mn-ea"/>
                          <a:cs typeface="+mn-cs"/>
                        </a:rPr>
                        <a:t>11-16-424</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Allan Zhu</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baseline="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a:t>
                      </a:r>
                      <a:r>
                        <a:rPr lang="en-US" sz="1600" kern="1200" baseline="0" dirty="0" smtClean="0">
                          <a:solidFill>
                            <a:schemeClr val="dk1"/>
                          </a:solidFill>
                          <a:latin typeface="+mn-lt"/>
                          <a:ea typeface="+mn-ea"/>
                          <a:cs typeface="+mn-cs"/>
                        </a:rPr>
                        <a:t>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10 min</a:t>
                      </a:r>
                    </a:p>
                  </a:txBody>
                  <a:tcPr marT="45712" marB="45712"/>
                </a:tc>
              </a:tr>
              <a:tr h="305408">
                <a:tc>
                  <a:txBody>
                    <a:bodyPr/>
                    <a:lstStyle/>
                    <a:p>
                      <a:pPr marL="0" algn="l" defTabSz="914400" rtl="0" eaLnBrk="1" latinLnBrk="0" hangingPunct="1"/>
                      <a:r>
                        <a:rPr lang="en-US" sz="1600" kern="1200" dirty="0" smtClean="0">
                          <a:solidFill>
                            <a:schemeClr val="dk1"/>
                          </a:solidFill>
                          <a:latin typeface="+mn-lt"/>
                          <a:ea typeface="+mn-ea"/>
                          <a:cs typeface="+mn-cs"/>
                        </a:rPr>
                        <a:t>11-1319</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SK Yang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P802_11az_PAR_Modification</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c>
                  <a:txBody>
                    <a:bodyPr/>
                    <a:lstStyle/>
                    <a:p>
                      <a:r>
                        <a:rPr lang="en-US" sz="1600" dirty="0" smtClean="0"/>
                        <a:t>45 min</a:t>
                      </a:r>
                      <a:endParaRPr lang="en-US" sz="1600" dirty="0"/>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11-1318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SK Yang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802.11az NGP CSD update</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CSD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30 min</a:t>
                      </a:r>
                      <a:endParaRPr lang="en-US" sz="1600" kern="1200" dirty="0">
                        <a:solidFill>
                          <a:schemeClr val="dk1"/>
                        </a:solidFill>
                        <a:latin typeface="+mn-lt"/>
                        <a:ea typeface="+mn-ea"/>
                        <a:cs typeface="+mn-cs"/>
                      </a:endParaRPr>
                    </a:p>
                  </a:txBody>
                  <a:tcPr marT="45712" marB="45712"/>
                </a:tc>
              </a:tr>
              <a:tr h="365752">
                <a:tc>
                  <a:txBody>
                    <a:bodyPr/>
                    <a:lstStyle/>
                    <a:p>
                      <a:r>
                        <a:rPr lang="en-US" sz="1600" dirty="0" smtClean="0"/>
                        <a:t>11-17-1305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kern="1200" dirty="0" smtClean="0">
                          <a:solidFill>
                            <a:schemeClr val="dk1"/>
                          </a:solidFill>
                          <a:effectLst/>
                          <a:latin typeface="+mn-lt"/>
                          <a:ea typeface="+mn-ea"/>
                          <a:cs typeface="+mn-cs"/>
                        </a:rPr>
                        <a:t>SU Sounding Measurement Exchange and Feedback</a:t>
                      </a:r>
                      <a:endParaRPr lang="en-US" sz="1600" dirty="0"/>
                    </a:p>
                  </a:txBody>
                  <a:tcPr marT="45712" marB="45712"/>
                </a:tc>
                <a:tc>
                  <a:txBody>
                    <a:bodyPr/>
                    <a:lstStyle/>
                    <a:p>
                      <a:r>
                        <a:rPr lang="en-US" sz="1600" dirty="0" smtClean="0"/>
                        <a:t>SFD</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time permits.</a:t>
                      </a:r>
                    </a:p>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11-17/1171r0 “</a:t>
            </a:r>
            <a:r>
              <a:rPr lang="en-US" dirty="0"/>
              <a:t>Meeting Minutes </a:t>
            </a:r>
            <a:r>
              <a:rPr lang="en-US" dirty="0" smtClean="0"/>
              <a:t>July 2017 </a:t>
            </a:r>
            <a:r>
              <a:rPr lang="en-US" dirty="0"/>
              <a:t>Session</a:t>
            </a:r>
            <a:r>
              <a:rPr lang="en-US" b="0" dirty="0" smtClean="0"/>
              <a:t>” </a:t>
            </a:r>
            <a:r>
              <a:rPr lang="en-US" b="0" dirty="0"/>
              <a:t>posted to Mentor </a:t>
            </a:r>
            <a:r>
              <a:rPr lang="en-US" b="0" dirty="0" smtClean="0"/>
              <a:t>on July 30</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11-17/1171r0 as </a:t>
            </a:r>
            <a:r>
              <a:rPr lang="en-US" b="0" dirty="0" err="1" smtClean="0"/>
              <a:t>TGaz</a:t>
            </a:r>
            <a:r>
              <a:rPr lang="en-US" b="0" dirty="0" smtClean="0"/>
              <a:t> </a:t>
            </a:r>
            <a:r>
              <a:rPr lang="en-US" b="0" dirty="0"/>
              <a:t>meeting minutes for the </a:t>
            </a:r>
            <a:r>
              <a:rPr lang="en-US" b="0" dirty="0" smtClean="0"/>
              <a:t>July meeting</a:t>
            </a:r>
            <a:r>
              <a:rPr lang="en-US" b="0" dirty="0"/>
              <a:t>. </a:t>
            </a:r>
          </a:p>
          <a:p>
            <a:endParaRPr lang="en-US" b="0" dirty="0" smtClean="0"/>
          </a:p>
          <a:p>
            <a:r>
              <a:rPr lang="en-US" b="0" dirty="0" smtClean="0"/>
              <a:t>Moved by:</a:t>
            </a:r>
            <a:endParaRPr lang="en-US" b="0" dirty="0"/>
          </a:p>
          <a:p>
            <a:r>
              <a:rPr lang="en-US" b="0" dirty="0"/>
              <a:t>Seconded by</a:t>
            </a:r>
            <a:r>
              <a:rPr lang="en-US" b="0" dirty="0" smtClean="0"/>
              <a:t>:</a:t>
            </a:r>
            <a:endParaRPr lang="en-US" b="0" dirty="0"/>
          </a:p>
          <a:p>
            <a:r>
              <a:rPr lang="en-US" b="0" dirty="0"/>
              <a:t>Results (Y/N/A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Aug. 30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11-17/1385r0 “</a:t>
            </a:r>
            <a:r>
              <a:rPr lang="en-US" b="0" dirty="0" err="1" smtClean="0"/>
              <a:t>TGaz</a:t>
            </a:r>
            <a:r>
              <a:rPr lang="en-US" b="0" dirty="0" smtClean="0"/>
              <a:t> Teleconference Minutes August 30</a:t>
            </a:r>
            <a:r>
              <a:rPr lang="en-US" b="0" baseline="30000" dirty="0" smtClean="0"/>
              <a:t>th</a:t>
            </a:r>
            <a:r>
              <a:rPr lang="en-US" b="0" dirty="0" smtClean="0"/>
              <a:t>  2017” </a:t>
            </a:r>
            <a:r>
              <a:rPr lang="en-US" b="0" dirty="0"/>
              <a:t>posted to Mentor </a:t>
            </a:r>
            <a:r>
              <a:rPr lang="en-US" b="0" dirty="0" smtClean="0"/>
              <a:t>on Sep. 8</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11-17/1385r0 as </a:t>
            </a:r>
            <a:r>
              <a:rPr lang="en-US" b="0" dirty="0" err="1" smtClean="0"/>
              <a:t>TGaz</a:t>
            </a:r>
            <a:r>
              <a:rPr lang="en-US" b="0" dirty="0" smtClean="0"/>
              <a:t> </a:t>
            </a:r>
            <a:r>
              <a:rPr lang="en-US" b="0" dirty="0"/>
              <a:t>meeting minutes for the </a:t>
            </a:r>
            <a:r>
              <a:rPr lang="en-US" b="0" dirty="0" smtClean="0"/>
              <a:t>Aug. 30</a:t>
            </a:r>
            <a:r>
              <a:rPr lang="en-US" b="0" baseline="30000" dirty="0" smtClean="0"/>
              <a:t>th</a:t>
            </a:r>
            <a:r>
              <a:rPr lang="en-US" b="0" dirty="0" smtClean="0"/>
              <a:t> </a:t>
            </a:r>
            <a:r>
              <a:rPr lang="en-US" b="0" dirty="0" err="1" smtClean="0"/>
              <a:t>telecon</a:t>
            </a:r>
            <a:r>
              <a:rPr lang="en-US" b="0" dirty="0" smtClean="0"/>
              <a:t>. </a:t>
            </a:r>
            <a:endParaRPr lang="en-US" b="0" dirty="0"/>
          </a:p>
          <a:p>
            <a:endParaRPr lang="en-US" b="0" dirty="0" smtClean="0"/>
          </a:p>
          <a:p>
            <a:r>
              <a:rPr lang="en-US" b="0" dirty="0" smtClean="0"/>
              <a:t>Moved by:</a:t>
            </a:r>
            <a:endParaRPr lang="en-US" b="0" dirty="0"/>
          </a:p>
          <a:p>
            <a:r>
              <a:rPr lang="en-US" b="0" dirty="0"/>
              <a:t>Seconded by</a:t>
            </a:r>
            <a:r>
              <a:rPr lang="en-US" b="0" dirty="0" smtClean="0"/>
              <a:t>:</a:t>
            </a:r>
            <a:endParaRPr lang="en-US" b="0" dirty="0"/>
          </a:p>
          <a:p>
            <a:r>
              <a:rPr lang="en-US" b="0" dirty="0"/>
              <a:t>Results (Y/N/A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137496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FRD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11-16/424r7 “Proposed 802.11az Functional Requirements” </a:t>
            </a:r>
            <a:r>
              <a:rPr lang="en-US" b="0" dirty="0"/>
              <a:t>posted to Mentor </a:t>
            </a:r>
            <a:r>
              <a:rPr lang="en-US" b="0" dirty="0" smtClean="0"/>
              <a:t>on ???. </a:t>
            </a:r>
            <a:endParaRPr lang="en-US" b="0" dirty="0"/>
          </a:p>
          <a:p>
            <a:endParaRPr lang="en-US" dirty="0"/>
          </a:p>
          <a:p>
            <a:r>
              <a:rPr lang="en-US" dirty="0"/>
              <a:t>Motion:</a:t>
            </a:r>
          </a:p>
          <a:p>
            <a:pPr marL="0" indent="0"/>
            <a:r>
              <a:rPr lang="en-US" b="0" dirty="0" smtClean="0"/>
              <a:t>Move to adopt document 11-16/424r7 as </a:t>
            </a:r>
            <a:r>
              <a:rPr lang="en-US" b="0" dirty="0" err="1" smtClean="0"/>
              <a:t>TGaz</a:t>
            </a:r>
            <a:r>
              <a:rPr lang="en-US" b="0" dirty="0" smtClean="0"/>
              <a:t> Working Draft Functional Requirement Document. </a:t>
            </a:r>
            <a:endParaRPr lang="en-US" b="0" dirty="0"/>
          </a:p>
          <a:p>
            <a:endParaRPr lang="en-US" b="0" dirty="0" smtClean="0"/>
          </a:p>
          <a:p>
            <a:r>
              <a:rPr lang="en-US" b="0" dirty="0" smtClean="0"/>
              <a:t>Moved by: </a:t>
            </a:r>
          </a:p>
          <a:p>
            <a:r>
              <a:rPr lang="en-US" b="0" dirty="0" smtClean="0"/>
              <a:t>Seconded </a:t>
            </a:r>
            <a:r>
              <a:rPr lang="en-US" b="0" dirty="0"/>
              <a:t>by</a:t>
            </a:r>
            <a:r>
              <a:rPr lang="en-US" b="0" dirty="0" smtClean="0"/>
              <a:t>:</a:t>
            </a:r>
          </a:p>
          <a:p>
            <a:r>
              <a:rPr lang="en-US" b="0" dirty="0" smtClean="0"/>
              <a:t>Results </a:t>
            </a:r>
            <a:r>
              <a:rPr lang="en-US" b="0" dirty="0"/>
              <a:t>(Y/N/A</a:t>
            </a:r>
            <a:r>
              <a:rPr lang="en-US" b="0" dirty="0" smtClean="0"/>
              <a:t>):</a:t>
            </a:r>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4524652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SFD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11-17/462r6 “Proposed 802.11az Functional Requirements” </a:t>
            </a:r>
            <a:r>
              <a:rPr lang="en-US" b="0" dirty="0"/>
              <a:t>posted to Mentor </a:t>
            </a:r>
            <a:r>
              <a:rPr lang="en-US" b="0" dirty="0" smtClean="0"/>
              <a:t>on ???. </a:t>
            </a:r>
            <a:endParaRPr lang="en-US" b="0" dirty="0"/>
          </a:p>
          <a:p>
            <a:endParaRPr lang="en-US" dirty="0"/>
          </a:p>
          <a:p>
            <a:r>
              <a:rPr lang="en-US" dirty="0"/>
              <a:t>Motion:</a:t>
            </a:r>
          </a:p>
          <a:p>
            <a:pPr marL="0" indent="0"/>
            <a:r>
              <a:rPr lang="en-US" b="0" dirty="0" smtClean="0"/>
              <a:t>Move to adopt document 11-16/462r6 as </a:t>
            </a:r>
            <a:r>
              <a:rPr lang="en-US" b="0" dirty="0" err="1" smtClean="0"/>
              <a:t>TGaz</a:t>
            </a:r>
            <a:r>
              <a:rPr lang="en-US" b="0" dirty="0" smtClean="0"/>
              <a:t> Working Draft Spec Framework Document. </a:t>
            </a:r>
            <a:endParaRPr lang="en-US" b="0" dirty="0"/>
          </a:p>
          <a:p>
            <a:endParaRPr lang="en-US" b="0" dirty="0" smtClean="0"/>
          </a:p>
          <a:p>
            <a:r>
              <a:rPr lang="en-US" b="0" dirty="0" smtClean="0"/>
              <a:t>Moved by: </a:t>
            </a:r>
          </a:p>
          <a:p>
            <a:r>
              <a:rPr lang="en-US" b="0" dirty="0" smtClean="0"/>
              <a:t>Seconded </a:t>
            </a:r>
            <a:r>
              <a:rPr lang="en-US" b="0" dirty="0"/>
              <a:t>by</a:t>
            </a:r>
            <a:r>
              <a:rPr lang="en-US" b="0" dirty="0" smtClean="0"/>
              <a:t>:</a:t>
            </a:r>
          </a:p>
          <a:p>
            <a:r>
              <a:rPr lang="en-US" b="0" dirty="0" smtClean="0"/>
              <a:t>Results </a:t>
            </a:r>
            <a:r>
              <a:rPr lang="en-US" b="0" dirty="0"/>
              <a:t>(Y/N/A</a:t>
            </a:r>
            <a:r>
              <a:rPr lang="en-US" b="0" dirty="0" smtClean="0"/>
              <a:t>):</a:t>
            </a:r>
          </a:p>
        </p:txBody>
      </p:sp>
      <p:sp>
        <p:nvSpPr>
          <p:cNvPr id="15"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2099278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29</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September Waikoloa, Hawaii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756468653"/>
              </p:ext>
            </p:extLst>
          </p:nvPr>
        </p:nvGraphicFramePr>
        <p:xfrm>
          <a:off x="400113" y="1484784"/>
          <a:ext cx="8342185" cy="3667528"/>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600" kern="1200" dirty="0" smtClean="0">
                          <a:solidFill>
                            <a:schemeClr val="dk1"/>
                          </a:solidFill>
                          <a:latin typeface="+mn-lt"/>
                          <a:ea typeface="+mn-ea"/>
                          <a:cs typeface="+mn-cs"/>
                        </a:rPr>
                        <a:t>11-1318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SK Yang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802.11az NGP CSD update</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CSD</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20</a:t>
                      </a:r>
                      <a:r>
                        <a:rPr lang="en-US" sz="1600" kern="1200" baseline="0" dirty="0" smtClean="0">
                          <a:solidFill>
                            <a:schemeClr val="dk1"/>
                          </a:solidFill>
                          <a:latin typeface="+mn-lt"/>
                          <a:ea typeface="+mn-ea"/>
                          <a:cs typeface="+mn-cs"/>
                        </a:rPr>
                        <a:t> min</a:t>
                      </a:r>
                      <a:endParaRPr lang="en-US" sz="1600" kern="1200" dirty="0">
                        <a:solidFill>
                          <a:schemeClr val="dk1"/>
                        </a:solidFill>
                        <a:latin typeface="+mn-lt"/>
                        <a:ea typeface="+mn-ea"/>
                        <a:cs typeface="+mn-cs"/>
                      </a:endParaRPr>
                    </a:p>
                  </a:txBody>
                  <a:tcPr marT="45712" marB="45712"/>
                </a:tc>
              </a:tr>
              <a:tr h="0">
                <a:tc>
                  <a:txBody>
                    <a:bodyPr/>
                    <a:lstStyle/>
                    <a:p>
                      <a:r>
                        <a:rPr lang="en-US" sz="1600" dirty="0" smtClean="0"/>
                        <a:t>11-17-1305</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kern="1200" dirty="0" smtClean="0">
                          <a:solidFill>
                            <a:schemeClr val="dk1"/>
                          </a:solidFill>
                          <a:effectLst/>
                          <a:latin typeface="+mn-lt"/>
                          <a:ea typeface="+mn-ea"/>
                          <a:cs typeface="+mn-cs"/>
                        </a:rPr>
                        <a:t>SU Sounding Measurement Exchange and Feedback</a:t>
                      </a:r>
                      <a:endParaRPr lang="en-US" sz="1600" dirty="0"/>
                    </a:p>
                  </a:txBody>
                  <a:tcPr marT="45712" marB="45712"/>
                </a:tc>
                <a:tc>
                  <a:txBody>
                    <a:bodyPr/>
                    <a:lstStyle/>
                    <a:p>
                      <a:r>
                        <a:rPr lang="en-US" sz="1600" dirty="0" smtClean="0"/>
                        <a:t>SFD</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30 min.</a:t>
                      </a:r>
                      <a:endParaRPr lang="en-US" sz="1600" kern="1200" dirty="0" smtClean="0">
                        <a:solidFill>
                          <a:schemeClr val="dk1"/>
                        </a:solidFill>
                        <a:latin typeface="+mn-lt"/>
                        <a:ea typeface="+mn-ea"/>
                        <a:cs typeface="+mn-cs"/>
                      </a:endParaRPr>
                    </a:p>
                  </a:txBody>
                  <a:tcPr marT="45712" marB="45712"/>
                </a:tc>
              </a:tr>
              <a:tr h="223509">
                <a:tc>
                  <a:txBody>
                    <a:bodyPr/>
                    <a:lstStyle/>
                    <a:p>
                      <a:pPr marL="0" algn="l" defTabSz="914400" rtl="0" eaLnBrk="1" latinLnBrk="0" hangingPunct="1"/>
                      <a:r>
                        <a:rPr lang="en-US" sz="1600" kern="1200" dirty="0" smtClean="0">
                          <a:solidFill>
                            <a:schemeClr val="dk1"/>
                          </a:solidFill>
                          <a:latin typeface="+mn-lt"/>
                          <a:ea typeface="+mn-ea"/>
                          <a:cs typeface="+mn-cs"/>
                        </a:rPr>
                        <a:t>11-17-1455</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Chitto</a:t>
                      </a:r>
                      <a:r>
                        <a:rPr lang="en-US" sz="1600" kern="1200" dirty="0" smtClean="0">
                          <a:solidFill>
                            <a:schemeClr val="dk1"/>
                          </a:solidFill>
                          <a:latin typeface="+mn-lt"/>
                          <a:ea typeface="+mn-ea"/>
                          <a:cs typeface="+mn-cs"/>
                        </a:rPr>
                        <a:t> Ghosh</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LMR Feedback Signaling for MU Measurements</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p>
                  </a:txBody>
                  <a:tcPr marT="45712" marB="45712"/>
                </a:tc>
                <a:tc>
                  <a:txBody>
                    <a:bodyPr/>
                    <a:lstStyle/>
                    <a:p>
                      <a:r>
                        <a:rPr lang="en-US" sz="1600" smtClean="0"/>
                        <a:t>30</a:t>
                      </a:r>
                      <a:r>
                        <a:rPr lang="en-US" sz="1600" baseline="0" smtClean="0"/>
                        <a:t> </a:t>
                      </a:r>
                      <a:r>
                        <a:rPr lang="en-US" sz="1600" smtClean="0"/>
                        <a:t>min</a:t>
                      </a:r>
                      <a:endParaRPr lang="en-US" sz="1600" dirty="0"/>
                    </a:p>
                  </a:txBody>
                  <a:tcPr marT="45712" marB="45712"/>
                </a:tc>
              </a:tr>
              <a:tr h="0">
                <a:tc>
                  <a:txBody>
                    <a:bodyPr/>
                    <a:lstStyle/>
                    <a:p>
                      <a:pPr marL="0" algn="l" defTabSz="914400" rtl="0" eaLnBrk="1" latinLnBrk="0" hangingPunct="1"/>
                      <a:r>
                        <a:rPr lang="en-US" sz="1600" kern="1200" dirty="0" smtClean="0">
                          <a:solidFill>
                            <a:schemeClr val="dk1"/>
                          </a:solidFill>
                          <a:latin typeface="+mn-lt"/>
                          <a:ea typeface="+mn-ea"/>
                          <a:cs typeface="+mn-cs"/>
                        </a:rPr>
                        <a:t>11-17-1373</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SK Yong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FRD and SRD Text for PHY Security </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FRD/SFD</a:t>
                      </a:r>
                      <a:endParaRPr lang="en-US" sz="1600" kern="1200" dirty="0">
                        <a:solidFill>
                          <a:schemeClr val="dk1"/>
                        </a:solidFill>
                        <a:latin typeface="+mn-lt"/>
                        <a:ea typeface="+mn-ea"/>
                        <a:cs typeface="+mn-cs"/>
                      </a:endParaRPr>
                    </a:p>
                  </a:txBody>
                  <a:tcPr marT="45712" marB="45712"/>
                </a:tc>
                <a:tc>
                  <a:txBody>
                    <a:bodyPr/>
                    <a:lstStyle/>
                    <a:p>
                      <a:r>
                        <a:rPr lang="en-US" sz="1600" dirty="0" smtClean="0"/>
                        <a:t>20min</a:t>
                      </a:r>
                      <a:endParaRPr lang="en-US" sz="1600" dirty="0"/>
                    </a:p>
                  </a:txBody>
                  <a:tcPr marT="45712" marB="45712"/>
                </a:tc>
              </a:tr>
              <a:tr h="41147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lvl="1" algn="just">
              <a:spcBef>
                <a:spcPct val="20000"/>
              </a:spcBef>
              <a:buFontTx/>
              <a:buChar char="•"/>
            </a:pPr>
            <a:r>
              <a:rPr lang="en-US" altLang="en-US" sz="1800" dirty="0"/>
              <a:t>FRD related </a:t>
            </a:r>
            <a:r>
              <a:rPr lang="en-US" dirty="0"/>
              <a:t>submissions</a:t>
            </a:r>
          </a:p>
          <a:p>
            <a:pPr lvl="1" algn="just">
              <a:spcBef>
                <a:spcPct val="20000"/>
              </a:spcBef>
              <a:buFontTx/>
              <a:buChar char="•"/>
            </a:pPr>
            <a:r>
              <a:rPr lang="en-US" dirty="0"/>
              <a:t>SFD</a:t>
            </a:r>
          </a:p>
          <a:p>
            <a:pPr lvl="1" algn="just">
              <a:spcBef>
                <a:spcPct val="20000"/>
              </a:spcBef>
              <a:buFontTx/>
              <a:buChar char="•"/>
            </a:pPr>
            <a:endParaRPr lang="en-US" altLang="en-US" sz="16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222451127"/>
              </p:ext>
            </p:extLst>
          </p:nvPr>
        </p:nvGraphicFramePr>
        <p:xfrm>
          <a:off x="773754" y="1556792"/>
          <a:ext cx="7772404" cy="4536191"/>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r>
                        <a:rPr lang="en-US" sz="1600" b="0" dirty="0" smtClean="0"/>
                        <a:t>11-17-1308</a:t>
                      </a:r>
                      <a:endParaRPr lang="en-US" sz="1600" b="0" dirty="0"/>
                    </a:p>
                  </a:txBody>
                  <a:tcPr marT="45712" marB="45712"/>
                </a:tc>
                <a:tc>
                  <a:txBody>
                    <a:bodyPr/>
                    <a:lstStyle/>
                    <a:p>
                      <a:r>
                        <a:rPr lang="en-US" sz="1600" b="0" dirty="0" smtClean="0"/>
                        <a:t>Ofer Bar Shalom</a:t>
                      </a:r>
                      <a:endParaRPr lang="en-US" sz="1600" b="0" dirty="0"/>
                    </a:p>
                  </a:txBody>
                  <a:tcPr marT="45712" marB="45712"/>
                </a:tc>
                <a:tc>
                  <a:txBody>
                    <a:bodyPr/>
                    <a:lstStyle/>
                    <a:p>
                      <a:r>
                        <a:rPr lang="en-US" sz="1600" b="0" kern="1200" dirty="0" smtClean="0">
                          <a:solidFill>
                            <a:schemeClr val="dk1"/>
                          </a:solidFill>
                          <a:effectLst/>
                          <a:latin typeface="+mn-lt"/>
                          <a:ea typeface="+mn-ea"/>
                          <a:cs typeface="+mn-cs"/>
                        </a:rPr>
                        <a:t>Collaborative Time of Arrival (</a:t>
                      </a:r>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45 min </a:t>
                      </a:r>
                      <a:endParaRPr lang="en-US" sz="1400" kern="1200" dirty="0">
                        <a:solidFill>
                          <a:schemeClr val="dk1"/>
                        </a:solidFill>
                        <a:latin typeface="+mn-lt"/>
                        <a:ea typeface="+mn-ea"/>
                        <a:cs typeface="+mn-cs"/>
                      </a:endParaRPr>
                    </a:p>
                  </a:txBody>
                  <a:tcPr marT="45712" marB="45712"/>
                </a:tc>
              </a:tr>
              <a:tr h="411472">
                <a:tc>
                  <a:txBody>
                    <a:bodyPr/>
                    <a:lstStyle/>
                    <a:p>
                      <a:r>
                        <a:rPr lang="en-US" sz="1600" b="0" dirty="0" smtClean="0"/>
                        <a:t>11-17-1309</a:t>
                      </a:r>
                      <a:endParaRPr lang="en-US" sz="1600" b="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t>Ofer Bar Shalom</a:t>
                      </a:r>
                      <a:endParaRPr lang="en-US" sz="1600" b="0" dirty="0" smtClean="0"/>
                    </a:p>
                  </a:txBody>
                  <a:tcPr marT="45712" marB="45712"/>
                </a:tc>
                <a:tc>
                  <a:txBody>
                    <a:bodyPr/>
                    <a:lstStyle/>
                    <a:p>
                      <a:r>
                        <a:rPr lang="en-US" sz="1600" b="0" kern="1200" dirty="0" err="1" smtClean="0">
                          <a:solidFill>
                            <a:schemeClr val="dk1"/>
                          </a:solidFill>
                          <a:effectLst/>
                          <a:latin typeface="+mn-lt"/>
                          <a:ea typeface="+mn-ea"/>
                          <a:cs typeface="+mn-cs"/>
                        </a:rPr>
                        <a:t>CToA</a:t>
                      </a:r>
                      <a:r>
                        <a:rPr lang="en-US" sz="1600" b="0" kern="1200" dirty="0" smtClean="0">
                          <a:solidFill>
                            <a:schemeClr val="dk1"/>
                          </a:solidFill>
                          <a:effectLst/>
                          <a:latin typeface="+mn-lt"/>
                          <a:ea typeface="+mn-ea"/>
                          <a:cs typeface="+mn-cs"/>
                        </a:rPr>
                        <a:t> Protocol Analysis</a:t>
                      </a:r>
                      <a:endParaRPr lang="en-US" sz="1600" b="0" dirty="0"/>
                    </a:p>
                  </a:txBody>
                  <a:tcPr marT="45712" marB="45712"/>
                </a:tc>
                <a:tc>
                  <a:txBody>
                    <a:bodyPr/>
                    <a:lstStyle/>
                    <a:p>
                      <a:r>
                        <a:rPr lang="en-US" sz="1600" b="0" dirty="0" smtClean="0"/>
                        <a:t>Technical</a:t>
                      </a:r>
                      <a:endParaRPr lang="en-US" sz="1600" b="0" dirty="0"/>
                    </a:p>
                  </a:txBody>
                  <a:tcPr marT="45712" marB="45712"/>
                </a:tc>
                <a:tc>
                  <a:txBody>
                    <a:bodyPr/>
                    <a:lstStyle/>
                    <a:p>
                      <a:r>
                        <a:rPr lang="en-US" sz="1600" strike="sngStrike" dirty="0" smtClean="0"/>
                        <a:t>30 min</a:t>
                      </a:r>
                      <a:endParaRPr lang="en-US" sz="1600" strike="sngStrike" dirty="0"/>
                    </a:p>
                  </a:txBody>
                  <a:tcPr marT="45712" marB="45712"/>
                </a:tc>
              </a:tr>
              <a:tr h="167632">
                <a:tc>
                  <a:txBody>
                    <a:bodyPr/>
                    <a:lstStyle/>
                    <a:p>
                      <a:r>
                        <a:rPr lang="en-US" sz="1600" dirty="0" smtClean="0"/>
                        <a:t>11-17-1269</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Scalable Location Protocol</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r>
                        <a:rPr lang="en-US" sz="1600" dirty="0" smtClean="0"/>
                        <a:t>30</a:t>
                      </a:r>
                      <a:r>
                        <a:rPr lang="en-US" sz="1600" baseline="0" dirty="0" smtClean="0"/>
                        <a:t> min</a:t>
                      </a:r>
                      <a:endParaRPr lang="en-US" sz="1600" dirty="0"/>
                    </a:p>
                  </a:txBody>
                  <a:tcPr marT="45712" marB="45712"/>
                </a:tc>
              </a:tr>
              <a:tr h="160012">
                <a:tc>
                  <a:txBody>
                    <a:bodyPr/>
                    <a:lstStyle/>
                    <a:p>
                      <a:pPr marL="0" algn="l" defTabSz="914400" rtl="0" eaLnBrk="1" latinLnBrk="0" hangingPunct="1"/>
                      <a:r>
                        <a:rPr lang="en-US" sz="1600" kern="1200" dirty="0" smtClean="0">
                          <a:solidFill>
                            <a:schemeClr val="dk1"/>
                          </a:solidFill>
                          <a:latin typeface="+mn-lt"/>
                          <a:ea typeface="+mn-ea"/>
                          <a:cs typeface="+mn-cs"/>
                        </a:rPr>
                        <a:t>11-17-1371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Scalable Location Performance</a:t>
                      </a:r>
                      <a:r>
                        <a:rPr lang="en-US" sz="1600" b="1" kern="1200" dirty="0" smtClean="0">
                          <a:solidFill>
                            <a:schemeClr val="dk1"/>
                          </a:solidFill>
                          <a:effectLst/>
                          <a:latin typeface="+mn-lt"/>
                          <a:ea typeface="+mn-ea"/>
                          <a:cs typeface="+mn-cs"/>
                        </a:rPr>
                        <a:t> </a:t>
                      </a:r>
                      <a:endParaRPr lang="en-US" sz="16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dirty="0" smtClean="0"/>
                        <a:t>As time permits</a:t>
                      </a:r>
                      <a:endParaRPr lang="en-US" sz="1600" dirty="0"/>
                    </a:p>
                  </a:txBody>
                  <a:tcPr marT="45712" marB="45712"/>
                </a:tc>
              </a:tr>
              <a:tr h="548629">
                <a:tc>
                  <a:txBody>
                    <a:bodyPr/>
                    <a:lstStyle/>
                    <a:p>
                      <a:endParaRPr lang="en-US" sz="1600" b="0" dirty="0"/>
                    </a:p>
                  </a:txBody>
                  <a:tcPr marT="45712" marB="45712"/>
                </a:tc>
                <a:tc>
                  <a:txBody>
                    <a:bodyPr/>
                    <a:lstStyle/>
                    <a:p>
                      <a:endParaRPr lang="en-US" sz="1600" b="0" dirty="0"/>
                    </a:p>
                  </a:txBody>
                  <a:tcPr marT="45712" marB="45712"/>
                </a:tc>
                <a:tc>
                  <a:txBody>
                    <a:bodyPr/>
                    <a:lstStyle/>
                    <a:p>
                      <a:endParaRPr lang="en-US" sz="1600" b="0" dirty="0"/>
                    </a:p>
                  </a:txBody>
                  <a:tcPr marT="45712" marB="45712"/>
                </a:tc>
                <a:tc>
                  <a:txBody>
                    <a:bodyPr/>
                    <a:lstStyle/>
                    <a:p>
                      <a:endParaRPr lang="en-US" sz="1600" b="0" dirty="0"/>
                    </a:p>
                  </a:txBody>
                  <a:tcPr marT="45712" marB="45712"/>
                </a:tc>
                <a:tc>
                  <a:txBody>
                    <a:bodyPr/>
                    <a:lstStyle/>
                    <a:p>
                      <a:endParaRPr lang="en-US" sz="1600" strike="sngStrike" dirty="0"/>
                    </a:p>
                  </a:txBody>
                  <a:tcPr marT="45712" marB="45712"/>
                </a:tc>
              </a:tr>
              <a:tr h="548629">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sngStrike" kern="1200" dirty="0" smtClean="0">
                        <a:solidFill>
                          <a:schemeClr val="dk1"/>
                        </a:solidFill>
                        <a:latin typeface="+mn-lt"/>
                        <a:ea typeface="+mn-ea"/>
                        <a:cs typeface="+mn-cs"/>
                      </a:endParaRPr>
                    </a:p>
                  </a:txBody>
                  <a:tcPr marT="45712" marB="45712"/>
                </a:tc>
                <a:tc>
                  <a:txBody>
                    <a:bodyPr/>
                    <a:lstStyle/>
                    <a:p>
                      <a:endParaRPr lang="en-US" sz="1600" strike="sngStrike"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419290996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4559866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4095569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a:solidFill>
                  <a:schemeClr val="tx2"/>
                </a:solidFill>
              </a:rPr>
              <a:t>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4949694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lvl="1" algn="just">
              <a:spcBef>
                <a:spcPct val="20000"/>
              </a:spcBef>
              <a:buFontTx/>
              <a:buChar char="•"/>
            </a:pPr>
            <a:r>
              <a:rPr lang="en-US" altLang="en-US" sz="1800" dirty="0"/>
              <a:t>FRD related </a:t>
            </a:r>
            <a:r>
              <a:rPr lang="en-US" dirty="0"/>
              <a:t>submissions</a:t>
            </a:r>
          </a:p>
          <a:p>
            <a:pPr lvl="1" algn="just">
              <a:spcBef>
                <a:spcPct val="20000"/>
              </a:spcBef>
              <a:buFontTx/>
              <a:buChar char="•"/>
            </a:pPr>
            <a:r>
              <a:rPr lang="en-US" dirty="0"/>
              <a:t>SFD</a:t>
            </a:r>
          </a:p>
          <a:p>
            <a:pPr lvl="1" algn="just">
              <a:spcBef>
                <a:spcPct val="20000"/>
              </a:spcBef>
              <a:buFontTx/>
              <a:buChar char="•"/>
            </a:pPr>
            <a:endParaRPr lang="en-US" altLang="en-US" sz="16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258768097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70329365"/>
              </p:ext>
            </p:extLst>
          </p:nvPr>
        </p:nvGraphicFramePr>
        <p:xfrm>
          <a:off x="773754" y="1556792"/>
          <a:ext cx="7772404" cy="2966511"/>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0012">
                <a:tc>
                  <a:txBody>
                    <a:bodyPr/>
                    <a:lstStyle/>
                    <a:p>
                      <a:pPr marL="0" algn="l" defTabSz="914400" rtl="0" eaLnBrk="1" latinLnBrk="0" hangingPunct="1"/>
                      <a:r>
                        <a:rPr lang="en-US" sz="1600" kern="1200" dirty="0" smtClean="0">
                          <a:solidFill>
                            <a:schemeClr val="dk1"/>
                          </a:solidFill>
                          <a:latin typeface="+mn-lt"/>
                          <a:ea typeface="+mn-ea"/>
                          <a:cs typeface="+mn-cs"/>
                        </a:rPr>
                        <a:t>11-17-1371</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Erik 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Scalable Location Performance</a:t>
                      </a:r>
                      <a:r>
                        <a:rPr lang="en-US" sz="1600" b="1" kern="1200" dirty="0" smtClean="0">
                          <a:solidFill>
                            <a:schemeClr val="dk1"/>
                          </a:solidFill>
                          <a:effectLst/>
                          <a:latin typeface="+mn-lt"/>
                          <a:ea typeface="+mn-ea"/>
                          <a:cs typeface="+mn-cs"/>
                        </a:rPr>
                        <a:t> </a:t>
                      </a:r>
                      <a:endParaRPr lang="en-US" sz="16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Technical</a:t>
                      </a:r>
                    </a:p>
                  </a:txBody>
                  <a:tcPr marT="45712" marB="45712"/>
                </a:tc>
                <a:tc>
                  <a:txBody>
                    <a:bodyPr/>
                    <a:lstStyle/>
                    <a:p>
                      <a:r>
                        <a:rPr lang="en-US" sz="1600" dirty="0" smtClean="0"/>
                        <a:t>30 min</a:t>
                      </a:r>
                      <a:endParaRPr lang="en-US" sz="1600" dirty="0"/>
                    </a:p>
                  </a:txBody>
                  <a:tcPr marT="45712" marB="45712"/>
                </a:tc>
              </a:tr>
              <a:tr h="548629">
                <a:tc>
                  <a:txBody>
                    <a:bodyPr/>
                    <a:lstStyle/>
                    <a:p>
                      <a:pPr marL="0" algn="l" defTabSz="914400" rtl="0" eaLnBrk="1" latinLnBrk="0" hangingPunct="1"/>
                      <a:r>
                        <a:rPr lang="en-US" sz="1600" kern="1200" dirty="0" smtClean="0">
                          <a:solidFill>
                            <a:schemeClr val="dk1"/>
                          </a:solidFill>
                          <a:effectLst/>
                          <a:latin typeface="+mn-lt"/>
                          <a:ea typeface="+mn-ea"/>
                          <a:cs typeface="+mn-cs"/>
                        </a:rPr>
                        <a:t>11-17-1372</a:t>
                      </a:r>
                      <a:endParaRPr lang="en-US" sz="1600" kern="1200" dirty="0">
                        <a:solidFill>
                          <a:schemeClr val="dk1"/>
                        </a:solidFill>
                        <a:effectLst/>
                        <a:latin typeface="+mn-lt"/>
                        <a:ea typeface="+mn-ea"/>
                        <a:cs typeface="+mn-cs"/>
                      </a:endParaRPr>
                    </a:p>
                  </a:txBody>
                  <a:tcPr marT="45712"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Erik Lindskog</a:t>
                      </a: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CP Replay Attack Protection </a:t>
                      </a:r>
                      <a:endParaRPr lang="en-US" sz="1600" kern="1200" dirty="0">
                        <a:solidFill>
                          <a:schemeClr val="dk1"/>
                        </a:solidFill>
                        <a:effectLst/>
                        <a:latin typeface="+mn-lt"/>
                        <a:ea typeface="+mn-ea"/>
                        <a:cs typeface="+mn-cs"/>
                      </a:endParaRPr>
                    </a:p>
                  </a:txBody>
                  <a:tcPr marT="45712" marB="0"/>
                </a:tc>
                <a:tc>
                  <a:txBody>
                    <a:bodyPr/>
                    <a:lstStyle/>
                    <a:p>
                      <a:pPr marL="0" algn="l" defTabSz="914400" rtl="0" eaLnBrk="1" latinLnBrk="0" hangingPunct="1"/>
                      <a:r>
                        <a:rPr lang="en-US" sz="1600" kern="1200" dirty="0" smtClean="0">
                          <a:solidFill>
                            <a:schemeClr val="dk1"/>
                          </a:solidFill>
                          <a:effectLst/>
                          <a:latin typeface="+mn-lt"/>
                          <a:ea typeface="+mn-ea"/>
                          <a:cs typeface="+mn-cs"/>
                        </a:rPr>
                        <a:t>Technical</a:t>
                      </a:r>
                      <a:endParaRPr lang="en-US" sz="1600" kern="1200" dirty="0">
                        <a:solidFill>
                          <a:schemeClr val="dk1"/>
                        </a:solidFill>
                        <a:effectLst/>
                        <a:latin typeface="+mn-lt"/>
                        <a:ea typeface="+mn-ea"/>
                        <a:cs typeface="+mn-cs"/>
                      </a:endParaRPr>
                    </a:p>
                  </a:txBody>
                  <a:tcPr marT="45712" marB="0"/>
                </a:tc>
                <a:tc>
                  <a:txBody>
                    <a:bodyPr/>
                    <a:lstStyle/>
                    <a:p>
                      <a:r>
                        <a:rPr lang="en-US" sz="1600" strike="noStrike" dirty="0" smtClean="0"/>
                        <a:t>30 min</a:t>
                      </a:r>
                      <a:endParaRPr lang="en-US" sz="1600" strike="noStrike" dirty="0"/>
                    </a:p>
                  </a:txBody>
                  <a:tcPr marT="45712" marB="45712"/>
                </a:tc>
              </a:tr>
              <a:tr h="548629">
                <a:tc>
                  <a:txBody>
                    <a:bodyPr/>
                    <a:lstStyle/>
                    <a:p>
                      <a:pPr marL="0" algn="l" defTabSz="914400" rtl="0" eaLnBrk="1" latinLnBrk="0" hangingPunct="1"/>
                      <a:r>
                        <a:rPr lang="en-US" sz="1600" kern="1200" dirty="0" smtClean="0">
                          <a:solidFill>
                            <a:schemeClr val="dk1"/>
                          </a:solidFill>
                          <a:latin typeface="+mn-lt"/>
                          <a:ea typeface="+mn-ea"/>
                          <a:cs typeface="+mn-cs"/>
                        </a:rPr>
                        <a:t>11-17-1378</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SK Yong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noProof="0" dirty="0" smtClean="0">
                          <a:solidFill>
                            <a:schemeClr val="dk1"/>
                          </a:solidFill>
                          <a:latin typeface="+mn-lt"/>
                          <a:ea typeface="+mn-ea"/>
                          <a:cs typeface="+mn-cs"/>
                        </a:rPr>
                        <a:t>Zero padded</a:t>
                      </a:r>
                      <a:r>
                        <a:rPr lang="en-US" sz="1600" kern="1200" baseline="0" noProof="0" dirty="0" smtClean="0">
                          <a:solidFill>
                            <a:schemeClr val="dk1"/>
                          </a:solidFill>
                          <a:latin typeface="+mn-lt"/>
                          <a:ea typeface="+mn-ea"/>
                          <a:cs typeface="+mn-cs"/>
                        </a:rPr>
                        <a:t> waveform</a:t>
                      </a:r>
                      <a:endParaRPr lang="en-US" sz="16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Technical</a:t>
                      </a:r>
                      <a:endParaRPr lang="en-US" sz="1600" kern="1200" dirty="0">
                        <a:solidFill>
                          <a:schemeClr val="dk1"/>
                        </a:solidFill>
                        <a:latin typeface="+mn-lt"/>
                        <a:ea typeface="+mn-ea"/>
                        <a:cs typeface="+mn-cs"/>
                      </a:endParaRPr>
                    </a:p>
                  </a:txBody>
                  <a:tcPr marT="45712" marB="45712"/>
                </a:tc>
                <a:tc>
                  <a:txBody>
                    <a:bodyPr/>
                    <a:lstStyle/>
                    <a:p>
                      <a:r>
                        <a:rPr lang="en-US" sz="1600" strike="noStrike" dirty="0" smtClean="0"/>
                        <a:t>30 min</a:t>
                      </a:r>
                      <a:endParaRPr lang="en-US" sz="1600" strike="noStrike" dirty="0"/>
                    </a:p>
                  </a:txBody>
                  <a:tcPr marT="45712" marB="45712"/>
                </a:tc>
              </a:tr>
              <a:tr h="548629">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strike="noStrike" dirty="0"/>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218422585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4666546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60408431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 4</a:t>
            </a:r>
            <a:endParaRPr lang="en-US" altLang="en-US" sz="2000" dirty="0"/>
          </a:p>
          <a:p>
            <a:endParaRPr lang="en-US" sz="3600" dirty="0"/>
          </a:p>
        </p:txBody>
      </p:sp>
    </p:spTree>
    <p:extLst>
      <p:ext uri="{BB962C8B-B14F-4D97-AF65-F5344CB8AC3E}">
        <p14:creationId xmlns:p14="http://schemas.microsoft.com/office/powerpoint/2010/main" val="113823804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a:solidFill>
                  <a:schemeClr val="tx2"/>
                </a:solidFill>
              </a:rPr>
              <a:t>5</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(1h 10min)</a:t>
            </a:r>
          </a:p>
          <a:p>
            <a:pPr algn="just">
              <a:spcBef>
                <a:spcPct val="20000"/>
              </a:spcBef>
              <a:buFontTx/>
              <a:buChar char="•"/>
            </a:pPr>
            <a:r>
              <a:rPr lang="en-US" altLang="en-US" sz="2000" b="0" dirty="0"/>
              <a:t>Consider FRD status and readiness to freeze (15min – special order)</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Set goals for </a:t>
            </a:r>
            <a:r>
              <a:rPr lang="en-US" altLang="en-US" sz="2000" b="0" dirty="0" smtClean="0"/>
              <a:t>Nov. </a:t>
            </a:r>
            <a:r>
              <a:rPr lang="en-US" altLang="en-US" sz="2000" b="0" dirty="0" smtClean="0"/>
              <a:t>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8257704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789228603"/>
              </p:ext>
            </p:extLst>
          </p:nvPr>
        </p:nvGraphicFramePr>
        <p:xfrm>
          <a:off x="539552" y="1295529"/>
          <a:ext cx="7772404" cy="2829312"/>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11-17-1209</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a:t>
                      </a:r>
                      <a:r>
                        <a:rPr lang="en-US" sz="1600" kern="1200" dirty="0" smtClean="0">
                          <a:solidFill>
                            <a:schemeClr val="dk1"/>
                          </a:solidFill>
                          <a:latin typeface="+mn-lt"/>
                          <a:ea typeface="+mn-ea"/>
                          <a:cs typeface="+mn-cs"/>
                        </a:rPr>
                        <a:t>Sep.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25907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smtClean="0">
                        <a:solidFill>
                          <a:schemeClr val="dk1"/>
                        </a:solidFill>
                        <a:latin typeface="+mn-lt"/>
                        <a:ea typeface="+mn-ea"/>
                        <a:cs typeface="+mn-cs"/>
                      </a:endParaRPr>
                    </a:p>
                  </a:txBody>
                  <a:tcPr marT="45712" marB="45712"/>
                </a:tc>
                <a:tc>
                  <a:txBody>
                    <a:bodyPr/>
                    <a:lstStyle/>
                    <a:p>
                      <a:endParaRPr lang="en-US" sz="1600" strike="noStrike" dirty="0"/>
                    </a:p>
                  </a:txBody>
                  <a:tcPr marT="45712" marB="45712"/>
                </a:tc>
              </a:tr>
              <a:tr h="25907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411472">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strike="noStrike" kern="1200" dirty="0" smtClean="0">
                        <a:solidFill>
                          <a:schemeClr val="dk1"/>
                        </a:solidFill>
                        <a:latin typeface="+mn-lt"/>
                        <a:ea typeface="+mn-ea"/>
                        <a:cs typeface="+mn-cs"/>
                      </a:endParaRPr>
                    </a:p>
                  </a:txBody>
                  <a:tcPr marT="45712" marB="45712"/>
                </a:tc>
                <a:tc>
                  <a:txBody>
                    <a:bodyPr/>
                    <a:lstStyle/>
                    <a:p>
                      <a:endParaRPr lang="en-US" sz="1600" strike="noStrike" dirty="0"/>
                    </a:p>
                  </a:txBody>
                  <a:tcPr marT="45712" marB="45712"/>
                </a:tc>
              </a:tr>
              <a:tr h="160012">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76708988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Sep 2017</a:t>
            </a:r>
            <a:endParaRPr lang="en-GB" dirty="0"/>
          </a:p>
        </p:txBody>
      </p:sp>
    </p:spTree>
    <p:extLst>
      <p:ext uri="{BB962C8B-B14F-4D97-AF65-F5344CB8AC3E}">
        <p14:creationId xmlns:p14="http://schemas.microsoft.com/office/powerpoint/2010/main" val="352986113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Maturity – Freeze (previously)</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past that meeting – depending on level of comments delay 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(May meeting)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11-17-424-05 with additions made during the May meeting and </a:t>
            </a:r>
            <a:r>
              <a:rPr lang="en-US" dirty="0"/>
              <a:t>start a 45 day comment collection, limiting the duration of the subsequent comment resolution to the end of the next face to face IEEE 802.11 WG </a:t>
            </a:r>
            <a:r>
              <a:rPr lang="en-US" dirty="0" smtClean="0"/>
              <a:t>meeting.</a:t>
            </a:r>
          </a:p>
          <a:p>
            <a:r>
              <a:rPr lang="en-US" dirty="0" smtClean="0"/>
              <a:t>Results: 22/0/0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33774101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a:t>
            </a:r>
            <a:endParaRPr lang="en-US" dirty="0"/>
          </a:p>
        </p:txBody>
      </p:sp>
      <p:sp>
        <p:nvSpPr>
          <p:cNvPr id="3" name="Content Placeholder 2"/>
          <p:cNvSpPr>
            <a:spLocks noGrp="1"/>
          </p:cNvSpPr>
          <p:nvPr>
            <p:ph idx="1"/>
          </p:nvPr>
        </p:nvSpPr>
        <p:spPr/>
        <p:txBody>
          <a:bodyPr/>
          <a:lstStyle/>
          <a:p>
            <a:r>
              <a:rPr lang="en-US" dirty="0" smtClean="0"/>
              <a:t>Option to proceed and adjust TG targets:</a:t>
            </a:r>
          </a:p>
          <a:p>
            <a:r>
              <a:rPr lang="en-US" dirty="0" smtClean="0"/>
              <a:t>O1: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O2: Freeze FRD now.</a:t>
            </a:r>
          </a:p>
          <a:p>
            <a:r>
              <a:rPr lang="en-US" dirty="0" smtClean="0"/>
              <a:t>O1) 13</a:t>
            </a:r>
          </a:p>
          <a:p>
            <a:r>
              <a:rPr lang="en-US" dirty="0" smtClean="0"/>
              <a:t>O2) 3</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23975906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 (July meeting)</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We agree to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Moved: Harry </a:t>
            </a:r>
            <a:r>
              <a:rPr lang="en-US" dirty="0" err="1" smtClean="0"/>
              <a:t>Bims</a:t>
            </a:r>
            <a:endParaRPr lang="en-US" dirty="0" smtClean="0"/>
          </a:p>
          <a:p>
            <a:r>
              <a:rPr lang="en-US" dirty="0" smtClean="0"/>
              <a:t>2</a:t>
            </a:r>
            <a:r>
              <a:rPr lang="en-US" baseline="30000" dirty="0" smtClean="0"/>
              <a:t>nd</a:t>
            </a:r>
            <a:r>
              <a:rPr lang="en-US" dirty="0" smtClean="0"/>
              <a:t>: SK Yong</a:t>
            </a:r>
          </a:p>
          <a:p>
            <a:r>
              <a:rPr lang="en-US" dirty="0" smtClean="0"/>
              <a:t>Results(Y/N/A): 13/2/3</a:t>
            </a:r>
          </a:p>
          <a:p>
            <a:r>
              <a:rPr lang="en-US" dirty="0" smtClean="0"/>
              <a:t>Motion passes</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52073567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 NO JULY FRD Freeze</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Scope and effort change:</a:t>
            </a:r>
          </a:p>
          <a:p>
            <a:pPr>
              <a:buFont typeface="Arial" panose="020B0604020202020204" pitchFamily="34" charset="0"/>
              <a:buChar char="•"/>
            </a:pPr>
            <a:r>
              <a:rPr lang="en-US" dirty="0" smtClean="0"/>
              <a:t>Original target was FRD freeze during May meeting.</a:t>
            </a:r>
          </a:p>
          <a:p>
            <a:pPr>
              <a:buFont typeface="Arial" panose="020B0604020202020204" pitchFamily="34" charset="0"/>
              <a:buChar char="•"/>
            </a:pPr>
            <a:r>
              <a:rPr lang="en-US" dirty="0" smtClean="0"/>
              <a:t>Group did not meet this and commit to go on a 45day Comment Collection and resolve during the July meeting.</a:t>
            </a:r>
          </a:p>
          <a:p>
            <a:pPr>
              <a:buFont typeface="Arial" panose="020B0604020202020204" pitchFamily="34" charset="0"/>
              <a:buChar char="•"/>
            </a:pPr>
            <a:r>
              <a:rPr lang="en-US" dirty="0" smtClean="0"/>
              <a:t>FRD is not yet frozen, slipping now by 4 months.</a:t>
            </a:r>
          </a:p>
          <a:p>
            <a:pPr>
              <a:buFont typeface="Arial" panose="020B0604020202020204" pitchFamily="34" charset="0"/>
              <a:buChar char="•"/>
            </a:pPr>
            <a:r>
              <a:rPr lang="en-US" dirty="0" smtClean="0"/>
              <a:t>Additional contents to project:</a:t>
            </a:r>
          </a:p>
          <a:p>
            <a:pPr lvl="1">
              <a:buFont typeface="Arial" panose="020B0604020202020204" pitchFamily="34" charset="0"/>
              <a:buChar char="•"/>
            </a:pPr>
            <a:r>
              <a:rPr lang="en-US" dirty="0" smtClean="0"/>
              <a:t>MAC level security.</a:t>
            </a:r>
          </a:p>
          <a:p>
            <a:pPr lvl="1">
              <a:buFont typeface="Arial" panose="020B0604020202020204" pitchFamily="34" charset="0"/>
              <a:buChar char="•"/>
            </a:pPr>
            <a:r>
              <a:rPr lang="en-US" dirty="0" smtClean="0"/>
              <a:t>PHY level security for legacy, </a:t>
            </a:r>
            <a:r>
              <a:rPr lang="en-US" dirty="0" err="1" smtClean="0"/>
              <a:t>VHTz</a:t>
            </a:r>
            <a:r>
              <a:rPr lang="en-US" dirty="0" smtClean="0"/>
              <a:t> and </a:t>
            </a:r>
            <a:r>
              <a:rPr lang="en-US" dirty="0" err="1" smtClean="0"/>
              <a:t>HEz</a:t>
            </a:r>
            <a:r>
              <a:rPr lang="en-US" dirty="0" smtClean="0"/>
              <a:t>– </a:t>
            </a:r>
            <a:r>
              <a:rPr lang="en-US" dirty="0"/>
              <a:t>Novel </a:t>
            </a:r>
            <a:r>
              <a:rPr lang="en-US" dirty="0" smtClean="0"/>
              <a:t>concept to 802.11.</a:t>
            </a:r>
          </a:p>
          <a:p>
            <a:pPr>
              <a:buFont typeface="Arial" panose="020B0604020202020204" pitchFamily="34" charset="0"/>
              <a:buChar char="•"/>
            </a:pPr>
            <a:r>
              <a:rPr lang="en-US" dirty="0" smtClean="0"/>
              <a:t>Project timelines required adjustment to meet the additional content.</a:t>
            </a:r>
          </a:p>
          <a:p>
            <a:pPr>
              <a:buFont typeface="Arial" panose="020B0604020202020204" pitchFamily="34" charset="0"/>
              <a:buChar char="•"/>
            </a:pP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ounded Rectangle 6"/>
          <p:cNvSpPr/>
          <p:nvPr/>
        </p:nvSpPr>
        <p:spPr bwMode="auto">
          <a:xfrm>
            <a:off x="288826" y="5733257"/>
            <a:ext cx="8640959" cy="850900"/>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Project timelines </a:t>
            </a:r>
            <a:r>
              <a:rPr lang="en-US" dirty="0" smtClean="0"/>
              <a:t>require </a:t>
            </a:r>
            <a:r>
              <a:rPr lang="en-US" dirty="0"/>
              <a:t>adjustment to meet the </a:t>
            </a:r>
            <a:r>
              <a:rPr lang="en-US" dirty="0" smtClean="0"/>
              <a:t>additional content and group progress.</a:t>
            </a:r>
            <a:endParaRPr lang="en-US" dirty="0"/>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b="0" i="0" u="none" strike="noStrike" cap="none" normalizeH="0" baseline="0" dirty="0" smtClean="0">
              <a:ln>
                <a:noFill/>
              </a:ln>
              <a:solidFill>
                <a:schemeClr val="bg1"/>
              </a:solidFill>
              <a:effectLst/>
            </a:endParaRPr>
          </a:p>
        </p:txBody>
      </p:sp>
    </p:spTree>
    <p:extLst>
      <p:ext uri="{BB962C8B-B14F-4D97-AF65-F5344CB8AC3E}">
        <p14:creationId xmlns:p14="http://schemas.microsoft.com/office/powerpoint/2010/main" val="195164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Other possibilities:</a:t>
            </a:r>
            <a:r>
              <a:rPr lang="en-US" dirty="0"/>
              <a:t>	</a:t>
            </a:r>
            <a:endParaRPr lang="en-US" dirty="0" smtClean="0"/>
          </a:p>
          <a:p>
            <a:pPr>
              <a:buFont typeface="Arial" panose="020B0604020202020204" pitchFamily="34" charset="0"/>
              <a:buChar char="•"/>
            </a:pPr>
            <a:r>
              <a:rPr lang="en-US" dirty="0" smtClean="0"/>
              <a:t>Keep existing timelines (major milestones) and remove one or multiple topics from the current activity:</a:t>
            </a:r>
          </a:p>
          <a:p>
            <a:pPr lvl="1">
              <a:buFont typeface="Arial" panose="020B0604020202020204" pitchFamily="34" charset="0"/>
              <a:buChar char="•"/>
            </a:pPr>
            <a:r>
              <a:rPr lang="en-US" dirty="0" smtClean="0"/>
              <a:t>Angular in the sub 6Ghz band.</a:t>
            </a:r>
          </a:p>
          <a:p>
            <a:pPr lvl="1">
              <a:buFont typeface="Arial" panose="020B0604020202020204" pitchFamily="34" charset="0"/>
              <a:buChar char="•"/>
            </a:pPr>
            <a:r>
              <a:rPr lang="en-US" dirty="0" smtClean="0"/>
              <a:t>Scalable location.</a:t>
            </a:r>
          </a:p>
          <a:p>
            <a:pPr lvl="1">
              <a:buFont typeface="Arial" panose="020B0604020202020204" pitchFamily="34" charset="0"/>
              <a:buChar char="•"/>
            </a:pPr>
            <a:r>
              <a:rPr lang="en-US" dirty="0" smtClean="0"/>
              <a:t>60Ghz positioning.</a:t>
            </a:r>
          </a:p>
          <a:p>
            <a:pPr lvl="1">
              <a:buFont typeface="Arial" panose="020B0604020202020204" pitchFamily="34" charset="0"/>
              <a:buChar char="•"/>
            </a:pPr>
            <a:r>
              <a:rPr lang="en-US" dirty="0" smtClean="0"/>
              <a:t>MAC and PHY security</a:t>
            </a:r>
          </a:p>
          <a:p>
            <a:pPr lvl="1">
              <a:buFont typeface="Arial" panose="020B0604020202020204" pitchFamily="34" charset="0"/>
              <a:buChar char="•"/>
            </a:pPr>
            <a:r>
              <a:rPr lang="en-US" dirty="0" smtClean="0"/>
              <a:t>PHY level security.</a:t>
            </a:r>
          </a:p>
          <a:p>
            <a:pPr>
              <a:buFont typeface="Arial" panose="020B0604020202020204" pitchFamily="34" charset="0"/>
              <a:buChar char="•"/>
            </a:pPr>
            <a:r>
              <a:rPr lang="en-US" dirty="0" smtClean="0"/>
              <a:t>Discussion….</a:t>
            </a:r>
          </a:p>
          <a:p>
            <a:pPr lvl="1">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8303009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a:t>
            </a:r>
            <a:r>
              <a:rPr lang="en-US" dirty="0" smtClean="0"/>
              <a:t>Nov. </a:t>
            </a:r>
            <a:r>
              <a:rPr lang="en-US" dirty="0" smtClean="0"/>
              <a:t>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Review and address PAR and CSD comments from other WGs and possibly from EC members.</a:t>
            </a:r>
          </a:p>
          <a:p>
            <a:pPr>
              <a:buFont typeface="Arial" panose="020B0604020202020204" pitchFamily="34" charset="0"/>
              <a:buChar char="•"/>
            </a:pPr>
            <a:r>
              <a:rPr lang="en-US" dirty="0" smtClean="0"/>
              <a:t>Consider </a:t>
            </a:r>
            <a:r>
              <a:rPr lang="en-US" dirty="0" smtClean="0"/>
              <a:t>technical proposals</a:t>
            </a:r>
            <a:r>
              <a:rPr lang="en-US" dirty="0" smtClean="0"/>
              <a:t>.</a:t>
            </a:r>
          </a:p>
          <a:p>
            <a:pPr>
              <a:buFont typeface="Arial" panose="020B0604020202020204" pitchFamily="34" charset="0"/>
              <a:buChar char="•"/>
            </a:pPr>
            <a:r>
              <a:rPr lang="en-US" dirty="0" smtClean="0"/>
              <a:t>Consider readiness to go to call for submissions for amendment text.</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18418020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a:t>
            </a:r>
            <a:r>
              <a:rPr lang="en-US" dirty="0" smtClean="0"/>
              <a:t>Nov. </a:t>
            </a:r>
            <a:r>
              <a:rPr lang="en-US" dirty="0" smtClean="0"/>
              <a:t>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Nov.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Dec. 13</a:t>
            </a:r>
            <a:r>
              <a:rPr lang="en-US" altLang="en-US" baseline="30000" dirty="0" smtClean="0"/>
              <a:t>th</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3934663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45920329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255660272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85672158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75</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76</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77</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78</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79</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81</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13602</TotalTime>
  <Words>4218</Words>
  <Application>Microsoft Office PowerPoint</Application>
  <PresentationFormat>On-screen Show (4:3)</PresentationFormat>
  <Paragraphs>1062</Paragraphs>
  <Slides>81</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81</vt:i4>
      </vt:variant>
    </vt:vector>
  </HeadingPairs>
  <TitlesOfParts>
    <vt:vector size="91"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Submission List for the week (2)</vt:lpstr>
      <vt:lpstr>Submission Ordering</vt:lpstr>
      <vt:lpstr>Agenda For The Week</vt:lpstr>
      <vt:lpstr>PowerPoint Presentation</vt:lpstr>
      <vt:lpstr>Meeting Slot # 1 discussion items</vt:lpstr>
      <vt:lpstr>Submission order – Slot #1</vt:lpstr>
      <vt:lpstr>Approval of previous meeting minutes</vt:lpstr>
      <vt:lpstr>Approval of Aug. 30th Telecon Minutes</vt:lpstr>
      <vt:lpstr>Approval of FRD Working Draft</vt:lpstr>
      <vt:lpstr>Approval of SFD Working Draft</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Meeting Slot # 3 discussion items</vt:lpstr>
      <vt:lpstr>Submission order – Slot #3</vt:lpstr>
      <vt:lpstr>Presentations</vt:lpstr>
      <vt:lpstr>Reminder to do attendance</vt:lpstr>
      <vt:lpstr>Recess</vt:lpstr>
      <vt:lpstr>PowerPoint Presentation</vt:lpstr>
      <vt:lpstr>Meeting Slot # 4 discussion items</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#4</vt:lpstr>
      <vt:lpstr>Presentations</vt:lpstr>
      <vt:lpstr>FRD Maturity – Freeze (previously)</vt:lpstr>
      <vt:lpstr>Motion (May meeting) </vt:lpstr>
      <vt:lpstr>Consider FRD Freeze</vt:lpstr>
      <vt:lpstr>Consider FRD Freeze (July meeting)</vt:lpstr>
      <vt:lpstr>Timelines – NO JULY FRD Freeze</vt:lpstr>
      <vt:lpstr>Timelines (con.)</vt:lpstr>
      <vt:lpstr>Current Approved Timelines</vt:lpstr>
      <vt:lpstr>Revised Timelines – Complete Scope</vt:lpstr>
      <vt:lpstr>Goals for Nov. Meeting</vt:lpstr>
      <vt:lpstr>Motion – approval of Nov.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243</cp:revision>
  <cp:lastPrinted>1601-01-01T00:00:00Z</cp:lastPrinted>
  <dcterms:created xsi:type="dcterms:W3CDTF">2017-01-29T08:57:00Z</dcterms:created>
  <dcterms:modified xsi:type="dcterms:W3CDTF">2017-09-12T00:00:11Z</dcterms:modified>
</cp:coreProperties>
</file>