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2"/>
  </p:notesMasterIdLst>
  <p:handoutMasterIdLst>
    <p:handoutMasterId r:id="rId73"/>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315" r:id="rId18"/>
    <p:sldId id="316" r:id="rId19"/>
    <p:sldId id="331" r:id="rId20"/>
    <p:sldId id="281" r:id="rId21"/>
    <p:sldId id="282" r:id="rId22"/>
    <p:sldId id="283" r:id="rId23"/>
    <p:sldId id="284" r:id="rId24"/>
    <p:sldId id="318" r:id="rId25"/>
    <p:sldId id="345" r:id="rId26"/>
    <p:sldId id="285" r:id="rId27"/>
    <p:sldId id="286" r:id="rId28"/>
    <p:sldId id="287" r:id="rId29"/>
    <p:sldId id="290" r:id="rId30"/>
    <p:sldId id="289" r:id="rId31"/>
    <p:sldId id="322" r:id="rId32"/>
    <p:sldId id="327" r:id="rId33"/>
    <p:sldId id="304" r:id="rId34"/>
    <p:sldId id="308" r:id="rId35"/>
    <p:sldId id="306" r:id="rId36"/>
    <p:sldId id="330" r:id="rId37"/>
    <p:sldId id="307" r:id="rId38"/>
    <p:sldId id="305" r:id="rId39"/>
    <p:sldId id="328" r:id="rId40"/>
    <p:sldId id="325" r:id="rId41"/>
    <p:sldId id="326" r:id="rId42"/>
    <p:sldId id="323" r:id="rId43"/>
    <p:sldId id="324" r:id="rId44"/>
    <p:sldId id="321" r:id="rId45"/>
    <p:sldId id="329" r:id="rId46"/>
    <p:sldId id="293" r:id="rId47"/>
    <p:sldId id="313" r:id="rId48"/>
    <p:sldId id="340" r:id="rId49"/>
    <p:sldId id="344" r:id="rId50"/>
    <p:sldId id="335" r:id="rId51"/>
    <p:sldId id="339" r:id="rId52"/>
    <p:sldId id="291" r:id="rId53"/>
    <p:sldId id="333" r:id="rId54"/>
    <p:sldId id="314" r:id="rId55"/>
    <p:sldId id="309" r:id="rId56"/>
    <p:sldId id="294" r:id="rId57"/>
    <p:sldId id="295" r:id="rId58"/>
    <p:sldId id="296" r:id="rId59"/>
    <p:sldId id="297" r:id="rId60"/>
    <p:sldId id="298" r:id="rId61"/>
    <p:sldId id="299" r:id="rId62"/>
    <p:sldId id="300" r:id="rId63"/>
    <p:sldId id="301" r:id="rId64"/>
    <p:sldId id="258" r:id="rId65"/>
    <p:sldId id="259" r:id="rId66"/>
    <p:sldId id="260" r:id="rId67"/>
    <p:sldId id="261" r:id="rId68"/>
    <p:sldId id="262" r:id="rId69"/>
    <p:sldId id="263" r:id="rId70"/>
    <p:sldId id="264" r:id="rId7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315"/>
            <p14:sldId id="316"/>
            <p14:sldId id="331"/>
          </p14:sldIdLst>
        </p14:section>
        <p14:section name="Slot # 1" id="{A8BC1F47-3153-4394-9D00-B4D234301B74}">
          <p14:sldIdLst>
            <p14:sldId id="281"/>
            <p14:sldId id="282"/>
            <p14:sldId id="283"/>
            <p14:sldId id="284"/>
            <p14:sldId id="318"/>
            <p14:sldId id="345"/>
            <p14:sldId id="285"/>
            <p14:sldId id="286"/>
            <p14:sldId id="287"/>
          </p14:sldIdLst>
        </p14:section>
        <p14:section name="Slot # 2" id="{5DEA695E-ACCD-4583-8C8C-713FC3EAA3F2}">
          <p14:sldIdLst>
            <p14:sldId id="290"/>
            <p14:sldId id="289"/>
            <p14:sldId id="322"/>
            <p14:sldId id="327"/>
            <p14:sldId id="304"/>
            <p14:sldId id="308"/>
          </p14:sldIdLst>
        </p14:section>
        <p14:section name="Slot #3" id="{630C644C-9DFD-4620-9650-24BD26CEB6E3}">
          <p14:sldIdLst>
            <p14:sldId id="306"/>
            <p14:sldId id="330"/>
            <p14:sldId id="307"/>
            <p14:sldId id="305"/>
            <p14:sldId id="328"/>
            <p14:sldId id="325"/>
            <p14:sldId id="326"/>
          </p14:sldIdLst>
        </p14:section>
        <p14:section name="Slot #4" id="{BC53A078-CFD0-4CD3-BEED-747D5107E17F}">
          <p14:sldIdLst>
            <p14:sldId id="323"/>
            <p14:sldId id="324"/>
            <p14:sldId id="321"/>
            <p14:sldId id="329"/>
            <p14:sldId id="293"/>
            <p14:sldId id="313"/>
            <p14:sldId id="340"/>
            <p14:sldId id="344"/>
            <p14:sldId id="335"/>
            <p14:sldId id="339"/>
            <p14:sldId id="291"/>
            <p14:sldId id="333"/>
            <p14:sldId id="314"/>
            <p14:sldId id="309"/>
            <p14:sldId id="294"/>
            <p14:sldId id="295"/>
            <p14:sldId id="296"/>
            <p14:sldId id="297"/>
          </p14:sldIdLst>
        </p14:section>
        <p14:section name="Backup" id="{47BEF69D-F599-4CC7-B784-3CC168788F46}">
          <p14:sldIdLst>
            <p14:sldId id="298"/>
          </p14:sldIdLst>
        </p14:section>
        <p14:section name="Motion Template" id="{F1C8A9DA-86F4-489A-BD5B-5D1CBCA519D3}">
          <p14:sldIdLst>
            <p14:sldId id="299"/>
            <p14:sldId id="300"/>
            <p14:sldId id="301"/>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76" autoAdjust="0"/>
    <p:restoredTop sz="94660"/>
  </p:normalViewPr>
  <p:slideViewPr>
    <p:cSldViewPr>
      <p:cViewPr varScale="1">
        <p:scale>
          <a:sx n="129" d="100"/>
          <a:sy n="129" d="100"/>
        </p:scale>
        <p:origin x="1488" y="12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56</a:t>
            </a:fld>
            <a:endParaRPr lang="en-US"/>
          </a:p>
        </p:txBody>
      </p:sp>
    </p:spTree>
    <p:extLst>
      <p:ext uri="{BB962C8B-B14F-4D97-AF65-F5344CB8AC3E}">
        <p14:creationId xmlns:p14="http://schemas.microsoft.com/office/powerpoint/2010/main" val="2573519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64</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66</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802.11-17/1209r00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July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2017-08-01</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188"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695643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1766842306"/>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kern="1200" dirty="0" smtClean="0"/>
                        <a:t>AZ</a:t>
                      </a:r>
                      <a:endParaRPr lang="en-US" sz="1800" dirty="0"/>
                    </a:p>
                  </a:txBody>
                  <a:tcPr marT="45746" marB="45746">
                    <a:solidFill>
                      <a:srgbClr val="92D050"/>
                    </a:solidFill>
                  </a:tcPr>
                </a:tc>
                <a:tc>
                  <a:txBody>
                    <a:bodyPr/>
                    <a:lstStyle/>
                    <a:p>
                      <a:pPr algn="ctr"/>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a:t>
            </a:r>
            <a:r>
              <a:rPr lang="en-US" altLang="en-US" sz="2000" b="0" dirty="0" smtClean="0"/>
              <a:t>11-17-1171).  </a:t>
            </a:r>
            <a:endParaRPr lang="en-US" altLang="en-US" sz="2000" b="0" dirty="0" smtClean="0"/>
          </a:p>
          <a:p>
            <a:pPr algn="just">
              <a:spcBef>
                <a:spcPct val="20000"/>
              </a:spcBef>
              <a:buFontTx/>
              <a:buChar char="•"/>
            </a:pPr>
            <a:r>
              <a:rPr lang="en-US" altLang="en-US" sz="2000" b="0" dirty="0"/>
              <a:t>Review and consider adopting of </a:t>
            </a:r>
            <a:r>
              <a:rPr lang="en-US" altLang="en-US" sz="2000" b="0" dirty="0" smtClean="0"/>
              <a:t>FRD </a:t>
            </a:r>
            <a:r>
              <a:rPr lang="en-US" altLang="en-US" sz="2000" b="0" dirty="0"/>
              <a:t>working draft.</a:t>
            </a:r>
          </a:p>
          <a:p>
            <a:pPr algn="just">
              <a:spcBef>
                <a:spcPct val="20000"/>
              </a:spcBef>
              <a:buFontTx/>
              <a:buChar char="•"/>
            </a:pPr>
            <a:r>
              <a:rPr lang="en-US" altLang="en-US" sz="2000" b="0" dirty="0" smtClean="0"/>
              <a:t>Review </a:t>
            </a:r>
            <a:r>
              <a:rPr lang="en-US" altLang="en-US" sz="2000" b="0" dirty="0"/>
              <a:t>and consider adopting of SFD working draft.</a:t>
            </a:r>
          </a:p>
          <a:p>
            <a:pPr algn="just">
              <a:spcBef>
                <a:spcPct val="20000"/>
              </a:spcBef>
              <a:buFontTx/>
              <a:buChar char="•"/>
            </a:pPr>
            <a:r>
              <a:rPr lang="en-US" altLang="en-US" sz="2000" b="0" dirty="0" smtClean="0"/>
              <a:t>Review remaining open </a:t>
            </a:r>
            <a:r>
              <a:rPr lang="en-US" altLang="en-US" sz="2000" b="0" dirty="0" smtClean="0"/>
              <a:t>FRD </a:t>
            </a:r>
            <a:r>
              <a:rPr lang="en-US" altLang="en-US" sz="2000" b="0" dirty="0" smtClean="0"/>
              <a:t>comment </a:t>
            </a:r>
            <a:r>
              <a:rPr lang="en-US" altLang="en-US" sz="2000" b="0" dirty="0" smtClean="0"/>
              <a:t>resolution.</a:t>
            </a:r>
            <a:endParaRPr lang="en-US" altLang="en-US" sz="2000" b="0" dirty="0" smtClean="0"/>
          </a:p>
          <a:p>
            <a:pPr algn="just">
              <a:spcBef>
                <a:spcPct val="20000"/>
              </a:spcBef>
              <a:buFontTx/>
              <a:buChar char="•"/>
            </a:pPr>
            <a:r>
              <a:rPr lang="en-US" altLang="en-US" sz="2000" b="0" dirty="0" smtClean="0"/>
              <a:t>Presentations </a:t>
            </a:r>
            <a:r>
              <a:rPr lang="en-US" altLang="en-US" sz="2000" b="0" dirty="0"/>
              <a:t>to inform </a:t>
            </a:r>
            <a:r>
              <a:rPr lang="en-US" altLang="en-US" sz="2000" b="0" dirty="0" smtClean="0"/>
              <a:t>the TG</a:t>
            </a:r>
            <a:r>
              <a:rPr lang="en-US" altLang="en-US" sz="2000" b="0" dirty="0" smtClean="0">
                <a:solidFill>
                  <a:srgbClr val="FF33CC"/>
                </a:solidFill>
              </a:rPr>
              <a:t>:</a:t>
            </a:r>
            <a:endParaRPr lang="en-US" altLang="en-US" sz="2000" b="0" dirty="0"/>
          </a:p>
          <a:p>
            <a:pPr lvl="1" algn="just">
              <a:spcBef>
                <a:spcPct val="20000"/>
              </a:spcBef>
              <a:buFontTx/>
              <a:buChar char="•"/>
            </a:pPr>
            <a:r>
              <a:rPr lang="en-US" altLang="en-US" sz="1800" dirty="0" smtClean="0"/>
              <a:t>Submissions </a:t>
            </a:r>
            <a:r>
              <a:rPr lang="en-US" altLang="en-US" sz="1800" dirty="0"/>
              <a:t>towards </a:t>
            </a:r>
            <a:r>
              <a:rPr lang="en-US" altLang="en-US" sz="1800" dirty="0" smtClean="0"/>
              <a:t>SFD </a:t>
            </a:r>
            <a:r>
              <a:rPr lang="en-US" altLang="en-US" sz="1800" dirty="0"/>
              <a:t>text.</a:t>
            </a:r>
          </a:p>
          <a:p>
            <a:pPr lvl="1" algn="just">
              <a:spcBef>
                <a:spcPct val="20000"/>
              </a:spcBef>
              <a:buFontTx/>
              <a:buChar char="•"/>
            </a:pPr>
            <a:r>
              <a:rPr lang="en-US" altLang="en-US" sz="1800" dirty="0"/>
              <a:t>Supportive technical submissions to inform the TG.</a:t>
            </a:r>
          </a:p>
          <a:p>
            <a:pPr algn="just">
              <a:spcBef>
                <a:spcPct val="20000"/>
              </a:spcBef>
              <a:buFontTx/>
              <a:buChar char="•"/>
            </a:pPr>
            <a:r>
              <a:rPr lang="en-US" altLang="en-US" sz="2000" b="0" dirty="0" smtClean="0"/>
              <a:t>Review program timelines and consider </a:t>
            </a:r>
            <a:r>
              <a:rPr lang="en-US" altLang="en-US" sz="2000" b="0" dirty="0" smtClean="0"/>
              <a:t>updated timelines.</a:t>
            </a:r>
            <a:endParaRPr lang="en-US" altLang="en-US" sz="2000" b="0" dirty="0" smtClean="0"/>
          </a:p>
          <a:p>
            <a:pPr algn="just">
              <a:spcBef>
                <a:spcPct val="20000"/>
              </a:spcBef>
              <a:buFontTx/>
              <a:buChar char="•"/>
            </a:pPr>
            <a:r>
              <a:rPr lang="en-US" altLang="en-US" sz="2000" b="0" dirty="0" smtClean="0"/>
              <a:t>Schedule </a:t>
            </a:r>
            <a:r>
              <a:rPr lang="en-US" altLang="en-US" sz="2000" b="0" dirty="0"/>
              <a:t>teleconference times as needed.</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2412916797"/>
              </p:ext>
            </p:extLst>
          </p:nvPr>
        </p:nvGraphicFramePr>
        <p:xfrm>
          <a:off x="342106" y="1770836"/>
          <a:ext cx="8458200" cy="2996886"/>
        </p:xfrm>
        <a:graphic>
          <a:graphicData uri="http://schemas.openxmlformats.org/drawingml/2006/table">
            <a:tbl>
              <a:tblPr firstRow="1" bandRow="1">
                <a:tableStyleId>{21E4AEA4-8DFA-4A89-87EB-49C32662AFE0}</a:tableStyleId>
              </a:tblPr>
              <a:tblGrid>
                <a:gridCol w="1205558"/>
                <a:gridCol w="1834108"/>
                <a:gridCol w="3278460"/>
                <a:gridCol w="2140074"/>
              </a:tblGrid>
              <a:tr h="332739">
                <a:tc>
                  <a:txBody>
                    <a:bodyPr/>
                    <a:lstStyle/>
                    <a:p>
                      <a:pPr algn="ctr"/>
                      <a:r>
                        <a:rPr lang="en-US" sz="1400" dirty="0" smtClean="0"/>
                        <a:t>DCN</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pPr marL="0" algn="l" defTabSz="914400" rtl="0" eaLnBrk="1" latinLnBrk="0" hangingPunct="1"/>
                      <a:r>
                        <a:rPr lang="en-US" sz="1400" kern="1200" dirty="0" smtClean="0">
                          <a:solidFill>
                            <a:schemeClr val="dk1"/>
                          </a:solidFill>
                          <a:latin typeface="+mn-lt"/>
                          <a:ea typeface="+mn-ea"/>
                          <a:cs typeface="+mn-cs"/>
                        </a:rPr>
                        <a:t>11-17-1209</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Jonathan Segev</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a:t>
                      </a:r>
                      <a:r>
                        <a:rPr lang="en-US" sz="1400" kern="1200" dirty="0" smtClean="0">
                          <a:solidFill>
                            <a:schemeClr val="dk1"/>
                          </a:solidFill>
                          <a:latin typeface="+mn-lt"/>
                          <a:ea typeface="+mn-ea"/>
                          <a:cs typeface="+mn-cs"/>
                        </a:rPr>
                        <a:t>Sep 2017 </a:t>
                      </a:r>
                      <a:r>
                        <a:rPr lang="en-US" sz="1400" kern="1200" dirty="0" smtClean="0">
                          <a:solidFill>
                            <a:schemeClr val="dk1"/>
                          </a:solidFill>
                          <a:latin typeface="+mn-lt"/>
                          <a:ea typeface="+mn-ea"/>
                          <a:cs typeface="+mn-cs"/>
                        </a:rPr>
                        <a:t>Agenda</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11-17-1171</a:t>
                      </a: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May meeting minutes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Meeting minutes</a:t>
                      </a:r>
                    </a:p>
                  </a:txBody>
                  <a:tcPr marT="45712" marB="45712"/>
                </a:tc>
              </a:tr>
              <a:tr h="315128">
                <a:tc>
                  <a:txBody>
                    <a:bodyPr/>
                    <a:lstStyle/>
                    <a:p>
                      <a:pPr marL="0" algn="l" defTabSz="914400" rtl="0" eaLnBrk="1" latinLnBrk="0" hangingPunct="1"/>
                      <a:r>
                        <a:rPr lang="en-US" sz="1400" kern="1200" dirty="0" smtClean="0">
                          <a:solidFill>
                            <a:schemeClr val="dk1"/>
                          </a:solidFill>
                          <a:latin typeface="+mn-lt"/>
                          <a:ea typeface="+mn-ea"/>
                          <a:cs typeface="+mn-cs"/>
                        </a:rPr>
                        <a:t>11-16-424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Allan Zhu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Working Draft Approval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a:t>
                      </a:r>
                      <a:endParaRPr lang="en-US" sz="1400" kern="1200" dirty="0">
                        <a:solidFill>
                          <a:schemeClr val="dk1"/>
                        </a:solidFill>
                        <a:latin typeface="+mn-lt"/>
                        <a:ea typeface="+mn-ea"/>
                        <a:cs typeface="+mn-cs"/>
                      </a:endParaRPr>
                    </a:p>
                  </a:txBody>
                  <a:tcPr marT="45712" marB="45712"/>
                </a:tc>
              </a:tr>
              <a:tr h="148656">
                <a:tc>
                  <a:txBody>
                    <a:bodyPr/>
                    <a:lstStyle/>
                    <a:p>
                      <a:pPr marL="0" algn="l" defTabSz="914400" rtl="0" eaLnBrk="1" latinLnBrk="0" hangingPunct="1"/>
                      <a:r>
                        <a:rPr lang="en-US" sz="1400" kern="1200" dirty="0" smtClean="0">
                          <a:solidFill>
                            <a:schemeClr val="dk1"/>
                          </a:solidFill>
                          <a:latin typeface="+mn-lt"/>
                          <a:ea typeface="+mn-ea"/>
                          <a:cs typeface="+mn-cs"/>
                        </a:rPr>
                        <a:t>11-17-462</a:t>
                      </a: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 Chu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r>
                        <a:rPr lang="en-US" sz="1400" kern="1200" baseline="0" dirty="0" smtClean="0">
                          <a:solidFill>
                            <a:schemeClr val="dk1"/>
                          </a:solidFill>
                          <a:latin typeface="+mn-lt"/>
                          <a:ea typeface="+mn-ea"/>
                          <a:cs typeface="+mn-cs"/>
                        </a:rPr>
                        <a:t> Working Draft approval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r>
                        <a:rPr lang="en-US" sz="1400" kern="1200" baseline="0" dirty="0" smtClean="0">
                          <a:solidFill>
                            <a:schemeClr val="dk1"/>
                          </a:solidFill>
                          <a:latin typeface="+mn-lt"/>
                          <a:ea typeface="+mn-ea"/>
                          <a:cs typeface="+mn-cs"/>
                        </a:rPr>
                        <a:t> </a:t>
                      </a:r>
                      <a:endParaRPr lang="en-US" sz="1400" kern="1200" dirty="0">
                        <a:solidFill>
                          <a:schemeClr val="dk1"/>
                        </a:solidFill>
                        <a:latin typeface="+mn-lt"/>
                        <a:ea typeface="+mn-ea"/>
                        <a:cs typeface="+mn-cs"/>
                      </a:endParaRPr>
                    </a:p>
                  </a:txBody>
                  <a:tcPr marT="45712" marB="45712"/>
                </a:tc>
              </a:tr>
              <a:tr h="49236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3152543989"/>
              </p:ext>
            </p:extLst>
          </p:nvPr>
        </p:nvGraphicFramePr>
        <p:xfrm>
          <a:off x="342106" y="1751013"/>
          <a:ext cx="8458200" cy="2831971"/>
        </p:xfrm>
        <a:graphic>
          <a:graphicData uri="http://schemas.openxmlformats.org/drawingml/2006/table">
            <a:tbl>
              <a:tblPr firstRow="1" bandRow="1">
                <a:tableStyleId>{21E4AEA4-8DFA-4A89-87EB-49C32662AFE0}</a:tableStyleId>
              </a:tblPr>
              <a:tblGrid>
                <a:gridCol w="1205558"/>
                <a:gridCol w="1834108"/>
                <a:gridCol w="3278460"/>
                <a:gridCol w="2140074"/>
              </a:tblGrid>
              <a:tr h="332739">
                <a:tc>
                  <a:txBody>
                    <a:bodyPr/>
                    <a:lstStyle/>
                    <a:p>
                      <a:pPr algn="ctr"/>
                      <a:r>
                        <a:rPr lang="en-US" sz="1400" dirty="0" smtClean="0"/>
                        <a:t>DCN</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25907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tr>
              <a:tr h="25907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16666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6077498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1124048992"/>
              </p:ext>
            </p:extLst>
          </p:nvPr>
        </p:nvGraphicFramePr>
        <p:xfrm>
          <a:off x="342106" y="1628800"/>
          <a:ext cx="8458200" cy="1277571"/>
        </p:xfrm>
        <a:graphic>
          <a:graphicData uri="http://schemas.openxmlformats.org/drawingml/2006/table">
            <a:tbl>
              <a:tblPr firstRow="1" bandRow="1">
                <a:tableStyleId>{21E4AEA4-8DFA-4A89-87EB-49C32662AFE0}</a:tableStyleId>
              </a:tblPr>
              <a:tblGrid>
                <a:gridCol w="1205558"/>
                <a:gridCol w="1834108"/>
                <a:gridCol w="3278460"/>
                <a:gridCol w="2140074"/>
              </a:tblGrid>
              <a:tr h="332739">
                <a:tc>
                  <a:txBody>
                    <a:bodyPr/>
                    <a:lstStyle/>
                    <a:p>
                      <a:pPr algn="ctr"/>
                      <a:r>
                        <a:rPr lang="en-US" sz="1400" dirty="0" smtClean="0"/>
                        <a:t>DCN</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r>
              <a:tr h="0">
                <a:tc>
                  <a:txBody>
                    <a:bodyPr/>
                    <a:lstStyle/>
                    <a:p>
                      <a:endParaRPr lang="en-US" sz="1600"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200" kern="1200" dirty="0" smtClean="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4785528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Waikoloa, Hawaii</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Sep. 10</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-15</a:t>
            </a:r>
            <a:r>
              <a:rPr lang="en-US" altLang="en-US" sz="4000" baseline="30000" dirty="0" smtClean="0">
                <a:cs typeface="Times New Roman" panose="02020603050405020304" pitchFamily="18" charset="0"/>
              </a:rPr>
              <a:t>th</a:t>
            </a:r>
            <a:r>
              <a:rPr lang="en-US" altLang="en-US" sz="4000" dirty="0">
                <a:cs typeface="Times New Roman" panose="02020603050405020304" pitchFamily="18" charset="0"/>
              </a:rPr>
              <a:t>, </a:t>
            </a:r>
            <a:r>
              <a:rPr lang="en-US" altLang="en-US" sz="4000" dirty="0" smtClean="0">
                <a:cs typeface="Times New Roman" panose="02020603050405020304" pitchFamily="18" charset="0"/>
              </a:rPr>
              <a:t>2017</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a:t>
            </a:r>
            <a:r>
              <a:rPr lang="en-US" altLang="en-US" sz="2000" b="0" dirty="0" smtClean="0"/>
              <a:t>15 </a:t>
            </a:r>
            <a:r>
              <a:rPr lang="en-US" altLang="en-US" sz="2000" b="0" dirty="0"/>
              <a:t>min)</a:t>
            </a:r>
          </a:p>
          <a:p>
            <a:pPr algn="just">
              <a:spcBef>
                <a:spcPct val="20000"/>
              </a:spcBef>
              <a:buFontTx/>
              <a:buChar char="•"/>
            </a:pPr>
            <a:r>
              <a:rPr lang="en-US" altLang="en-US" sz="2000" b="0" dirty="0"/>
              <a:t>Approval of previous meeting minutes (5min</a:t>
            </a:r>
            <a:r>
              <a:rPr lang="en-US" altLang="en-US" sz="2000" b="0" dirty="0" smtClean="0"/>
              <a:t>)</a:t>
            </a:r>
          </a:p>
          <a:p>
            <a:pPr algn="just">
              <a:spcBef>
                <a:spcPct val="20000"/>
              </a:spcBef>
              <a:buFontTx/>
              <a:buChar char="•"/>
            </a:pPr>
            <a:r>
              <a:rPr lang="en-US" altLang="en-US" sz="2000" b="0" dirty="0" smtClean="0"/>
              <a:t>Review FRD comment collection status (as needed)</a:t>
            </a:r>
          </a:p>
          <a:p>
            <a:pPr algn="just">
              <a:spcBef>
                <a:spcPct val="20000"/>
              </a:spcBef>
              <a:buFontTx/>
              <a:buChar char="•"/>
            </a:pPr>
            <a:r>
              <a:rPr lang="en-US" altLang="en-US" sz="2000" b="0" dirty="0" smtClean="0"/>
              <a:t>FRD comments resolution (as needed)</a:t>
            </a:r>
          </a:p>
          <a:p>
            <a:pPr algn="just">
              <a:spcBef>
                <a:spcPct val="20000"/>
              </a:spcBef>
              <a:buFontTx/>
              <a:buChar char="•"/>
            </a:pPr>
            <a:r>
              <a:rPr lang="en-US" altLang="en-US" sz="2000" b="0" dirty="0" smtClean="0"/>
              <a:t>Presentations </a:t>
            </a:r>
            <a:r>
              <a:rPr lang="en-US" altLang="en-US" sz="2000" b="0" dirty="0"/>
              <a:t>to inform the group </a:t>
            </a:r>
            <a:r>
              <a:rPr lang="en-US" altLang="en-US" sz="2000" b="0" dirty="0" smtClean="0"/>
              <a:t>(special order 1AS discussion on FTM).</a:t>
            </a: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1772518272"/>
              </p:ext>
            </p:extLst>
          </p:nvPr>
        </p:nvGraphicFramePr>
        <p:xfrm>
          <a:off x="323528" y="1916832"/>
          <a:ext cx="8640960" cy="3385648"/>
        </p:xfrm>
        <a:graphic>
          <a:graphicData uri="http://schemas.openxmlformats.org/drawingml/2006/table">
            <a:tbl>
              <a:tblPr firstRow="1" bandRow="1">
                <a:tableStyleId>{21E4AEA4-8DFA-4A89-87EB-49C32662AFE0}</a:tableStyleId>
              </a:tblPr>
              <a:tblGrid>
                <a:gridCol w="1033961"/>
                <a:gridCol w="1624796"/>
                <a:gridCol w="3175738"/>
                <a:gridCol w="1772505"/>
                <a:gridCol w="1033960"/>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a:t>
                      </a:r>
                      <a:r>
                        <a:rPr lang="en-US" sz="1600" dirty="0" smtClean="0"/>
                        <a:t>September</a:t>
                      </a:r>
                      <a:r>
                        <a:rPr lang="en-US" sz="1600" baseline="0" dirty="0" smtClean="0"/>
                        <a:t> </a:t>
                      </a:r>
                      <a:r>
                        <a:rPr lang="en-US" sz="1600" dirty="0" smtClean="0"/>
                        <a:t>2017 </a:t>
                      </a:r>
                      <a:r>
                        <a:rPr lang="en-US" sz="1600" dirty="0" smtClean="0"/>
                        <a:t>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11-17-1171</a:t>
                      </a: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July meeting </a:t>
                      </a:r>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 min</a:t>
                      </a:r>
                    </a:p>
                  </a:txBody>
                  <a:tcPr marT="45712" marB="45712"/>
                </a:tc>
              </a:tr>
              <a:tr h="259072">
                <a:tc>
                  <a:txBody>
                    <a:bodyPr/>
                    <a:lstStyle/>
                    <a:p>
                      <a:pPr marL="0" algn="l" defTabSz="914400" rtl="0" eaLnBrk="1" latinLnBrk="0" hangingPunct="1"/>
                      <a:r>
                        <a:rPr lang="en-US" sz="1400" kern="1200" dirty="0" smtClean="0">
                          <a:solidFill>
                            <a:schemeClr val="dk1"/>
                          </a:solidFill>
                          <a:latin typeface="+mn-lt"/>
                          <a:ea typeface="+mn-ea"/>
                          <a:cs typeface="+mn-cs"/>
                        </a:rPr>
                        <a:t>11-16-424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Allan Zhu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Working Draft Approval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baseline="0" dirty="0" smtClean="0">
                          <a:solidFill>
                            <a:schemeClr val="dk1"/>
                          </a:solidFill>
                          <a:latin typeface="+mn-lt"/>
                          <a:ea typeface="+mn-ea"/>
                          <a:cs typeface="+mn-cs"/>
                        </a:rPr>
                        <a:t>10 </a:t>
                      </a:r>
                      <a:r>
                        <a:rPr lang="en-US" sz="1400" kern="1200" baseline="0" dirty="0" smtClean="0">
                          <a:solidFill>
                            <a:schemeClr val="dk1"/>
                          </a:solidFill>
                          <a:latin typeface="+mn-lt"/>
                          <a:ea typeface="+mn-ea"/>
                          <a:cs typeface="+mn-cs"/>
                        </a:rPr>
                        <a:t>min</a:t>
                      </a:r>
                      <a:endParaRPr lang="en-US" sz="14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400" kern="1200" dirty="0" smtClean="0">
                          <a:solidFill>
                            <a:schemeClr val="dk1"/>
                          </a:solidFill>
                          <a:latin typeface="+mn-lt"/>
                          <a:ea typeface="+mn-ea"/>
                          <a:cs typeface="+mn-cs"/>
                        </a:rPr>
                        <a:t>11-17-462</a:t>
                      </a: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 Chu</a:t>
                      </a:r>
                      <a:r>
                        <a:rPr lang="en-US" sz="1400" kern="1200" baseline="0" dirty="0" smtClean="0">
                          <a:solidFill>
                            <a:schemeClr val="dk1"/>
                          </a:solidFill>
                          <a:latin typeface="+mn-lt"/>
                          <a:ea typeface="+mn-ea"/>
                          <a:cs typeface="+mn-cs"/>
                        </a:rPr>
                        <a:t>n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 Working</a:t>
                      </a:r>
                      <a:r>
                        <a:rPr lang="en-US" sz="1400" kern="1200" baseline="0" dirty="0" smtClean="0">
                          <a:solidFill>
                            <a:schemeClr val="dk1"/>
                          </a:solidFill>
                          <a:latin typeface="+mn-lt"/>
                          <a:ea typeface="+mn-ea"/>
                          <a:cs typeface="+mn-cs"/>
                        </a:rPr>
                        <a:t> Draft Approval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10 min</a:t>
                      </a:r>
                      <a:endParaRPr lang="en-US" sz="1400" kern="1200" dirty="0" smtClean="0">
                        <a:solidFill>
                          <a:schemeClr val="dk1"/>
                        </a:solidFill>
                        <a:latin typeface="+mn-lt"/>
                        <a:ea typeface="+mn-ea"/>
                        <a:cs typeface="+mn-cs"/>
                      </a:endParaRPr>
                    </a:p>
                  </a:txBody>
                  <a:tcPr marT="45712" marB="45712"/>
                </a:tc>
              </a:tr>
              <a:tr h="305408">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r h="36575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11-17/1171r0 </a:t>
            </a:r>
            <a:r>
              <a:rPr lang="en-US" b="0" dirty="0" smtClean="0"/>
              <a:t>“</a:t>
            </a:r>
            <a:r>
              <a:rPr lang="en-US" dirty="0"/>
              <a:t>Meeting Minutes </a:t>
            </a:r>
            <a:r>
              <a:rPr lang="en-US" dirty="0" smtClean="0"/>
              <a:t>July 2017 </a:t>
            </a:r>
            <a:r>
              <a:rPr lang="en-US" dirty="0"/>
              <a:t>Session</a:t>
            </a:r>
            <a:r>
              <a:rPr lang="en-US" b="0" dirty="0" smtClean="0"/>
              <a:t>” </a:t>
            </a:r>
            <a:r>
              <a:rPr lang="en-US" b="0" dirty="0"/>
              <a:t>posted to Mentor </a:t>
            </a:r>
            <a:r>
              <a:rPr lang="en-US" b="0" dirty="0" smtClean="0"/>
              <a:t>on </a:t>
            </a:r>
            <a:r>
              <a:rPr lang="en-US" b="0" dirty="0" smtClean="0"/>
              <a:t>July 30</a:t>
            </a:r>
            <a:r>
              <a:rPr lang="en-US" b="0" baseline="30000" dirty="0" smtClean="0"/>
              <a:t>th</a:t>
            </a:r>
            <a:r>
              <a:rPr lang="en-US" b="0" dirty="0" smtClean="0"/>
              <a:t>.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11-17/1171r0 </a:t>
            </a:r>
            <a:r>
              <a:rPr lang="en-US" b="0" dirty="0" smtClean="0"/>
              <a:t>as </a:t>
            </a:r>
            <a:r>
              <a:rPr lang="en-US" b="0" dirty="0" err="1" smtClean="0"/>
              <a:t>TGaz</a:t>
            </a:r>
            <a:r>
              <a:rPr lang="en-US" b="0" dirty="0" smtClean="0"/>
              <a:t> </a:t>
            </a:r>
            <a:r>
              <a:rPr lang="en-US" b="0" dirty="0"/>
              <a:t>meeting minutes for the </a:t>
            </a:r>
            <a:r>
              <a:rPr lang="en-US" b="0" dirty="0" smtClean="0"/>
              <a:t>July meeting</a:t>
            </a:r>
            <a:r>
              <a:rPr lang="en-US" b="0" dirty="0"/>
              <a:t>. </a:t>
            </a:r>
          </a:p>
          <a:p>
            <a:endParaRPr lang="en-US" b="0" dirty="0" smtClean="0"/>
          </a:p>
          <a:p>
            <a:r>
              <a:rPr lang="en-US" b="0" dirty="0" smtClean="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FRD Working Draft</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11-16/424r7 </a:t>
            </a:r>
            <a:r>
              <a:rPr lang="en-US" b="0" dirty="0" smtClean="0"/>
              <a:t>“Proposed 802.11az Functional Requirements” </a:t>
            </a:r>
            <a:r>
              <a:rPr lang="en-US" b="0" dirty="0"/>
              <a:t>posted to Mentor </a:t>
            </a:r>
            <a:r>
              <a:rPr lang="en-US" b="0" dirty="0" smtClean="0"/>
              <a:t>on </a:t>
            </a:r>
            <a:r>
              <a:rPr lang="en-US" b="0" dirty="0" smtClean="0"/>
              <a:t>???. </a:t>
            </a:r>
            <a:endParaRPr lang="en-US" b="0" dirty="0"/>
          </a:p>
          <a:p>
            <a:endParaRPr lang="en-US" dirty="0"/>
          </a:p>
          <a:p>
            <a:r>
              <a:rPr lang="en-US" dirty="0"/>
              <a:t>Motion:</a:t>
            </a:r>
          </a:p>
          <a:p>
            <a:pPr marL="0" indent="0"/>
            <a:r>
              <a:rPr lang="en-US" b="0" dirty="0" smtClean="0"/>
              <a:t>Move to adopt document </a:t>
            </a:r>
            <a:r>
              <a:rPr lang="en-US" b="0" dirty="0" smtClean="0"/>
              <a:t>11-16/424r7 as </a:t>
            </a:r>
            <a:r>
              <a:rPr lang="en-US" b="0" dirty="0" err="1" smtClean="0"/>
              <a:t>TGaz</a:t>
            </a:r>
            <a:r>
              <a:rPr lang="en-US" b="0" dirty="0" smtClean="0"/>
              <a:t> Working Draft Functional Requirement Document. </a:t>
            </a:r>
            <a:endParaRPr lang="en-US" b="0" dirty="0"/>
          </a:p>
          <a:p>
            <a:endParaRPr lang="en-US" b="0" dirty="0" smtClean="0"/>
          </a:p>
          <a:p>
            <a:r>
              <a:rPr lang="en-US" b="0" dirty="0" smtClean="0"/>
              <a:t>Moved by: </a:t>
            </a:r>
            <a:endParaRPr lang="en-US" b="0" dirty="0" smtClean="0"/>
          </a:p>
          <a:p>
            <a:r>
              <a:rPr lang="en-US" b="0" dirty="0" smtClean="0"/>
              <a:t>Seconded </a:t>
            </a:r>
            <a:r>
              <a:rPr lang="en-US" b="0" dirty="0"/>
              <a:t>by</a:t>
            </a:r>
            <a:r>
              <a:rPr lang="en-US" b="0" dirty="0" smtClean="0"/>
              <a:t>:</a:t>
            </a:r>
            <a:endParaRPr lang="en-US" b="0" dirty="0" smtClean="0"/>
          </a:p>
          <a:p>
            <a:r>
              <a:rPr lang="en-US" b="0" dirty="0" smtClean="0"/>
              <a:t>Results </a:t>
            </a:r>
            <a:r>
              <a:rPr lang="en-US" b="0" dirty="0"/>
              <a:t>(Y/N/A</a:t>
            </a:r>
            <a:r>
              <a:rPr lang="en-US" b="0" dirty="0" smtClean="0"/>
              <a:t>):</a:t>
            </a:r>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4524652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SFD </a:t>
            </a:r>
            <a:r>
              <a:rPr lang="en-US" altLang="en-US" b="0" dirty="0" smtClean="0"/>
              <a:t>Working </a:t>
            </a:r>
            <a:r>
              <a:rPr lang="en-US" altLang="en-US" b="0" dirty="0" smtClean="0"/>
              <a:t>Draft</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11-17/462r6 </a:t>
            </a:r>
            <a:r>
              <a:rPr lang="en-US" b="0" dirty="0" smtClean="0"/>
              <a:t>“Proposed 802.11az Functional Requirements” </a:t>
            </a:r>
            <a:r>
              <a:rPr lang="en-US" b="0" dirty="0"/>
              <a:t>posted to Mentor </a:t>
            </a:r>
            <a:r>
              <a:rPr lang="en-US" b="0" dirty="0" smtClean="0"/>
              <a:t>on </a:t>
            </a:r>
            <a:r>
              <a:rPr lang="en-US" b="0" dirty="0" smtClean="0"/>
              <a:t>???. </a:t>
            </a:r>
            <a:endParaRPr lang="en-US" b="0" dirty="0"/>
          </a:p>
          <a:p>
            <a:endParaRPr lang="en-US" dirty="0"/>
          </a:p>
          <a:p>
            <a:r>
              <a:rPr lang="en-US" dirty="0"/>
              <a:t>Motion:</a:t>
            </a:r>
          </a:p>
          <a:p>
            <a:pPr marL="0" indent="0"/>
            <a:r>
              <a:rPr lang="en-US" b="0" dirty="0" smtClean="0"/>
              <a:t>Move to adopt document </a:t>
            </a:r>
            <a:r>
              <a:rPr lang="en-US" b="0" dirty="0" smtClean="0"/>
              <a:t>11-16/462r6 as </a:t>
            </a:r>
            <a:r>
              <a:rPr lang="en-US" b="0" dirty="0" err="1" smtClean="0"/>
              <a:t>TGaz</a:t>
            </a:r>
            <a:r>
              <a:rPr lang="en-US" b="0" dirty="0" smtClean="0"/>
              <a:t> Working Draft </a:t>
            </a:r>
            <a:r>
              <a:rPr lang="en-US" b="0" dirty="0" smtClean="0"/>
              <a:t>Spec Framework Document. </a:t>
            </a:r>
            <a:endParaRPr lang="en-US" b="0" dirty="0"/>
          </a:p>
          <a:p>
            <a:endParaRPr lang="en-US" b="0" dirty="0" smtClean="0"/>
          </a:p>
          <a:p>
            <a:r>
              <a:rPr lang="en-US" b="0" dirty="0" smtClean="0"/>
              <a:t>Moved by: </a:t>
            </a:r>
            <a:endParaRPr lang="en-US" b="0" dirty="0" smtClean="0"/>
          </a:p>
          <a:p>
            <a:r>
              <a:rPr lang="en-US" b="0" dirty="0" smtClean="0"/>
              <a:t>Seconded </a:t>
            </a:r>
            <a:r>
              <a:rPr lang="en-US" b="0" dirty="0"/>
              <a:t>by</a:t>
            </a:r>
            <a:r>
              <a:rPr lang="en-US" b="0" dirty="0" smtClean="0"/>
              <a:t>:</a:t>
            </a:r>
            <a:endParaRPr lang="en-US" b="0" dirty="0" smtClean="0"/>
          </a:p>
          <a:p>
            <a:r>
              <a:rPr lang="en-US" b="0" dirty="0" smtClean="0"/>
              <a:t>Results </a:t>
            </a:r>
            <a:r>
              <a:rPr lang="en-US" b="0" dirty="0"/>
              <a:t>(Y/N/A</a:t>
            </a:r>
            <a:r>
              <a:rPr lang="en-US" b="0" dirty="0" smtClean="0"/>
              <a:t>):</a:t>
            </a:r>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2099278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28</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September Waikoloa, Hawaii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a:t>
            </a:r>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327092103"/>
              </p:ext>
            </p:extLst>
          </p:nvPr>
        </p:nvGraphicFramePr>
        <p:xfrm>
          <a:off x="400113" y="1484784"/>
          <a:ext cx="8342185" cy="2936008"/>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11-17-0836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41147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endParaRPr lang="en-US" sz="1400" dirty="0"/>
                    </a:p>
                  </a:txBody>
                  <a:tcPr marT="45712" marB="45712"/>
                </a:tc>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223509">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41147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32</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 related </a:t>
            </a:r>
          </a:p>
          <a:p>
            <a:pPr lvl="1" algn="just">
              <a:spcBef>
                <a:spcPct val="20000"/>
              </a:spcBef>
              <a:buFontTx/>
              <a:buChar char="•"/>
            </a:pPr>
            <a:r>
              <a:rPr lang="en-US" dirty="0" smtClean="0"/>
              <a:t>Technical nature</a:t>
            </a:r>
            <a:endParaRPr lang="en-US" sz="2000" b="0" dirty="0"/>
          </a:p>
          <a:p>
            <a:endParaRPr lang="en-US" dirty="0"/>
          </a:p>
        </p:txBody>
      </p:sp>
    </p:spTree>
    <p:extLst>
      <p:ext uri="{BB962C8B-B14F-4D97-AF65-F5344CB8AC3E}">
        <p14:creationId xmlns:p14="http://schemas.microsoft.com/office/powerpoint/2010/main" val="231825632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lvl="1" algn="just">
              <a:spcBef>
                <a:spcPct val="20000"/>
              </a:spcBef>
              <a:buFontTx/>
              <a:buChar char="•"/>
            </a:pPr>
            <a:r>
              <a:rPr lang="en-US" altLang="en-US" sz="1800" dirty="0"/>
              <a:t>FRD related </a:t>
            </a:r>
            <a:r>
              <a:rPr lang="en-US" dirty="0"/>
              <a:t>submissions</a:t>
            </a:r>
          </a:p>
          <a:p>
            <a:pPr lvl="1" algn="just">
              <a:spcBef>
                <a:spcPct val="20000"/>
              </a:spcBef>
              <a:buFontTx/>
              <a:buChar char="•"/>
            </a:pPr>
            <a:r>
              <a:rPr lang="en-US" dirty="0"/>
              <a:t>SFD</a:t>
            </a:r>
          </a:p>
          <a:p>
            <a:pPr lvl="1" algn="just">
              <a:spcBef>
                <a:spcPct val="20000"/>
              </a:spcBef>
              <a:buFontTx/>
              <a:buChar char="•"/>
            </a:pPr>
            <a:endParaRPr lang="en-US" altLang="en-US" sz="16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34551742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55762290"/>
              </p:ext>
            </p:extLst>
          </p:nvPr>
        </p:nvGraphicFramePr>
        <p:xfrm>
          <a:off x="773754" y="1556792"/>
          <a:ext cx="7772404" cy="3880879"/>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41147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11472">
                <a:tc>
                  <a:txBody>
                    <a:bodyPr/>
                    <a:lstStyle/>
                    <a:p>
                      <a:pPr marL="0" algn="l" defTabSz="914400" rtl="0" eaLnBrk="1" latinLnBrk="0" hangingPunct="1"/>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sngStrike" kern="1200" dirty="0" smtClean="0">
                        <a:solidFill>
                          <a:schemeClr val="dk1"/>
                        </a:solidFill>
                        <a:latin typeface="+mn-lt"/>
                        <a:ea typeface="+mn-ea"/>
                        <a:cs typeface="+mn-cs"/>
                      </a:endParaRPr>
                    </a:p>
                  </a:txBody>
                  <a:tcPr marT="45712" marB="45712"/>
                </a:tc>
                <a:tc>
                  <a:txBody>
                    <a:bodyPr/>
                    <a:lstStyle/>
                    <a:p>
                      <a:endParaRPr lang="en-US" sz="1600" strike="sngStrike" dirty="0"/>
                    </a:p>
                  </a:txBody>
                  <a:tcPr marT="45712" marB="45712"/>
                </a:tc>
              </a:tr>
              <a:tr h="16763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r h="16001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548629">
                <a:tc>
                  <a:txBody>
                    <a:bodyPr/>
                    <a:lstStyle/>
                    <a:p>
                      <a:pPr marL="0" algn="l" defTabSz="914400" rtl="0" eaLnBrk="1" latinLnBrk="0" hangingPunct="1"/>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sngStrike" kern="1200" dirty="0" smtClean="0">
                        <a:solidFill>
                          <a:schemeClr val="dk1"/>
                        </a:solidFill>
                        <a:latin typeface="+mn-lt"/>
                        <a:ea typeface="+mn-ea"/>
                        <a:cs typeface="+mn-cs"/>
                      </a:endParaRPr>
                    </a:p>
                  </a:txBody>
                  <a:tcPr marT="45712" marB="45712"/>
                </a:tc>
                <a:tc>
                  <a:txBody>
                    <a:bodyPr/>
                    <a:lstStyle/>
                    <a:p>
                      <a:endParaRPr lang="en-US" sz="1600" strike="sngStrike" dirty="0"/>
                    </a:p>
                  </a:txBody>
                  <a:tcPr marT="45712" marB="45712"/>
                </a:tc>
              </a:tr>
              <a:tr h="548629">
                <a:tc>
                  <a:txBody>
                    <a:bodyPr/>
                    <a:lstStyle/>
                    <a:p>
                      <a:pPr marL="0" algn="l" defTabSz="914400" rtl="0" eaLnBrk="1" latinLnBrk="0" hangingPunct="1"/>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sngStrike" kern="1200" dirty="0" smtClean="0">
                        <a:solidFill>
                          <a:schemeClr val="dk1"/>
                        </a:solidFill>
                        <a:latin typeface="+mn-lt"/>
                        <a:ea typeface="+mn-ea"/>
                        <a:cs typeface="+mn-cs"/>
                      </a:endParaRPr>
                    </a:p>
                  </a:txBody>
                  <a:tcPr marT="45712" marB="45712"/>
                </a:tc>
                <a:tc>
                  <a:txBody>
                    <a:bodyPr/>
                    <a:lstStyle/>
                    <a:p>
                      <a:endParaRPr lang="en-US" sz="1600" strike="sngStrike" dirty="0"/>
                    </a:p>
                  </a:txBody>
                  <a:tcPr marT="45712" marB="45712"/>
                </a:tc>
              </a:tr>
              <a:tr h="548629">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tc>
                  <a:txBody>
                    <a:bodyPr/>
                    <a:lstStyle/>
                    <a:p>
                      <a:endParaRPr lang="en-US" sz="1600" strike="noStrike"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39</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41929099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45598666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40955694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 4</a:t>
            </a:r>
            <a:endParaRPr lang="en-US" altLang="en-US" sz="2000" dirty="0"/>
          </a:p>
          <a:p>
            <a:endParaRPr lang="en-US" sz="3600" dirty="0"/>
          </a:p>
        </p:txBody>
      </p:sp>
    </p:spTree>
    <p:extLst>
      <p:ext uri="{BB962C8B-B14F-4D97-AF65-F5344CB8AC3E}">
        <p14:creationId xmlns:p14="http://schemas.microsoft.com/office/powerpoint/2010/main" val="113823804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(1h 10min)</a:t>
            </a:r>
          </a:p>
          <a:p>
            <a:pPr algn="just">
              <a:spcBef>
                <a:spcPct val="20000"/>
              </a:spcBef>
              <a:buFontTx/>
              <a:buChar char="•"/>
            </a:pPr>
            <a:r>
              <a:rPr lang="en-US" altLang="en-US" sz="2000" b="0" dirty="0"/>
              <a:t>Consider FRD status and readiness to freeze (15min – special order)</a:t>
            </a:r>
          </a:p>
          <a:p>
            <a:pPr algn="just">
              <a:spcBef>
                <a:spcPct val="20000"/>
              </a:spcBef>
              <a:buFontTx/>
              <a:buChar char="•"/>
            </a:pPr>
            <a:r>
              <a:rPr lang="en-US" altLang="en-US" sz="2000" b="0" dirty="0" smtClean="0"/>
              <a:t>Review TG timelines (10 min</a:t>
            </a:r>
            <a:r>
              <a:rPr lang="en-US" altLang="en-US" sz="2000" b="0" dirty="0"/>
              <a:t> </a:t>
            </a:r>
            <a:r>
              <a:rPr lang="en-US" altLang="en-US" sz="2000" b="0" dirty="0" smtClean="0"/>
              <a:t>– special order)</a:t>
            </a:r>
          </a:p>
          <a:p>
            <a:pPr algn="just">
              <a:spcBef>
                <a:spcPct val="20000"/>
              </a:spcBef>
              <a:buFontTx/>
              <a:buChar char="•"/>
            </a:pPr>
            <a:r>
              <a:rPr lang="en-US" altLang="en-US" sz="2000" b="0" dirty="0" smtClean="0"/>
              <a:t>Set goals for Sep. meeting (5min – special order)</a:t>
            </a:r>
          </a:p>
          <a:p>
            <a:pPr algn="just">
              <a:spcBef>
                <a:spcPct val="20000"/>
              </a:spcBef>
              <a:buFontTx/>
              <a:buChar char="•"/>
            </a:pPr>
            <a:r>
              <a:rPr lang="en-US" altLang="en-US" sz="2000" b="0" dirty="0" smtClean="0"/>
              <a:t>Set teleconference times (5min – special order)</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82577047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1"/>
            <a:ext cx="7770813" cy="654968"/>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861187384"/>
              </p:ext>
            </p:extLst>
          </p:nvPr>
        </p:nvGraphicFramePr>
        <p:xfrm>
          <a:off x="539552" y="1295529"/>
          <a:ext cx="7772404" cy="2829312"/>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25907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smtClean="0">
                        <a:solidFill>
                          <a:schemeClr val="dk1"/>
                        </a:solidFill>
                        <a:latin typeface="+mn-lt"/>
                        <a:ea typeface="+mn-ea"/>
                        <a:cs typeface="+mn-cs"/>
                      </a:endParaRPr>
                    </a:p>
                  </a:txBody>
                  <a:tcPr marT="45712" marB="45712"/>
                </a:tc>
                <a:tc>
                  <a:txBody>
                    <a:bodyPr/>
                    <a:lstStyle/>
                    <a:p>
                      <a:endParaRPr lang="en-US" sz="1600" strike="noStrike" dirty="0"/>
                    </a:p>
                  </a:txBody>
                  <a:tcPr marT="45712" marB="45712"/>
                </a:tc>
              </a:tr>
              <a:tr h="25907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411472">
                <a:tc>
                  <a:txBody>
                    <a:bodyPr/>
                    <a:lstStyle/>
                    <a:p>
                      <a:endParaRPr lang="en-US" sz="1600"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r h="16001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16001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smtClean="0">
                        <a:solidFill>
                          <a:schemeClr val="dk1"/>
                        </a:solidFill>
                        <a:latin typeface="+mn-lt"/>
                        <a:ea typeface="+mn-ea"/>
                        <a:cs typeface="+mn-cs"/>
                      </a:endParaRPr>
                    </a:p>
                  </a:txBody>
                  <a:tcPr marT="45712" marB="45712"/>
                </a:tc>
                <a:tc>
                  <a:txBody>
                    <a:bodyPr/>
                    <a:lstStyle/>
                    <a:p>
                      <a:endParaRPr lang="en-US" sz="1600" strike="noStrike" dirty="0"/>
                    </a:p>
                  </a:txBody>
                  <a:tcPr marT="45712" marB="45712"/>
                </a:tc>
              </a:tr>
              <a:tr h="16001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76708988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45</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352986113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Maturity – Freeze (previously)</a:t>
            </a:r>
            <a:endParaRPr lang="en-US" dirty="0"/>
          </a:p>
        </p:txBody>
      </p:sp>
      <p:sp>
        <p:nvSpPr>
          <p:cNvPr id="3" name="Content Placeholder 2"/>
          <p:cNvSpPr>
            <a:spLocks noGrp="1"/>
          </p:cNvSpPr>
          <p:nvPr>
            <p:ph idx="1"/>
          </p:nvPr>
        </p:nvSpPr>
        <p:spPr>
          <a:xfrm>
            <a:off x="685800" y="1628800"/>
            <a:ext cx="7770813" cy="4465613"/>
          </a:xfrm>
        </p:spPr>
        <p:txBody>
          <a:bodyPr/>
          <a:lstStyle/>
          <a:p>
            <a:pPr algn="just">
              <a:spcBef>
                <a:spcPts val="1225"/>
              </a:spcBef>
              <a:buFontTx/>
              <a:buChar char="•"/>
            </a:pPr>
            <a:r>
              <a:rPr lang="en-US" altLang="en-US" sz="2000" dirty="0" smtClean="0"/>
              <a:t>During the March meeting group committed (motion) to bring the FRD to </a:t>
            </a:r>
            <a:r>
              <a:rPr lang="en-US" altLang="en-US" sz="2000" dirty="0" smtClean="0"/>
              <a:t>maturity.</a:t>
            </a:r>
            <a:endParaRPr lang="en-US" altLang="en-US" sz="2000" dirty="0" smtClean="0"/>
          </a:p>
          <a:p>
            <a:pPr algn="just">
              <a:spcBef>
                <a:spcPts val="1225"/>
              </a:spcBef>
              <a:buFontTx/>
              <a:buChar char="•"/>
            </a:pPr>
            <a:r>
              <a:rPr lang="en-US" altLang="en-US" sz="2000" dirty="0" smtClean="0"/>
              <a:t>TG approved timelines reflect FRD freeze post May meeting.</a:t>
            </a:r>
          </a:p>
          <a:p>
            <a:pPr algn="just">
              <a:spcBef>
                <a:spcPts val="1225"/>
              </a:spcBef>
              <a:buFontTx/>
              <a:buChar char="•"/>
            </a:pPr>
            <a:r>
              <a:rPr lang="en-US" altLang="en-US" sz="2000" dirty="0" smtClean="0"/>
              <a:t>Options to consider:</a:t>
            </a:r>
          </a:p>
          <a:p>
            <a:pPr lvl="1" algn="just">
              <a:spcBef>
                <a:spcPts val="1225"/>
              </a:spcBef>
              <a:buFontTx/>
              <a:buChar char="•"/>
            </a:pPr>
            <a:r>
              <a:rPr lang="en-US" altLang="en-US" sz="1800" dirty="0" smtClean="0"/>
              <a:t>Consider the FRD sufficiently mature to go to freeze and focus on development of SFD (current timelines).</a:t>
            </a:r>
          </a:p>
          <a:p>
            <a:pPr lvl="1" algn="just">
              <a:spcBef>
                <a:spcPts val="1225"/>
              </a:spcBef>
              <a:buFontTx/>
              <a:buChar char="•"/>
            </a:pPr>
            <a:r>
              <a:rPr lang="en-US" altLang="en-US" sz="1800" dirty="0" smtClean="0"/>
              <a:t>Continue developing the FRD and reflect that by delaying the TG timelines.</a:t>
            </a:r>
          </a:p>
          <a:p>
            <a:pPr lvl="1" algn="just">
              <a:spcBef>
                <a:spcPts val="1225"/>
              </a:spcBef>
              <a:buFontTx/>
              <a:buChar char="•"/>
            </a:pPr>
            <a:r>
              <a:rPr lang="en-US" altLang="en-US" sz="1800" dirty="0" smtClean="0"/>
              <a:t>Consider the FRD complete and move to comment collection of FRD to be resolved in the July meeting, where these are considered and FRD goes to final version past that meeting – depending on level of comments delay possibly absorbed on other activities. </a:t>
            </a:r>
          </a:p>
          <a:p>
            <a:pPr algn="just">
              <a:spcBef>
                <a:spcPts val="1225"/>
              </a:spcBef>
              <a:buFontTx/>
              <a:buChar char="•"/>
            </a:pPr>
            <a:r>
              <a:rPr lang="en-US" altLang="en-US" sz="2000" dirty="0" smtClean="0"/>
              <a:t>Discussion….</a:t>
            </a:r>
            <a:endParaRPr lang="en-US" altLang="en-US" sz="2000" dirty="0"/>
          </a:p>
          <a:p>
            <a:pPr lvl="0">
              <a:buFont typeface="Arial" panose="020B0604020202020204" pitchFamily="34" charset="0"/>
              <a:buChar char="•"/>
            </a:pPr>
            <a:endParaRPr lang="en-US" altLang="en-US" sz="20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42248502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(May meeting) </a:t>
            </a:r>
            <a:endParaRPr lang="en-US" dirty="0"/>
          </a:p>
        </p:txBody>
      </p:sp>
      <p:sp>
        <p:nvSpPr>
          <p:cNvPr id="3" name="Content Placeholder 2"/>
          <p:cNvSpPr>
            <a:spLocks noGrp="1"/>
          </p:cNvSpPr>
          <p:nvPr>
            <p:ph idx="1"/>
          </p:nvPr>
        </p:nvSpPr>
        <p:spPr/>
        <p:txBody>
          <a:bodyPr/>
          <a:lstStyle/>
          <a:p>
            <a:pPr marL="0" indent="0"/>
            <a:r>
              <a:rPr lang="en-US" dirty="0"/>
              <a:t>Move to approve the </a:t>
            </a:r>
            <a:r>
              <a:rPr lang="en-US" dirty="0" smtClean="0"/>
              <a:t>Functional </a:t>
            </a:r>
            <a:r>
              <a:rPr lang="en-US" dirty="0"/>
              <a:t>Requirement </a:t>
            </a:r>
            <a:r>
              <a:rPr lang="en-US" dirty="0" smtClean="0"/>
              <a:t>Document 11-17-424-05 with additions made during the May meeting and </a:t>
            </a:r>
            <a:r>
              <a:rPr lang="en-US" dirty="0"/>
              <a:t>start a 45 day comment collection, limiting the duration of the subsequent comment resolution to the end of the next face to face IEEE 802.11 WG </a:t>
            </a:r>
            <a:r>
              <a:rPr lang="en-US" dirty="0" smtClean="0"/>
              <a:t>meeting.</a:t>
            </a:r>
          </a:p>
          <a:p>
            <a:r>
              <a:rPr lang="en-US" dirty="0" smtClean="0"/>
              <a:t>Results: 22/0/0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33774101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FRD Freeze</a:t>
            </a:r>
            <a:endParaRPr lang="en-US" dirty="0"/>
          </a:p>
        </p:txBody>
      </p:sp>
      <p:sp>
        <p:nvSpPr>
          <p:cNvPr id="3" name="Content Placeholder 2"/>
          <p:cNvSpPr>
            <a:spLocks noGrp="1"/>
          </p:cNvSpPr>
          <p:nvPr>
            <p:ph idx="1"/>
          </p:nvPr>
        </p:nvSpPr>
        <p:spPr/>
        <p:txBody>
          <a:bodyPr/>
          <a:lstStyle/>
          <a:p>
            <a:r>
              <a:rPr lang="en-US" dirty="0" smtClean="0"/>
              <a:t>Option to proceed and adjust TG targets:</a:t>
            </a:r>
          </a:p>
          <a:p>
            <a:r>
              <a:rPr lang="en-US" dirty="0" smtClean="0"/>
              <a:t>O1: Freeze FRD for further comments and resolve the existing comments till the end of next IEEE </a:t>
            </a:r>
            <a:r>
              <a:rPr lang="en-US" dirty="0" err="1" smtClean="0"/>
              <a:t>FtF</a:t>
            </a:r>
            <a:r>
              <a:rPr lang="en-US" dirty="0" smtClean="0"/>
              <a:t> meeting, the final FRD is the last version at that meeting. </a:t>
            </a:r>
          </a:p>
          <a:p>
            <a:r>
              <a:rPr lang="en-US" dirty="0" smtClean="0"/>
              <a:t>O2: Freeze FRD now.</a:t>
            </a:r>
          </a:p>
          <a:p>
            <a:r>
              <a:rPr lang="en-US" dirty="0" smtClean="0"/>
              <a:t>O1) 13</a:t>
            </a:r>
          </a:p>
          <a:p>
            <a:r>
              <a:rPr lang="en-US" dirty="0" smtClean="0"/>
              <a:t>O2) 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23975906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FRD </a:t>
            </a:r>
            <a:r>
              <a:rPr lang="en-US" dirty="0" smtClean="0"/>
              <a:t>Freeze (July meeting)</a:t>
            </a:r>
            <a:endParaRPr lang="en-US" dirty="0"/>
          </a:p>
        </p:txBody>
      </p:sp>
      <p:sp>
        <p:nvSpPr>
          <p:cNvPr id="3" name="Content Placeholder 2"/>
          <p:cNvSpPr>
            <a:spLocks noGrp="1"/>
          </p:cNvSpPr>
          <p:nvPr>
            <p:ph idx="1"/>
          </p:nvPr>
        </p:nvSpPr>
        <p:spPr/>
        <p:txBody>
          <a:bodyPr/>
          <a:lstStyle/>
          <a:p>
            <a:r>
              <a:rPr lang="en-US" dirty="0" smtClean="0"/>
              <a:t>Motion</a:t>
            </a:r>
          </a:p>
          <a:p>
            <a:r>
              <a:rPr lang="en-US" dirty="0" smtClean="0"/>
              <a:t>We agree to Freeze FRD for further comments and resolve the existing comments till the end of next IEEE </a:t>
            </a:r>
            <a:r>
              <a:rPr lang="en-US" dirty="0" err="1" smtClean="0"/>
              <a:t>FtF</a:t>
            </a:r>
            <a:r>
              <a:rPr lang="en-US" dirty="0" smtClean="0"/>
              <a:t> meeting, the final FRD is the last version at that meeting. </a:t>
            </a:r>
          </a:p>
          <a:p>
            <a:r>
              <a:rPr lang="en-US" dirty="0" smtClean="0"/>
              <a:t>Moved: Harry </a:t>
            </a:r>
            <a:r>
              <a:rPr lang="en-US" dirty="0" err="1" smtClean="0"/>
              <a:t>Bims</a:t>
            </a:r>
            <a:endParaRPr lang="en-US" dirty="0" smtClean="0"/>
          </a:p>
          <a:p>
            <a:r>
              <a:rPr lang="en-US" dirty="0" smtClean="0"/>
              <a:t>2</a:t>
            </a:r>
            <a:r>
              <a:rPr lang="en-US" baseline="30000" dirty="0" smtClean="0"/>
              <a:t>nd</a:t>
            </a:r>
            <a:r>
              <a:rPr lang="en-US" dirty="0" smtClean="0"/>
              <a:t>: SK Yong</a:t>
            </a:r>
          </a:p>
          <a:p>
            <a:r>
              <a:rPr lang="en-US" dirty="0" smtClean="0"/>
              <a:t>Results(Y/N/A): 13/2/3</a:t>
            </a:r>
          </a:p>
          <a:p>
            <a:r>
              <a:rPr lang="en-US" dirty="0" smtClean="0"/>
              <a:t>Motion passes</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5207356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 NO JULY FRD Freeze</a:t>
            </a:r>
            <a:endParaRPr lang="en-US" dirty="0"/>
          </a:p>
        </p:txBody>
      </p:sp>
      <p:sp>
        <p:nvSpPr>
          <p:cNvPr id="3" name="Content Placeholder 2"/>
          <p:cNvSpPr>
            <a:spLocks noGrp="1"/>
          </p:cNvSpPr>
          <p:nvPr>
            <p:ph idx="1"/>
          </p:nvPr>
        </p:nvSpPr>
        <p:spPr>
          <a:xfrm>
            <a:off x="685800" y="1628800"/>
            <a:ext cx="7770813" cy="4465613"/>
          </a:xfrm>
        </p:spPr>
        <p:txBody>
          <a:bodyPr/>
          <a:lstStyle/>
          <a:p>
            <a:r>
              <a:rPr lang="en-US" dirty="0" smtClean="0"/>
              <a:t>Scope and effort change:</a:t>
            </a:r>
          </a:p>
          <a:p>
            <a:pPr>
              <a:buFont typeface="Arial" panose="020B0604020202020204" pitchFamily="34" charset="0"/>
              <a:buChar char="•"/>
            </a:pPr>
            <a:r>
              <a:rPr lang="en-US" dirty="0" smtClean="0"/>
              <a:t>Original target was FRD freeze during May meeting.</a:t>
            </a:r>
          </a:p>
          <a:p>
            <a:pPr>
              <a:buFont typeface="Arial" panose="020B0604020202020204" pitchFamily="34" charset="0"/>
              <a:buChar char="•"/>
            </a:pPr>
            <a:r>
              <a:rPr lang="en-US" dirty="0" smtClean="0"/>
              <a:t>Group did not meet this and commit to go on a 45day Comment Collection and resolve during the July meeting.</a:t>
            </a:r>
          </a:p>
          <a:p>
            <a:pPr>
              <a:buFont typeface="Arial" panose="020B0604020202020204" pitchFamily="34" charset="0"/>
              <a:buChar char="•"/>
            </a:pPr>
            <a:r>
              <a:rPr lang="en-US" dirty="0" smtClean="0"/>
              <a:t>FRD is not yet frozen, slipping now by 4 months.</a:t>
            </a:r>
          </a:p>
          <a:p>
            <a:pPr>
              <a:buFont typeface="Arial" panose="020B0604020202020204" pitchFamily="34" charset="0"/>
              <a:buChar char="•"/>
            </a:pPr>
            <a:r>
              <a:rPr lang="en-US" dirty="0" smtClean="0"/>
              <a:t>Additional contents to project:</a:t>
            </a:r>
          </a:p>
          <a:p>
            <a:pPr lvl="1">
              <a:buFont typeface="Arial" panose="020B0604020202020204" pitchFamily="34" charset="0"/>
              <a:buChar char="•"/>
            </a:pPr>
            <a:r>
              <a:rPr lang="en-US" dirty="0" smtClean="0"/>
              <a:t>MAC level security.</a:t>
            </a:r>
          </a:p>
          <a:p>
            <a:pPr lvl="1">
              <a:buFont typeface="Arial" panose="020B0604020202020204" pitchFamily="34" charset="0"/>
              <a:buChar char="•"/>
            </a:pPr>
            <a:r>
              <a:rPr lang="en-US" dirty="0" smtClean="0"/>
              <a:t>PHY level security for legacy, </a:t>
            </a:r>
            <a:r>
              <a:rPr lang="en-US" dirty="0" err="1" smtClean="0"/>
              <a:t>VHTz</a:t>
            </a:r>
            <a:r>
              <a:rPr lang="en-US" dirty="0" smtClean="0"/>
              <a:t> and </a:t>
            </a:r>
            <a:r>
              <a:rPr lang="en-US" dirty="0" err="1" smtClean="0"/>
              <a:t>HEz</a:t>
            </a:r>
            <a:r>
              <a:rPr lang="en-US" dirty="0" smtClean="0"/>
              <a:t>– </a:t>
            </a:r>
            <a:r>
              <a:rPr lang="en-US" dirty="0"/>
              <a:t>Novel </a:t>
            </a:r>
            <a:r>
              <a:rPr lang="en-US" dirty="0" smtClean="0"/>
              <a:t>concept to 802.11.</a:t>
            </a:r>
          </a:p>
          <a:p>
            <a:pPr>
              <a:buFont typeface="Arial" panose="020B0604020202020204" pitchFamily="34" charset="0"/>
              <a:buChar char="•"/>
            </a:pPr>
            <a:r>
              <a:rPr lang="en-US" dirty="0" smtClean="0"/>
              <a:t>Project timelines required adjustment to meet the additional content.</a:t>
            </a:r>
          </a:p>
          <a:p>
            <a:pPr>
              <a:buFont typeface="Arial" panose="020B0604020202020204" pitchFamily="34" charset="0"/>
              <a:buChar char="•"/>
            </a:pPr>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Rounded Rectangle 6"/>
          <p:cNvSpPr/>
          <p:nvPr/>
        </p:nvSpPr>
        <p:spPr bwMode="auto">
          <a:xfrm>
            <a:off x="288826" y="5733257"/>
            <a:ext cx="8640959" cy="850900"/>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dirty="0"/>
              <a:t>Project timelines </a:t>
            </a:r>
            <a:r>
              <a:rPr lang="en-US" dirty="0" smtClean="0"/>
              <a:t>require </a:t>
            </a:r>
            <a:r>
              <a:rPr lang="en-US" dirty="0"/>
              <a:t>adjustment to meet the </a:t>
            </a:r>
            <a:r>
              <a:rPr lang="en-US" dirty="0" smtClean="0"/>
              <a:t>additional content and group progress.</a:t>
            </a:r>
            <a:endParaRPr lang="en-US" dirty="0"/>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b="0" i="0" u="none" strike="noStrike" cap="none" normalizeH="0" baseline="0" dirty="0" smtClean="0">
              <a:ln>
                <a:noFill/>
              </a:ln>
              <a:solidFill>
                <a:schemeClr val="bg1"/>
              </a:solidFill>
              <a:effectLst/>
            </a:endParaRPr>
          </a:p>
        </p:txBody>
      </p:sp>
    </p:spTree>
    <p:extLst>
      <p:ext uri="{BB962C8B-B14F-4D97-AF65-F5344CB8AC3E}">
        <p14:creationId xmlns:p14="http://schemas.microsoft.com/office/powerpoint/2010/main" val="1951643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(con.)</a:t>
            </a:r>
            <a:endParaRPr lang="en-US" dirty="0"/>
          </a:p>
        </p:txBody>
      </p:sp>
      <p:sp>
        <p:nvSpPr>
          <p:cNvPr id="3" name="Content Placeholder 2"/>
          <p:cNvSpPr>
            <a:spLocks noGrp="1"/>
          </p:cNvSpPr>
          <p:nvPr>
            <p:ph idx="1"/>
          </p:nvPr>
        </p:nvSpPr>
        <p:spPr>
          <a:xfrm>
            <a:off x="685800" y="1628800"/>
            <a:ext cx="7770813" cy="4465613"/>
          </a:xfrm>
        </p:spPr>
        <p:txBody>
          <a:bodyPr/>
          <a:lstStyle/>
          <a:p>
            <a:r>
              <a:rPr lang="en-US" dirty="0" smtClean="0"/>
              <a:t>Other possibilities:</a:t>
            </a:r>
            <a:r>
              <a:rPr lang="en-US" dirty="0"/>
              <a:t>	</a:t>
            </a:r>
            <a:endParaRPr lang="en-US" dirty="0" smtClean="0"/>
          </a:p>
          <a:p>
            <a:pPr>
              <a:buFont typeface="Arial" panose="020B0604020202020204" pitchFamily="34" charset="0"/>
              <a:buChar char="•"/>
            </a:pPr>
            <a:r>
              <a:rPr lang="en-US" dirty="0" smtClean="0"/>
              <a:t>Keep existing timelines (major milestones) and remove one or multiple topics from the current activity:</a:t>
            </a:r>
          </a:p>
          <a:p>
            <a:pPr lvl="1">
              <a:buFont typeface="Arial" panose="020B0604020202020204" pitchFamily="34" charset="0"/>
              <a:buChar char="•"/>
            </a:pPr>
            <a:r>
              <a:rPr lang="en-US" dirty="0" smtClean="0"/>
              <a:t>Angular in the sub 6Ghz band.</a:t>
            </a:r>
          </a:p>
          <a:p>
            <a:pPr lvl="1">
              <a:buFont typeface="Arial" panose="020B0604020202020204" pitchFamily="34" charset="0"/>
              <a:buChar char="•"/>
            </a:pPr>
            <a:r>
              <a:rPr lang="en-US" dirty="0" smtClean="0"/>
              <a:t>Scalable location.</a:t>
            </a:r>
          </a:p>
          <a:p>
            <a:pPr lvl="1">
              <a:buFont typeface="Arial" panose="020B0604020202020204" pitchFamily="34" charset="0"/>
              <a:buChar char="•"/>
            </a:pPr>
            <a:r>
              <a:rPr lang="en-US" dirty="0" smtClean="0"/>
              <a:t>60Ghz positioning.</a:t>
            </a:r>
          </a:p>
          <a:p>
            <a:pPr lvl="1">
              <a:buFont typeface="Arial" panose="020B0604020202020204" pitchFamily="34" charset="0"/>
              <a:buChar char="•"/>
            </a:pPr>
            <a:r>
              <a:rPr lang="en-US" dirty="0" smtClean="0"/>
              <a:t>MAC and PHY security</a:t>
            </a:r>
          </a:p>
          <a:p>
            <a:pPr lvl="1">
              <a:buFont typeface="Arial" panose="020B0604020202020204" pitchFamily="34" charset="0"/>
              <a:buChar char="•"/>
            </a:pPr>
            <a:r>
              <a:rPr lang="en-US" dirty="0" smtClean="0"/>
              <a:t>PHY level security.</a:t>
            </a:r>
          </a:p>
          <a:p>
            <a:pPr>
              <a:buFont typeface="Arial" panose="020B0604020202020204" pitchFamily="34" charset="0"/>
              <a:buChar char="•"/>
            </a:pPr>
            <a:r>
              <a:rPr lang="en-US" dirty="0" smtClean="0"/>
              <a:t>Discussion….</a:t>
            </a:r>
          </a:p>
          <a:p>
            <a:pPr lvl="1">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83030096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grpSp>
        <p:nvGrpSpPr>
          <p:cNvPr id="7" name="Group 6"/>
          <p:cNvGrpSpPr/>
          <p:nvPr/>
        </p:nvGrpSpPr>
        <p:grpSpPr>
          <a:xfrm>
            <a:off x="74364" y="1844823"/>
            <a:ext cx="9034902" cy="4176465"/>
            <a:chOff x="74364" y="1844823"/>
            <a:chExt cx="9034902"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Tree>
    <p:extLst>
      <p:ext uri="{BB962C8B-B14F-4D97-AF65-F5344CB8AC3E}">
        <p14:creationId xmlns:p14="http://schemas.microsoft.com/office/powerpoint/2010/main" val="58208963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93"/>
          <p:cNvSpPr/>
          <p:nvPr/>
        </p:nvSpPr>
        <p:spPr>
          <a:xfrm>
            <a:off x="4989332" y="3406393"/>
            <a:ext cx="693783" cy="25261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8" name="Rectangle 87"/>
          <p:cNvSpPr/>
          <p:nvPr/>
        </p:nvSpPr>
        <p:spPr>
          <a:xfrm>
            <a:off x="4989333" y="2882628"/>
            <a:ext cx="693783" cy="15390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6" name="Rectangle 85"/>
          <p:cNvSpPr/>
          <p:nvPr/>
        </p:nvSpPr>
        <p:spPr>
          <a:xfrm>
            <a:off x="3219088" y="2681708"/>
            <a:ext cx="576000" cy="18888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4 M</a:t>
            </a:r>
            <a:endParaRPr lang="en-US" sz="1100"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grpSp>
        <p:nvGrpSpPr>
          <p:cNvPr id="7" name="Group 6"/>
          <p:cNvGrpSpPr/>
          <p:nvPr/>
        </p:nvGrpSpPr>
        <p:grpSpPr>
          <a:xfrm>
            <a:off x="74364" y="1844823"/>
            <a:ext cx="9404908" cy="4176465"/>
            <a:chOff x="74364" y="1844823"/>
            <a:chExt cx="9404908"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2"/>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696635" y="2209947"/>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1-2022</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9277926" y="2252737"/>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83876"/>
              <a:ext cx="2468649" cy="14357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811662"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1709"/>
              <a:ext cx="2033064" cy="18888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893073"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3-2020</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6751502"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6026575"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7-2019</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859763"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715445" y="2244287"/>
              <a:ext cx="671742" cy="359852"/>
              <a:chOff x="3925020" y="1607958"/>
              <a:chExt cx="671742" cy="359852"/>
            </a:xfrm>
          </p:grpSpPr>
          <p:sp>
            <p:nvSpPr>
              <p:cNvPr id="68" name="Text Box 24"/>
              <p:cNvSpPr txBox="1">
                <a:spLocks noChangeArrowheads="1"/>
              </p:cNvSpPr>
              <p:nvPr/>
            </p:nvSpPr>
            <p:spPr bwMode="auto">
              <a:xfrm>
                <a:off x="4078394" y="1607958"/>
                <a:ext cx="51836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Sep.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925020"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96420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2" name="Oval Callout 61"/>
            <p:cNvSpPr/>
            <p:nvPr/>
          </p:nvSpPr>
          <p:spPr bwMode="auto">
            <a:xfrm>
              <a:off x="6987001" y="343544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691611" y="227989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Text Box 24"/>
            <p:cNvSpPr txBox="1">
              <a:spLocks noChangeArrowheads="1"/>
            </p:cNvSpPr>
            <p:nvPr/>
          </p:nvSpPr>
          <p:spPr bwMode="auto">
            <a:xfrm>
              <a:off x="3060752" y="2138444"/>
              <a:ext cx="681390"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 move to 9-2018</a:t>
              </a:r>
              <a:endParaRPr lang="en-US" altLang="en-US" sz="600" dirty="0">
                <a:latin typeface="Arial" panose="020B0604020202020204" pitchFamily="34" charset="0"/>
                <a:cs typeface="Arial" panose="020B0604020202020204" pitchFamily="34" charset="0"/>
              </a:endParaRP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Revised Timelines – Complete Scope</a:t>
            </a:r>
            <a:endParaRPr lang="en-US" dirty="0"/>
          </a:p>
        </p:txBody>
      </p:sp>
      <p:sp>
        <p:nvSpPr>
          <p:cNvPr id="89" name="Rectangle 88"/>
          <p:cNvSpPr/>
          <p:nvPr/>
        </p:nvSpPr>
        <p:spPr>
          <a:xfrm>
            <a:off x="8696635" y="3033287"/>
            <a:ext cx="693783" cy="1832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050" dirty="0" smtClean="0">
                <a:solidFill>
                  <a:schemeClr val="tx1"/>
                </a:solidFill>
              </a:rPr>
              <a:t>10 M</a:t>
            </a:r>
            <a:endParaRPr lang="en-US" sz="1050" dirty="0">
              <a:solidFill>
                <a:schemeClr val="tx1"/>
              </a:solidFill>
            </a:endParaRPr>
          </a:p>
        </p:txBody>
      </p:sp>
      <p:sp>
        <p:nvSpPr>
          <p:cNvPr id="90" name="Rectangle 89"/>
          <p:cNvSpPr/>
          <p:nvPr/>
        </p:nvSpPr>
        <p:spPr>
          <a:xfrm>
            <a:off x="4996703" y="3952185"/>
            <a:ext cx="693783" cy="1517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1" name="Rectangle 90"/>
          <p:cNvSpPr/>
          <p:nvPr/>
        </p:nvSpPr>
        <p:spPr>
          <a:xfrm>
            <a:off x="4996703" y="4406311"/>
            <a:ext cx="693783" cy="19131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2" name="Rectangle 91"/>
          <p:cNvSpPr/>
          <p:nvPr/>
        </p:nvSpPr>
        <p:spPr>
          <a:xfrm>
            <a:off x="4996703" y="4984149"/>
            <a:ext cx="693783" cy="189572"/>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3" name="Rectangle 92"/>
          <p:cNvSpPr/>
          <p:nvPr/>
        </p:nvSpPr>
        <p:spPr>
          <a:xfrm>
            <a:off x="5006668" y="5485034"/>
            <a:ext cx="693783" cy="20302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Tree>
    <p:extLst>
      <p:ext uri="{BB962C8B-B14F-4D97-AF65-F5344CB8AC3E}">
        <p14:creationId xmlns:p14="http://schemas.microsoft.com/office/powerpoint/2010/main" val="20028867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Sep.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 SFD development.</a:t>
            </a:r>
          </a:p>
          <a:p>
            <a:pPr>
              <a:buFont typeface="Arial" panose="020B0604020202020204" pitchFamily="34" charset="0"/>
              <a:buChar char="•"/>
            </a:pPr>
            <a:r>
              <a:rPr lang="en-US" dirty="0" smtClean="0"/>
              <a:t>Resolved remaining comments.</a:t>
            </a:r>
          </a:p>
          <a:p>
            <a:pPr>
              <a:buFont typeface="Arial" panose="020B0604020202020204" pitchFamily="34" charset="0"/>
              <a:buChar char="•"/>
            </a:pPr>
            <a:r>
              <a:rPr lang="en-US" dirty="0" smtClean="0"/>
              <a:t>Consider technical proposals.</a:t>
            </a:r>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18418020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Sep.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a:t>
            </a:r>
            <a:r>
              <a:rPr lang="en-US" dirty="0" smtClean="0"/>
              <a:t>Nov. </a:t>
            </a:r>
            <a:r>
              <a:rPr lang="en-US" dirty="0" smtClean="0"/>
              <a:t>meeting goals as the TG Plan Of Record.</a:t>
            </a:r>
          </a:p>
          <a:p>
            <a:endParaRPr lang="en-US" dirty="0" smtClean="0"/>
          </a:p>
          <a:p>
            <a:r>
              <a:rPr lang="en-US" dirty="0" smtClean="0"/>
              <a:t>Moved</a:t>
            </a:r>
            <a:r>
              <a:rPr lang="en-US" dirty="0" smtClean="0"/>
              <a:t>:</a:t>
            </a:r>
            <a:endParaRPr lang="en-US" dirty="0" smtClean="0"/>
          </a:p>
          <a:p>
            <a:r>
              <a:rPr lang="en-US" dirty="0" smtClean="0"/>
              <a:t>2</a:t>
            </a:r>
            <a:r>
              <a:rPr lang="en-US" baseline="30000" dirty="0" smtClean="0"/>
              <a:t>nd</a:t>
            </a:r>
            <a:r>
              <a:rPr lang="en-US" dirty="0" smtClean="0"/>
              <a:t>:</a:t>
            </a:r>
            <a:endParaRPr lang="en-US" dirty="0" smtClean="0"/>
          </a:p>
          <a:p>
            <a:endParaRPr lang="en-US" dirty="0"/>
          </a:p>
          <a:p>
            <a:r>
              <a:rPr lang="en-US" dirty="0" smtClean="0"/>
              <a:t>Y: 				N: </a:t>
            </a:r>
            <a:r>
              <a:rPr lang="en-US" dirty="0" smtClean="0"/>
              <a:t>	</a:t>
            </a:r>
            <a:r>
              <a:rPr lang="en-US" dirty="0" smtClean="0"/>
              <a:t>		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98832231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Dec. 13</a:t>
            </a:r>
            <a:r>
              <a:rPr lang="en-US" altLang="en-US" baseline="30000" dirty="0" smtClean="0"/>
              <a:t>th</a:t>
            </a:r>
            <a:r>
              <a:rPr lang="en-US" altLang="en-US" dirty="0" smtClean="0"/>
              <a:t>  </a:t>
            </a:r>
            <a:r>
              <a:rPr lang="en-US" altLang="en-US" dirty="0" smtClean="0"/>
              <a:t>(</a:t>
            </a:r>
            <a:r>
              <a:rPr lang="en-US" altLang="en-US" dirty="0"/>
              <a:t>Wed.) </a:t>
            </a:r>
            <a:r>
              <a:rPr lang="en-US" altLang="en-US" dirty="0" smtClean="0"/>
              <a:t>11:00AM </a:t>
            </a:r>
            <a:r>
              <a:rPr lang="en-US" altLang="en-US" dirty="0"/>
              <a:t>ET for 1hr. </a:t>
            </a:r>
          </a:p>
          <a:p>
            <a:pPr algn="just">
              <a:spcBef>
                <a:spcPct val="20000"/>
              </a:spcBef>
              <a:buFontTx/>
              <a:buChar char="•"/>
            </a:pPr>
            <a:r>
              <a:rPr lang="en-US" altLang="en-US" dirty="0"/>
              <a:t>Do we need anymore calls</a:t>
            </a:r>
            <a:r>
              <a:rPr lang="en-US" altLang="en-US" dirty="0" smtClean="0"/>
              <a:t>?</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3934663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45920329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55660272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8567215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64</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65</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66</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67</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68</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8808</TotalTime>
  <Words>3444</Words>
  <Application>Microsoft Office PowerPoint</Application>
  <PresentationFormat>On-screen Show (4:3)</PresentationFormat>
  <Paragraphs>814</Paragraphs>
  <Slides>70</Slides>
  <Notes>12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70</vt:i4>
      </vt:variant>
    </vt:vector>
  </HeadingPairs>
  <TitlesOfParts>
    <vt:vector size="80"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July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Submission List for the week (1)</vt:lpstr>
      <vt:lpstr>Submission List for the week (2)</vt:lpstr>
      <vt:lpstr>Submission List for the week (2)</vt:lpstr>
      <vt:lpstr>PowerPoint Presentation</vt:lpstr>
      <vt:lpstr>Meeting Slot # 1 discussion items</vt:lpstr>
      <vt:lpstr>Submission order – Slot #1</vt:lpstr>
      <vt:lpstr>Approval of previous meeting minutes</vt:lpstr>
      <vt:lpstr>Approval of FRD Working Draft</vt:lpstr>
      <vt:lpstr>Approval of SFD Working Draft</vt:lpstr>
      <vt:lpstr>Presentations</vt:lpstr>
      <vt:lpstr>Attendance reminder</vt:lpstr>
      <vt:lpstr>Recess</vt:lpstr>
      <vt:lpstr>PowerPoint Presentation</vt:lpstr>
      <vt:lpstr>Meeting Slot # 2 discussion items</vt:lpstr>
      <vt:lpstr>Submission order – Slot # 2</vt:lpstr>
      <vt:lpstr>Presentations</vt:lpstr>
      <vt:lpstr>Reminder to do attendance</vt:lpstr>
      <vt:lpstr>Recess</vt:lpstr>
      <vt:lpstr>PowerPoint Presentation</vt:lpstr>
      <vt:lpstr>Meeting Slot # 3 discussion items</vt:lpstr>
      <vt:lpstr>Meeting Slot # 3 discussion items</vt:lpstr>
      <vt:lpstr>Submission order – Slot #3</vt:lpstr>
      <vt:lpstr>Presentations</vt:lpstr>
      <vt:lpstr>Reminder to do attendance</vt:lpstr>
      <vt:lpstr>Recess</vt:lpstr>
      <vt:lpstr>PowerPoint Presentation</vt:lpstr>
      <vt:lpstr>Meeting Slot # 4 discussion items</vt:lpstr>
      <vt:lpstr>Submission order – Slot #4</vt:lpstr>
      <vt:lpstr>Presentations</vt:lpstr>
      <vt:lpstr>FRD Maturity – Freeze (previously)</vt:lpstr>
      <vt:lpstr>Motion (May meeting) </vt:lpstr>
      <vt:lpstr>Consider FRD Freeze</vt:lpstr>
      <vt:lpstr>Consider FRD Freeze (July meeting)</vt:lpstr>
      <vt:lpstr>Timelines – NO JULY FRD Freeze</vt:lpstr>
      <vt:lpstr>Timelines (con.)</vt:lpstr>
      <vt:lpstr>Current Approved Timelines</vt:lpstr>
      <vt:lpstr>Revised Timelines – Complete Scope</vt:lpstr>
      <vt:lpstr>Goals for Sep. Meeting</vt:lpstr>
      <vt:lpstr>Motion – approval of Sep.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lastModifiedBy>Segev, Jonathan</cp:lastModifiedBy>
  <cp:revision>210</cp:revision>
  <cp:lastPrinted>1601-01-01T00:00:00Z</cp:lastPrinted>
  <dcterms:created xsi:type="dcterms:W3CDTF">2017-01-29T08:57:00Z</dcterms:created>
  <dcterms:modified xsi:type="dcterms:W3CDTF">2017-08-01T11:34:14Z</dcterms:modified>
</cp:coreProperties>
</file>