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15" r:id="rId18"/>
    <p:sldId id="316" r:id="rId19"/>
    <p:sldId id="331" r:id="rId20"/>
    <p:sldId id="281" r:id="rId21"/>
    <p:sldId id="282" r:id="rId22"/>
    <p:sldId id="283" r:id="rId23"/>
    <p:sldId id="284" r:id="rId24"/>
    <p:sldId id="318" r:id="rId25"/>
    <p:sldId id="345" r:id="rId26"/>
    <p:sldId id="285" r:id="rId27"/>
    <p:sldId id="286" r:id="rId28"/>
    <p:sldId id="287" r:id="rId29"/>
    <p:sldId id="290" r:id="rId30"/>
    <p:sldId id="289" r:id="rId31"/>
    <p:sldId id="322" r:id="rId32"/>
    <p:sldId id="327" r:id="rId33"/>
    <p:sldId id="304" r:id="rId34"/>
    <p:sldId id="308" r:id="rId35"/>
    <p:sldId id="306" r:id="rId36"/>
    <p:sldId id="330" r:id="rId37"/>
    <p:sldId id="307" r:id="rId38"/>
    <p:sldId id="305" r:id="rId39"/>
    <p:sldId id="328" r:id="rId40"/>
    <p:sldId id="325" r:id="rId41"/>
    <p:sldId id="326" r:id="rId42"/>
    <p:sldId id="323" r:id="rId43"/>
    <p:sldId id="324" r:id="rId44"/>
    <p:sldId id="321" r:id="rId45"/>
    <p:sldId id="329" r:id="rId46"/>
    <p:sldId id="293" r:id="rId47"/>
    <p:sldId id="313" r:id="rId48"/>
    <p:sldId id="340" r:id="rId49"/>
    <p:sldId id="344" r:id="rId50"/>
    <p:sldId id="335" r:id="rId51"/>
    <p:sldId id="339" r:id="rId52"/>
    <p:sldId id="291" r:id="rId53"/>
    <p:sldId id="333" r:id="rId54"/>
    <p:sldId id="314" r:id="rId55"/>
    <p:sldId id="309" r:id="rId56"/>
    <p:sldId id="294" r:id="rId57"/>
    <p:sldId id="295" r:id="rId58"/>
    <p:sldId id="296" r:id="rId59"/>
    <p:sldId id="297" r:id="rId60"/>
    <p:sldId id="298" r:id="rId61"/>
    <p:sldId id="299" r:id="rId62"/>
    <p:sldId id="300" r:id="rId63"/>
    <p:sldId id="301" r:id="rId64"/>
    <p:sldId id="258" r:id="rId65"/>
    <p:sldId id="259" r:id="rId66"/>
    <p:sldId id="260" r:id="rId67"/>
    <p:sldId id="261" r:id="rId68"/>
    <p:sldId id="262" r:id="rId69"/>
    <p:sldId id="263" r:id="rId70"/>
    <p:sldId id="264" r:id="rId7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15"/>
            <p14:sldId id="316"/>
            <p14:sldId id="331"/>
          </p14:sldIdLst>
        </p14:section>
        <p14:section name="Slot # 1" id="{A8BC1F47-3153-4394-9D00-B4D234301B74}">
          <p14:sldIdLst>
            <p14:sldId id="281"/>
            <p14:sldId id="282"/>
            <p14:sldId id="283"/>
            <p14:sldId id="284"/>
            <p14:sldId id="318"/>
            <p14:sldId id="345"/>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7"/>
            <p14:sldId id="305"/>
            <p14:sldId id="328"/>
            <p14:sldId id="325"/>
            <p14:sldId id="326"/>
          </p14:sldIdLst>
        </p14:section>
        <p14:section name="Slot #4" id="{BC53A078-CFD0-4CD3-BEED-747D5107E17F}">
          <p14:sldIdLst>
            <p14:sldId id="323"/>
            <p14:sldId id="324"/>
            <p14:sldId id="321"/>
            <p14:sldId id="329"/>
            <p14:sldId id="293"/>
            <p14:sldId id="313"/>
            <p14:sldId id="340"/>
            <p14:sldId id="344"/>
            <p14:sldId id="335"/>
            <p14:sldId id="339"/>
            <p14:sldId id="291"/>
            <p14:sldId id="33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94660"/>
  </p:normalViewPr>
  <p:slideViewPr>
    <p:cSldViewPr>
      <p:cViewPr varScale="1">
        <p:scale>
          <a:sx n="129" d="100"/>
          <a:sy n="129" d="100"/>
        </p:scale>
        <p:origin x="1488"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66</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802.11-17/1209r00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2017-08-01</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88"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76684230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a:t>
            </a:r>
            <a:r>
              <a:rPr lang="en-US" altLang="en-US" sz="2000" b="0" dirty="0" smtClean="0"/>
              <a:t>11-17-1171).  </a:t>
            </a:r>
            <a:endParaRPr lang="en-US" altLang="en-US" sz="2000" b="0" dirty="0" smtClean="0"/>
          </a:p>
          <a:p>
            <a:pPr algn="just">
              <a:spcBef>
                <a:spcPct val="20000"/>
              </a:spcBef>
              <a:buFontTx/>
              <a:buChar char="•"/>
            </a:pPr>
            <a:r>
              <a:rPr lang="en-US" altLang="en-US" sz="2000" b="0" dirty="0"/>
              <a:t>Review and consider adopting of </a:t>
            </a:r>
            <a:r>
              <a:rPr lang="en-US" altLang="en-US" sz="2000" b="0" dirty="0" smtClean="0"/>
              <a:t>FRD </a:t>
            </a:r>
            <a:r>
              <a:rPr lang="en-US" altLang="en-US" sz="2000" b="0" dirty="0"/>
              <a:t>working draft.</a:t>
            </a:r>
          </a:p>
          <a:p>
            <a:pPr algn="just">
              <a:spcBef>
                <a:spcPct val="20000"/>
              </a:spcBef>
              <a:buFontTx/>
              <a:buChar char="•"/>
            </a:pPr>
            <a:r>
              <a:rPr lang="en-US" altLang="en-US" sz="2000" b="0" dirty="0" smtClean="0"/>
              <a:t>Review </a:t>
            </a:r>
            <a:r>
              <a:rPr lang="en-US" altLang="en-US" sz="2000" b="0" dirty="0"/>
              <a:t>and consider adopting of SFD working draft.</a:t>
            </a:r>
          </a:p>
          <a:p>
            <a:pPr algn="just">
              <a:spcBef>
                <a:spcPct val="20000"/>
              </a:spcBef>
              <a:buFontTx/>
              <a:buChar char="•"/>
            </a:pPr>
            <a:r>
              <a:rPr lang="en-US" altLang="en-US" sz="2000" b="0" dirty="0" smtClean="0"/>
              <a:t>Review remaining open </a:t>
            </a:r>
            <a:r>
              <a:rPr lang="en-US" altLang="en-US" sz="2000" b="0" dirty="0" smtClean="0"/>
              <a:t>FRD </a:t>
            </a:r>
            <a:r>
              <a:rPr lang="en-US" altLang="en-US" sz="2000" b="0" dirty="0" smtClean="0"/>
              <a:t>comment </a:t>
            </a:r>
            <a:r>
              <a:rPr lang="en-US" altLang="en-US" sz="2000" b="0" dirty="0" smtClean="0"/>
              <a:t>resolution.</a:t>
            </a:r>
            <a:endParaRPr lang="en-US" altLang="en-US" sz="2000" b="0" dirty="0" smtClean="0"/>
          </a:p>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p>
          <a:p>
            <a:pPr algn="just">
              <a:spcBef>
                <a:spcPct val="20000"/>
              </a:spcBef>
              <a:buFontTx/>
              <a:buChar char="•"/>
            </a:pPr>
            <a:r>
              <a:rPr lang="en-US" altLang="en-US" sz="2000" b="0" dirty="0" smtClean="0"/>
              <a:t>Review program timelines and consider </a:t>
            </a:r>
            <a:r>
              <a:rPr lang="en-US" altLang="en-US" sz="2000" b="0" dirty="0" smtClean="0"/>
              <a:t>updated timelines.</a:t>
            </a:r>
            <a:endParaRPr lang="en-US" altLang="en-US" sz="2000" b="0" dirty="0" smtClean="0"/>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412916797"/>
              </p:ext>
            </p:extLst>
          </p:nvPr>
        </p:nvGraphicFramePr>
        <p:xfrm>
          <a:off x="342106" y="1770836"/>
          <a:ext cx="8458200" cy="2996886"/>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pPr marL="0" algn="l" defTabSz="914400" rtl="0" eaLnBrk="1" latinLnBrk="0" hangingPunct="1"/>
                      <a:r>
                        <a:rPr lang="en-US" sz="1400" kern="1200" dirty="0" smtClean="0">
                          <a:solidFill>
                            <a:schemeClr val="dk1"/>
                          </a:solidFill>
                          <a:latin typeface="+mn-lt"/>
                          <a:ea typeface="+mn-ea"/>
                          <a:cs typeface="+mn-cs"/>
                        </a:rPr>
                        <a:t>11-17-1209</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a:t>
                      </a:r>
                      <a:r>
                        <a:rPr lang="en-US" sz="1400" kern="1200" dirty="0" smtClean="0">
                          <a:solidFill>
                            <a:schemeClr val="dk1"/>
                          </a:solidFill>
                          <a:latin typeface="+mn-lt"/>
                          <a:ea typeface="+mn-ea"/>
                          <a:cs typeface="+mn-cs"/>
                        </a:rPr>
                        <a:t>Sep 2017 </a:t>
                      </a:r>
                      <a:r>
                        <a:rPr lang="en-US" sz="1400" kern="1200" dirty="0" smtClean="0">
                          <a:solidFill>
                            <a:schemeClr val="dk1"/>
                          </a:solidFill>
                          <a:latin typeface="+mn-lt"/>
                          <a:ea typeface="+mn-ea"/>
                          <a:cs typeface="+mn-cs"/>
                        </a:rPr>
                        <a:t>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11-17-1171</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May meeting 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r>
              <a:tr h="315128">
                <a:tc>
                  <a:txBody>
                    <a:bodyPr/>
                    <a:lstStyle/>
                    <a:p>
                      <a:pPr marL="0" algn="l" defTabSz="914400" rtl="0" eaLnBrk="1" latinLnBrk="0" hangingPunct="1"/>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Working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a:t>
                      </a:r>
                      <a:endParaRPr lang="en-US" sz="1400" kern="1200" dirty="0">
                        <a:solidFill>
                          <a:schemeClr val="dk1"/>
                        </a:solidFill>
                        <a:latin typeface="+mn-lt"/>
                        <a:ea typeface="+mn-ea"/>
                        <a:cs typeface="+mn-cs"/>
                      </a:endParaRPr>
                    </a:p>
                  </a:txBody>
                  <a:tcPr marT="45712" marB="45712"/>
                </a:tc>
              </a:tr>
              <a:tr h="148656">
                <a:tc>
                  <a:txBody>
                    <a:bodyPr/>
                    <a:lstStyle/>
                    <a:p>
                      <a:pPr marL="0" algn="l" defTabSz="914400" rtl="0" eaLnBrk="1" latinLnBrk="0" hangingPunct="1"/>
                      <a:r>
                        <a:rPr lang="en-US" sz="1400" kern="1200" dirty="0" smtClean="0">
                          <a:solidFill>
                            <a:schemeClr val="dk1"/>
                          </a:solidFill>
                          <a:latin typeface="+mn-lt"/>
                          <a:ea typeface="+mn-ea"/>
                          <a:cs typeface="+mn-cs"/>
                        </a:rPr>
                        <a:t>11-17-462</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r>
                        <a:rPr lang="en-US" sz="1400" kern="1200" baseline="0" dirty="0" smtClean="0">
                          <a:solidFill>
                            <a:schemeClr val="dk1"/>
                          </a:solidFill>
                          <a:latin typeface="+mn-lt"/>
                          <a:ea typeface="+mn-ea"/>
                          <a:cs typeface="+mn-cs"/>
                        </a:rPr>
                        <a:t> Working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r>
                        <a:rPr lang="en-US" sz="1400" kern="1200" baseline="0" dirty="0" smtClean="0">
                          <a:solidFill>
                            <a:schemeClr val="dk1"/>
                          </a:solidFill>
                          <a:latin typeface="+mn-lt"/>
                          <a:ea typeface="+mn-ea"/>
                          <a:cs typeface="+mn-cs"/>
                        </a:rPr>
                        <a:t> </a:t>
                      </a:r>
                      <a:endParaRPr lang="en-US" sz="1400" kern="1200" dirty="0">
                        <a:solidFill>
                          <a:schemeClr val="dk1"/>
                        </a:solidFill>
                        <a:latin typeface="+mn-lt"/>
                        <a:ea typeface="+mn-ea"/>
                        <a:cs typeface="+mn-cs"/>
                      </a:endParaRPr>
                    </a:p>
                  </a:txBody>
                  <a:tcPr marT="45712" marB="45712"/>
                </a:tc>
              </a:tr>
              <a:tr h="49236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152543989"/>
              </p:ext>
            </p:extLst>
          </p:nvPr>
        </p:nvGraphicFramePr>
        <p:xfrm>
          <a:off x="342106" y="1751013"/>
          <a:ext cx="8458200" cy="2831971"/>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25907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r>
              <a:tr h="25907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666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607749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124048992"/>
              </p:ext>
            </p:extLst>
          </p:nvPr>
        </p:nvGraphicFramePr>
        <p:xfrm>
          <a:off x="342106" y="1628800"/>
          <a:ext cx="8458200" cy="1277571"/>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2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478552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Waikoloa, Hawaii</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Sep. 10</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-15</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a:t>
            </a:r>
            <a:r>
              <a:rPr lang="en-US" altLang="en-US" sz="2000" b="0" dirty="0" smtClean="0"/>
              <a:t>15 </a:t>
            </a:r>
            <a:r>
              <a:rPr lang="en-US" altLang="en-US" sz="2000" b="0" dirty="0"/>
              <a:t>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Review FRD comment collection status (as needed)</a:t>
            </a:r>
          </a:p>
          <a:p>
            <a:pPr algn="just">
              <a:spcBef>
                <a:spcPct val="20000"/>
              </a:spcBef>
              <a:buFontTx/>
              <a:buChar char="•"/>
            </a:pPr>
            <a:r>
              <a:rPr lang="en-US" altLang="en-US" sz="2000" b="0" dirty="0" smtClean="0"/>
              <a:t>FRD comments resolution (as needed)</a:t>
            </a:r>
          </a:p>
          <a:p>
            <a:pPr algn="just">
              <a:spcBef>
                <a:spcPct val="20000"/>
              </a:spcBef>
              <a:buFontTx/>
              <a:buChar char="•"/>
            </a:pPr>
            <a:r>
              <a:rPr lang="en-US" altLang="en-US" sz="2000" b="0" dirty="0" smtClean="0"/>
              <a:t>Presentations </a:t>
            </a:r>
            <a:r>
              <a:rPr lang="en-US" altLang="en-US" sz="2000" b="0" dirty="0"/>
              <a:t>to inform the group </a:t>
            </a:r>
            <a:r>
              <a:rPr lang="en-US" altLang="en-US" sz="2000" b="0" dirty="0" smtClean="0"/>
              <a:t>(special order 1AS discussion on FTM).</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772518272"/>
              </p:ext>
            </p:extLst>
          </p:nvPr>
        </p:nvGraphicFramePr>
        <p:xfrm>
          <a:off x="323528" y="1916832"/>
          <a:ext cx="8640960" cy="3385648"/>
        </p:xfrm>
        <a:graphic>
          <a:graphicData uri="http://schemas.openxmlformats.org/drawingml/2006/table">
            <a:tbl>
              <a:tblPr firstRow="1" bandRow="1">
                <a:tableStyleId>{21E4AEA4-8DFA-4A89-87EB-49C32662AFE0}</a:tableStyleId>
              </a:tblPr>
              <a:tblGrid>
                <a:gridCol w="1033961"/>
                <a:gridCol w="1624796"/>
                <a:gridCol w="3175738"/>
                <a:gridCol w="1772505"/>
                <a:gridCol w="1033960"/>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a:t>
                      </a:r>
                      <a:r>
                        <a:rPr lang="en-US" sz="1600" dirty="0" smtClean="0"/>
                        <a:t>September</a:t>
                      </a:r>
                      <a:r>
                        <a:rPr lang="en-US" sz="1600" baseline="0" dirty="0" smtClean="0"/>
                        <a:t> </a:t>
                      </a:r>
                      <a:r>
                        <a:rPr lang="en-US" sz="1600" dirty="0" smtClean="0"/>
                        <a:t>2017 </a:t>
                      </a:r>
                      <a:r>
                        <a:rPr lang="en-US" sz="1600" dirty="0" smtClean="0"/>
                        <a:t>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11-17-1171</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July meeting </a:t>
                      </a:r>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Working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baseline="0" dirty="0" smtClean="0">
                          <a:solidFill>
                            <a:schemeClr val="dk1"/>
                          </a:solidFill>
                          <a:latin typeface="+mn-lt"/>
                          <a:ea typeface="+mn-ea"/>
                          <a:cs typeface="+mn-cs"/>
                        </a:rPr>
                        <a:t>10 </a:t>
                      </a:r>
                      <a:r>
                        <a:rPr lang="en-US" sz="1400" kern="1200" baseline="0" dirty="0" smtClean="0">
                          <a:solidFill>
                            <a:schemeClr val="dk1"/>
                          </a:solidFill>
                          <a:latin typeface="+mn-lt"/>
                          <a:ea typeface="+mn-ea"/>
                          <a:cs typeface="+mn-cs"/>
                        </a:rPr>
                        <a:t>min</a:t>
                      </a:r>
                      <a:endParaRPr lang="en-US" sz="14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11-17-462</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a:t>
                      </a:r>
                      <a:r>
                        <a:rPr lang="en-US" sz="1400" kern="1200" baseline="0" dirty="0" smtClean="0">
                          <a:solidFill>
                            <a:schemeClr val="dk1"/>
                          </a:solidFill>
                          <a:latin typeface="+mn-lt"/>
                          <a:ea typeface="+mn-ea"/>
                          <a:cs typeface="+mn-cs"/>
                        </a:rPr>
                        <a:t>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 Working</a:t>
                      </a:r>
                      <a:r>
                        <a:rPr lang="en-US" sz="1400" kern="1200" baseline="0" dirty="0" smtClean="0">
                          <a:solidFill>
                            <a:schemeClr val="dk1"/>
                          </a:solidFill>
                          <a:latin typeface="+mn-lt"/>
                          <a:ea typeface="+mn-ea"/>
                          <a:cs typeface="+mn-cs"/>
                        </a:rPr>
                        <a:t>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10 min</a:t>
                      </a:r>
                      <a:endParaRPr lang="en-US" sz="1400" kern="1200" dirty="0" smtClean="0">
                        <a:solidFill>
                          <a:schemeClr val="dk1"/>
                        </a:solidFill>
                        <a:latin typeface="+mn-lt"/>
                        <a:ea typeface="+mn-ea"/>
                        <a:cs typeface="+mn-cs"/>
                      </a:endParaRPr>
                    </a:p>
                  </a:txBody>
                  <a:tcPr marT="45712" marB="45712"/>
                </a:tc>
              </a:tr>
              <a:tr h="305408">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36575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11-17/1171r0 </a:t>
            </a:r>
            <a:r>
              <a:rPr lang="en-US" b="0" dirty="0" smtClean="0"/>
              <a:t>“</a:t>
            </a:r>
            <a:r>
              <a:rPr lang="en-US" dirty="0"/>
              <a:t>Meeting Minutes </a:t>
            </a:r>
            <a:r>
              <a:rPr lang="en-US" dirty="0" smtClean="0"/>
              <a:t>July 2017 </a:t>
            </a:r>
            <a:r>
              <a:rPr lang="en-US" dirty="0"/>
              <a:t>Session</a:t>
            </a:r>
            <a:r>
              <a:rPr lang="en-US" b="0" dirty="0" smtClean="0"/>
              <a:t>” </a:t>
            </a:r>
            <a:r>
              <a:rPr lang="en-US" b="0" dirty="0"/>
              <a:t>posted to Mentor </a:t>
            </a:r>
            <a:r>
              <a:rPr lang="en-US" b="0" dirty="0" smtClean="0"/>
              <a:t>on </a:t>
            </a:r>
            <a:r>
              <a:rPr lang="en-US" b="0" dirty="0" smtClean="0"/>
              <a:t>July 30</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11-17/1171r0 </a:t>
            </a:r>
            <a:r>
              <a:rPr lang="en-US" b="0" dirty="0" smtClean="0"/>
              <a:t>as </a:t>
            </a:r>
            <a:r>
              <a:rPr lang="en-US" b="0" dirty="0" err="1" smtClean="0"/>
              <a:t>TGaz</a:t>
            </a:r>
            <a:r>
              <a:rPr lang="en-US" b="0" dirty="0" smtClean="0"/>
              <a:t> </a:t>
            </a:r>
            <a:r>
              <a:rPr lang="en-US" b="0" dirty="0"/>
              <a:t>meeting minutes for the </a:t>
            </a:r>
            <a:r>
              <a:rPr lang="en-US" b="0" dirty="0" smtClean="0"/>
              <a:t>July meeting</a:t>
            </a:r>
            <a:r>
              <a:rPr lang="en-US" b="0" dirty="0"/>
              <a:t>. </a:t>
            </a:r>
          </a:p>
          <a:p>
            <a:endParaRPr lang="en-US" b="0" dirty="0" smtClean="0"/>
          </a:p>
          <a:p>
            <a:r>
              <a:rPr lang="en-US" b="0" dirty="0" smtClean="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FRD Working 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11-16/424r7 </a:t>
            </a:r>
            <a:r>
              <a:rPr lang="en-US" b="0" dirty="0" smtClean="0"/>
              <a:t>“Proposed 802.11az Functional Requirements” </a:t>
            </a:r>
            <a:r>
              <a:rPr lang="en-US" b="0" dirty="0"/>
              <a:t>posted to Mentor </a:t>
            </a:r>
            <a:r>
              <a:rPr lang="en-US" b="0" dirty="0" smtClean="0"/>
              <a:t>on </a:t>
            </a:r>
            <a:r>
              <a:rPr lang="en-US" b="0" dirty="0" smtClean="0"/>
              <a:t>???. </a:t>
            </a:r>
            <a:endParaRPr lang="en-US" b="0" dirty="0"/>
          </a:p>
          <a:p>
            <a:endParaRPr lang="en-US" dirty="0"/>
          </a:p>
          <a:p>
            <a:r>
              <a:rPr lang="en-US" dirty="0"/>
              <a:t>Motion:</a:t>
            </a:r>
          </a:p>
          <a:p>
            <a:pPr marL="0" indent="0"/>
            <a:r>
              <a:rPr lang="en-US" b="0" dirty="0" smtClean="0"/>
              <a:t>Move to adopt document </a:t>
            </a:r>
            <a:r>
              <a:rPr lang="en-US" b="0" dirty="0" smtClean="0"/>
              <a:t>11-16/424r7 as </a:t>
            </a:r>
            <a:r>
              <a:rPr lang="en-US" b="0" dirty="0" err="1" smtClean="0"/>
              <a:t>TGaz</a:t>
            </a:r>
            <a:r>
              <a:rPr lang="en-US" b="0" dirty="0" smtClean="0"/>
              <a:t> Working Draft Functional Requirement Document. </a:t>
            </a:r>
            <a:endParaRPr lang="en-US" b="0" dirty="0"/>
          </a:p>
          <a:p>
            <a:endParaRPr lang="en-US" b="0" dirty="0" smtClean="0"/>
          </a:p>
          <a:p>
            <a:r>
              <a:rPr lang="en-US" b="0" dirty="0" smtClean="0"/>
              <a:t>Moved by: </a:t>
            </a:r>
            <a:endParaRPr lang="en-US" b="0" dirty="0" smtClean="0"/>
          </a:p>
          <a:p>
            <a:r>
              <a:rPr lang="en-US" b="0" dirty="0" smtClean="0"/>
              <a:t>Seconded </a:t>
            </a:r>
            <a:r>
              <a:rPr lang="en-US" b="0" dirty="0"/>
              <a:t>by</a:t>
            </a:r>
            <a:r>
              <a:rPr lang="en-US" b="0" dirty="0" smtClean="0"/>
              <a:t>:</a:t>
            </a:r>
            <a:endParaRPr lang="en-US" b="0" dirty="0" smtClean="0"/>
          </a:p>
          <a:p>
            <a:r>
              <a:rPr lang="en-US" b="0" dirty="0" smtClean="0"/>
              <a:t>Results </a:t>
            </a:r>
            <a:r>
              <a:rPr lang="en-US" b="0" dirty="0"/>
              <a:t>(Y/N/A</a:t>
            </a:r>
            <a:r>
              <a:rPr lang="en-US" b="0" dirty="0" smtClean="0"/>
              <a:t>):</a:t>
            </a:r>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4524652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SFD </a:t>
            </a:r>
            <a:r>
              <a:rPr lang="en-US" altLang="en-US" b="0" dirty="0" smtClean="0"/>
              <a:t>Working </a:t>
            </a:r>
            <a:r>
              <a:rPr lang="en-US" altLang="en-US" b="0" dirty="0" smtClean="0"/>
              <a:t>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11-17/462r6 </a:t>
            </a:r>
            <a:r>
              <a:rPr lang="en-US" b="0" dirty="0" smtClean="0"/>
              <a:t>“Proposed 802.11az Functional Requirements” </a:t>
            </a:r>
            <a:r>
              <a:rPr lang="en-US" b="0" dirty="0"/>
              <a:t>posted to Mentor </a:t>
            </a:r>
            <a:r>
              <a:rPr lang="en-US" b="0" dirty="0" smtClean="0"/>
              <a:t>on </a:t>
            </a:r>
            <a:r>
              <a:rPr lang="en-US" b="0" dirty="0" smtClean="0"/>
              <a:t>???. </a:t>
            </a:r>
            <a:endParaRPr lang="en-US" b="0" dirty="0"/>
          </a:p>
          <a:p>
            <a:endParaRPr lang="en-US" dirty="0"/>
          </a:p>
          <a:p>
            <a:r>
              <a:rPr lang="en-US" dirty="0"/>
              <a:t>Motion:</a:t>
            </a:r>
          </a:p>
          <a:p>
            <a:pPr marL="0" indent="0"/>
            <a:r>
              <a:rPr lang="en-US" b="0" dirty="0" smtClean="0"/>
              <a:t>Move to adopt document </a:t>
            </a:r>
            <a:r>
              <a:rPr lang="en-US" b="0" dirty="0" smtClean="0"/>
              <a:t>11-16/462r6 as </a:t>
            </a:r>
            <a:r>
              <a:rPr lang="en-US" b="0" dirty="0" err="1" smtClean="0"/>
              <a:t>TGaz</a:t>
            </a:r>
            <a:r>
              <a:rPr lang="en-US" b="0" dirty="0" smtClean="0"/>
              <a:t> Working Draft </a:t>
            </a:r>
            <a:r>
              <a:rPr lang="en-US" b="0" dirty="0" smtClean="0"/>
              <a:t>Spec Framework Document. </a:t>
            </a:r>
            <a:endParaRPr lang="en-US" b="0" dirty="0"/>
          </a:p>
          <a:p>
            <a:endParaRPr lang="en-US" b="0" dirty="0" smtClean="0"/>
          </a:p>
          <a:p>
            <a:r>
              <a:rPr lang="en-US" b="0" dirty="0" smtClean="0"/>
              <a:t>Moved by: </a:t>
            </a:r>
            <a:endParaRPr lang="en-US" b="0" dirty="0" smtClean="0"/>
          </a:p>
          <a:p>
            <a:r>
              <a:rPr lang="en-US" b="0" dirty="0" smtClean="0"/>
              <a:t>Seconded </a:t>
            </a:r>
            <a:r>
              <a:rPr lang="en-US" b="0" dirty="0"/>
              <a:t>by</a:t>
            </a:r>
            <a:r>
              <a:rPr lang="en-US" b="0" dirty="0" smtClean="0"/>
              <a:t>:</a:t>
            </a:r>
            <a:endParaRPr lang="en-US" b="0" dirty="0" smtClean="0"/>
          </a:p>
          <a:p>
            <a:r>
              <a:rPr lang="en-US" b="0" dirty="0" smtClean="0"/>
              <a:t>Results </a:t>
            </a:r>
            <a:r>
              <a:rPr lang="en-US" b="0" dirty="0"/>
              <a:t>(Y/N/A</a:t>
            </a:r>
            <a:r>
              <a:rPr lang="en-US" b="0" dirty="0" smtClean="0"/>
              <a:t>):</a:t>
            </a:r>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099278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September Waikoloa, Hawaii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327092103"/>
              </p:ext>
            </p:extLst>
          </p:nvPr>
        </p:nvGraphicFramePr>
        <p:xfrm>
          <a:off x="400113" y="1484784"/>
          <a:ext cx="8342185" cy="2936008"/>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223509">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41147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lvl="1" algn="just">
              <a:spcBef>
                <a:spcPct val="20000"/>
              </a:spcBef>
              <a:buFontTx/>
              <a:buChar char="•"/>
            </a:pPr>
            <a:r>
              <a:rPr lang="en-US" altLang="en-US" sz="1800" dirty="0"/>
              <a:t>FRD related </a:t>
            </a:r>
            <a:r>
              <a:rPr lang="en-US" dirty="0"/>
              <a:t>submissions</a:t>
            </a:r>
          </a:p>
          <a:p>
            <a:pPr lvl="1" algn="just">
              <a:spcBef>
                <a:spcPct val="20000"/>
              </a:spcBef>
              <a:buFontTx/>
              <a:buChar char="•"/>
            </a:pPr>
            <a:r>
              <a:rPr lang="en-US" dirty="0"/>
              <a:t>SFD</a:t>
            </a:r>
          </a:p>
          <a:p>
            <a:pPr lvl="1" algn="just">
              <a:spcBef>
                <a:spcPct val="20000"/>
              </a:spcBef>
              <a:buFontTx/>
              <a:buChar char="•"/>
            </a:pPr>
            <a:endParaRPr lang="en-US" altLang="en-US" sz="16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55762290"/>
              </p:ext>
            </p:extLst>
          </p:nvPr>
        </p:nvGraphicFramePr>
        <p:xfrm>
          <a:off x="773754" y="1556792"/>
          <a:ext cx="7772404" cy="3880879"/>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smtClean="0">
                        <a:solidFill>
                          <a:schemeClr val="dk1"/>
                        </a:solidFill>
                        <a:latin typeface="+mn-lt"/>
                        <a:ea typeface="+mn-ea"/>
                        <a:cs typeface="+mn-cs"/>
                      </a:endParaRPr>
                    </a:p>
                  </a:txBody>
                  <a:tcPr marT="45712" marB="45712"/>
                </a:tc>
                <a:tc>
                  <a:txBody>
                    <a:bodyPr/>
                    <a:lstStyle/>
                    <a:p>
                      <a:endParaRPr lang="en-US" sz="1600" strike="sngStrike" dirty="0"/>
                    </a:p>
                  </a:txBody>
                  <a:tcPr marT="45712" marB="45712"/>
                </a:tc>
              </a:tr>
              <a:tr h="16763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548629">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smtClean="0">
                        <a:solidFill>
                          <a:schemeClr val="dk1"/>
                        </a:solidFill>
                        <a:latin typeface="+mn-lt"/>
                        <a:ea typeface="+mn-ea"/>
                        <a:cs typeface="+mn-cs"/>
                      </a:endParaRPr>
                    </a:p>
                  </a:txBody>
                  <a:tcPr marT="45712" marB="45712"/>
                </a:tc>
                <a:tc>
                  <a:txBody>
                    <a:bodyPr/>
                    <a:lstStyle/>
                    <a:p>
                      <a:endParaRPr lang="en-US" sz="1600" strike="sngStrike" dirty="0"/>
                    </a:p>
                  </a:txBody>
                  <a:tcPr marT="45712" marB="45712"/>
                </a:tc>
              </a:tr>
              <a:tr h="548629">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sngStrike" kern="1200" dirty="0" smtClean="0">
                        <a:solidFill>
                          <a:schemeClr val="dk1"/>
                        </a:solidFill>
                        <a:latin typeface="+mn-lt"/>
                        <a:ea typeface="+mn-ea"/>
                        <a:cs typeface="+mn-cs"/>
                      </a:endParaRPr>
                    </a:p>
                  </a:txBody>
                  <a:tcPr marT="45712" marB="45712"/>
                </a:tc>
                <a:tc>
                  <a:txBody>
                    <a:bodyPr/>
                    <a:lstStyle/>
                    <a:p>
                      <a:endParaRPr lang="en-US" sz="1600" strike="sngStrike" dirty="0"/>
                    </a:p>
                  </a:txBody>
                  <a:tcPr marT="45712" marB="45712"/>
                </a:tc>
              </a:tr>
              <a:tr h="548629">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39</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192909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559866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4095569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 4</a:t>
            </a:r>
            <a:endParaRPr lang="en-US" altLang="en-US" sz="2000" dirty="0"/>
          </a:p>
          <a:p>
            <a:endParaRPr lang="en-US" sz="3600" dirty="0"/>
          </a:p>
        </p:txBody>
      </p:sp>
    </p:spTree>
    <p:extLst>
      <p:ext uri="{BB962C8B-B14F-4D97-AF65-F5344CB8AC3E}">
        <p14:creationId xmlns:p14="http://schemas.microsoft.com/office/powerpoint/2010/main" val="11382380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(1h 10min)</a:t>
            </a:r>
          </a:p>
          <a:p>
            <a:pPr algn="just">
              <a:spcBef>
                <a:spcPct val="20000"/>
              </a:spcBef>
              <a:buFontTx/>
              <a:buChar char="•"/>
            </a:pPr>
            <a:r>
              <a:rPr lang="en-US" altLang="en-US" sz="2000" b="0" dirty="0"/>
              <a:t>Consider FRD status and readiness to freeze (15min – special order)</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Set goals for Sep. 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8257704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61187384"/>
              </p:ext>
            </p:extLst>
          </p:nvPr>
        </p:nvGraphicFramePr>
        <p:xfrm>
          <a:off x="539552" y="1295529"/>
          <a:ext cx="7772404" cy="2829312"/>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25907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smtClean="0">
                        <a:solidFill>
                          <a:schemeClr val="dk1"/>
                        </a:solidFill>
                        <a:latin typeface="+mn-lt"/>
                        <a:ea typeface="+mn-ea"/>
                        <a:cs typeface="+mn-cs"/>
                      </a:endParaRPr>
                    </a:p>
                  </a:txBody>
                  <a:tcPr marT="45712" marB="45712"/>
                </a:tc>
                <a:tc>
                  <a:txBody>
                    <a:bodyPr/>
                    <a:lstStyle/>
                    <a:p>
                      <a:endParaRPr lang="en-US" sz="1600" strike="noStrike" dirty="0"/>
                    </a:p>
                  </a:txBody>
                  <a:tcPr marT="45712" marB="45712"/>
                </a:tc>
              </a:tr>
              <a:tr h="25907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411472">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smtClean="0">
                        <a:solidFill>
                          <a:schemeClr val="dk1"/>
                        </a:solidFill>
                        <a:latin typeface="+mn-lt"/>
                        <a:ea typeface="+mn-ea"/>
                        <a:cs typeface="+mn-cs"/>
                      </a:endParaRPr>
                    </a:p>
                  </a:txBody>
                  <a:tcPr marT="45712" marB="45712"/>
                </a:tc>
                <a:tc>
                  <a:txBody>
                    <a:bodyPr/>
                    <a:lstStyle/>
                    <a:p>
                      <a:endParaRPr lang="en-US" sz="1600" strike="noStrike" dirty="0"/>
                    </a:p>
                  </a:txBody>
                  <a:tcPr marT="45712" marB="45712"/>
                </a:tc>
              </a:tr>
              <a:tr h="16001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7670898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298611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Maturity – Freeze (previously)</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a:t>
            </a:r>
            <a:r>
              <a:rPr lang="en-US" altLang="en-US" sz="2000" dirty="0" smtClean="0"/>
              <a:t>maturity.</a:t>
            </a:r>
            <a:endParaRPr lang="en-US" altLang="en-US" sz="2000" dirty="0" smtClean="0"/>
          </a:p>
          <a:p>
            <a:pPr algn="just">
              <a:spcBef>
                <a:spcPts val="1225"/>
              </a:spcBef>
              <a:buFontTx/>
              <a:buChar char="•"/>
            </a:pPr>
            <a:r>
              <a:rPr lang="en-US" altLang="en-US" sz="2000" dirty="0" smtClean="0"/>
              <a:t>TG approved timelines reflect FRD freeze post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focus on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FRD complete and move to comment collection of FRD to be resolved in the July meeting, where these are considered and FRD goes to final version past that meeting – depending on level of comments delay possibly absorbed on other activities. </a:t>
            </a:r>
          </a:p>
          <a:p>
            <a:pPr algn="just">
              <a:spcBef>
                <a:spcPts val="1225"/>
              </a:spcBef>
              <a:buFontTx/>
              <a:buChar char="•"/>
            </a:pPr>
            <a:r>
              <a:rPr lang="en-US" altLang="en-US" sz="2000" dirty="0" smtClean="0"/>
              <a:t>Discussion….</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(May meeting) </a:t>
            </a:r>
            <a:endParaRPr lang="en-US" dirty="0"/>
          </a:p>
        </p:txBody>
      </p:sp>
      <p:sp>
        <p:nvSpPr>
          <p:cNvPr id="3" name="Content Placeholder 2"/>
          <p:cNvSpPr>
            <a:spLocks noGrp="1"/>
          </p:cNvSpPr>
          <p:nvPr>
            <p:ph idx="1"/>
          </p:nvPr>
        </p:nvSpPr>
        <p:spPr/>
        <p:txBody>
          <a:bodyPr/>
          <a:lstStyle/>
          <a:p>
            <a:pPr marL="0" indent="0"/>
            <a:r>
              <a:rPr lang="en-US" dirty="0"/>
              <a:t>Move to approve the </a:t>
            </a:r>
            <a:r>
              <a:rPr lang="en-US" dirty="0" smtClean="0"/>
              <a:t>Functional </a:t>
            </a:r>
            <a:r>
              <a:rPr lang="en-US" dirty="0"/>
              <a:t>Requirement </a:t>
            </a:r>
            <a:r>
              <a:rPr lang="en-US" dirty="0" smtClean="0"/>
              <a:t>Document 11-17-424-05 with additions made during the May meeting and </a:t>
            </a:r>
            <a:r>
              <a:rPr lang="en-US" dirty="0"/>
              <a:t>start a 45 day comment collection, limiting the duration of the subsequent comment resolution to the end of the next face to face IEEE 802.11 WG </a:t>
            </a:r>
            <a:r>
              <a:rPr lang="en-US" dirty="0" smtClean="0"/>
              <a:t>meeting.</a:t>
            </a:r>
          </a:p>
          <a:p>
            <a:r>
              <a:rPr lang="en-US" dirty="0" smtClean="0"/>
              <a:t>Results: 22/0/0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337741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a:t>
            </a:r>
            <a:endParaRPr lang="en-US" dirty="0"/>
          </a:p>
        </p:txBody>
      </p:sp>
      <p:sp>
        <p:nvSpPr>
          <p:cNvPr id="3" name="Content Placeholder 2"/>
          <p:cNvSpPr>
            <a:spLocks noGrp="1"/>
          </p:cNvSpPr>
          <p:nvPr>
            <p:ph idx="1"/>
          </p:nvPr>
        </p:nvSpPr>
        <p:spPr/>
        <p:txBody>
          <a:bodyPr/>
          <a:lstStyle/>
          <a:p>
            <a:r>
              <a:rPr lang="en-US" dirty="0" smtClean="0"/>
              <a:t>Option to proceed and adjust TG targets:</a:t>
            </a:r>
          </a:p>
          <a:p>
            <a:r>
              <a:rPr lang="en-US" dirty="0" smtClean="0"/>
              <a:t>O1: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O2: Freeze FRD now.</a:t>
            </a:r>
          </a:p>
          <a:p>
            <a:r>
              <a:rPr lang="en-US" dirty="0" smtClean="0"/>
              <a:t>O1) 13</a:t>
            </a:r>
          </a:p>
          <a:p>
            <a:r>
              <a:rPr lang="en-US" dirty="0" smtClean="0"/>
              <a:t>O2)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2397590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a:t>
            </a:r>
            <a:r>
              <a:rPr lang="en-US" dirty="0" smtClean="0"/>
              <a:t>Freeze (July meeting)</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We agree to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Moved: Harry </a:t>
            </a:r>
            <a:r>
              <a:rPr lang="en-US" dirty="0" err="1" smtClean="0"/>
              <a:t>Bims</a:t>
            </a:r>
            <a:endParaRPr lang="en-US" dirty="0" smtClean="0"/>
          </a:p>
          <a:p>
            <a:r>
              <a:rPr lang="en-US" dirty="0" smtClean="0"/>
              <a:t>2</a:t>
            </a:r>
            <a:r>
              <a:rPr lang="en-US" baseline="30000" dirty="0" smtClean="0"/>
              <a:t>nd</a:t>
            </a:r>
            <a:r>
              <a:rPr lang="en-US" dirty="0" smtClean="0"/>
              <a:t>: SK Yong</a:t>
            </a:r>
          </a:p>
          <a:p>
            <a:r>
              <a:rPr lang="en-US" dirty="0" smtClean="0"/>
              <a:t>Results(Y/N/A): 13/2/3</a:t>
            </a:r>
          </a:p>
          <a:p>
            <a:r>
              <a:rPr lang="en-US" dirty="0" smtClean="0"/>
              <a:t>Motion passes</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520735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 NO JULY FRD Freeze</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Scope and effort change:</a:t>
            </a:r>
          </a:p>
          <a:p>
            <a:pPr>
              <a:buFont typeface="Arial" panose="020B0604020202020204" pitchFamily="34" charset="0"/>
              <a:buChar char="•"/>
            </a:pPr>
            <a:r>
              <a:rPr lang="en-US" dirty="0" smtClean="0"/>
              <a:t>Original target was FRD freeze during May meeting.</a:t>
            </a:r>
          </a:p>
          <a:p>
            <a:pPr>
              <a:buFont typeface="Arial" panose="020B0604020202020204" pitchFamily="34" charset="0"/>
              <a:buChar char="•"/>
            </a:pPr>
            <a:r>
              <a:rPr lang="en-US" dirty="0" smtClean="0"/>
              <a:t>Group did not meet this and commit to go on a 45day Comment Collection and resolve during the July meeting.</a:t>
            </a:r>
          </a:p>
          <a:p>
            <a:pPr>
              <a:buFont typeface="Arial" panose="020B0604020202020204" pitchFamily="34" charset="0"/>
              <a:buChar char="•"/>
            </a:pPr>
            <a:r>
              <a:rPr lang="en-US" dirty="0" smtClean="0"/>
              <a:t>FRD is not yet frozen, slipping now by 4 months.</a:t>
            </a:r>
          </a:p>
          <a:p>
            <a:pPr>
              <a:buFont typeface="Arial" panose="020B0604020202020204" pitchFamily="34" charset="0"/>
              <a:buChar char="•"/>
            </a:pPr>
            <a:r>
              <a:rPr lang="en-US" dirty="0" smtClean="0"/>
              <a:t>Additional contents to project:</a:t>
            </a:r>
          </a:p>
          <a:p>
            <a:pPr lvl="1">
              <a:buFont typeface="Arial" panose="020B0604020202020204" pitchFamily="34" charset="0"/>
              <a:buChar char="•"/>
            </a:pPr>
            <a:r>
              <a:rPr lang="en-US" dirty="0" smtClean="0"/>
              <a:t>MAC level security.</a:t>
            </a:r>
          </a:p>
          <a:p>
            <a:pPr lvl="1">
              <a:buFont typeface="Arial" panose="020B0604020202020204" pitchFamily="34" charset="0"/>
              <a:buChar char="•"/>
            </a:pPr>
            <a:r>
              <a:rPr lang="en-US" dirty="0" smtClean="0"/>
              <a:t>PHY level security for legacy, </a:t>
            </a:r>
            <a:r>
              <a:rPr lang="en-US" dirty="0" err="1" smtClean="0"/>
              <a:t>VHTz</a:t>
            </a:r>
            <a:r>
              <a:rPr lang="en-US" dirty="0" smtClean="0"/>
              <a:t> and </a:t>
            </a:r>
            <a:r>
              <a:rPr lang="en-US" dirty="0" err="1" smtClean="0"/>
              <a:t>HEz</a:t>
            </a:r>
            <a:r>
              <a:rPr lang="en-US" dirty="0" smtClean="0"/>
              <a:t>– </a:t>
            </a:r>
            <a:r>
              <a:rPr lang="en-US" dirty="0"/>
              <a:t>Novel </a:t>
            </a:r>
            <a:r>
              <a:rPr lang="en-US" dirty="0" smtClean="0"/>
              <a:t>concept to 802.11.</a:t>
            </a:r>
          </a:p>
          <a:p>
            <a:pPr>
              <a:buFont typeface="Arial" panose="020B0604020202020204" pitchFamily="34" charset="0"/>
              <a:buChar char="•"/>
            </a:pPr>
            <a:r>
              <a:rPr lang="en-US" dirty="0" smtClean="0"/>
              <a:t>Project timelines required adjustment to meet the additional content.</a:t>
            </a:r>
          </a:p>
          <a:p>
            <a:pPr>
              <a:buFont typeface="Arial" panose="020B0604020202020204" pitchFamily="34" charset="0"/>
              <a:buChar char="•"/>
            </a:pP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ounded Rectangle 6"/>
          <p:cNvSpPr/>
          <p:nvPr/>
        </p:nvSpPr>
        <p:spPr bwMode="auto">
          <a:xfrm>
            <a:off x="288826" y="5733257"/>
            <a:ext cx="8640959" cy="850900"/>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Project timelines </a:t>
            </a:r>
            <a:r>
              <a:rPr lang="en-US" dirty="0" smtClean="0"/>
              <a:t>require </a:t>
            </a:r>
            <a:r>
              <a:rPr lang="en-US" dirty="0"/>
              <a:t>adjustment to meet the </a:t>
            </a:r>
            <a:r>
              <a:rPr lang="en-US" dirty="0" smtClean="0"/>
              <a:t>additional content and group progress.</a:t>
            </a:r>
            <a:endParaRPr lang="en-US" dirty="0"/>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b="0" i="0" u="none" strike="noStrike" cap="none" normalizeH="0" baseline="0" dirty="0" smtClean="0">
              <a:ln>
                <a:noFill/>
              </a:ln>
              <a:solidFill>
                <a:schemeClr val="bg1"/>
              </a:solidFill>
              <a:effectLst/>
            </a:endParaRPr>
          </a:p>
        </p:txBody>
      </p:sp>
    </p:spTree>
    <p:extLst>
      <p:ext uri="{BB962C8B-B14F-4D97-AF65-F5344CB8AC3E}">
        <p14:creationId xmlns:p14="http://schemas.microsoft.com/office/powerpoint/2010/main" val="195164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Other possibilities:</a:t>
            </a:r>
            <a:r>
              <a:rPr lang="en-US" dirty="0"/>
              <a:t>	</a:t>
            </a:r>
            <a:endParaRPr lang="en-US" dirty="0" smtClean="0"/>
          </a:p>
          <a:p>
            <a:pPr>
              <a:buFont typeface="Arial" panose="020B0604020202020204" pitchFamily="34" charset="0"/>
              <a:buChar char="•"/>
            </a:pPr>
            <a:r>
              <a:rPr lang="en-US" dirty="0" smtClean="0"/>
              <a:t>Keep existing timelines (major milestones) and remove one or multiple topics from the current activity:</a:t>
            </a:r>
          </a:p>
          <a:p>
            <a:pPr lvl="1">
              <a:buFont typeface="Arial" panose="020B0604020202020204" pitchFamily="34" charset="0"/>
              <a:buChar char="•"/>
            </a:pPr>
            <a:r>
              <a:rPr lang="en-US" dirty="0" smtClean="0"/>
              <a:t>Angular in the sub 6Ghz band.</a:t>
            </a:r>
          </a:p>
          <a:p>
            <a:pPr lvl="1">
              <a:buFont typeface="Arial" panose="020B0604020202020204" pitchFamily="34" charset="0"/>
              <a:buChar char="•"/>
            </a:pPr>
            <a:r>
              <a:rPr lang="en-US" dirty="0" smtClean="0"/>
              <a:t>Scalable location.</a:t>
            </a:r>
          </a:p>
          <a:p>
            <a:pPr lvl="1">
              <a:buFont typeface="Arial" panose="020B0604020202020204" pitchFamily="34" charset="0"/>
              <a:buChar char="•"/>
            </a:pPr>
            <a:r>
              <a:rPr lang="en-US" dirty="0" smtClean="0"/>
              <a:t>60Ghz positioning.</a:t>
            </a:r>
          </a:p>
          <a:p>
            <a:pPr lvl="1">
              <a:buFont typeface="Arial" panose="020B0604020202020204" pitchFamily="34" charset="0"/>
              <a:buChar char="•"/>
            </a:pPr>
            <a:r>
              <a:rPr lang="en-US" dirty="0" smtClean="0"/>
              <a:t>MAC and PHY security</a:t>
            </a:r>
          </a:p>
          <a:p>
            <a:pPr lvl="1">
              <a:buFont typeface="Arial" panose="020B0604020202020204" pitchFamily="34" charset="0"/>
              <a:buChar char="•"/>
            </a:pPr>
            <a:r>
              <a:rPr lang="en-US" dirty="0" smtClean="0"/>
              <a:t>PHY level security.</a:t>
            </a:r>
          </a:p>
          <a:p>
            <a:pPr>
              <a:buFont typeface="Arial" panose="020B0604020202020204" pitchFamily="34" charset="0"/>
              <a:buChar char="•"/>
            </a:pPr>
            <a:r>
              <a:rPr lang="en-US" dirty="0" smtClean="0"/>
              <a:t>Discussion….</a:t>
            </a:r>
          </a:p>
          <a:p>
            <a:pPr lvl="1">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8303009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Sep.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Resolved remaining comments.</a:t>
            </a:r>
          </a:p>
          <a:p>
            <a:pPr>
              <a:buFont typeface="Arial" panose="020B0604020202020204" pitchFamily="34" charset="0"/>
              <a:buChar char="•"/>
            </a:pPr>
            <a:r>
              <a:rPr lang="en-US" dirty="0" smtClean="0"/>
              <a:t>Consider technical proposals.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1841802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a:t>
            </a:r>
            <a:r>
              <a:rPr lang="en-US" dirty="0" smtClean="0"/>
              <a:t>Nov. </a:t>
            </a:r>
            <a:r>
              <a:rPr lang="en-US" dirty="0" smtClean="0"/>
              <a:t>meeting goals as the TG Plan Of Record.</a:t>
            </a:r>
          </a:p>
          <a:p>
            <a:endParaRPr lang="en-US" dirty="0" smtClean="0"/>
          </a:p>
          <a:p>
            <a:r>
              <a:rPr lang="en-US" dirty="0" smtClean="0"/>
              <a:t>Moved</a:t>
            </a:r>
            <a:r>
              <a:rPr lang="en-US" dirty="0" smtClean="0"/>
              <a:t>:</a:t>
            </a:r>
            <a:endParaRPr lang="en-US" dirty="0" smtClean="0"/>
          </a:p>
          <a:p>
            <a:r>
              <a:rPr lang="en-US" dirty="0" smtClean="0"/>
              <a:t>2</a:t>
            </a:r>
            <a:r>
              <a:rPr lang="en-US" baseline="30000" dirty="0" smtClean="0"/>
              <a:t>nd</a:t>
            </a:r>
            <a:r>
              <a:rPr lang="en-US" dirty="0" smtClean="0"/>
              <a:t>:</a:t>
            </a:r>
            <a:endParaRPr lang="en-US" dirty="0" smtClean="0"/>
          </a:p>
          <a:p>
            <a:endParaRPr lang="en-US" dirty="0"/>
          </a:p>
          <a:p>
            <a:r>
              <a:rPr lang="en-US" dirty="0" smtClean="0"/>
              <a:t>Y: 				N: </a:t>
            </a:r>
            <a:r>
              <a:rPr lang="en-US" dirty="0" smtClean="0"/>
              <a:t>	</a:t>
            </a:r>
            <a:r>
              <a:rPr lang="en-US" dirty="0" smtClean="0"/>
              <a:t>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Dec. 13</a:t>
            </a:r>
            <a:r>
              <a:rPr lang="en-US" altLang="en-US" baseline="30000" dirty="0" smtClean="0"/>
              <a:t>th</a:t>
            </a:r>
            <a:r>
              <a:rPr lang="en-US" altLang="en-US" dirty="0" smtClean="0"/>
              <a:t>  </a:t>
            </a:r>
            <a:r>
              <a:rPr lang="en-US" altLang="en-US" dirty="0" smtClean="0"/>
              <a:t>(</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3934663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45920329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566027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856721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65</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66</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67</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8808</TotalTime>
  <Words>3444</Words>
  <Application>Microsoft Office PowerPoint</Application>
  <PresentationFormat>On-screen Show (4:3)</PresentationFormat>
  <Paragraphs>814</Paragraphs>
  <Slides>70</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80"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Submission List for the week (2)</vt:lpstr>
      <vt:lpstr>Submission List for the week (2)</vt:lpstr>
      <vt:lpstr>PowerPoint Presentation</vt:lpstr>
      <vt:lpstr>Meeting Slot # 1 discussion items</vt:lpstr>
      <vt:lpstr>Submission order – Slot #1</vt:lpstr>
      <vt:lpstr>Approval of previous meeting minutes</vt:lpstr>
      <vt:lpstr>Approval of FRD Working Draft</vt:lpstr>
      <vt:lpstr>Approval of SFD Working Draft</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FRD Maturity – Freeze (previously)</vt:lpstr>
      <vt:lpstr>Motion (May meeting) </vt:lpstr>
      <vt:lpstr>Consider FRD Freeze</vt:lpstr>
      <vt:lpstr>Consider FRD Freeze (July meeting)</vt:lpstr>
      <vt:lpstr>Timelines – NO JULY FRD Freeze</vt:lpstr>
      <vt:lpstr>Timelines (con.)</vt:lpstr>
      <vt:lpstr>Current Approved Timelines</vt:lpstr>
      <vt:lpstr>Revised Timelines – Complete Scope</vt:lpstr>
      <vt:lpstr>Goals for Sep. Meeting</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210</cp:revision>
  <cp:lastPrinted>1601-01-01T00:00:00Z</cp:lastPrinted>
  <dcterms:created xsi:type="dcterms:W3CDTF">2017-01-29T08:57:00Z</dcterms:created>
  <dcterms:modified xsi:type="dcterms:W3CDTF">2017-08-01T11:34:14Z</dcterms:modified>
</cp:coreProperties>
</file>