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8" r:id="rId3"/>
    <p:sldId id="632" r:id="rId4"/>
    <p:sldId id="621" r:id="rId5"/>
    <p:sldId id="622" r:id="rId6"/>
    <p:sldId id="623" r:id="rId7"/>
    <p:sldId id="624" r:id="rId8"/>
    <p:sldId id="625" r:id="rId9"/>
    <p:sldId id="620" r:id="rId10"/>
    <p:sldId id="557" r:id="rId11"/>
    <p:sldId id="629" r:id="rId12"/>
    <p:sldId id="635" r:id="rId13"/>
    <p:sldId id="638" r:id="rId14"/>
    <p:sldId id="636" r:id="rId15"/>
    <p:sldId id="645" r:id="rId16"/>
    <p:sldId id="646" r:id="rId17"/>
    <p:sldId id="644" r:id="rId18"/>
    <p:sldId id="648" r:id="rId19"/>
    <p:sldId id="647" r:id="rId20"/>
    <p:sldId id="649" r:id="rId21"/>
    <p:sldId id="590" r:id="rId22"/>
    <p:sldId id="516" r:id="rId23"/>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80" d="100"/>
          <a:sy n="80" d="100"/>
        </p:scale>
        <p:origin x="408" y="4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802.11-17/1199r5</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802.11-17/1199r5</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September2017</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802.11-17/1199r5</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802.11-17/1199r5</a:t>
            </a:r>
            <a:endParaRPr lang="en-US"/>
          </a:p>
        </p:txBody>
      </p:sp>
      <p:sp>
        <p:nvSpPr>
          <p:cNvPr id="5" name="Date Placeholder 4"/>
          <p:cNvSpPr>
            <a:spLocks noGrp="1"/>
          </p:cNvSpPr>
          <p:nvPr>
            <p:ph type="dt" idx="11"/>
          </p:nvPr>
        </p:nvSpPr>
        <p:spPr/>
        <p:txBody>
          <a:bodyPr/>
          <a:lstStyle/>
          <a:p>
            <a:pPr>
              <a:defRPr/>
            </a:pPr>
            <a:r>
              <a:rPr lang="en-US" smtClean="0"/>
              <a:t>September2017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17</a:t>
            </a:fld>
            <a:endParaRPr lang="en-US"/>
          </a:p>
        </p:txBody>
      </p:sp>
    </p:spTree>
    <p:extLst>
      <p:ext uri="{BB962C8B-B14F-4D97-AF65-F5344CB8AC3E}">
        <p14:creationId xmlns:p14="http://schemas.microsoft.com/office/powerpoint/2010/main" val="2846116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802.11-17/1199r5</a:t>
            </a:r>
            <a:endParaRPr lang="en-US"/>
          </a:p>
        </p:txBody>
      </p:sp>
      <p:sp>
        <p:nvSpPr>
          <p:cNvPr id="5" name="Date Placeholder 4"/>
          <p:cNvSpPr>
            <a:spLocks noGrp="1"/>
          </p:cNvSpPr>
          <p:nvPr>
            <p:ph type="dt" idx="11"/>
          </p:nvPr>
        </p:nvSpPr>
        <p:spPr/>
        <p:txBody>
          <a:bodyPr/>
          <a:lstStyle/>
          <a:p>
            <a:pPr>
              <a:defRPr/>
            </a:pPr>
            <a:r>
              <a:rPr lang="en-US" smtClean="0"/>
              <a:t>September2017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18</a:t>
            </a:fld>
            <a:endParaRPr lang="en-US"/>
          </a:p>
        </p:txBody>
      </p:sp>
    </p:spTree>
    <p:extLst>
      <p:ext uri="{BB962C8B-B14F-4D97-AF65-F5344CB8AC3E}">
        <p14:creationId xmlns:p14="http://schemas.microsoft.com/office/powerpoint/2010/main" val="3478942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802.11-17/1199r5</a:t>
            </a:r>
            <a:endParaRPr lang="en-US"/>
          </a:p>
        </p:txBody>
      </p:sp>
      <p:sp>
        <p:nvSpPr>
          <p:cNvPr id="5" name="Date Placeholder 4"/>
          <p:cNvSpPr>
            <a:spLocks noGrp="1"/>
          </p:cNvSpPr>
          <p:nvPr>
            <p:ph type="dt" idx="11"/>
          </p:nvPr>
        </p:nvSpPr>
        <p:spPr/>
        <p:txBody>
          <a:bodyPr/>
          <a:lstStyle/>
          <a:p>
            <a:pPr>
              <a:defRPr/>
            </a:pPr>
            <a:r>
              <a:rPr lang="en-US" smtClean="0"/>
              <a:t>September2017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19</a:t>
            </a:fld>
            <a:endParaRPr lang="en-US"/>
          </a:p>
        </p:txBody>
      </p:sp>
    </p:spTree>
    <p:extLst>
      <p:ext uri="{BB962C8B-B14F-4D97-AF65-F5344CB8AC3E}">
        <p14:creationId xmlns:p14="http://schemas.microsoft.com/office/powerpoint/2010/main" val="28036090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802.11-17/1199r5</a:t>
            </a:r>
            <a:endParaRPr lang="en-US"/>
          </a:p>
        </p:txBody>
      </p:sp>
      <p:sp>
        <p:nvSpPr>
          <p:cNvPr id="5" name="Date Placeholder 4"/>
          <p:cNvSpPr>
            <a:spLocks noGrp="1"/>
          </p:cNvSpPr>
          <p:nvPr>
            <p:ph type="dt" idx="11"/>
          </p:nvPr>
        </p:nvSpPr>
        <p:spPr/>
        <p:txBody>
          <a:bodyPr/>
          <a:lstStyle/>
          <a:p>
            <a:pPr>
              <a:defRPr/>
            </a:pPr>
            <a:r>
              <a:rPr lang="en-US" smtClean="0"/>
              <a:t>September2017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20</a:t>
            </a:fld>
            <a:endParaRPr lang="en-US"/>
          </a:p>
        </p:txBody>
      </p:sp>
    </p:spTree>
    <p:extLst>
      <p:ext uri="{BB962C8B-B14F-4D97-AF65-F5344CB8AC3E}">
        <p14:creationId xmlns:p14="http://schemas.microsoft.com/office/powerpoint/2010/main" val="35099430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802.11-17/1199r5</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21</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802.11-17/1199r5</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22</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802.11-17/1199r5</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802.11-17/1199r5</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xfrm>
            <a:off x="342900" y="703263"/>
            <a:ext cx="6173788" cy="3473450"/>
          </a:xfrm>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xfrm>
            <a:off x="342900" y="703263"/>
            <a:ext cx="6173788" cy="3473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2017</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90412" y="332601"/>
            <a:ext cx="32702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802.11-17/1199r5</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0857-01-000m-minutes-revmd-july-2017-berlin.doc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mentor.ieee.org/802.11/dcn/17/11-17-1193-05-000m-minutes-revmd-july-and-aug-telecons.doc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7/11-17-0956-05-000m-revmd-wg-cc25-for-editor-ad-hoc.xls" TargetMode="External"/><Relationship Id="rId2" Type="http://schemas.openxmlformats.org/officeDocument/2006/relationships/hyperlink" Target="https://mentor.ieee.org/802.11/dcn/17/11-17-0930-05-000m-revmd-cc25-phy-plus-comments.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9-03-000m-revmd-editor2-comments.xlsx" TargetMode="External"/><Relationship Id="rId4" Type="http://schemas.openxmlformats.org/officeDocument/2006/relationships/hyperlink" Target="https://mentor.ieee.org/802.11/dcn/17/11-17-0927-06-000m-revmd-mac-comments.xls"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7/11-17-0971-03-000m-enhancement-to-beacon-report.doc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7/11-17-1172-01-000m-missed-tgmc-jtc1-sc6-comment.docx"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928-02-000m-revmd-cc25-gen-comments.xlsx" TargetMode="External"/><Relationship Id="rId2" Type="http://schemas.openxmlformats.org/officeDocument/2006/relationships/hyperlink" Target="https://mentor.ieee.org/802.11/dcn/17/11-17-0956-06-000m-revmd-wg-cc25-for-editor-ad-hoc.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7-08-000m-revmd-mac-comments.xls" TargetMode="External"/><Relationship Id="rId4" Type="http://schemas.openxmlformats.org/officeDocument/2006/relationships/hyperlink" Target="https://mentor.ieee.org/802.11/dcn/17/11-17-0930-06-000m-revmd-cc25-phy-plus-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0940-03-000m-3gpp-ts-reference-per-liaison-11-17-0854-00.doc"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7/11-17-1260-05-000m-beacon-report-fragmentation.docx"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7/11-17-1030-01-000m-sae-retry-timeout-clarification.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0-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Sept 2017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2017-09-14</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373"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July 2017 meeting, Berlin in </a:t>
            </a:r>
            <a:r>
              <a:rPr lang="en-US" altLang="en-US" dirty="0">
                <a:solidFill>
                  <a:srgbClr val="006600"/>
                </a:solidFill>
                <a:hlinkClick r:id="rId3"/>
              </a:rPr>
              <a:t>https://</a:t>
            </a:r>
            <a:r>
              <a:rPr lang="en-US" altLang="en-US" dirty="0" smtClean="0">
                <a:solidFill>
                  <a:srgbClr val="006600"/>
                </a:solidFill>
                <a:hlinkClick r:id="rId3"/>
              </a:rPr>
              <a:t>mentor.ieee.org/802.11/dcn/17/11-17-0857-01-000m-minutes-revmd-july-2017-berlin.docx</a:t>
            </a:r>
            <a:r>
              <a:rPr lang="en-US" altLang="en-US" dirty="0" smtClean="0">
                <a:solidFill>
                  <a:srgbClr val="006600"/>
                </a:solidFill>
              </a:rPr>
              <a:t> </a:t>
            </a:r>
            <a:r>
              <a:rPr lang="en-US" altLang="en-US" dirty="0" smtClean="0"/>
              <a:t>and</a:t>
            </a:r>
          </a:p>
          <a:p>
            <a:pPr lvl="1">
              <a:lnSpc>
                <a:spcPct val="80000"/>
              </a:lnSpc>
            </a:pPr>
            <a:r>
              <a:rPr lang="en-US" altLang="en-US" dirty="0" err="1" smtClean="0"/>
              <a:t>TGmd</a:t>
            </a:r>
            <a:r>
              <a:rPr lang="en-US" altLang="en-US" dirty="0" smtClean="0"/>
              <a:t> July 28</a:t>
            </a:r>
            <a:r>
              <a:rPr lang="en-US" altLang="en-US" baseline="30000" dirty="0" smtClean="0"/>
              <a:t>th</a:t>
            </a:r>
            <a:r>
              <a:rPr lang="en-US" altLang="en-US" dirty="0" smtClean="0"/>
              <a:t>, August 4</a:t>
            </a:r>
            <a:r>
              <a:rPr lang="en-US" altLang="en-US" baseline="30000" dirty="0" smtClean="0"/>
              <a:t>th</a:t>
            </a:r>
            <a:r>
              <a:rPr lang="en-US" altLang="en-US" dirty="0" smtClean="0"/>
              <a:t>, 11</a:t>
            </a:r>
            <a:r>
              <a:rPr lang="en-US" altLang="en-US" baseline="30000" dirty="0" smtClean="0"/>
              <a:t>th</a:t>
            </a:r>
            <a:r>
              <a:rPr lang="en-US" altLang="en-US" dirty="0" smtClean="0"/>
              <a:t>, 18</a:t>
            </a:r>
            <a:r>
              <a:rPr lang="en-US" altLang="en-US" baseline="30000" dirty="0" smtClean="0"/>
              <a:t>th</a:t>
            </a:r>
            <a:r>
              <a:rPr lang="en-US" altLang="en-US" dirty="0" smtClean="0"/>
              <a:t>, 25</a:t>
            </a:r>
            <a:r>
              <a:rPr lang="en-US" altLang="en-US" baseline="30000" dirty="0" smtClean="0"/>
              <a:t>th</a:t>
            </a:r>
            <a:r>
              <a:rPr lang="en-US" altLang="en-US" dirty="0" smtClean="0"/>
              <a:t> teleconferences in  </a:t>
            </a:r>
            <a:r>
              <a:rPr lang="en-US" altLang="en-US" dirty="0">
                <a:hlinkClick r:id="rId4"/>
              </a:rPr>
              <a:t>https://</a:t>
            </a:r>
            <a:r>
              <a:rPr lang="en-US" altLang="en-US" dirty="0" smtClean="0">
                <a:hlinkClick r:id="rId4"/>
              </a:rPr>
              <a:t>mentor.ieee.org/802.11/dcn/17/11-17-1193-05-000m-minutes-revmd-july-and-aug-telecons.docx</a:t>
            </a:r>
            <a:r>
              <a:rPr lang="en-US" altLang="en-US" dirty="0" smtClean="0"/>
              <a:t> </a:t>
            </a:r>
            <a:endParaRPr lang="en-US" altLang="en-US" sz="2400" dirty="0">
              <a:solidFill>
                <a:srgbClr val="006600"/>
              </a:solidFill>
            </a:endParaRPr>
          </a:p>
          <a:p>
            <a:pPr>
              <a:lnSpc>
                <a:spcPct val="80000"/>
              </a:lnSpc>
            </a:pPr>
            <a:r>
              <a:rPr lang="en-US" altLang="en-US" dirty="0" smtClean="0"/>
              <a:t>Moved: Jon </a:t>
            </a:r>
            <a:r>
              <a:rPr lang="en-US" altLang="en-US" dirty="0" err="1" smtClean="0"/>
              <a:t>Rosdahl</a:t>
            </a:r>
            <a:endParaRPr lang="en-US" altLang="en-US" dirty="0" smtClean="0"/>
          </a:p>
          <a:p>
            <a:pPr>
              <a:lnSpc>
                <a:spcPct val="80000"/>
              </a:lnSpc>
            </a:pPr>
            <a:r>
              <a:rPr lang="en-US" altLang="en-US" dirty="0" smtClean="0"/>
              <a:t>Seconded: Mike </a:t>
            </a:r>
            <a:r>
              <a:rPr lang="en-US" altLang="en-US" dirty="0" err="1" smtClean="0"/>
              <a:t>Montemurro</a:t>
            </a:r>
            <a:r>
              <a:rPr lang="en-US" altLang="en-US" dirty="0" smtClean="0"/>
              <a:t> </a:t>
            </a:r>
          </a:p>
          <a:p>
            <a:pPr>
              <a:lnSpc>
                <a:spcPct val="80000"/>
              </a:lnSpc>
            </a:pPr>
            <a:r>
              <a:rPr lang="en-US" altLang="en-US" dirty="0" smtClean="0"/>
              <a:t>Result: 12-0-0 Passes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11</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2016</a:t>
            </a: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expected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P802.11aq – Aug 2017</a:t>
            </a:r>
          </a:p>
          <a:p>
            <a:pPr>
              <a:lnSpc>
                <a:spcPct val="80000"/>
              </a:lnSpc>
            </a:pPr>
            <a:r>
              <a:rPr lang="en-US" altLang="en-US" sz="2000" dirty="0">
                <a:solidFill>
                  <a:srgbClr val="006600"/>
                </a:solidFill>
              </a:rPr>
              <a:t>P802.11ak – Nov 2017</a:t>
            </a:r>
          </a:p>
          <a:p>
            <a:pPr>
              <a:lnSpc>
                <a:spcPct val="80000"/>
              </a:lnSpc>
            </a:pPr>
            <a:r>
              <a:rPr lang="en-US" altLang="en-US" sz="2000" dirty="0">
                <a:solidFill>
                  <a:srgbClr val="006600"/>
                </a:solidFill>
              </a:rPr>
              <a:t>P802.11aj – Dec 2017</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P802.11ax – </a:t>
            </a:r>
            <a:r>
              <a:rPr lang="en-US" altLang="en-US" sz="2000" dirty="0" smtClean="0">
                <a:solidFill>
                  <a:srgbClr val="006600"/>
                </a:solidFill>
              </a:rPr>
              <a:t>December </a:t>
            </a:r>
            <a:r>
              <a:rPr lang="en-US" altLang="en-US" sz="2000" dirty="0">
                <a:solidFill>
                  <a:srgbClr val="006600"/>
                </a:solidFill>
              </a:rPr>
              <a:t>2019</a:t>
            </a:r>
          </a:p>
          <a:p>
            <a:pPr>
              <a:lnSpc>
                <a:spcPct val="80000"/>
              </a:lnSpc>
            </a:pPr>
            <a:r>
              <a:rPr lang="en-US" altLang="en-US" sz="2000" dirty="0">
                <a:solidFill>
                  <a:srgbClr val="006600"/>
                </a:solidFill>
              </a:rPr>
              <a:t>P802.11ay – Nov 2019</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P802.11ba – Jul 2020</a:t>
            </a:r>
          </a:p>
          <a:p>
            <a:pPr>
              <a:lnSpc>
                <a:spcPct val="80000"/>
              </a:lnSpc>
            </a:pPr>
            <a:r>
              <a:rPr lang="en-US" altLang="en-US" sz="2000" dirty="0">
                <a:solidFill>
                  <a:srgbClr val="006600"/>
                </a:solidFill>
              </a:rPr>
              <a:t>P802.11az – Mar 2021</a:t>
            </a:r>
          </a:p>
          <a:p>
            <a:pPr>
              <a:lnSpc>
                <a:spcPct val="80000"/>
              </a:lnSpc>
            </a:pPr>
            <a:endParaRPr lang="en-US" altLang="en-US" sz="2000" dirty="0"/>
          </a:p>
        </p:txBody>
      </p:sp>
      <p:sp>
        <p:nvSpPr>
          <p:cNvPr id="2" name="Left Arrow 1"/>
          <p:cNvSpPr/>
          <p:nvPr/>
        </p:nvSpPr>
        <p:spPr bwMode="auto">
          <a:xfrm>
            <a:off x="5486400" y="3801428"/>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an </a:t>
            </a:r>
            <a:r>
              <a:rPr lang="en-US" sz="1600" b="1" dirty="0" smtClean="0"/>
              <a:t>24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12</a:t>
            </a:fld>
            <a:endParaRPr lang="en-US" altLang="en-US" sz="1200" b="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7  – </a:t>
            </a:r>
            <a:r>
              <a:rPr lang="en-US" dirty="0" err="1" smtClean="0"/>
              <a:t>Telecon</a:t>
            </a:r>
            <a:r>
              <a:rPr lang="en-US" dirty="0" smtClean="0"/>
              <a:t> and Berlin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B</a:t>
            </a:r>
            <a:r>
              <a:rPr lang="en-US" altLang="en-US" sz="2400" kern="0" dirty="0" smtClean="0"/>
              <a:t>” </a:t>
            </a:r>
            <a:r>
              <a:rPr lang="en-US" altLang="en-US" sz="2400" kern="0" dirty="0"/>
              <a:t>tab in </a:t>
            </a:r>
            <a:r>
              <a:rPr lang="en-US" altLang="en-US" sz="2400" kern="0" dirty="0" smtClean="0">
                <a:hlinkClick r:id="rId2"/>
              </a:rPr>
              <a:t>https://mentor.ieee.org/802.11/dcn/17/11-17-0930-05-000m-revmd-cc25-phy-plus-comments.xls</a:t>
            </a:r>
            <a:r>
              <a:rPr lang="en-US" altLang="en-US" sz="2400" kern="0" dirty="0" smtClean="0"/>
              <a:t> except for CID 133 and the</a:t>
            </a:r>
          </a:p>
          <a:p>
            <a:pPr lvl="1">
              <a:lnSpc>
                <a:spcPct val="80000"/>
              </a:lnSpc>
            </a:pPr>
            <a:r>
              <a:rPr lang="en-US" altLang="en-US" sz="2400" kern="0" dirty="0" smtClean="0"/>
              <a:t>“Ready for Motion” </a:t>
            </a:r>
            <a:r>
              <a:rPr lang="en-US" altLang="en-US" sz="2400" kern="0" dirty="0"/>
              <a:t>tab in </a:t>
            </a:r>
            <a:r>
              <a:rPr lang="en-US" altLang="en-US" sz="2400" kern="0" dirty="0">
                <a:hlinkClick r:id="rId3"/>
              </a:rPr>
              <a:t>https://</a:t>
            </a:r>
            <a:r>
              <a:rPr lang="en-US" altLang="en-US" sz="2400" kern="0" dirty="0" smtClean="0">
                <a:hlinkClick r:id="rId3"/>
              </a:rPr>
              <a:t>mentor.ieee.org/802.11/dcn/17/11-17-0956-05-000m-revmd-wg-cc25-for-editor-ad-hoc.xls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MAC-B and “Motion MAC-C” tabs </a:t>
            </a:r>
            <a:r>
              <a:rPr lang="en-US" altLang="en-US" sz="2400" kern="0" dirty="0"/>
              <a:t>in </a:t>
            </a:r>
            <a:r>
              <a:rPr lang="en-US" altLang="en-US" sz="2400" kern="0" dirty="0" smtClean="0">
                <a:hlinkClick r:id="rId4"/>
              </a:rPr>
              <a:t>https://mentor.ieee.org/802.11/dcn/17/11-17-0927-06-000m-revmd-mac-comments.xls</a:t>
            </a:r>
            <a:r>
              <a:rPr lang="en-US" altLang="en-US" sz="2400" kern="0" dirty="0" smtClean="0"/>
              <a:t> </a:t>
            </a:r>
          </a:p>
          <a:p>
            <a:pPr lvl="1">
              <a:lnSpc>
                <a:spcPct val="80000"/>
              </a:lnSpc>
            </a:pPr>
            <a:r>
              <a:rPr lang="en-US" altLang="en-US" sz="2400" kern="0" dirty="0" smtClean="0"/>
              <a:t>“</a:t>
            </a:r>
            <a:r>
              <a:rPr lang="en-US" altLang="en-US" sz="2400" kern="0" dirty="0"/>
              <a:t>Motion Editor2-B” tab in </a:t>
            </a:r>
            <a:r>
              <a:rPr lang="en-US" altLang="en-US" sz="2400" kern="0" dirty="0">
                <a:hlinkClick r:id="rId5"/>
              </a:rPr>
              <a:t>https://</a:t>
            </a:r>
            <a:r>
              <a:rPr lang="en-US" altLang="en-US" sz="2400" kern="0" dirty="0" smtClean="0">
                <a:hlinkClick r:id="rId5"/>
              </a:rPr>
              <a:t>mentor.ieee.org/802.11/dcn/17/11-17-0929-03-000m-revmd-editor2-comments.xlsx</a:t>
            </a:r>
            <a:r>
              <a:rPr lang="en-US" altLang="en-US" sz="2400" kern="0" dirty="0" smtClean="0"/>
              <a:t> </a:t>
            </a:r>
          </a:p>
          <a:p>
            <a:pPr>
              <a:lnSpc>
                <a:spcPct val="80000"/>
              </a:lnSpc>
            </a:pPr>
            <a:r>
              <a:rPr lang="en-US" altLang="en-US" kern="0" dirty="0" smtClean="0"/>
              <a:t>Moved: Emily Qi</a:t>
            </a:r>
          </a:p>
          <a:p>
            <a:pPr>
              <a:lnSpc>
                <a:spcPct val="80000"/>
              </a:lnSpc>
            </a:pPr>
            <a:r>
              <a:rPr lang="en-US" altLang="en-US" kern="0" dirty="0" smtClean="0"/>
              <a:t>Seconded:  Mark Hamilton</a:t>
            </a:r>
          </a:p>
          <a:p>
            <a:pPr>
              <a:lnSpc>
                <a:spcPct val="80000"/>
              </a:lnSpc>
            </a:pPr>
            <a:r>
              <a:rPr lang="en-US" altLang="en-US" kern="0" dirty="0" smtClean="0"/>
              <a:t>Result: 12-0-0 Passes</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344083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14</a:t>
            </a:fld>
            <a:endParaRPr lang="en-US"/>
          </a:p>
        </p:txBody>
      </p:sp>
      <p:sp>
        <p:nvSpPr>
          <p:cNvPr id="5" name="Rectangle 2"/>
          <p:cNvSpPr txBox="1">
            <a:spLocks noChangeArrowheads="1"/>
          </p:cNvSpPr>
          <p:nvPr/>
        </p:nvSpPr>
        <p:spPr bwMode="auto">
          <a:xfrm>
            <a:off x="1752600" y="592016"/>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8  – Teleconference non-CID documents</a:t>
            </a:r>
          </a:p>
          <a:p>
            <a:r>
              <a:rPr lang="en-US" sz="2800" dirty="0" smtClean="0"/>
              <a:t>Beacon report – 2017-07-28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GB" u="sng" dirty="0">
                <a:hlinkClick r:id="rId2"/>
              </a:rPr>
              <a:t>https://</a:t>
            </a:r>
            <a:r>
              <a:rPr lang="en-GB" u="sng" dirty="0" smtClean="0">
                <a:hlinkClick r:id="rId2"/>
              </a:rPr>
              <a:t>mentor.ieee.org/802.11/dcn/17/11-17-0971-03-000m-enhancement-to-beacon-report.docx</a:t>
            </a:r>
            <a:r>
              <a:rPr lang="en-GB" u="sng" dirty="0" smtClean="0"/>
              <a:t> </a:t>
            </a:r>
            <a:endParaRPr lang="en-US" altLang="en-US" u="sng" kern="0" dirty="0"/>
          </a:p>
          <a:p>
            <a:pPr>
              <a:lnSpc>
                <a:spcPct val="80000"/>
              </a:lnSpc>
            </a:pPr>
            <a:endParaRPr lang="en-US" altLang="en-US" kern="0" dirty="0"/>
          </a:p>
          <a:p>
            <a:pPr>
              <a:lnSpc>
                <a:spcPct val="80000"/>
              </a:lnSpc>
            </a:pPr>
            <a:r>
              <a:rPr lang="en-US" altLang="en-US" kern="0" dirty="0" smtClean="0"/>
              <a:t>Moved:  Stephen McCann</a:t>
            </a:r>
          </a:p>
          <a:p>
            <a:pPr>
              <a:lnSpc>
                <a:spcPct val="80000"/>
              </a:lnSpc>
            </a:pPr>
            <a:r>
              <a:rPr lang="en-US" altLang="en-US" kern="0" dirty="0" smtClean="0"/>
              <a:t>Seconded: Emily Qi</a:t>
            </a:r>
          </a:p>
          <a:p>
            <a:pPr>
              <a:lnSpc>
                <a:spcPct val="80000"/>
              </a:lnSpc>
            </a:pPr>
            <a:r>
              <a:rPr lang="en-US" altLang="en-US" kern="0" dirty="0" smtClean="0"/>
              <a:t>Result: Unanimous consent</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85259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Rectangle 2"/>
          <p:cNvSpPr txBox="1">
            <a:spLocks noChangeArrowheads="1"/>
          </p:cNvSpPr>
          <p:nvPr/>
        </p:nvSpPr>
        <p:spPr bwMode="auto">
          <a:xfrm>
            <a:off x="1676400" y="6858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9  – Teleconference non-CID documents</a:t>
            </a:r>
          </a:p>
          <a:p>
            <a:r>
              <a:rPr lang="en-US" sz="2800" dirty="0" smtClean="0"/>
              <a:t>Missed ISO comment– 2017-08-25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GB" u="sng" dirty="0">
                <a:hlinkClick r:id="rId2"/>
              </a:rPr>
              <a:t>https://</a:t>
            </a:r>
            <a:r>
              <a:rPr lang="en-GB" u="sng" dirty="0" smtClean="0">
                <a:hlinkClick r:id="rId2"/>
              </a:rPr>
              <a:t>mentor.ieee.org/802.11/dcn/17/11-17-1172-01-000m-missed-tgmc-jtc1-sc6-comment.docx</a:t>
            </a:r>
            <a:r>
              <a:rPr lang="en-GB" u="sng" dirty="0" smtClean="0"/>
              <a:t> </a:t>
            </a:r>
            <a:endParaRPr lang="en-US" altLang="en-US" u="sng" kern="0" dirty="0"/>
          </a:p>
          <a:p>
            <a:pPr>
              <a:lnSpc>
                <a:spcPct val="80000"/>
              </a:lnSpc>
            </a:pPr>
            <a:endParaRPr lang="en-US" altLang="en-US" kern="0" dirty="0"/>
          </a:p>
          <a:p>
            <a:pPr>
              <a:lnSpc>
                <a:spcPct val="80000"/>
              </a:lnSpc>
            </a:pPr>
            <a:r>
              <a:rPr lang="en-US" altLang="en-US" kern="0" dirty="0" smtClean="0"/>
              <a:t>Moved: Emily Qi</a:t>
            </a:r>
          </a:p>
          <a:p>
            <a:pPr>
              <a:lnSpc>
                <a:spcPct val="80000"/>
              </a:lnSpc>
            </a:pPr>
            <a:r>
              <a:rPr lang="en-US" altLang="en-US" kern="0" dirty="0" smtClean="0"/>
              <a:t>Seconded: Stephen McCann</a:t>
            </a:r>
          </a:p>
          <a:p>
            <a:pPr>
              <a:lnSpc>
                <a:spcPct val="80000"/>
              </a:lnSpc>
            </a:pPr>
            <a:r>
              <a:rPr lang="en-US" altLang="en-US" kern="0" dirty="0" smtClean="0"/>
              <a:t>Result: Unanimous consent</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713690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16</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10  </a:t>
            </a:r>
            <a:r>
              <a:rPr lang="en-US" dirty="0" smtClean="0"/>
              <a:t>– Waikoloa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“Motion-C” </a:t>
            </a:r>
            <a:r>
              <a:rPr lang="en-US" altLang="en-US" sz="2400" kern="0" dirty="0"/>
              <a:t>tab in </a:t>
            </a:r>
            <a:r>
              <a:rPr lang="en-US" altLang="en-US" sz="2400" kern="0" dirty="0">
                <a:hlinkClick r:id="rId2"/>
              </a:rPr>
              <a:t>https://</a:t>
            </a:r>
            <a:r>
              <a:rPr lang="en-US" altLang="en-US" sz="2400" kern="0" dirty="0" smtClean="0">
                <a:hlinkClick r:id="rId2"/>
              </a:rPr>
              <a:t>mentor.ieee.org/802.11/dcn/17/11-17-0956-06-000m-revmd-wg-cc25-for-editor-ad-hoc.xls</a:t>
            </a:r>
            <a:endParaRPr lang="en-US" altLang="en-US" sz="2400" kern="0" dirty="0" smtClean="0"/>
          </a:p>
          <a:p>
            <a:pPr lvl="1">
              <a:lnSpc>
                <a:spcPct val="80000"/>
              </a:lnSpc>
            </a:pPr>
            <a:r>
              <a:rPr lang="en-US" altLang="en-US" sz="2400" kern="0" dirty="0" smtClean="0"/>
              <a:t>“Motion GEN-Aug” tab in </a:t>
            </a:r>
            <a:r>
              <a:rPr lang="en-US" altLang="en-US" sz="2400" kern="0" dirty="0" smtClean="0">
                <a:hlinkClick r:id="rId3"/>
              </a:rPr>
              <a:t>https://mentor.ieee.org/802.11/dcn/17/11-17-0928-02-000m-revmd-cc25-gen-comments.xlsx</a:t>
            </a:r>
            <a:r>
              <a:rPr lang="en-US" altLang="en-US" sz="2400" kern="0" dirty="0" smtClean="0"/>
              <a:t> </a:t>
            </a:r>
          </a:p>
          <a:p>
            <a:pPr lvl="1">
              <a:lnSpc>
                <a:spcPct val="80000"/>
              </a:lnSpc>
            </a:pPr>
            <a:r>
              <a:rPr lang="en-US" altLang="en-US" sz="2400" kern="0" dirty="0" smtClean="0"/>
              <a:t>“PHY Motion C” tab in </a:t>
            </a:r>
            <a:r>
              <a:rPr lang="en-US" altLang="en-US" sz="2400" kern="0" dirty="0" smtClean="0">
                <a:hlinkClick r:id="rId4"/>
              </a:rPr>
              <a:t>https://mentor.ieee.org/802.11/dcn/17/11-17-0930-06-000m-revmd-cc25-phy-plus-comments.xls</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MAC-D” </a:t>
            </a:r>
            <a:r>
              <a:rPr lang="en-US" altLang="en-US" sz="2400" kern="0" dirty="0"/>
              <a:t>and “</a:t>
            </a:r>
            <a:r>
              <a:rPr lang="en-US" altLang="en-US" sz="2400" kern="0" dirty="0" smtClean="0"/>
              <a:t>Motion MAC-E” </a:t>
            </a:r>
            <a:r>
              <a:rPr lang="en-US" altLang="en-US" sz="2400" kern="0" dirty="0"/>
              <a:t>tab </a:t>
            </a:r>
            <a:r>
              <a:rPr lang="en-US" altLang="en-US" sz="2400" kern="0" dirty="0"/>
              <a:t>in </a:t>
            </a:r>
            <a:r>
              <a:rPr lang="en-US" altLang="en-US" sz="2400" kern="0" dirty="0" smtClean="0">
                <a:hlinkClick r:id="rId5"/>
              </a:rPr>
              <a:t>https://mentor.ieee.org/802.11/dcn/17/11-17-0927-08-000m-revmd-mac-comments.xls</a:t>
            </a: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Mark Hamilton</a:t>
            </a:r>
            <a:endParaRPr lang="en-US" altLang="en-US" kern="0" dirty="0" smtClean="0"/>
          </a:p>
          <a:p>
            <a:pPr>
              <a:lnSpc>
                <a:spcPct val="80000"/>
              </a:lnSpc>
            </a:pPr>
            <a:r>
              <a:rPr lang="en-US" altLang="en-US" kern="0" dirty="0" smtClean="0"/>
              <a:t>Seconded:  </a:t>
            </a:r>
            <a:r>
              <a:rPr lang="en-US" altLang="en-US" kern="0" dirty="0" smtClean="0"/>
              <a:t>Jon </a:t>
            </a:r>
            <a:r>
              <a:rPr lang="en-US" altLang="en-US" kern="0" dirty="0" err="1" smtClean="0"/>
              <a:t>Rosdahl</a:t>
            </a:r>
            <a:r>
              <a:rPr lang="en-US" altLang="en-US" kern="0" dirty="0" smtClean="0"/>
              <a:t> </a:t>
            </a:r>
            <a:endParaRPr lang="en-US" altLang="en-US" kern="0" dirty="0" smtClean="0"/>
          </a:p>
          <a:p>
            <a:pPr>
              <a:lnSpc>
                <a:spcPct val="80000"/>
              </a:lnSpc>
            </a:pPr>
            <a:r>
              <a:rPr lang="en-US" altLang="en-US" kern="0" dirty="0" smtClean="0"/>
              <a:t>Result: </a:t>
            </a:r>
            <a:r>
              <a:rPr lang="en-US" altLang="en-US" kern="0" dirty="0" smtClean="0"/>
              <a:t>10-0-0 Passes</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160744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1676400" y="6858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11   </a:t>
            </a:r>
            <a:r>
              <a:rPr lang="en-US" sz="2800" dirty="0" smtClean="0"/>
              <a:t>– non CID documents</a:t>
            </a:r>
          </a:p>
          <a:p>
            <a:r>
              <a:rPr lang="en-US" sz="2800" dirty="0" smtClean="0"/>
              <a:t>3GPP reference change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GB" u="sng" dirty="0">
                <a:hlinkClick r:id="rId3"/>
              </a:rPr>
              <a:t>https://</a:t>
            </a:r>
            <a:r>
              <a:rPr lang="en-GB" u="sng" dirty="0" smtClean="0">
                <a:hlinkClick r:id="rId3"/>
              </a:rPr>
              <a:t>mentor.ieee.org/802.11/dcn/17/11-17-0940-03-000m-3gpp-ts-reference-per-liaison-11-17-0854-00.doc</a:t>
            </a:r>
            <a:r>
              <a:rPr lang="en-GB" u="sng" dirty="0" smtClean="0"/>
              <a:t> </a:t>
            </a:r>
            <a:endParaRPr lang="en-US" altLang="en-US" u="sng" kern="0" dirty="0"/>
          </a:p>
          <a:p>
            <a:pPr>
              <a:lnSpc>
                <a:spcPct val="80000"/>
              </a:lnSpc>
            </a:pPr>
            <a:endParaRPr lang="en-US" altLang="en-US" kern="0" dirty="0"/>
          </a:p>
          <a:p>
            <a:pPr>
              <a:lnSpc>
                <a:spcPct val="80000"/>
              </a:lnSpc>
            </a:pPr>
            <a:r>
              <a:rPr lang="en-US" altLang="en-US" kern="0" dirty="0" smtClean="0"/>
              <a:t>Moved</a:t>
            </a:r>
            <a:r>
              <a:rPr lang="en-US" altLang="en-US" kern="0" dirty="0" smtClean="0"/>
              <a:t>: Jon </a:t>
            </a:r>
            <a:r>
              <a:rPr lang="en-US" altLang="en-US" kern="0" dirty="0" err="1" smtClean="0"/>
              <a:t>Rosdahl</a:t>
            </a:r>
            <a:r>
              <a:rPr lang="en-US" altLang="en-US" kern="0" dirty="0" smtClean="0"/>
              <a:t> </a:t>
            </a:r>
            <a:endParaRPr lang="en-US" altLang="en-US" kern="0" dirty="0" smtClean="0"/>
          </a:p>
          <a:p>
            <a:pPr>
              <a:lnSpc>
                <a:spcPct val="80000"/>
              </a:lnSpc>
            </a:pPr>
            <a:r>
              <a:rPr lang="en-US" altLang="en-US" kern="0" dirty="0" smtClean="0"/>
              <a:t>Seconded: Peter Yee</a:t>
            </a:r>
            <a:endParaRPr lang="en-US" altLang="en-US" kern="0" dirty="0" smtClean="0"/>
          </a:p>
          <a:p>
            <a:pPr>
              <a:lnSpc>
                <a:spcPct val="80000"/>
              </a:lnSpc>
            </a:pPr>
            <a:r>
              <a:rPr lang="en-US" altLang="en-US" kern="0" dirty="0" smtClean="0"/>
              <a:t>Result</a:t>
            </a:r>
            <a:r>
              <a:rPr lang="en-US" altLang="en-US" kern="0" dirty="0" smtClean="0"/>
              <a:t>: Unanimous consent</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223029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1676400" y="6858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12   </a:t>
            </a:r>
            <a:r>
              <a:rPr lang="en-US" sz="2800" dirty="0" smtClean="0"/>
              <a:t>– non- CID document</a:t>
            </a:r>
          </a:p>
          <a:p>
            <a:r>
              <a:rPr lang="en-US" sz="2800" dirty="0" smtClean="0"/>
              <a:t>Beacon report fragmentation</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GB" u="sng" dirty="0" smtClean="0">
                <a:hlinkClick r:id="rId3"/>
              </a:rPr>
              <a:t>https://mentor.ieee.org/802.11/dcn/17/11-17-1260-05-000m-beacon-report-fragmentation.docx</a:t>
            </a:r>
            <a:r>
              <a:rPr lang="en-GB" u="sng" dirty="0" smtClean="0"/>
              <a:t> </a:t>
            </a:r>
            <a:endParaRPr lang="en-US" altLang="en-US" u="sng" kern="0" dirty="0"/>
          </a:p>
          <a:p>
            <a:pPr>
              <a:lnSpc>
                <a:spcPct val="80000"/>
              </a:lnSpc>
            </a:pPr>
            <a:endParaRPr lang="en-US" altLang="en-US" kern="0" dirty="0"/>
          </a:p>
          <a:p>
            <a:pPr>
              <a:lnSpc>
                <a:spcPct val="80000"/>
              </a:lnSpc>
            </a:pPr>
            <a:r>
              <a:rPr lang="en-US" altLang="en-US" kern="0" dirty="0" smtClean="0"/>
              <a:t>Moved: Ganesh </a:t>
            </a:r>
            <a:r>
              <a:rPr lang="en-US" altLang="en-US" kern="0" dirty="0" err="1" smtClean="0"/>
              <a:t>Venkatesan</a:t>
            </a:r>
            <a:endParaRPr lang="en-US" altLang="en-US" kern="0" dirty="0" smtClean="0"/>
          </a:p>
          <a:p>
            <a:pPr>
              <a:lnSpc>
                <a:spcPct val="80000"/>
              </a:lnSpc>
            </a:pPr>
            <a:r>
              <a:rPr lang="en-US" altLang="en-US" kern="0" dirty="0" smtClean="0"/>
              <a:t>Seconded</a:t>
            </a:r>
            <a:r>
              <a:rPr lang="en-US" altLang="en-US" kern="0" dirty="0" smtClean="0"/>
              <a:t>: Edward Au</a:t>
            </a:r>
            <a:endParaRPr lang="en-US" altLang="en-US" kern="0" dirty="0" smtClean="0"/>
          </a:p>
          <a:p>
            <a:pPr>
              <a:lnSpc>
                <a:spcPct val="80000"/>
              </a:lnSpc>
            </a:pPr>
            <a:r>
              <a:rPr lang="en-US" altLang="en-US" kern="0" dirty="0" smtClean="0"/>
              <a:t>Result</a:t>
            </a:r>
            <a:r>
              <a:rPr lang="en-US" altLang="en-US" kern="0" dirty="0" smtClean="0"/>
              <a:t>: 10-1-2 Passes</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813359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1676400" y="6858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a:t>
            </a:r>
            <a:r>
              <a:rPr lang="en-US" sz="2800" dirty="0" smtClean="0"/>
              <a:t>13  </a:t>
            </a:r>
            <a:r>
              <a:rPr lang="en-US" sz="2800" dirty="0" smtClean="0"/>
              <a:t>– Teleconference non-CID documents</a:t>
            </a:r>
          </a:p>
          <a:p>
            <a:r>
              <a:rPr lang="en-US" sz="2800" dirty="0" smtClean="0"/>
              <a:t>SAE timeout – 2017-07-28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GB" u="sng" dirty="0">
                <a:hlinkClick r:id="rId3"/>
              </a:rPr>
              <a:t>https://</a:t>
            </a:r>
            <a:r>
              <a:rPr lang="en-GB" u="sng" dirty="0" smtClean="0">
                <a:hlinkClick r:id="rId3"/>
              </a:rPr>
              <a:t>mentor.ieee.org/802.11/dcn/17/11-17-1030-01-000m-sae-retry-timeout-clarification.docx</a:t>
            </a:r>
            <a:r>
              <a:rPr lang="en-GB" u="sng" dirty="0" smtClean="0"/>
              <a:t> </a:t>
            </a:r>
          </a:p>
          <a:p>
            <a:pPr>
              <a:lnSpc>
                <a:spcPct val="80000"/>
              </a:lnSpc>
            </a:pPr>
            <a:endParaRPr lang="en-US" altLang="en-US" u="sng" kern="0" dirty="0"/>
          </a:p>
          <a:p>
            <a:pPr>
              <a:lnSpc>
                <a:spcPct val="80000"/>
              </a:lnSpc>
            </a:pPr>
            <a:endParaRPr lang="en-US" altLang="en-US" kern="0" dirty="0"/>
          </a:p>
          <a:p>
            <a:pPr>
              <a:lnSpc>
                <a:spcPct val="80000"/>
              </a:lnSpc>
            </a:pPr>
            <a:r>
              <a:rPr lang="en-US" altLang="en-US" kern="0" dirty="0" smtClean="0"/>
              <a:t>Moved</a:t>
            </a:r>
            <a:r>
              <a:rPr lang="en-US" altLang="en-US" kern="0" dirty="0" smtClean="0"/>
              <a:t>: Edward Au</a:t>
            </a:r>
            <a:endParaRPr lang="en-US" altLang="en-US" kern="0" dirty="0" smtClean="0"/>
          </a:p>
          <a:p>
            <a:pPr>
              <a:lnSpc>
                <a:spcPct val="80000"/>
              </a:lnSpc>
            </a:pPr>
            <a:r>
              <a:rPr lang="en-US" altLang="en-US" kern="0" dirty="0" smtClean="0"/>
              <a:t>Seconded</a:t>
            </a:r>
            <a:r>
              <a:rPr lang="en-US" altLang="en-US" kern="0" dirty="0" smtClean="0"/>
              <a:t>: Peter Yee</a:t>
            </a:r>
            <a:endParaRPr lang="en-US" altLang="en-US" kern="0" dirty="0" smtClean="0"/>
          </a:p>
          <a:p>
            <a:pPr>
              <a:lnSpc>
                <a:spcPct val="80000"/>
              </a:lnSpc>
            </a:pPr>
            <a:r>
              <a:rPr lang="en-US" altLang="en-US" kern="0" dirty="0" smtClean="0"/>
              <a:t>Result</a:t>
            </a:r>
            <a:r>
              <a:rPr lang="en-US" altLang="en-US" kern="0" dirty="0" smtClean="0"/>
              <a:t>: 8-0-2 Passes</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685351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2017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1676400" y="6858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a:t>
            </a:r>
            <a:r>
              <a:rPr lang="en-US" sz="2800" dirty="0" smtClean="0"/>
              <a:t>– December 7-8 ad-hoc</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Authorize a </a:t>
            </a:r>
            <a:r>
              <a:rPr lang="en-US" altLang="en-US" kern="0" dirty="0" err="1" smtClean="0"/>
              <a:t>TGmd</a:t>
            </a:r>
            <a:r>
              <a:rPr lang="en-US" altLang="en-US" kern="0" dirty="0" smtClean="0"/>
              <a:t> ad-hoc December 7-8, 2017 in Piscataway NJ for the purposes of comment resolution</a:t>
            </a:r>
            <a:endParaRPr lang="en-GB" u="sng" dirty="0" smtClean="0"/>
          </a:p>
          <a:p>
            <a:pPr>
              <a:lnSpc>
                <a:spcPct val="80000"/>
              </a:lnSpc>
            </a:pPr>
            <a:endParaRPr lang="en-US" altLang="en-US" u="sng" kern="0" dirty="0"/>
          </a:p>
          <a:p>
            <a:pPr>
              <a:lnSpc>
                <a:spcPct val="80000"/>
              </a:lnSpc>
            </a:pPr>
            <a:endParaRPr lang="en-US" altLang="en-US" kern="0" dirty="0"/>
          </a:p>
          <a:p>
            <a:pPr>
              <a:lnSpc>
                <a:spcPct val="80000"/>
              </a:lnSpc>
            </a:pPr>
            <a:r>
              <a:rPr lang="en-US" altLang="en-US" kern="0" dirty="0" smtClean="0"/>
              <a:t>Moved</a:t>
            </a:r>
            <a:r>
              <a:rPr lang="en-US" altLang="en-US" kern="0" dirty="0" smtClean="0"/>
              <a:t>: Mark Hamilton</a:t>
            </a:r>
            <a:endParaRPr lang="en-US" altLang="en-US" kern="0" dirty="0" smtClean="0"/>
          </a:p>
          <a:p>
            <a:pPr>
              <a:lnSpc>
                <a:spcPct val="80000"/>
              </a:lnSpc>
            </a:pPr>
            <a:r>
              <a:rPr lang="en-US" altLang="en-US" kern="0" dirty="0" smtClean="0"/>
              <a:t>Seconded</a:t>
            </a:r>
            <a:r>
              <a:rPr lang="en-US" altLang="en-US" kern="0" dirty="0" smtClean="0"/>
              <a:t>: Jon </a:t>
            </a:r>
            <a:r>
              <a:rPr lang="en-US" altLang="en-US" kern="0" dirty="0" err="1" smtClean="0"/>
              <a:t>Rosdahl</a:t>
            </a:r>
            <a:r>
              <a:rPr lang="en-US" altLang="en-US" kern="0" dirty="0" smtClean="0"/>
              <a:t> </a:t>
            </a:r>
            <a:endParaRPr lang="en-US" altLang="en-US" kern="0" dirty="0" smtClean="0"/>
          </a:p>
          <a:p>
            <a:pPr>
              <a:lnSpc>
                <a:spcPct val="80000"/>
              </a:lnSpc>
            </a:pPr>
            <a:r>
              <a:rPr lang="en-US" altLang="en-US" kern="0" dirty="0" smtClean="0"/>
              <a:t>Result</a:t>
            </a:r>
            <a:r>
              <a:rPr lang="en-US" altLang="en-US" kern="0" dirty="0" smtClean="0"/>
              <a:t>: 9-0-2 passes</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124960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21</a:t>
            </a:fld>
            <a:endParaRPr lang="en-US" smtClean="0"/>
          </a:p>
        </p:txBody>
      </p:sp>
      <p:sp>
        <p:nvSpPr>
          <p:cNvPr id="25605" name="Rectangle 2"/>
          <p:cNvSpPr>
            <a:spLocks noGrp="1" noChangeArrowheads="1"/>
          </p:cNvSpPr>
          <p:nvPr>
            <p:ph type="title"/>
          </p:nvPr>
        </p:nvSpPr>
        <p:spPr/>
        <p:txBody>
          <a:bodyPr/>
          <a:lstStyle/>
          <a:p>
            <a:r>
              <a:rPr lang="en-US" altLang="en-US" dirty="0" smtClean="0"/>
              <a:t>Sept - Nov 2017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Comment collection </a:t>
            </a:r>
            <a:r>
              <a:rPr lang="en-US" altLang="en-US" sz="2000" dirty="0" smtClean="0"/>
              <a:t>resolution</a:t>
            </a:r>
            <a:endParaRPr lang="en-US" altLang="en-US" sz="2000" dirty="0"/>
          </a:p>
          <a:p>
            <a:r>
              <a:rPr lang="en-US" altLang="en-US" sz="2000" dirty="0"/>
              <a:t>Conference calls </a:t>
            </a:r>
          </a:p>
          <a:p>
            <a:pPr lvl="1"/>
            <a:r>
              <a:rPr lang="en-US" altLang="en-US" sz="1800" dirty="0"/>
              <a:t>Fridays </a:t>
            </a:r>
            <a:r>
              <a:rPr lang="en-US" altLang="en-US" sz="1800" dirty="0" smtClean="0"/>
              <a:t>Sept 29, Oct 6, </a:t>
            </a:r>
            <a:r>
              <a:rPr lang="en-US" altLang="en-US" sz="1800" dirty="0" smtClean="0"/>
              <a:t>13, Nov 3 </a:t>
            </a:r>
            <a:r>
              <a:rPr lang="en-US" sz="1800" dirty="0" smtClean="0"/>
              <a:t>10am </a:t>
            </a:r>
            <a:r>
              <a:rPr lang="en-US" sz="1800" dirty="0"/>
              <a:t>Eastern 2 hours</a:t>
            </a:r>
            <a:endParaRPr lang="en-GB" sz="1800" dirty="0"/>
          </a:p>
          <a:p>
            <a:r>
              <a:rPr lang="en-US" altLang="en-US" sz="2000" dirty="0" smtClean="0"/>
              <a:t>December 7-8, Piscataway NJ </a:t>
            </a:r>
            <a:r>
              <a:rPr lang="en-US" altLang="en-US" sz="2000" dirty="0" smtClean="0"/>
              <a:t>ad-hoc </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a:t>TBD</a:t>
            </a:r>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22</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https://mentor.ieee.org/802.11/dcn/17/11-17-0914-00-000m-revmd-wg-cc-comments.xls</a:t>
            </a:r>
            <a:r>
              <a:rPr lang="en-US" altLang="en-US" sz="2000" dirty="0"/>
              <a:t> </a:t>
            </a:r>
          </a:p>
          <a:p>
            <a:r>
              <a:rPr lang="en-US" altLang="en-US" sz="2000" dirty="0"/>
              <a:t>Approved 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TGmd</a:t>
            </a:r>
            <a:r>
              <a:rPr lang="en-US" altLang="en-US" sz="2400" dirty="0"/>
              <a:t> Agenda</a:t>
            </a:r>
          </a:p>
        </p:txBody>
      </p:sp>
      <p:sp>
        <p:nvSpPr>
          <p:cNvPr id="4103" name="Rectangle 19"/>
          <p:cNvSpPr>
            <a:spLocks noChangeArrowheads="1"/>
          </p:cNvSpPr>
          <p:nvPr/>
        </p:nvSpPr>
        <p:spPr bwMode="auto">
          <a:xfrm>
            <a:off x="1852868" y="1384105"/>
            <a:ext cx="4010025" cy="2584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Monday </a:t>
            </a:r>
            <a:r>
              <a:rPr lang="en-US" altLang="en-US" sz="1800" dirty="0" smtClean="0"/>
              <a:t>PM2 </a:t>
            </a:r>
            <a:endParaRPr lang="en-US" altLang="en-US" sz="1800" dirty="0"/>
          </a:p>
          <a:p>
            <a:pPr lvl="1"/>
            <a:r>
              <a:rPr lang="en-US" altLang="en-US" sz="1400" dirty="0"/>
              <a:t>Chair’s Welcome, Policy &amp; patent reminder</a:t>
            </a:r>
          </a:p>
          <a:p>
            <a:pPr lvl="1"/>
            <a:r>
              <a:rPr lang="en-US" altLang="en-US" sz="1400" dirty="0"/>
              <a:t>Approve agenda, previous minutes</a:t>
            </a:r>
          </a:p>
          <a:p>
            <a:pPr lvl="1"/>
            <a:r>
              <a:rPr lang="en-US" altLang="en-US" sz="1400" dirty="0"/>
              <a:t>Status, Review of Objectives</a:t>
            </a:r>
          </a:p>
          <a:p>
            <a:pPr lvl="1"/>
            <a:r>
              <a:rPr lang="en-US" sz="1400" dirty="0" smtClean="0"/>
              <a:t>Editor Report 11-17-920r4</a:t>
            </a:r>
          </a:p>
          <a:p>
            <a:pPr lvl="1"/>
            <a:r>
              <a:rPr lang="en-US" altLang="en-US" sz="1400" dirty="0" smtClean="0"/>
              <a:t>11-17-1412 Mark Hamilton discuss CIDs</a:t>
            </a:r>
          </a:p>
          <a:p>
            <a:pPr lvl="1"/>
            <a:r>
              <a:rPr lang="en-US" altLang="en-US" sz="1400" dirty="0" smtClean="0"/>
              <a:t>11-17-1260 – Gabor </a:t>
            </a:r>
            <a:r>
              <a:rPr lang="en-US" altLang="en-US" sz="1400" dirty="0" err="1" smtClean="0"/>
              <a:t>Bajko</a:t>
            </a:r>
            <a:r>
              <a:rPr lang="en-US" altLang="en-US" sz="1400" dirty="0" smtClean="0"/>
              <a:t> (20 mins)</a:t>
            </a:r>
          </a:p>
          <a:p>
            <a:pPr lvl="1"/>
            <a:r>
              <a:rPr lang="en-US" altLang="en-US" sz="1400" dirty="0" smtClean="0"/>
              <a:t>11-17-1172r1 – Dorothy Stanley (5 mins)</a:t>
            </a:r>
          </a:p>
          <a:p>
            <a:pPr lvl="1"/>
            <a:r>
              <a:rPr lang="en-US" altLang="en-US" sz="1400" dirty="0" smtClean="0"/>
              <a:t>11-17-1191r3 Emily </a:t>
            </a:r>
            <a:r>
              <a:rPr lang="en-US" altLang="en-US" sz="1400" dirty="0"/>
              <a:t>Qi CIDs</a:t>
            </a:r>
          </a:p>
          <a:p>
            <a:pPr lvl="1"/>
            <a:endParaRPr lang="en-US" altLang="en-US" sz="1400" dirty="0"/>
          </a:p>
        </p:txBody>
      </p:sp>
      <p:sp>
        <p:nvSpPr>
          <p:cNvPr id="16" name="Rectangle 35"/>
          <p:cNvSpPr>
            <a:spLocks noChangeArrowheads="1"/>
          </p:cNvSpPr>
          <p:nvPr/>
        </p:nvSpPr>
        <p:spPr bwMode="auto">
          <a:xfrm>
            <a:off x="1905000" y="4008646"/>
            <a:ext cx="4343400" cy="1249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PM1 </a:t>
            </a:r>
          </a:p>
          <a:p>
            <a:pPr lvl="1">
              <a:lnSpc>
                <a:spcPct val="80000"/>
              </a:lnSpc>
            </a:pPr>
            <a:r>
              <a:rPr lang="en-US" altLang="en-US" sz="1400" dirty="0" smtClean="0"/>
              <a:t>11-17-1192, 1226 – Matthew Fischer</a:t>
            </a:r>
          </a:p>
          <a:p>
            <a:pPr lvl="1">
              <a:lnSpc>
                <a:spcPct val="80000"/>
              </a:lnSpc>
            </a:pPr>
            <a:r>
              <a:rPr lang="en-US" altLang="en-US" sz="1400" dirty="0" smtClean="0"/>
              <a:t>11-17-1479 - Sean Coffey</a:t>
            </a:r>
          </a:p>
          <a:p>
            <a:pPr lvl="1">
              <a:lnSpc>
                <a:spcPct val="80000"/>
              </a:lnSpc>
            </a:pPr>
            <a:r>
              <a:rPr lang="en-US" altLang="en-US" sz="1400" dirty="0" smtClean="0"/>
              <a:t>11-17-1445 – Guido Hiertz</a:t>
            </a:r>
          </a:p>
          <a:p>
            <a:pPr lvl="1">
              <a:lnSpc>
                <a:spcPct val="80000"/>
              </a:lnSpc>
            </a:pPr>
            <a:r>
              <a:rPr lang="en-US" altLang="en-US" sz="1400" dirty="0" smtClean="0"/>
              <a:t>Mike </a:t>
            </a:r>
            <a:r>
              <a:rPr lang="en-US" altLang="en-US" sz="1400" dirty="0" err="1" smtClean="0"/>
              <a:t>Montemurro</a:t>
            </a:r>
            <a:r>
              <a:rPr lang="en-US" altLang="en-US" sz="1400" dirty="0" smtClean="0"/>
              <a:t> CIDs</a:t>
            </a:r>
          </a:p>
        </p:txBody>
      </p:sp>
      <p:sp>
        <p:nvSpPr>
          <p:cNvPr id="8" name="Rectangle 35"/>
          <p:cNvSpPr>
            <a:spLocks noChangeArrowheads="1"/>
          </p:cNvSpPr>
          <p:nvPr/>
        </p:nvSpPr>
        <p:spPr bwMode="auto">
          <a:xfrm>
            <a:off x="6553200" y="4418013"/>
            <a:ext cx="4573586" cy="167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PM2 </a:t>
            </a:r>
          </a:p>
          <a:p>
            <a:pPr lvl="1">
              <a:lnSpc>
                <a:spcPct val="80000"/>
              </a:lnSpc>
            </a:pPr>
            <a:r>
              <a:rPr lang="en-US" altLang="en-US" sz="1400" dirty="0" smtClean="0"/>
              <a:t>Motions</a:t>
            </a:r>
          </a:p>
          <a:p>
            <a:pPr lvl="1"/>
            <a:r>
              <a:rPr lang="en-US" altLang="en-US" sz="1400" dirty="0" smtClean="0"/>
              <a:t>Mike </a:t>
            </a:r>
            <a:r>
              <a:rPr lang="en-US" altLang="en-US" sz="1400" dirty="0" err="1" smtClean="0"/>
              <a:t>Montemurro</a:t>
            </a:r>
            <a:r>
              <a:rPr lang="en-US" altLang="en-US" sz="1400" dirty="0" smtClean="0"/>
              <a:t> CID 75, 133</a:t>
            </a:r>
          </a:p>
          <a:p>
            <a:pPr lvl="1"/>
            <a:r>
              <a:rPr lang="en-US" altLang="en-US" sz="1400" dirty="0" smtClean="0"/>
              <a:t>Mark </a:t>
            </a:r>
            <a:r>
              <a:rPr lang="en-US" altLang="en-US" sz="1400" dirty="0" err="1" smtClean="0"/>
              <a:t>Emmelman</a:t>
            </a:r>
            <a:r>
              <a:rPr lang="en-US" altLang="en-US" sz="1400" dirty="0" smtClean="0"/>
              <a:t> CIDs 11-17-1100r1</a:t>
            </a:r>
          </a:p>
          <a:p>
            <a:pPr lvl="1">
              <a:lnSpc>
                <a:spcPct val="80000"/>
              </a:lnSpc>
            </a:pPr>
            <a:r>
              <a:rPr lang="en-US" altLang="en-US" sz="1400" dirty="0" smtClean="0"/>
              <a:t>AOB</a:t>
            </a:r>
            <a:endParaRPr lang="en-US" altLang="en-US" sz="1400" dirty="0"/>
          </a:p>
          <a:p>
            <a:pPr lvl="1">
              <a:lnSpc>
                <a:spcPct val="80000"/>
              </a:lnSpc>
            </a:pPr>
            <a:r>
              <a:rPr lang="en-US" altLang="en-US" sz="1400" dirty="0"/>
              <a:t>Plans for </a:t>
            </a:r>
            <a:r>
              <a:rPr lang="en-US" altLang="en-US" sz="1400" dirty="0" smtClean="0"/>
              <a:t>Sept - Nov</a:t>
            </a:r>
            <a:endParaRPr lang="en-US" altLang="en-US" sz="1400" dirty="0"/>
          </a:p>
          <a:p>
            <a:pPr lvl="1">
              <a:lnSpc>
                <a:spcPct val="80000"/>
              </a:lnSpc>
            </a:pPr>
            <a:r>
              <a:rPr lang="en-US" altLang="en-US" sz="1400" dirty="0"/>
              <a:t>Adjourn</a:t>
            </a:r>
          </a:p>
          <a:p>
            <a:pPr lvl="1"/>
            <a:endParaRPr lang="en-GB" sz="12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9" name="Rectangle 35"/>
          <p:cNvSpPr>
            <a:spLocks noChangeArrowheads="1"/>
          </p:cNvSpPr>
          <p:nvPr/>
        </p:nvSpPr>
        <p:spPr bwMode="auto">
          <a:xfrm>
            <a:off x="1905000" y="5297451"/>
            <a:ext cx="4343400" cy="117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PM1 </a:t>
            </a:r>
            <a:endParaRPr lang="en-US" altLang="en-US" sz="1800" i="1" dirty="0"/>
          </a:p>
          <a:p>
            <a:pPr lvl="1">
              <a:lnSpc>
                <a:spcPct val="80000"/>
              </a:lnSpc>
            </a:pPr>
            <a:r>
              <a:rPr lang="en-US" altLang="en-US" sz="1400" dirty="0" err="1" smtClean="0"/>
              <a:t>Telecon</a:t>
            </a:r>
            <a:r>
              <a:rPr lang="en-US" altLang="en-US" sz="1400" dirty="0" smtClean="0"/>
              <a:t> and July CID motions</a:t>
            </a:r>
          </a:p>
          <a:p>
            <a:pPr lvl="1">
              <a:lnSpc>
                <a:spcPct val="80000"/>
              </a:lnSpc>
            </a:pPr>
            <a:r>
              <a:rPr lang="en-US" altLang="en-US" sz="1400" dirty="0" smtClean="0"/>
              <a:t>Emily Qi CIDs</a:t>
            </a:r>
          </a:p>
          <a:p>
            <a:pPr lvl="1">
              <a:lnSpc>
                <a:spcPct val="80000"/>
              </a:lnSpc>
            </a:pPr>
            <a:r>
              <a:rPr lang="en-US" altLang="en-US" sz="1400" dirty="0" smtClean="0"/>
              <a:t>Mike </a:t>
            </a:r>
            <a:r>
              <a:rPr lang="en-US" altLang="en-US" sz="1400" dirty="0" err="1" smtClean="0"/>
              <a:t>Montemurro</a:t>
            </a:r>
            <a:r>
              <a:rPr lang="en-US" altLang="en-US" sz="1400" dirty="0" smtClean="0"/>
              <a:t> CIDs</a:t>
            </a:r>
          </a:p>
          <a:p>
            <a:pPr lvl="1">
              <a:lnSpc>
                <a:spcPct val="80000"/>
              </a:lnSpc>
            </a:pPr>
            <a:r>
              <a:rPr lang="en-US" altLang="en-US" sz="1400" dirty="0"/>
              <a:t>11-17-1400 – Dan Harkins Security CID</a:t>
            </a:r>
          </a:p>
          <a:p>
            <a:pPr lvl="1">
              <a:lnSpc>
                <a:spcPct val="80000"/>
              </a:lnSpc>
            </a:pPr>
            <a:endParaRPr lang="en-GB" sz="14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10" name="Rectangle 35"/>
          <p:cNvSpPr>
            <a:spLocks noChangeArrowheads="1"/>
          </p:cNvSpPr>
          <p:nvPr/>
        </p:nvSpPr>
        <p:spPr bwMode="auto">
          <a:xfrm>
            <a:off x="6553200" y="3047999"/>
            <a:ext cx="4343400" cy="129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PM1 </a:t>
            </a:r>
          </a:p>
          <a:p>
            <a:pPr lvl="1">
              <a:lnSpc>
                <a:spcPct val="80000"/>
              </a:lnSpc>
            </a:pPr>
            <a:r>
              <a:rPr lang="en-US" altLang="en-US" sz="1400" dirty="0" smtClean="0"/>
              <a:t>11-17-1260 - Gabor </a:t>
            </a:r>
            <a:r>
              <a:rPr lang="en-US" altLang="en-US" sz="1400" dirty="0" err="1" smtClean="0"/>
              <a:t>Bajko</a:t>
            </a:r>
            <a:endParaRPr lang="en-US" altLang="en-US" sz="1400" dirty="0" smtClean="0"/>
          </a:p>
          <a:p>
            <a:pPr lvl="1">
              <a:lnSpc>
                <a:spcPct val="80000"/>
              </a:lnSpc>
            </a:pPr>
            <a:r>
              <a:rPr lang="en-US" altLang="en-US" sz="1400" dirty="0" smtClean="0"/>
              <a:t>Ganesh </a:t>
            </a:r>
            <a:r>
              <a:rPr lang="en-US" altLang="en-US" sz="1400" dirty="0" err="1" smtClean="0"/>
              <a:t>Venkatesan</a:t>
            </a:r>
            <a:r>
              <a:rPr lang="en-US" altLang="en-US" sz="1400" dirty="0" smtClean="0"/>
              <a:t> CIDs</a:t>
            </a:r>
          </a:p>
          <a:p>
            <a:pPr lvl="1">
              <a:lnSpc>
                <a:spcPct val="80000"/>
              </a:lnSpc>
            </a:pPr>
            <a:r>
              <a:rPr lang="en-US" altLang="en-US" sz="1400" dirty="0" smtClean="0"/>
              <a:t>Mark Hamilton CIDs</a:t>
            </a:r>
          </a:p>
          <a:p>
            <a:pPr lvl="1"/>
            <a:endParaRPr lang="en-US" altLang="en-US" sz="1600" dirty="0"/>
          </a:p>
        </p:txBody>
      </p:sp>
      <p:sp>
        <p:nvSpPr>
          <p:cNvPr id="11" name="Rectangle 35"/>
          <p:cNvSpPr>
            <a:spLocks noChangeArrowheads="1"/>
          </p:cNvSpPr>
          <p:nvPr/>
        </p:nvSpPr>
        <p:spPr bwMode="auto">
          <a:xfrm>
            <a:off x="6494585" y="1411251"/>
            <a:ext cx="4343400" cy="1408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a:t>
            </a:r>
            <a:r>
              <a:rPr lang="en-US" altLang="en-US" sz="1800" dirty="0" smtClean="0"/>
              <a:t>PM2</a:t>
            </a:r>
            <a:endParaRPr lang="en-US" altLang="en-US" sz="1800" i="1" dirty="0"/>
          </a:p>
          <a:p>
            <a:pPr lvl="1"/>
            <a:r>
              <a:rPr lang="en-GB" sz="1400" dirty="0" smtClean="0"/>
              <a:t>11-17-940r2- </a:t>
            </a:r>
            <a:r>
              <a:rPr lang="en-GB" sz="1400" dirty="0"/>
              <a:t>Stephen </a:t>
            </a:r>
            <a:r>
              <a:rPr lang="en-GB" sz="1400" dirty="0" smtClean="0"/>
              <a:t>McCann</a:t>
            </a:r>
          </a:p>
          <a:p>
            <a:pPr lvl="1"/>
            <a:r>
              <a:rPr lang="en-US" altLang="en-US" sz="1400" dirty="0" smtClean="0"/>
              <a:t>11-17-1447, 1448, 1450 – </a:t>
            </a:r>
            <a:r>
              <a:rPr lang="en-US" altLang="en-US" sz="1400" dirty="0" err="1" smtClean="0"/>
              <a:t>Kaz</a:t>
            </a:r>
            <a:r>
              <a:rPr lang="en-US" altLang="en-US" sz="1400" dirty="0" smtClean="0"/>
              <a:t> Sakoda</a:t>
            </a:r>
          </a:p>
          <a:p>
            <a:pPr lvl="1"/>
            <a:r>
              <a:rPr lang="en-US" altLang="en-US" sz="1400" dirty="0" smtClean="0"/>
              <a:t>Mark Hamilton CIDs</a:t>
            </a:r>
          </a:p>
          <a:p>
            <a:pPr lvl="1"/>
            <a:r>
              <a:rPr lang="en-US" altLang="en-US" sz="1400" dirty="0" smtClean="0"/>
              <a:t>Jon </a:t>
            </a:r>
            <a:r>
              <a:rPr lang="en-US" altLang="en-US" sz="1400" dirty="0" err="1" smtClean="0"/>
              <a:t>Rosdahl</a:t>
            </a:r>
            <a:r>
              <a:rPr lang="en-US" altLang="en-US" sz="1400" dirty="0" smtClean="0"/>
              <a:t> CIDs</a:t>
            </a:r>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828800" y="944563"/>
            <a:ext cx="8610600" cy="5532437"/>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The IEEE-SA strongly recommends that at each WG meeting the chair or a designee:</a:t>
            </a:r>
          </a:p>
          <a:p>
            <a:pPr lvl="1">
              <a:lnSpc>
                <a:spcPct val="80000"/>
              </a:lnSpc>
              <a:buFont typeface="Arial" panose="020B0604020202020204" pitchFamily="34" charset="0"/>
              <a:buChar char="•"/>
            </a:pPr>
            <a:r>
              <a:rPr lang="en-US" altLang="en-US" sz="1400" b="1" dirty="0"/>
              <a:t>Show slides #1 through #4 of this presentation</a:t>
            </a:r>
          </a:p>
          <a:p>
            <a:pPr lvl="1">
              <a:lnSpc>
                <a:spcPct val="80000"/>
              </a:lnSpc>
              <a:buFont typeface="Arial" panose="020B0604020202020204" pitchFamily="34" charset="0"/>
              <a:buChar char="•"/>
            </a:pPr>
            <a:r>
              <a:rPr lang="en-US" altLang="en-US" sz="1400" b="1" dirty="0"/>
              <a:t>Advise the WG attendees that:</a:t>
            </a:r>
            <a:r>
              <a:rPr lang="en-US" altLang="en-US" sz="1400" dirty="0"/>
              <a:t> </a:t>
            </a:r>
          </a:p>
          <a:p>
            <a:pPr lvl="2">
              <a:lnSpc>
                <a:spcPct val="80000"/>
              </a:lnSpc>
              <a:buFont typeface="Arial" panose="020B0604020202020204"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anose="020B0604020202020204"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anose="020B0604020202020204"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anose="020B0604020202020204" pitchFamily="34" charset="0"/>
              <a:buChar char="•"/>
            </a:pPr>
            <a:r>
              <a:rPr lang="en-US" altLang="en-US" sz="1400" dirty="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a:t>standard </a:t>
            </a:r>
          </a:p>
          <a:p>
            <a:pPr lvl="2">
              <a:lnSpc>
                <a:spcPct val="80000"/>
              </a:lnSpc>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a:p>
          <a:p>
            <a:pPr lvl="1">
              <a:lnSpc>
                <a:spcPct val="80000"/>
              </a:lnSpc>
              <a:spcBef>
                <a:spcPct val="500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a:buNone/>
            </a:pPr>
            <a:endParaRPr lang="en-US" altLang="en-US" sz="1200"/>
          </a:p>
          <a:p>
            <a:pPr lvl="1">
              <a:lnSpc>
                <a:spcPct val="80000"/>
              </a:lnSpc>
              <a:spcBef>
                <a:spcPct val="5000"/>
              </a:spcBef>
              <a:buFont typeface="Monotype Sorts"/>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endParaRPr lang="en-US" altLang="en-US" sz="1200" dirty="0"/>
          </a:p>
        </p:txBody>
      </p:sp>
      <p:sp>
        <p:nvSpPr>
          <p:cNvPr id="7171" name="Rectangle 1026"/>
          <p:cNvSpPr>
            <a:spLocks noGrp="1" noChangeArrowheads="1"/>
          </p:cNvSpPr>
          <p:nvPr>
            <p:ph type="title"/>
          </p:nvPr>
        </p:nvSpPr>
        <p:spPr>
          <a:xfrm>
            <a:off x="2223448" y="480219"/>
            <a:ext cx="7772400" cy="609600"/>
          </a:xfrm>
        </p:spPr>
        <p:txBody>
          <a:bodyPr vert="horz" wrap="square" lIns="90487" tIns="44450" rIns="90487" bIns="44450" numCol="1" anchor="ctr" anchorCtr="0" compatLnSpc="1">
            <a:prstTxWarp prst="textNoShape">
              <a:avLst/>
            </a:prstTxWarp>
          </a:bodyPr>
          <a:lstStyle/>
          <a:p>
            <a:r>
              <a:rPr lang="en-US" altLang="en-US" sz="2400" u="sng" dirty="0"/>
              <a:t>Instructions for the WG Chair</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2891633"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14500" y="534194"/>
            <a:ext cx="8839200" cy="838200"/>
          </a:xfrm>
        </p:spPr>
        <p:txBody>
          <a:bodyPr/>
          <a:lstStyle/>
          <a:p>
            <a:r>
              <a:rPr lang="en-US" altLang="en-US" u="sng" dirty="0"/>
              <a:t>Participants, Patents, and Duty to Inform</a:t>
            </a:r>
            <a:endParaRPr lang="en-US" altLang="en-US" dirty="0"/>
          </a:p>
        </p:txBody>
      </p:sp>
      <p:sp>
        <p:nvSpPr>
          <p:cNvPr id="8195" name="Rectangle 1027"/>
          <p:cNvSpPr>
            <a:spLocks noGrp="1" noChangeArrowheads="1"/>
          </p:cNvSpPr>
          <p:nvPr>
            <p:ph type="body" idx="1"/>
          </p:nvPr>
        </p:nvSpPr>
        <p:spPr>
          <a:xfrm>
            <a:off x="1447800" y="1447800"/>
            <a:ext cx="9144000" cy="4876800"/>
          </a:xfrm>
        </p:spPr>
        <p:txBody>
          <a:bodyPr/>
          <a:lstStyle/>
          <a:p>
            <a:pPr algn="ctr">
              <a:buFont typeface="Monotype Sorts"/>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1600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1524000" y="1295400"/>
            <a:ext cx="8991600" cy="3886200"/>
          </a:xfrm>
        </p:spPr>
        <p:txBody>
          <a:bodyPr/>
          <a:lstStyle/>
          <a:p>
            <a:pPr lvl="1">
              <a:lnSpc>
                <a:spcPct val="90000"/>
              </a:lnSpc>
              <a:buFont typeface="Monotype Sorts"/>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anose="02020603050405020304"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http://standards.ieee.org/develop/policies/bylaws/sect6-7.html#6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http://standards.ieee.org/about/sasb/patcom/materials.html</a:t>
            </a:r>
          </a:p>
        </p:txBody>
      </p:sp>
      <p:sp>
        <p:nvSpPr>
          <p:cNvPr id="9220" name="Text Box 6"/>
          <p:cNvSpPr txBox="1">
            <a:spLocks noChangeArrowheads="1"/>
          </p:cNvSpPr>
          <p:nvPr/>
        </p:nvSpPr>
        <p:spPr bwMode="auto">
          <a:xfrm>
            <a:off x="160020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2819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828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2220913" y="1761697"/>
            <a:ext cx="7772400" cy="4114800"/>
          </a:xfrm>
        </p:spPr>
        <p:txBody>
          <a:bodyPr/>
          <a:lstStyle/>
          <a:p>
            <a:pPr>
              <a:buFont typeface="Arial" panose="020B0604020202020204" pitchFamily="34" charset="0"/>
              <a:buChar char="•"/>
            </a:pPr>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
        <p:nvSpPr>
          <p:cNvPr id="10244" name="Text Box 1028"/>
          <p:cNvSpPr txBox="1">
            <a:spLocks noChangeArrowheads="1"/>
          </p:cNvSpPr>
          <p:nvPr/>
        </p:nvSpPr>
        <p:spPr bwMode="auto">
          <a:xfrm>
            <a:off x="1524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40173" y="759619"/>
            <a:ext cx="8458200" cy="609600"/>
          </a:xfrm>
        </p:spPr>
        <p:txBody>
          <a:bodyPr/>
          <a:lstStyle/>
          <a:p>
            <a:r>
              <a:rPr lang="en-US" altLang="en-US" u="sng" dirty="0"/>
              <a:t>Other Guidelines for IEEE WG Meetings</a:t>
            </a:r>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952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158115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609601"/>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6002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3"/>
              </a:rPr>
              <a:t>http://www.ieee802.org/devdocs.shtml</a:t>
            </a:r>
            <a:r>
              <a:rPr lang="en-GB" altLang="en-US" dirty="0">
                <a:ea typeface="MS Gothic" panose="020B0609070205080204" pitchFamily="49" charset="-128"/>
              </a:rPr>
              <a:t>)</a:t>
            </a:r>
          </a:p>
          <a:p>
            <a:pPr>
              <a:spcBef>
                <a:spcPts val="600"/>
              </a:spcBef>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a:xfrm>
            <a:off x="8128878" y="6473032"/>
            <a:ext cx="1944763" cy="184666"/>
          </a:xfrm>
        </p:spPr>
        <p:txBody>
          <a:bodyPr/>
          <a:lstStyle/>
          <a:p>
            <a:pPr>
              <a:defRPr/>
            </a:pPr>
            <a:r>
              <a:rPr lang="en-US" dirty="0" smtClean="0"/>
              <a:t>Dorothy Stanley, HP Enterprise</a:t>
            </a:r>
            <a:endParaRPr lang="en-US" dirty="0"/>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471130</TotalTime>
  <Words>1878</Words>
  <Application>Microsoft Office PowerPoint</Application>
  <PresentationFormat>Widescreen</PresentationFormat>
  <Paragraphs>375</Paragraphs>
  <Slides>22</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MS Gothic</vt:lpstr>
      <vt:lpstr>MS PGothic</vt:lpstr>
      <vt:lpstr>Arial</vt:lpstr>
      <vt:lpstr>Helvetica</vt:lpstr>
      <vt:lpstr>Monotype Sorts</vt:lpstr>
      <vt:lpstr>Times New Roman</vt:lpstr>
      <vt:lpstr>802-11-Submission</vt:lpstr>
      <vt:lpstr>Document</vt:lpstr>
      <vt:lpstr>IEEE 802.11 TGmd Sept 2017 Agenda</vt:lpstr>
      <vt:lpstr>Abstract</vt:lpstr>
      <vt:lpstr>TGmd Agenda</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Sept - Nov 2017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2017</cp:keywords>
  <cp:lastModifiedBy>Stanley, Dorothy</cp:lastModifiedBy>
  <cp:revision>2906</cp:revision>
  <cp:lastPrinted>1998-02-10T13:28:06Z</cp:lastPrinted>
  <dcterms:created xsi:type="dcterms:W3CDTF">2005-01-04T21:26:55Z</dcterms:created>
  <dcterms:modified xsi:type="dcterms:W3CDTF">2017-09-15T03:53:03Z</dcterms:modified>
</cp:coreProperties>
</file>