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25"/>
  </p:notesMasterIdLst>
  <p:handoutMasterIdLst>
    <p:handoutMasterId r:id="rId126"/>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101" r:id="rId17"/>
    <p:sldId id="1581" r:id="rId18"/>
    <p:sldId id="1657" r:id="rId19"/>
    <p:sldId id="1895" r:id="rId20"/>
    <p:sldId id="1737" r:id="rId21"/>
    <p:sldId id="1648" r:id="rId22"/>
    <p:sldId id="1735" r:id="rId23"/>
    <p:sldId id="1684" r:id="rId24"/>
    <p:sldId id="1685" r:id="rId25"/>
    <p:sldId id="1686" r:id="rId26"/>
    <p:sldId id="1687" r:id="rId27"/>
    <p:sldId id="1745" r:id="rId28"/>
    <p:sldId id="1746" r:id="rId29"/>
    <p:sldId id="1747" r:id="rId30"/>
    <p:sldId id="1769" r:id="rId31"/>
    <p:sldId id="1786" r:id="rId32"/>
    <p:sldId id="1773" r:id="rId33"/>
    <p:sldId id="1894" r:id="rId34"/>
    <p:sldId id="1896" r:id="rId35"/>
    <p:sldId id="1965" r:id="rId36"/>
    <p:sldId id="1967" r:id="rId37"/>
    <p:sldId id="1968" r:id="rId38"/>
    <p:sldId id="1969" r:id="rId39"/>
    <p:sldId id="1689" r:id="rId40"/>
    <p:sldId id="1691" r:id="rId41"/>
    <p:sldId id="1692" r:id="rId42"/>
    <p:sldId id="1694" r:id="rId43"/>
    <p:sldId id="1695" r:id="rId44"/>
    <p:sldId id="1696" r:id="rId45"/>
    <p:sldId id="1697" r:id="rId46"/>
    <p:sldId id="1716" r:id="rId47"/>
    <p:sldId id="1717" r:id="rId48"/>
    <p:sldId id="1718" r:id="rId49"/>
    <p:sldId id="1851" r:id="rId50"/>
    <p:sldId id="1864" r:id="rId51"/>
    <p:sldId id="1945" r:id="rId52"/>
    <p:sldId id="1946" r:id="rId53"/>
    <p:sldId id="1688" r:id="rId54"/>
    <p:sldId id="1702" r:id="rId55"/>
    <p:sldId id="1703" r:id="rId56"/>
    <p:sldId id="1704" r:id="rId57"/>
    <p:sldId id="1705" r:id="rId58"/>
    <p:sldId id="1706" r:id="rId59"/>
    <p:sldId id="1707" r:id="rId60"/>
    <p:sldId id="1708" r:id="rId61"/>
    <p:sldId id="1709" r:id="rId62"/>
    <p:sldId id="1710" r:id="rId63"/>
    <p:sldId id="1790" r:id="rId64"/>
    <p:sldId id="1698" r:id="rId65"/>
    <p:sldId id="1699" r:id="rId66"/>
    <p:sldId id="1700" r:id="rId67"/>
    <p:sldId id="1701" r:id="rId68"/>
    <p:sldId id="1711" r:id="rId69"/>
    <p:sldId id="1712" r:id="rId70"/>
    <p:sldId id="1713" r:id="rId71"/>
    <p:sldId id="1679" r:id="rId72"/>
    <p:sldId id="1583" r:id="rId73"/>
    <p:sldId id="1629" r:id="rId74"/>
    <p:sldId id="1971" r:id="rId75"/>
    <p:sldId id="1972" r:id="rId76"/>
    <p:sldId id="1641" r:id="rId77"/>
    <p:sldId id="1952" r:id="rId78"/>
    <p:sldId id="1887" r:id="rId79"/>
    <p:sldId id="1949" r:id="rId80"/>
    <p:sldId id="1956" r:id="rId81"/>
    <p:sldId id="1951" r:id="rId82"/>
    <p:sldId id="1953" r:id="rId83"/>
    <p:sldId id="1966" r:id="rId84"/>
    <p:sldId id="1973" r:id="rId85"/>
    <p:sldId id="1957" r:id="rId86"/>
    <p:sldId id="1958" r:id="rId87"/>
    <p:sldId id="1959" r:id="rId88"/>
    <p:sldId id="1960" r:id="rId89"/>
    <p:sldId id="1941" r:id="rId90"/>
    <p:sldId id="1970" r:id="rId91"/>
    <p:sldId id="1954" r:id="rId92"/>
    <p:sldId id="1955" r:id="rId93"/>
    <p:sldId id="1375" r:id="rId94"/>
    <p:sldId id="1376" r:id="rId95"/>
    <p:sldId id="1400" r:id="rId96"/>
    <p:sldId id="619" r:id="rId97"/>
    <p:sldId id="621" r:id="rId98"/>
    <p:sldId id="1561" r:id="rId99"/>
    <p:sldId id="1555" r:id="rId100"/>
    <p:sldId id="1601" r:id="rId101"/>
    <p:sldId id="1585" r:id="rId102"/>
    <p:sldId id="1586" r:id="rId103"/>
    <p:sldId id="1587" r:id="rId104"/>
    <p:sldId id="1588" r:id="rId105"/>
    <p:sldId id="1589" r:id="rId106"/>
    <p:sldId id="1590" r:id="rId107"/>
    <p:sldId id="1771" r:id="rId108"/>
    <p:sldId id="1772" r:id="rId109"/>
    <p:sldId id="1591" r:id="rId110"/>
    <p:sldId id="1592" r:id="rId111"/>
    <p:sldId id="1593" r:id="rId112"/>
    <p:sldId id="1594" r:id="rId113"/>
    <p:sldId id="1595" r:id="rId114"/>
    <p:sldId id="1596" r:id="rId115"/>
    <p:sldId id="1597" r:id="rId116"/>
    <p:sldId id="1598" r:id="rId117"/>
    <p:sldId id="1599" r:id="rId118"/>
    <p:sldId id="1600" r:id="rId119"/>
    <p:sldId id="1628" r:id="rId120"/>
    <p:sldId id="1638" r:id="rId121"/>
    <p:sldId id="1725" r:id="rId122"/>
    <p:sldId id="1726" r:id="rId123"/>
    <p:sldId id="1947" r:id="rId12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88" d="100"/>
          <a:sy n="88" d="100"/>
        </p:scale>
        <p:origin x="76" y="48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802.11-17/0896r2</a:t>
            </a:r>
            <a:endParaRPr lang="en-US" dirty="0"/>
          </a:p>
        </p:txBody>
      </p:sp>
      <p:sp>
        <p:nvSpPr>
          <p:cNvPr id="3075" name="Rectangle 3"/>
          <p:cNvSpPr>
            <a:spLocks noGrp="1" noChangeArrowheads="1"/>
          </p:cNvSpPr>
          <p:nvPr>
            <p:ph type="dt" sz="quarter" idx="1"/>
          </p:nvPr>
        </p:nvSpPr>
        <p:spPr bwMode="auto">
          <a:xfrm>
            <a:off x="695325" y="177284"/>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802.11-17/0896r2</a:t>
            </a:r>
            <a:endParaRPr lang="en-US" dirty="0"/>
          </a:p>
        </p:txBody>
      </p:sp>
      <p:sp>
        <p:nvSpPr>
          <p:cNvPr id="2051" name="Rectangle 3"/>
          <p:cNvSpPr>
            <a:spLocks noGrp="1" noChangeArrowheads="1"/>
          </p:cNvSpPr>
          <p:nvPr>
            <p:ph type="dt" idx="1"/>
          </p:nvPr>
        </p:nvSpPr>
        <p:spPr bwMode="auto">
          <a:xfrm>
            <a:off x="654050" y="97909"/>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97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303871" y="363379"/>
            <a:ext cx="31416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802.11-17/1178r2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1198-00-0jtc-minutes-of-berlin-meeting-in-jul-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http://iot.wapia.org/activitie/Union/detail_102259.shtml" TargetMode="External"/><Relationship Id="rId2" Type="http://schemas.openxmlformats.org/officeDocument/2006/relationships/hyperlink" Target="http://wapia.org/public/include/Hot92822.s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 2017 </a:t>
            </a:r>
            <a:r>
              <a:rPr lang="en-US" dirty="0">
                <a:solidFill>
                  <a:schemeClr val="accent2">
                    <a:lumMod val="75000"/>
                  </a:schemeClr>
                </a:solidFill>
              </a:rPr>
              <a:t>agenda for </a:t>
            </a:r>
            <a:r>
              <a:rPr lang="en-US" dirty="0" smtClean="0">
                <a:solidFill>
                  <a:schemeClr val="accent2">
                    <a:lumMod val="75000"/>
                  </a:schemeClr>
                </a:solidFill>
              </a:rPr>
              <a:t>Hawaii</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24 </a:t>
            </a:r>
            <a:r>
              <a:rPr lang="en-US" b="0" dirty="0" smtClean="0">
                <a:solidFill>
                  <a:schemeClr val="accent2">
                    <a:lumMod val="50000"/>
                  </a:schemeClr>
                </a:solidFill>
              </a:rPr>
              <a:t>August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Hawaii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Sept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Berlin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Berlin, in July 2017, as documented in </a:t>
            </a:r>
            <a:r>
              <a:rPr lang="en-AU" i="1" dirty="0" smtClean="0">
                <a:solidFill>
                  <a:srgbClr val="FF0000"/>
                </a:solidFill>
                <a:hlinkClick r:id="rId3"/>
              </a:rPr>
              <a:t>11-17-1198-00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114</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8042"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120</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07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394"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 – except when we forget</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a:t>
            </a:r>
            <a:r>
              <a:rPr lang="en-AU" dirty="0" smtClean="0"/>
              <a:t>did not notify SC6 because no new SGs were </a:t>
            </a:r>
            <a:r>
              <a:rPr lang="en-AU" dirty="0" smtClean="0"/>
              <a:t>formed!</a:t>
            </a:r>
            <a:endParaRPr lang="en-AU" dirty="0" smtClean="0"/>
          </a:p>
          <a:p>
            <a:pPr lvl="1"/>
            <a:r>
              <a:rPr lang="en-AU" dirty="0" smtClean="0"/>
              <a:t>However, a liaison was sent after the July 2017 plenary (N16692)</a:t>
            </a:r>
          </a:p>
          <a:p>
            <a:pPr lvl="2"/>
            <a:r>
              <a:rPr lang="en-AU" b="0" dirty="0" smtClean="0"/>
              <a:t>IEEE </a:t>
            </a:r>
            <a:r>
              <a:rPr lang="en-AU" b="0" dirty="0"/>
              <a:t>802.3 Beyond 10km Optical PHYs for 50 Gb/s, 200 Gb/s, 400Gb/s Ethernet </a:t>
            </a:r>
            <a:endParaRPr lang="en-AU" b="0" dirty="0" smtClean="0"/>
          </a:p>
          <a:p>
            <a:pPr lvl="2"/>
            <a:r>
              <a:rPr lang="en-AU" b="0" dirty="0" smtClean="0"/>
              <a:t>IEEE </a:t>
            </a:r>
            <a:r>
              <a:rPr lang="en-AU" b="0" dirty="0"/>
              <a:t>802.11 Light Communications Study Group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19756"/>
              </p:ext>
            </p:extLst>
          </p:nvPr>
        </p:nvGraphicFramePr>
        <p:xfrm>
          <a:off x="761999" y="1712148"/>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nineteen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916046036"/>
              </p:ext>
            </p:extLst>
          </p:nvPr>
        </p:nvGraphicFramePr>
        <p:xfrm>
          <a:off x="152399" y="1568640"/>
          <a:ext cx="8839199" cy="46035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1"/>
                  </a:ext>
                </a:extLst>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2"/>
                  </a:ext>
                </a:extLst>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3"/>
                  </a:ext>
                </a:extLst>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12</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 </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12</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8</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7"/>
                  </a:ext>
                </a:extLst>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nineteen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900815735"/>
              </p:ext>
            </p:extLst>
          </p:nvPr>
        </p:nvGraphicFramePr>
        <p:xfrm>
          <a:off x="152399" y="1583880"/>
          <a:ext cx="8839199" cy="29260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1"/>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2"/>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3"/>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.1AR-Rec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Hawaii in Sept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and is waiting for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Only one </a:t>
            </a:r>
            <a:r>
              <a:rPr lang="en-AU" dirty="0" smtClean="0"/>
              <a:t>comment (from China NB) that </a:t>
            </a:r>
            <a:r>
              <a:rPr lang="en-AU" dirty="0"/>
              <a:t>needs a </a:t>
            </a:r>
            <a:r>
              <a:rPr lang="en-AU" dirty="0" smtClean="0"/>
              <a:t>response</a:t>
            </a:r>
          </a:p>
          <a:p>
            <a:pPr lvl="2"/>
            <a:r>
              <a:rPr lang="en-AU" dirty="0" smtClean="0"/>
              <a:t>A response was approved in July 2016 </a:t>
            </a:r>
            <a:r>
              <a:rPr lang="en-AU" dirty="0"/>
              <a:t>and 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FDIS ballot on </a:t>
            </a:r>
            <a:r>
              <a:rPr lang="en-AU" dirty="0"/>
              <a:t>18 April 2017 </a:t>
            </a:r>
            <a:r>
              <a:rPr lang="en-AU" dirty="0" smtClean="0"/>
              <a:t>(N16613)</a:t>
            </a:r>
          </a:p>
          <a:p>
            <a:pPr lvl="2"/>
            <a:r>
              <a:rPr lang="en-AU" dirty="0" smtClean="0"/>
              <a:t>Passed 15/1/17</a:t>
            </a:r>
            <a:endParaRPr lang="en-AU" dirty="0"/>
          </a:p>
          <a:p>
            <a:pPr lvl="1"/>
            <a:r>
              <a:rPr lang="en-AU" dirty="0" smtClean="0"/>
              <a:t>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2"/>
            <a:r>
              <a:rPr lang="en-AU" dirty="0" smtClean="0">
                <a:solidFill>
                  <a:srgbClr val="FF0000"/>
                </a:solidFill>
              </a:rPr>
              <a:t>Publication? Asked Jodi in August 2017</a:t>
            </a:r>
            <a:endParaRPr lang="en-AU" dirty="0">
              <a:solidFill>
                <a:srgbClr val="FF0000"/>
              </a:solidFill>
            </a:endParaRP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passed and is waiting 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on 11 April </a:t>
            </a:r>
            <a:r>
              <a:rPr lang="en-AU" dirty="0" smtClean="0"/>
              <a:t>2017 </a:t>
            </a:r>
            <a:r>
              <a:rPr lang="en-AU" dirty="0"/>
              <a:t>(N16604)</a:t>
            </a:r>
            <a:endParaRPr lang="en-AU" dirty="0" smtClean="0"/>
          </a:p>
          <a:p>
            <a:pPr lvl="2"/>
            <a:r>
              <a:rPr lang="en-AU" dirty="0" smtClean="0"/>
              <a:t>Passed 14/1/20</a:t>
            </a:r>
          </a:p>
          <a:p>
            <a:pPr lvl="1"/>
            <a:r>
              <a:rPr lang="en-AU" dirty="0" smtClean="0"/>
              <a:t>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2"/>
            <a:r>
              <a:rPr lang="en-AU" dirty="0">
                <a:solidFill>
                  <a:srgbClr val="FF0000"/>
                </a:solidFill>
              </a:rPr>
              <a:t>Publication</a:t>
            </a:r>
            <a:r>
              <a:rPr lang="en-AU" dirty="0" smtClean="0">
                <a:solidFill>
                  <a:srgbClr val="FF0000"/>
                </a:solidFill>
              </a:rPr>
              <a:t>? </a:t>
            </a:r>
            <a:r>
              <a:rPr lang="en-AU" dirty="0">
                <a:solidFill>
                  <a:srgbClr val="FF0000"/>
                </a:solidFill>
              </a:rPr>
              <a:t>Asked Jodi in August 2017</a:t>
            </a:r>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passed and is waiting 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on 18 April 2017 (N16612)</a:t>
            </a:r>
          </a:p>
          <a:p>
            <a:pPr lvl="2"/>
            <a:r>
              <a:rPr lang="en-AU" dirty="0" smtClean="0"/>
              <a:t>Passed 15/1/17 </a:t>
            </a:r>
          </a:p>
          <a:p>
            <a:pPr lvl="1"/>
            <a:r>
              <a:rPr lang="en-AU" dirty="0" smtClean="0"/>
              <a:t>China NB voted “no” with one comment</a:t>
            </a:r>
          </a:p>
          <a:p>
            <a:pPr lvl="2"/>
            <a:r>
              <a:rPr lang="en-AU" dirty="0"/>
              <a:t>Response (N16687) was liaised in July </a:t>
            </a:r>
            <a:r>
              <a:rPr lang="en-AU" dirty="0" smtClean="0"/>
              <a:t>2017</a:t>
            </a:r>
          </a:p>
          <a:p>
            <a:pPr lvl="2"/>
            <a:r>
              <a:rPr lang="en-AU" dirty="0">
                <a:solidFill>
                  <a:srgbClr val="FF0000"/>
                </a:solidFill>
              </a:rPr>
              <a:t>Publication</a:t>
            </a:r>
            <a:r>
              <a:rPr lang="en-AU" dirty="0" smtClean="0">
                <a:solidFill>
                  <a:srgbClr val="FF0000"/>
                </a:solidFill>
              </a:rPr>
              <a:t>? </a:t>
            </a:r>
            <a:r>
              <a:rPr lang="en-AU" dirty="0">
                <a:solidFill>
                  <a:srgbClr val="FF0000"/>
                </a:solidFill>
              </a:rPr>
              <a:t>Asked Jodi in August 2017</a:t>
            </a:r>
            <a:endParaRPr lang="en-AU" b="1" dirty="0"/>
          </a:p>
          <a:p>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FDIS ballot closes 12 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no with one </a:t>
            </a:r>
            <a:r>
              <a:rPr lang="en-AU" dirty="0" smtClean="0"/>
              <a:t>comment</a:t>
            </a:r>
          </a:p>
          <a:p>
            <a:pPr lvl="2"/>
            <a:r>
              <a:rPr lang="en-AU" dirty="0" smtClean="0"/>
              <a:t>Response sent to China NB comments (N16601)</a:t>
            </a:r>
            <a:endParaRPr lang="en-AU" dirty="0"/>
          </a:p>
          <a:p>
            <a:r>
              <a:rPr lang="en-AU" dirty="0" smtClean="0"/>
              <a:t>FDIS ballot: </a:t>
            </a:r>
            <a:r>
              <a:rPr lang="en-AU" dirty="0" smtClean="0">
                <a:solidFill>
                  <a:schemeClr val="accent2"/>
                </a:solidFill>
              </a:rPr>
              <a:t>closes 12 Oct 2017</a:t>
            </a:r>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FDIS ballot closes 12 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a:solidFill>
                  <a:schemeClr val="accent2"/>
                </a:solidFill>
              </a:rPr>
              <a:t>closes 12 Oct 2017</a:t>
            </a:r>
            <a:endParaRPr lang="en-AU" dirty="0" smtClean="0">
              <a:solidFill>
                <a:schemeClr val="accent2"/>
              </a:solidFill>
            </a:endParaRPr>
          </a:p>
          <a:p>
            <a:endParaRPr lang="en-AU" dirty="0">
              <a:solidFill>
                <a:schemeClr val="accent2"/>
              </a:solidFill>
            </a:endParaRPr>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no 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chemeClr val="accent2"/>
                </a:solidFill>
              </a:rPr>
              <a:t>waiting</a:t>
            </a:r>
          </a:p>
          <a:p>
            <a:pPr lvl="1"/>
            <a:r>
              <a:rPr lang="en-AU" dirty="0">
                <a:solidFill>
                  <a:srgbClr val="FF0000"/>
                </a:solidFill>
              </a:rPr>
              <a:t>Asked Jodi in August 2017</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closed 8 Sept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no with one </a:t>
            </a:r>
            <a:r>
              <a:rPr lang="en-AU" dirty="0" smtClean="0"/>
              <a:t>comment</a:t>
            </a:r>
          </a:p>
          <a:p>
            <a:pPr lvl="2"/>
            <a:r>
              <a:rPr lang="en-AU" dirty="0" smtClean="0"/>
              <a:t>The response was sent in Nov 2016 (N16505)</a:t>
            </a:r>
          </a:p>
          <a:p>
            <a:r>
              <a:rPr lang="en-AU" dirty="0" smtClean="0"/>
              <a:t>FDIS ballot: </a:t>
            </a:r>
            <a:r>
              <a:rPr lang="en-AU" dirty="0" smtClean="0">
                <a:solidFill>
                  <a:schemeClr val="accent2"/>
                </a:solidFill>
              </a:rPr>
              <a:t>closes 8 Sept 2017</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a:t>
            </a:r>
            <a:r>
              <a:rPr lang="en-AU" dirty="0"/>
              <a:t>60-day ballot </a:t>
            </a:r>
            <a:r>
              <a:rPr lang="en-AU" dirty="0" smtClean="0"/>
              <a:t>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802.1Qd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chemeClr val="accent2"/>
                </a:solidFill>
              </a:rPr>
              <a:t>waiting</a:t>
            </a:r>
          </a:p>
          <a:p>
            <a:pPr lvl="1"/>
            <a:r>
              <a:rPr lang="en-AU" dirty="0">
                <a:solidFill>
                  <a:srgbClr val="FF0000"/>
                </a:solidFill>
              </a:rPr>
              <a:t>Asked Jodi in August 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60-day ballot closes on 7 Sept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chemeClr val="accent2"/>
                </a:solidFill>
              </a:rPr>
              <a:t>closes 7 Sept 2017</a:t>
            </a:r>
          </a:p>
          <a:p>
            <a:pPr lvl="1"/>
            <a:r>
              <a:rPr lang="en-US" dirty="0" smtClean="0"/>
              <a:t>Was awaiting </a:t>
            </a:r>
            <a:r>
              <a:rPr lang="en-US" dirty="0"/>
              <a:t>publication of the standard to submit to JTC 1/SC 6 for the 60 day </a:t>
            </a:r>
            <a:r>
              <a:rPr lang="en-US" dirty="0" smtClean="0"/>
              <a:t>ballot –  w</a:t>
            </a:r>
            <a:r>
              <a:rPr lang="en-AU" dirty="0" smtClean="0"/>
              <a:t>as actually submitted in late June</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smtClean="0">
                <a:solidFill>
                  <a:schemeClr val="accent2"/>
                </a:solidFill>
              </a:rPr>
              <a:t>waiting</a:t>
            </a:r>
          </a:p>
          <a:p>
            <a:pPr lvl="1"/>
            <a:r>
              <a:rPr lang="en-AU" dirty="0" smtClean="0"/>
              <a:t>Will be sent when published soon</a:t>
            </a:r>
          </a:p>
          <a:p>
            <a:pPr lvl="2"/>
            <a:r>
              <a:rPr lang="en-AU" dirty="0">
                <a:solidFill>
                  <a:srgbClr val="FF0000"/>
                </a:solidFill>
              </a:rPr>
              <a:t>Asked Jodi in August 2017</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chemeClr val="accent2"/>
                </a:solidFill>
              </a:rPr>
              <a:t>waiting</a:t>
            </a:r>
          </a:p>
          <a:p>
            <a:pPr lvl="1"/>
            <a:r>
              <a:rPr lang="en-AU" dirty="0" smtClean="0"/>
              <a:t>Will </a:t>
            </a:r>
            <a:r>
              <a:rPr lang="en-AU" dirty="0"/>
              <a:t>be sent when published </a:t>
            </a:r>
            <a:r>
              <a:rPr lang="en-AU" dirty="0" smtClean="0"/>
              <a:t>soon</a:t>
            </a:r>
          </a:p>
          <a:p>
            <a:pPr lvl="2"/>
            <a:r>
              <a:rPr lang="en-AU" dirty="0">
                <a:solidFill>
                  <a:srgbClr val="FF0000"/>
                </a:solidFill>
              </a:rPr>
              <a:t>Asked Jodi in August 2017</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smtClean="0">
                <a:solidFill>
                  <a:schemeClr val="accent2"/>
                </a:solidFill>
              </a:rPr>
              <a:t>waiting</a:t>
            </a:r>
          </a:p>
          <a:p>
            <a:pPr lvl="1"/>
            <a:r>
              <a:rPr lang="en-AU" dirty="0" smtClean="0"/>
              <a:t>Will </a:t>
            </a:r>
            <a:r>
              <a:rPr lang="en-AU" dirty="0"/>
              <a:t>be sent when published </a:t>
            </a:r>
            <a:r>
              <a:rPr lang="en-AU" dirty="0" smtClean="0"/>
              <a:t>soon</a:t>
            </a:r>
          </a:p>
          <a:p>
            <a:pPr lvl="2"/>
            <a:r>
              <a:rPr lang="en-AU" dirty="0">
                <a:solidFill>
                  <a:srgbClr val="FF0000"/>
                </a:solidFill>
              </a:rPr>
              <a:t>Asked Jodi in August 2017</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r>
              <a:rPr lang="en-AU" dirty="0" smtClean="0">
                <a:solidFill>
                  <a:schemeClr val="accent2"/>
                </a:solidFill>
              </a:rPr>
              <a:t> but requires a response</a:t>
            </a: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their usual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solidFill>
                  <a:srgbClr val="FF0000"/>
                </a:solidFill>
              </a:rPr>
              <a:t>Published? </a:t>
            </a:r>
            <a:r>
              <a:rPr lang="en-AU" dirty="0">
                <a:solidFill>
                  <a:srgbClr val="FF0000"/>
                </a:solidFill>
              </a:rPr>
              <a:t>Asked Jodi in August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smtClean="0">
                <a:solidFill>
                  <a:srgbClr val="FF0000"/>
                </a:solidFill>
              </a:rPr>
              <a:t>Published? </a:t>
            </a:r>
            <a:r>
              <a:rPr lang="en-AU" dirty="0">
                <a:solidFill>
                  <a:srgbClr val="FF0000"/>
                </a:solidFill>
              </a:rPr>
              <a:t>Asked Jodi in August 2017</a:t>
            </a:r>
            <a:endParaRPr lang="en-AU"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802.1V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thirteen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9453184"/>
              </p:ext>
            </p:extLst>
          </p:nvPr>
        </p:nvGraphicFramePr>
        <p:xfrm>
          <a:off x="152399" y="16002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Closes</a:t>
                      </a:r>
                      <a:endParaRPr lang="en-AU" sz="1600" dirty="0">
                        <a:latin typeface="+mj-lt"/>
                      </a:endParaRPr>
                    </a:p>
                  </a:txBody>
                  <a:tcPr marL="115147" marR="115147"/>
                </a:tc>
                <a:tc>
                  <a:txBody>
                    <a:bodyPr/>
                    <a:lstStyle/>
                    <a:p>
                      <a:pPr algn="ctr"/>
                      <a:r>
                        <a:rPr lang="en-AU" sz="1600" dirty="0" smtClean="0">
                          <a:latin typeface="+mj-lt"/>
                        </a:rPr>
                        <a:t>11</a:t>
                      </a:r>
                      <a:r>
                        <a:rPr lang="en-AU" sz="1600" baseline="0" dirty="0" smtClean="0">
                          <a:latin typeface="+mj-lt"/>
                        </a:rPr>
                        <a:t> Sep 17</a:t>
                      </a:r>
                      <a:endParaRPr lang="en-AU" sz="1600" dirty="0">
                        <a:latin typeface="+mj-lt"/>
                      </a:endParaRPr>
                    </a:p>
                  </a:txBody>
                  <a:tcPr marL="0" marR="0"/>
                </a:tc>
                <a:tc>
                  <a:txBody>
                    <a:bodyPr/>
                    <a:lstStyle/>
                    <a:p>
                      <a:pPr algn="ctr"/>
                      <a:r>
                        <a:rPr lang="en-AU" sz="1600" dirty="0" smtClean="0">
                          <a:latin typeface="+mj-lt"/>
                        </a:rPr>
                        <a:t>Nov</a:t>
                      </a:r>
                      <a:r>
                        <a:rPr lang="en-AU" sz="1600" baseline="0" dirty="0" smtClean="0">
                          <a:latin typeface="+mj-lt"/>
                        </a:rPr>
                        <a:t> 16</a:t>
                      </a:r>
                      <a:endParaRPr lang="en-AU" sz="1600" dirty="0">
                        <a:latin typeface="+mj-lt"/>
                      </a:endParaRPr>
                    </a:p>
                  </a:txBody>
                  <a:tcPr marL="115147" marR="115147"/>
                </a:tc>
                <a:extLst>
                  <a:ext uri="{0D108BD9-81ED-4DB2-BD59-A6C34878D82A}">
                    <a16:rowId xmlns:a16="http://schemas.microsoft.com/office/drawing/2014/main" val="10001"/>
                  </a:ext>
                </a:extLst>
              </a:tr>
              <a:tr h="29012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2"/>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4"/>
                  </a:ext>
                </a:extLst>
              </a:tr>
              <a:tr h="29012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5"/>
                  </a:ext>
                </a:extLst>
              </a:tr>
              <a:tr h="29012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6"/>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9"/>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1"/>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2"/>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39</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FDIS ballot closes on 11 Sep 2017</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Response sent to SC6 in Dec 2016 (see N16509)</a:t>
            </a:r>
          </a:p>
          <a:p>
            <a:r>
              <a:rPr lang="en-AU" dirty="0" smtClean="0"/>
              <a:t>FDIS ballot: </a:t>
            </a:r>
            <a:r>
              <a:rPr lang="en-AU" dirty="0" smtClean="0">
                <a:solidFill>
                  <a:schemeClr val="accent2"/>
                </a:solidFill>
              </a:rPr>
              <a:t>closes 11 Sep 2017</a:t>
            </a: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smtClean="0"/>
              <a:t>FDIS ballot: </a:t>
            </a:r>
            <a:r>
              <a:rPr lang="en-AU" dirty="0" smtClean="0">
                <a:solidFill>
                  <a:schemeClr val="accent2"/>
                </a:solidFill>
              </a:rPr>
              <a:t>waiting</a:t>
            </a:r>
          </a:p>
          <a:p>
            <a:pPr lvl="1"/>
            <a:r>
              <a:rPr lang="en-AU" dirty="0">
                <a:solidFill>
                  <a:srgbClr val="FF0000"/>
                </a:solidFill>
              </a:rPr>
              <a:t>Asked Jodi in August 2017</a:t>
            </a:r>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a:t>
            </a:r>
          </a:p>
          <a:p>
            <a:pPr lvl="1"/>
            <a:r>
              <a:rPr lang="en-AU" dirty="0">
                <a:solidFill>
                  <a:srgbClr val="FF0000"/>
                </a:solidFill>
              </a:rPr>
              <a:t>Asked Jodi in August 2017</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FDIS ballot closes on 18 Oct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2057530"/>
              </p:ext>
            </p:extLst>
          </p:nvPr>
        </p:nvGraphicFramePr>
        <p:xfrm>
          <a:off x="6629400" y="4343400"/>
          <a:ext cx="914400" cy="771525"/>
        </p:xfrm>
        <a:graphic>
          <a:graphicData uri="http://schemas.openxmlformats.org/presentationml/2006/ole">
            <mc:AlternateContent xmlns:mc="http://schemas.openxmlformats.org/markup-compatibility/2006">
              <mc:Choice xmlns:v="urn:schemas-microsoft-com:vml" Requires="v">
                <p:oleObj spid="_x0000_s25520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629400" y="434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FDIS ballot closes on </a:t>
            </a:r>
            <a:r>
              <a:rPr lang="en-AU" dirty="0" smtClean="0"/>
              <a:t>11 Oct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11 Oct 2017</a:t>
            </a:r>
            <a:endParaRPr lang="en-AU" dirty="0">
              <a:solidFill>
                <a:schemeClr val="accent2"/>
              </a:solidFill>
            </a:endParaRPr>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FDIS ballot closes on </a:t>
            </a:r>
            <a:r>
              <a:rPr lang="en-AU" dirty="0" smtClean="0"/>
              <a:t>18 </a:t>
            </a:r>
            <a:r>
              <a:rPr lang="en-AU" dirty="0"/>
              <a:t>Oct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a:t>
            </a:r>
            <a:r>
              <a:rPr lang="en-AU" dirty="0"/>
              <a:t>FDIS ballot closes on </a:t>
            </a:r>
            <a:r>
              <a:rPr lang="en-AU" dirty="0" smtClean="0"/>
              <a:t>12 Oct </a:t>
            </a:r>
            <a:r>
              <a:rPr lang="en-AU" dirty="0"/>
              <a:t>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12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closes </a:t>
            </a:r>
            <a:r>
              <a:rPr lang="en-AU" dirty="0" smtClean="0"/>
              <a:t>11 Nov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chemeClr val="accent2"/>
                </a:solidFill>
              </a:rPr>
              <a:t>Closes </a:t>
            </a:r>
            <a:r>
              <a:rPr lang="en-AU" dirty="0" smtClean="0">
                <a:solidFill>
                  <a:schemeClr val="accent2"/>
                </a:solidFill>
              </a:rPr>
              <a:t>11 Nov 2017</a:t>
            </a:r>
            <a:endParaRPr lang="en-AU" dirty="0" smtClean="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p>
          <a:p>
            <a:pPr lvl="2"/>
            <a:r>
              <a:rPr lang="en-AU" dirty="0">
                <a:solidFill>
                  <a:srgbClr val="FF0000"/>
                </a:solidFill>
              </a:rPr>
              <a:t>What is status? Asked Jodi in August 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40546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Re-run</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Jun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is waiting for start of FDIS ballot</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chemeClr val="accent2"/>
                </a:solidFill>
              </a:rPr>
              <a:t>waiting</a:t>
            </a:r>
          </a:p>
          <a:p>
            <a:pPr lvl="1"/>
            <a:r>
              <a:rPr lang="en-AU" dirty="0">
                <a:solidFill>
                  <a:srgbClr val="FF0000"/>
                </a:solidFill>
              </a:rPr>
              <a:t>Asked Jodi in August 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solidFill>
                  <a:srgbClr val="FF0000"/>
                </a:solidFill>
              </a:rPr>
              <a:t>Asked Jodi in August 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60-day </a:t>
            </a:r>
            <a:r>
              <a:rPr lang="en-AU" dirty="0"/>
              <a:t>pre-ballot </a:t>
            </a:r>
            <a:r>
              <a:rPr lang="en-AU" dirty="0" smtClean="0"/>
              <a:t>re-run closes on 1 Sept 2017</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chemeClr val="accent2"/>
                </a:solidFill>
              </a:rPr>
              <a:t>rerun  closes 1 Sept 2017</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Unfortunately, errors in the publication process required a re-run, which closes on 1 Sept 2017</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2017</a:t>
            </a:r>
            <a:endParaRPr lang="en-AU" dirty="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3020926"/>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FDIS ballot closes on 7 Sep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chemeClr val="accent2"/>
                </a:solidFill>
              </a:rPr>
              <a:t>closes on 7 Sep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is waiting for FDIS start</a:t>
            </a:r>
            <a:endParaRPr lang="en-AU" dirty="0">
              <a:solidFill>
                <a:srgbClr val="FF0000"/>
              </a:solidFill>
            </a:endParaRPr>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chemeClr val="accent2"/>
                </a:solidFill>
              </a:rPr>
              <a:t>waiting</a:t>
            </a:r>
          </a:p>
          <a:p>
            <a:pPr lvl="1"/>
            <a:r>
              <a:rPr lang="en-AU" dirty="0">
                <a:solidFill>
                  <a:srgbClr val="FF0000"/>
                </a:solidFill>
              </a:rPr>
              <a:t>Asked Jodi in August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a:t>
            </a:r>
            <a:r>
              <a:rPr lang="en-AU" dirty="0"/>
              <a:t>FDIS ballot closes </a:t>
            </a:r>
            <a:r>
              <a:rPr lang="en-AU" dirty="0" smtClean="0"/>
              <a:t>on 7 Sep </a:t>
            </a:r>
            <a:r>
              <a:rPr lang="en-AU" dirty="0"/>
              <a:t>2017</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smtClean="0">
                <a:solidFill>
                  <a:schemeClr val="accent2"/>
                </a:solidFill>
              </a:rPr>
              <a:t>closes on 7 Sep 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1807448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1"/>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Jul 17</a:t>
                      </a:r>
                    </a:p>
                  </a:txBody>
                  <a:tcPr marL="115147" marR="115147"/>
                </a:tc>
                <a:extLst>
                  <a:ext uri="{0D108BD9-81ED-4DB2-BD59-A6C34878D82A}">
                    <a16:rowId xmlns:a16="http://schemas.microsoft.com/office/drawing/2014/main" val="10001"/>
                  </a:ext>
                </a:extLst>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60-day ballot passed on 10 </a:t>
            </a:r>
            <a:r>
              <a:rPr lang="en-AU" dirty="0"/>
              <a:t>July 2017 </a:t>
            </a:r>
            <a:r>
              <a:rPr lang="en-AU" dirty="0" smtClean="0"/>
              <a:t>and is waiting for FDIS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chemeClr val="accent2"/>
                </a:solidFill>
              </a:rPr>
              <a:t>waiting</a:t>
            </a:r>
          </a:p>
          <a:p>
            <a:pPr lvl="1"/>
            <a:r>
              <a:rPr lang="en-AU" dirty="0">
                <a:solidFill>
                  <a:srgbClr val="FF0000"/>
                </a:solidFill>
              </a:rPr>
              <a:t>Asked Jodi in August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60-day </a:t>
            </a:r>
            <a:r>
              <a:rPr lang="en-AU" dirty="0"/>
              <a:t>ballot passed on 10 July </a:t>
            </a:r>
            <a:r>
              <a:rPr lang="en-AU" dirty="0" smtClean="0"/>
              <a:t>2017 </a:t>
            </a:r>
            <a:r>
              <a:rPr lang="en-AU" dirty="0"/>
              <a:t>and is waiting for FDIS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closed 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2"/>
            <a:r>
              <a:rPr lang="en-AU" dirty="0" smtClean="0"/>
              <a:t>Only </a:t>
            </a:r>
            <a:r>
              <a:rPr lang="en-AU" dirty="0"/>
              <a:t>negative vote was from China NB (the usual </a:t>
            </a:r>
            <a:r>
              <a:rPr lang="en-AU" dirty="0" smtClean="0"/>
              <a:t>security comment)</a:t>
            </a:r>
          </a:p>
          <a:p>
            <a:pPr lvl="1"/>
            <a:r>
              <a:rPr lang="en-AU" dirty="0" smtClean="0"/>
              <a:t>A </a:t>
            </a:r>
            <a:r>
              <a:rPr lang="en-AU" dirty="0"/>
              <a:t>response was sent on 20 July 2017</a:t>
            </a:r>
          </a:p>
          <a:p>
            <a:pPr lvl="2"/>
            <a:r>
              <a:rPr lang="en-AU" dirty="0"/>
              <a:t>See </a:t>
            </a:r>
            <a:r>
              <a:rPr lang="en-AU" dirty="0" smtClean="0"/>
              <a:t>21-17-0036-00 (N16682)</a:t>
            </a:r>
            <a:endParaRPr lang="en-AU" dirty="0" smtClean="0">
              <a:solidFill>
                <a:schemeClr val="accent2"/>
              </a:solidFill>
            </a:endParaRPr>
          </a:p>
          <a:p>
            <a:r>
              <a:rPr lang="en-AU" dirty="0" smtClean="0"/>
              <a:t>FDIS ballot: </a:t>
            </a:r>
            <a:r>
              <a:rPr lang="en-AU" dirty="0" smtClean="0">
                <a:solidFill>
                  <a:schemeClr val="accent2"/>
                </a:solidFill>
              </a:rPr>
              <a:t>waiting</a:t>
            </a:r>
          </a:p>
          <a:p>
            <a:pPr lvl="1"/>
            <a:r>
              <a:rPr lang="en-AU" dirty="0">
                <a:solidFill>
                  <a:srgbClr val="FF0000"/>
                </a:solidFill>
              </a:rPr>
              <a:t>Asked Jodi in August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42476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25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n/a</a:t>
                      </a:r>
                      <a:endParaRPr lang="en-AU" sz="1600" dirty="0">
                        <a:solidFill>
                          <a:schemeClr val="tx1"/>
                        </a:solidFill>
                        <a:latin typeface="+mj-lt"/>
                      </a:endParaRPr>
                    </a:p>
                  </a:txBody>
                  <a:tcPr marL="115147" marR="115147"/>
                </a:tc>
                <a:extLst>
                  <a:ext uri="{0D108BD9-81ED-4DB2-BD59-A6C34878D82A}">
                    <a16:rowId xmlns:a16="http://schemas.microsoft.com/office/drawing/2014/main" val="10001"/>
                  </a:ext>
                </a:extLst>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6"/>
                        </a:solidFill>
                        <a:latin typeface="+mj-lt"/>
                      </a:endParaRPr>
                    </a:p>
                  </a:txBody>
                  <a:tcPr marL="115147" marR="115147"/>
                </a:tc>
                <a:tc>
                  <a:txBody>
                    <a:bodyPr/>
                    <a:lstStyle/>
                    <a:p>
                      <a:pPr algn="ctr"/>
                      <a:r>
                        <a:rPr lang="en-AU" sz="1600" dirty="0" smtClean="0">
                          <a:latin typeface="+mj-lt"/>
                        </a:rPr>
                        <a:t>27</a:t>
                      </a:r>
                      <a:r>
                        <a:rPr lang="en-AU" sz="1600" baseline="0" dirty="0" smtClean="0">
                          <a:latin typeface="+mj-lt"/>
                        </a:rPr>
                        <a:t> </a:t>
                      </a:r>
                      <a:r>
                        <a:rPr lang="en-AU" sz="1600" dirty="0" smtClean="0">
                          <a:latin typeface="+mj-lt"/>
                        </a:rPr>
                        <a:t>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FDIS ballot passed on 25 July 2017 with no comments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comment was the usual security related comment from the China NB</a:t>
            </a:r>
          </a:p>
          <a:p>
            <a:pPr lvl="1"/>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a:t>
            </a:r>
          </a:p>
          <a:p>
            <a:pPr lvl="1"/>
            <a:r>
              <a:rPr lang="en-AU" dirty="0" smtClean="0"/>
              <a:t>Passed on 27 July 2017 by 12/0/17 with no comments</a:t>
            </a:r>
          </a:p>
          <a:p>
            <a:pPr lvl="2"/>
            <a:r>
              <a:rPr lang="en-AU" dirty="0" smtClean="0">
                <a:solidFill>
                  <a:srgbClr val="FF0000"/>
                </a:solidFill>
              </a:rPr>
              <a:t>Published? </a:t>
            </a:r>
            <a:r>
              <a:rPr lang="en-AU" dirty="0">
                <a:solidFill>
                  <a:srgbClr val="FF0000"/>
                </a:solidFill>
              </a:rPr>
              <a:t>Asked Jodi in August 2017</a:t>
            </a: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a:t>
            </a:r>
            <a:r>
              <a:rPr lang="en-AU" dirty="0" smtClean="0"/>
              <a:t>passed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t>802.22 WG response </a:t>
            </a:r>
            <a:r>
              <a:rPr lang="en-AU" dirty="0" smtClean="0"/>
              <a:t>was sent </a:t>
            </a:r>
            <a:r>
              <a:rPr lang="en-AU" dirty="0"/>
              <a:t>in Nov 2016</a:t>
            </a:r>
          </a:p>
          <a:p>
            <a:r>
              <a:rPr lang="en-AU" dirty="0" smtClean="0"/>
              <a:t>FDIS </a:t>
            </a:r>
            <a:r>
              <a:rPr lang="en-AU" dirty="0"/>
              <a:t>ballot: </a:t>
            </a:r>
            <a:r>
              <a:rPr lang="en-AU" dirty="0" smtClean="0">
                <a:solidFill>
                  <a:srgbClr val="00B050"/>
                </a:solidFill>
              </a:rPr>
              <a:t>passed 27 July 2018 </a:t>
            </a:r>
            <a:r>
              <a:rPr lang="en-AU" dirty="0" smtClean="0">
                <a:solidFill>
                  <a:schemeClr val="accent6"/>
                </a:solidFill>
              </a:rPr>
              <a:t>with response required</a:t>
            </a:r>
          </a:p>
          <a:p>
            <a:pPr lvl="1"/>
            <a:r>
              <a:rPr lang="en-AU" dirty="0"/>
              <a:t>Passed on 27 July 2017 </a:t>
            </a:r>
            <a:r>
              <a:rPr lang="en-AU" dirty="0" smtClean="0"/>
              <a:t>by 12/1/16 with comments from China NB</a:t>
            </a:r>
            <a:endParaRPr lang="en-AU" dirty="0"/>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comment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ISO/IEC/IEEE 8802-22:2015/FDAM 1:2017 is based on IEEE 802.1x. Since the technical concerns China NB proposed in 6N15555 still haven’t been reasonably disposed in this text, China NB has to vote against on this </a:t>
            </a:r>
            <a:r>
              <a:rPr lang="en-AU" i="1" dirty="0" smtClean="0"/>
              <a:t>ballot.</a:t>
            </a:r>
          </a:p>
          <a:p>
            <a:r>
              <a:rPr lang="en-AU" dirty="0" smtClean="0"/>
              <a:t>China </a:t>
            </a:r>
            <a:r>
              <a:rPr lang="en-AU" dirty="0"/>
              <a:t>NB </a:t>
            </a:r>
            <a:r>
              <a:rPr lang="en-AU" dirty="0" smtClean="0"/>
              <a:t>Change 1</a:t>
            </a:r>
          </a:p>
          <a:p>
            <a:pPr lvl="1"/>
            <a:r>
              <a:rPr lang="en-AU" i="1" dirty="0"/>
              <a:t>Recommend not referencing the defective standards or enhancing its security mechanism</a:t>
            </a:r>
          </a:p>
          <a:p>
            <a:r>
              <a:rPr lang="en-AU" dirty="0" smtClean="0"/>
              <a:t>Suggested IEEE 802 response</a:t>
            </a:r>
          </a:p>
          <a:p>
            <a:pPr lvl="1"/>
            <a:r>
              <a:rPr lang="en-AU" dirty="0" smtClean="0">
                <a:solidFill>
                  <a:srgbClr val="FF0000"/>
                </a:solidFill>
              </a:rPr>
              <a:t>Use usual response?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12336483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comment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i="1" dirty="0"/>
              <a:t>Cryptographic algorithms to be applied </a:t>
            </a:r>
            <a:r>
              <a:rPr lang="en-AU" i="1" dirty="0" smtClean="0"/>
              <a:t>to information </a:t>
            </a:r>
            <a:r>
              <a:rPr lang="en-AU" i="1" dirty="0"/>
              <a:t>security mechanism may be subject </a:t>
            </a:r>
            <a:r>
              <a:rPr lang="en-AU" i="1" dirty="0" smtClean="0"/>
              <a:t>to national </a:t>
            </a:r>
            <a:r>
              <a:rPr lang="en-AU" i="1" dirty="0"/>
              <a:t>and regional regulations. They </a:t>
            </a:r>
            <a:r>
              <a:rPr lang="en-AU" i="1" dirty="0" smtClean="0"/>
              <a:t>should conform </a:t>
            </a:r>
            <a:r>
              <a:rPr lang="en-AU" i="1" dirty="0"/>
              <a:t>to national laws and regulations, and </a:t>
            </a:r>
            <a:r>
              <a:rPr lang="en-AU" i="1" dirty="0" smtClean="0"/>
              <a:t>can be </a:t>
            </a:r>
            <a:r>
              <a:rPr lang="en-AU" i="1" dirty="0"/>
              <a:t>chosen according to specific requirements </a:t>
            </a:r>
            <a:r>
              <a:rPr lang="en-AU" i="1" dirty="0" smtClean="0"/>
              <a:t>in different </a:t>
            </a:r>
            <a:r>
              <a:rPr lang="en-AU" i="1" dirty="0"/>
              <a:t>countries and regions. Therefore, it is </a:t>
            </a:r>
            <a:r>
              <a:rPr lang="en-AU" i="1" dirty="0" smtClean="0"/>
              <a:t>not appropriate </a:t>
            </a:r>
            <a:r>
              <a:rPr lang="en-AU" i="1" dirty="0"/>
              <a:t>for this draft to require the same </a:t>
            </a:r>
            <a:r>
              <a:rPr lang="en-AU" i="1" dirty="0" smtClean="0"/>
              <a:t>AES algorithm</a:t>
            </a:r>
          </a:p>
          <a:p>
            <a:r>
              <a:rPr lang="en-AU" dirty="0" smtClean="0"/>
              <a:t>China </a:t>
            </a:r>
            <a:r>
              <a:rPr lang="en-AU" dirty="0"/>
              <a:t>NB </a:t>
            </a:r>
            <a:r>
              <a:rPr lang="en-AU" dirty="0" smtClean="0"/>
              <a:t>Change 2</a:t>
            </a:r>
          </a:p>
          <a:p>
            <a:pPr lvl="1"/>
            <a:r>
              <a:rPr lang="en-AU" i="1" dirty="0"/>
              <a:t>It is suggested to clearly note that AES is </a:t>
            </a:r>
            <a:r>
              <a:rPr lang="en-AU" i="1" dirty="0" smtClean="0"/>
              <a:t>optional. There </a:t>
            </a:r>
            <a:r>
              <a:rPr lang="en-AU" i="1" dirty="0"/>
              <a:t>is no specific implementation solution to </a:t>
            </a:r>
            <a:r>
              <a:rPr lang="en-AU" i="1" dirty="0" smtClean="0"/>
              <a:t>establish security </a:t>
            </a:r>
            <a:r>
              <a:rPr lang="en-AU" i="1" dirty="0"/>
              <a:t>mechanism. It is recommended to </a:t>
            </a:r>
            <a:r>
              <a:rPr lang="en-AU" i="1" dirty="0" smtClean="0"/>
              <a:t>provide several </a:t>
            </a:r>
            <a:r>
              <a:rPr lang="en-AU" i="1" dirty="0"/>
              <a:t>typical mechanisms in order to better </a:t>
            </a:r>
            <a:r>
              <a:rPr lang="en-AU" i="1" dirty="0" smtClean="0"/>
              <a:t>achieve the </a:t>
            </a:r>
            <a:r>
              <a:rPr lang="en-AU" i="1" dirty="0"/>
              <a:t>interconnection between </a:t>
            </a:r>
            <a:r>
              <a:rPr lang="en-AU" i="1" dirty="0" smtClean="0"/>
              <a:t>devices</a:t>
            </a:r>
          </a:p>
          <a:p>
            <a:r>
              <a:rPr lang="en-AU" dirty="0" smtClean="0"/>
              <a:t>Suggested IEEE 802 response</a:t>
            </a:r>
          </a:p>
          <a:p>
            <a:pPr lvl="1"/>
            <a:r>
              <a:rPr lang="en-AU" dirty="0" smtClean="0">
                <a:solidFill>
                  <a:srgbClr val="FF0000"/>
                </a:solidFill>
              </a:rPr>
              <a:t>?</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2314873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now be held in Oct 2017 </a:t>
            </a:r>
            <a:r>
              <a:rPr lang="en-AU" smtClean="0"/>
              <a:t>in Seoul, </a:t>
            </a:r>
            <a:r>
              <a:rPr lang="en-AU" dirty="0" smtClean="0"/>
              <a:t>Korea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dirty="0"/>
              <a:t>National Radio Research </a:t>
            </a:r>
            <a:r>
              <a:rPr lang="en-AU" dirty="0" smtClean="0"/>
              <a:t>Agency (RRA) and Korean </a:t>
            </a:r>
            <a:r>
              <a:rPr lang="en-AU" dirty="0"/>
              <a:t>Agency for Technology </a:t>
            </a:r>
            <a:r>
              <a:rPr lang="en-AU" dirty="0" smtClean="0"/>
              <a:t>&amp; Standards </a:t>
            </a:r>
            <a:r>
              <a:rPr lang="en-AU" dirty="0"/>
              <a:t>(KATS) </a:t>
            </a:r>
            <a:endParaRPr lang="en-US" dirty="0" smtClean="0"/>
          </a:p>
          <a:p>
            <a:r>
              <a:rPr lang="en-AU" dirty="0" smtClean="0"/>
              <a:t>Date</a:t>
            </a:r>
          </a:p>
          <a:p>
            <a:pPr lvl="1"/>
            <a:r>
              <a:rPr lang="en-AU" dirty="0" smtClean="0"/>
              <a:t>30 Oct 2017 – 3 Nov 2017</a:t>
            </a:r>
          </a:p>
          <a:p>
            <a:r>
              <a:rPr lang="en-AU" dirty="0" smtClean="0"/>
              <a:t>Location</a:t>
            </a:r>
          </a:p>
          <a:p>
            <a:pPr lvl="1"/>
            <a:r>
              <a:rPr lang="en-AU" dirty="0" smtClean="0"/>
              <a:t>Moved to Seoul</a:t>
            </a:r>
          </a:p>
          <a:p>
            <a:r>
              <a:rPr lang="en-AU" dirty="0" smtClean="0"/>
              <a:t>WebEx</a:t>
            </a:r>
          </a:p>
          <a:p>
            <a:pPr lvl="1"/>
            <a:r>
              <a:rPr lang="en-AU" dirty="0" smtClean="0"/>
              <a:t>Unknown</a:t>
            </a:r>
          </a:p>
        </p:txBody>
      </p:sp>
      <p:sp>
        <p:nvSpPr>
          <p:cNvPr id="6" name="Content Placeholder 5"/>
          <p:cNvSpPr>
            <a:spLocks noGrp="1"/>
          </p:cNvSpPr>
          <p:nvPr>
            <p:ph sz="half" idx="2"/>
          </p:nvPr>
        </p:nvSpPr>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a:p>
            <a:pPr lvl="1"/>
            <a:r>
              <a:rPr lang="en-GB" dirty="0" smtClean="0"/>
              <a:t>Registration: 16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70338" name="Picture 2" descr="Image result for photo seo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21369"/>
            <a:ext cx="2895600" cy="218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WG1 Convenor has resigned … and there are two nominations for replacements</a:t>
            </a:r>
            <a:endParaRPr lang="en-AU" dirty="0"/>
          </a:p>
        </p:txBody>
      </p:sp>
      <p:sp>
        <p:nvSpPr>
          <p:cNvPr id="3" name="Content Placeholder 2"/>
          <p:cNvSpPr>
            <a:spLocks noGrp="1"/>
          </p:cNvSpPr>
          <p:nvPr>
            <p:ph idx="1"/>
          </p:nvPr>
        </p:nvSpPr>
        <p:spPr/>
        <p:txBody>
          <a:bodyPr/>
          <a:lstStyle/>
          <a:p>
            <a:pPr lvl="1"/>
            <a:r>
              <a:rPr lang="en-AU" dirty="0" smtClean="0"/>
              <a:t>The </a:t>
            </a:r>
            <a:r>
              <a:rPr lang="en-AU" dirty="0"/>
              <a:t>Convenor of </a:t>
            </a:r>
            <a:r>
              <a:rPr lang="en-AU" dirty="0" smtClean="0"/>
              <a:t>WG1 has resigned due to a change in work circumstances</a:t>
            </a:r>
          </a:p>
          <a:p>
            <a:pPr lvl="1"/>
            <a:r>
              <a:rPr lang="en-AU" dirty="0" smtClean="0"/>
              <a:t>Both Korea and China NB’s have nominated replacements</a:t>
            </a:r>
          </a:p>
          <a:p>
            <a:pPr lvl="2"/>
            <a:r>
              <a:rPr lang="en-AU" dirty="0" smtClean="0"/>
              <a:t>Huang </a:t>
            </a:r>
            <a:r>
              <a:rPr lang="en-AU" dirty="0" err="1" smtClean="0"/>
              <a:t>Zhenhai</a:t>
            </a:r>
            <a:r>
              <a:rPr lang="en-AU" dirty="0" smtClean="0"/>
              <a:t> (IWNCOMM – China NB)</a:t>
            </a:r>
          </a:p>
          <a:p>
            <a:pPr lvl="2"/>
            <a:r>
              <a:rPr lang="en-AU" dirty="0" err="1" smtClean="0"/>
              <a:t>Yongjo</a:t>
            </a:r>
            <a:r>
              <a:rPr lang="en-AU" dirty="0" smtClean="0"/>
              <a:t> Park (KETI – Korea NB)</a:t>
            </a:r>
          </a:p>
          <a:p>
            <a:pPr lvl="1"/>
            <a:r>
              <a:rPr lang="en-AU" dirty="0" smtClean="0"/>
              <a:t>This probably means there will be a ballot in SC6 to appoint a new WG1 </a:t>
            </a:r>
            <a:r>
              <a:rPr lang="en-AU" dirty="0"/>
              <a:t>Convenor </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14633922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LS sent by IEEE 802 to SC6 in relation to the proposed Security Ad Hoc was finally received</a:t>
            </a:r>
            <a:endParaRPr lang="en-AU" dirty="0"/>
          </a:p>
        </p:txBody>
      </p:sp>
      <p:sp>
        <p:nvSpPr>
          <p:cNvPr id="3" name="Content Placeholder 2"/>
          <p:cNvSpPr>
            <a:spLocks noGrp="1"/>
          </p:cNvSpPr>
          <p:nvPr>
            <p:ph idx="1"/>
          </p:nvPr>
        </p:nvSpPr>
        <p:spPr/>
        <p:txBody>
          <a:bodyPr/>
          <a:lstStyle/>
          <a:p>
            <a:pPr lvl="1"/>
            <a:r>
              <a:rPr lang="en-AU" dirty="0" smtClean="0"/>
              <a:t>At the Vancouver meeting we discussed concerns related to the proposed Security ad hoc in SC6</a:t>
            </a:r>
          </a:p>
          <a:p>
            <a:pPr lvl="1"/>
            <a:r>
              <a:rPr lang="en-AU" dirty="0" smtClean="0"/>
              <a:t>We agreed on a </a:t>
            </a:r>
            <a:r>
              <a:rPr lang="en-AU" dirty="0" smtClean="0">
                <a:hlinkClick r:id="rId2"/>
              </a:rPr>
              <a:t>LS to SC6</a:t>
            </a:r>
            <a:r>
              <a:rPr lang="en-AU" dirty="0" smtClean="0"/>
              <a:t> that has was sent to SC6 on 31 March 2017</a:t>
            </a:r>
          </a:p>
          <a:p>
            <a:pPr lvl="1"/>
            <a:r>
              <a:rPr lang="en-AU" dirty="0" smtClean="0"/>
              <a:t>The LS was not published in the SC6 reflector despite multiple requests </a:t>
            </a:r>
          </a:p>
          <a:p>
            <a:pPr lvl="2"/>
            <a:r>
              <a:rPr lang="en-AU" dirty="0" smtClean="0"/>
              <a:t>There were 3 requests of the SC Secretary – with no reply</a:t>
            </a:r>
          </a:p>
          <a:p>
            <a:pPr lvl="2"/>
            <a:r>
              <a:rPr lang="en-AU" dirty="0" smtClean="0"/>
              <a:t>There were 2 requests of the SC Chair – with  no action</a:t>
            </a:r>
          </a:p>
          <a:p>
            <a:pPr lvl="1"/>
            <a:r>
              <a:rPr lang="en-AU" dirty="0" smtClean="0"/>
              <a:t>It turns out that a filter (on “statement”) at the SC6 Secretariat meant the Secretary was not receiving the LS</a:t>
            </a:r>
          </a:p>
          <a:p>
            <a:pPr lvl="1"/>
            <a:r>
              <a:rPr lang="en-AU" dirty="0" smtClean="0"/>
              <a:t>It was finally published on 10 May 2017</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36030212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protested against the LS from IEEE 802 in relation to the Security ad hoc</a:t>
            </a:r>
            <a:endParaRPr lang="en-AU" dirty="0"/>
          </a:p>
        </p:txBody>
      </p:sp>
      <p:sp>
        <p:nvSpPr>
          <p:cNvPr id="3" name="Content Placeholder 2"/>
          <p:cNvSpPr>
            <a:spLocks noGrp="1"/>
          </p:cNvSpPr>
          <p:nvPr>
            <p:ph idx="1"/>
          </p:nvPr>
        </p:nvSpPr>
        <p:spPr/>
        <p:txBody>
          <a:bodyPr/>
          <a:lstStyle/>
          <a:p>
            <a:pPr lvl="1"/>
            <a:r>
              <a:rPr lang="en-AU" dirty="0" smtClean="0"/>
              <a:t>Timeline: </a:t>
            </a:r>
          </a:p>
          <a:p>
            <a:pPr lvl="2"/>
            <a:r>
              <a:rPr lang="en-AU" dirty="0" smtClean="0"/>
              <a:t>10 May 2017: the IEEE 802 LS was published by SC6</a:t>
            </a:r>
          </a:p>
          <a:p>
            <a:pPr lvl="2"/>
            <a:r>
              <a:rPr lang="en-AU" dirty="0" smtClean="0"/>
              <a:t>15 May 2017: the China NB submitted a letter of objection</a:t>
            </a:r>
          </a:p>
          <a:p>
            <a:pPr lvl="2"/>
            <a:r>
              <a:rPr lang="en-AU" dirty="0" smtClean="0"/>
              <a:t>15 May 2017: the ballot on the Security ad hoc formation closed</a:t>
            </a:r>
          </a:p>
          <a:p>
            <a:pPr lvl="1"/>
            <a:r>
              <a:rPr lang="en-AU" dirty="0" smtClean="0"/>
              <a:t>An objection by the China NB (N16630) was based on alleged</a:t>
            </a:r>
          </a:p>
          <a:p>
            <a:pPr lvl="2"/>
            <a:r>
              <a:rPr lang="en-AU" dirty="0" smtClean="0"/>
              <a:t>Inconsistency of IEEE 802 position</a:t>
            </a:r>
          </a:p>
          <a:p>
            <a:pPr lvl="2"/>
            <a:r>
              <a:rPr lang="en-AU" dirty="0" smtClean="0"/>
              <a:t>Breaking of JTC1 rules by IEEE 802</a:t>
            </a:r>
          </a:p>
          <a:p>
            <a:pPr lvl="2"/>
            <a:r>
              <a:rPr lang="en-AU" dirty="0" smtClean="0"/>
              <a:t>Lack of resolution of comments by IEEE 802</a:t>
            </a:r>
          </a:p>
          <a:p>
            <a:pPr lvl="2"/>
            <a:r>
              <a:rPr lang="en-AU" dirty="0" smtClean="0"/>
              <a:t>Unavailability of IEEE 802 experts</a:t>
            </a:r>
            <a:endParaRPr lang="en-AU" dirty="0"/>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121701431"/>
              </p:ext>
            </p:extLst>
          </p:nvPr>
        </p:nvGraphicFramePr>
        <p:xfrm>
          <a:off x="5029200" y="3837781"/>
          <a:ext cx="1047750" cy="401637"/>
        </p:xfrm>
        <a:graphic>
          <a:graphicData uri="http://schemas.openxmlformats.org/presentationml/2006/ole">
            <mc:AlternateContent xmlns:mc="http://schemas.openxmlformats.org/markup-compatibility/2006">
              <mc:Choice xmlns:v="urn:schemas-microsoft-com:vml" Requires="v">
                <p:oleObj spid="_x0000_s268380" name="Packager Shell Object" showAsIcon="1" r:id="rId3" imgW="1047600" imgH="401040" progId="Package">
                  <p:embed/>
                </p:oleObj>
              </mc:Choice>
              <mc:Fallback>
                <p:oleObj name="Packager Shell Object" showAsIcon="1" r:id="rId3" imgW="1047600" imgH="401040" progId="Package">
                  <p:embed/>
                  <p:pic>
                    <p:nvPicPr>
                      <p:cNvPr id="0" name=""/>
                      <p:cNvPicPr/>
                      <p:nvPr/>
                    </p:nvPicPr>
                    <p:blipFill>
                      <a:blip r:embed="rId4"/>
                      <a:stretch>
                        <a:fillRect/>
                      </a:stretch>
                    </p:blipFill>
                    <p:spPr>
                      <a:xfrm>
                        <a:off x="5029200" y="3837781"/>
                        <a:ext cx="1047750" cy="401637"/>
                      </a:xfrm>
                      <a:prstGeom prst="rect">
                        <a:avLst/>
                      </a:prstGeom>
                    </p:spPr>
                  </p:pic>
                </p:oleObj>
              </mc:Fallback>
            </mc:AlternateContent>
          </a:graphicData>
        </a:graphic>
      </p:graphicFrame>
    </p:spTree>
    <p:extLst>
      <p:ext uri="{BB962C8B-B14F-4D97-AF65-F5344CB8AC3E}">
        <p14:creationId xmlns:p14="http://schemas.microsoft.com/office/powerpoint/2010/main" val="745726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Sept 2017 interim meeting in Hawaii</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12</a:t>
            </a:r>
            <a:r>
              <a:rPr lang="en-US" sz="1600" b="1" dirty="0" smtClean="0">
                <a:solidFill>
                  <a:srgbClr val="FF0000"/>
                </a:solidFill>
                <a:latin typeface="+mj-lt"/>
              </a:rPr>
              <a:t> </a:t>
            </a:r>
            <a:r>
              <a:rPr lang="en-US" sz="1600" b="1" dirty="0" smtClean="0">
                <a:latin typeface="+mj-lt"/>
              </a:rPr>
              <a:t>Sept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ballot on the proposed security ad hoc passed with comments, and so a CRM is required</a:t>
            </a:r>
            <a:endParaRPr lang="en-AU" dirty="0"/>
          </a:p>
        </p:txBody>
      </p:sp>
      <p:sp>
        <p:nvSpPr>
          <p:cNvPr id="3" name="Content Placeholder 2"/>
          <p:cNvSpPr>
            <a:spLocks noGrp="1"/>
          </p:cNvSpPr>
          <p:nvPr>
            <p:ph sz="half" idx="1"/>
          </p:nvPr>
        </p:nvSpPr>
        <p:spPr/>
        <p:txBody>
          <a:bodyPr/>
          <a:lstStyle/>
          <a:p>
            <a:pPr lvl="1"/>
            <a:r>
              <a:rPr lang="en-AU" dirty="0" smtClean="0"/>
              <a:t>Yes: 7</a:t>
            </a:r>
          </a:p>
          <a:p>
            <a:pPr lvl="2"/>
            <a:r>
              <a:rPr lang="en-AU" dirty="0" smtClean="0"/>
              <a:t>Austria</a:t>
            </a:r>
          </a:p>
          <a:p>
            <a:pPr lvl="2"/>
            <a:r>
              <a:rPr lang="en-AU" dirty="0" smtClean="0"/>
              <a:t>China</a:t>
            </a:r>
          </a:p>
          <a:p>
            <a:pPr lvl="2"/>
            <a:r>
              <a:rPr lang="en-AU" dirty="0" smtClean="0"/>
              <a:t>Japan </a:t>
            </a:r>
          </a:p>
          <a:p>
            <a:pPr lvl="2"/>
            <a:r>
              <a:rPr lang="en-AU" dirty="0" smtClean="0"/>
              <a:t>Korea</a:t>
            </a:r>
          </a:p>
          <a:p>
            <a:pPr lvl="2"/>
            <a:r>
              <a:rPr lang="en-AU" dirty="0" smtClean="0"/>
              <a:t>Russia</a:t>
            </a:r>
          </a:p>
          <a:p>
            <a:pPr lvl="2"/>
            <a:r>
              <a:rPr lang="en-AU" dirty="0" smtClean="0"/>
              <a:t>Spain </a:t>
            </a:r>
          </a:p>
          <a:p>
            <a:pPr lvl="2"/>
            <a:r>
              <a:rPr lang="en-AU" dirty="0" smtClean="0"/>
              <a:t>Ukraine</a:t>
            </a:r>
          </a:p>
          <a:p>
            <a:pPr lvl="1"/>
            <a:r>
              <a:rPr lang="en-AU" dirty="0" smtClean="0"/>
              <a:t>No: 4 (all with </a:t>
            </a:r>
            <a:r>
              <a:rPr lang="en-AU" dirty="0" smtClean="0"/>
              <a:t>comments – N16637)</a:t>
            </a:r>
            <a:endParaRPr lang="en-AU" dirty="0" smtClean="0"/>
          </a:p>
          <a:p>
            <a:pPr lvl="2"/>
            <a:r>
              <a:rPr lang="en-AU" dirty="0" smtClean="0"/>
              <a:t>Canada</a:t>
            </a:r>
          </a:p>
          <a:p>
            <a:pPr lvl="2"/>
            <a:r>
              <a:rPr lang="en-AU" dirty="0" smtClean="0"/>
              <a:t>Netherlands</a:t>
            </a:r>
          </a:p>
          <a:p>
            <a:pPr lvl="2"/>
            <a:r>
              <a:rPr lang="en-AU" dirty="0" smtClean="0"/>
              <a:t>UK</a:t>
            </a:r>
          </a:p>
          <a:p>
            <a:pPr lvl="2"/>
            <a:r>
              <a:rPr lang="en-AU" dirty="0" smtClean="0"/>
              <a:t>US</a:t>
            </a:r>
          </a:p>
        </p:txBody>
      </p:sp>
      <p:sp>
        <p:nvSpPr>
          <p:cNvPr id="6" name="Content Placeholder 5"/>
          <p:cNvSpPr>
            <a:spLocks noGrp="1"/>
          </p:cNvSpPr>
          <p:nvPr>
            <p:ph sz="half" idx="2"/>
          </p:nvPr>
        </p:nvSpPr>
        <p:spPr/>
        <p:txBody>
          <a:bodyPr/>
          <a:lstStyle/>
          <a:p>
            <a:pPr lvl="1"/>
            <a:r>
              <a:rPr lang="en-AU" dirty="0" smtClean="0"/>
              <a:t>Abstain: 8</a:t>
            </a:r>
          </a:p>
          <a:p>
            <a:pPr lvl="2"/>
            <a:r>
              <a:rPr lang="en-AU" dirty="0" smtClean="0"/>
              <a:t>Belgium</a:t>
            </a:r>
          </a:p>
          <a:p>
            <a:pPr lvl="2"/>
            <a:r>
              <a:rPr lang="en-AU" dirty="0" smtClean="0"/>
              <a:t>Czech Republic</a:t>
            </a:r>
          </a:p>
          <a:p>
            <a:pPr lvl="2"/>
            <a:r>
              <a:rPr lang="en-AU" dirty="0" smtClean="0"/>
              <a:t>Finland</a:t>
            </a:r>
          </a:p>
          <a:p>
            <a:pPr lvl="2"/>
            <a:r>
              <a:rPr lang="en-AU" dirty="0" smtClean="0"/>
              <a:t>Germany</a:t>
            </a:r>
          </a:p>
          <a:p>
            <a:pPr lvl="2"/>
            <a:r>
              <a:rPr lang="en-AU" dirty="0" smtClean="0"/>
              <a:t>Kazakhstan</a:t>
            </a:r>
          </a:p>
          <a:p>
            <a:pPr lvl="2"/>
            <a:r>
              <a:rPr lang="en-AU" dirty="0" smtClean="0"/>
              <a:t>Moldova</a:t>
            </a:r>
          </a:p>
          <a:p>
            <a:pPr lvl="2"/>
            <a:r>
              <a:rPr lang="en-AU" dirty="0" smtClean="0"/>
              <a:t>Switzerland</a:t>
            </a:r>
          </a:p>
          <a:p>
            <a:pPr lvl="2"/>
            <a:r>
              <a:rPr lang="en-AU" dirty="0" smtClean="0"/>
              <a:t>Tunisia</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0723332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the should probably respond to the China NB protest, subject to allowing staff to sort it!</a:t>
            </a:r>
            <a:endParaRPr lang="en-AU" dirty="0"/>
          </a:p>
        </p:txBody>
      </p:sp>
      <p:sp>
        <p:nvSpPr>
          <p:cNvPr id="3" name="Content Placeholder 2"/>
          <p:cNvSpPr>
            <a:spLocks noGrp="1"/>
          </p:cNvSpPr>
          <p:nvPr>
            <p:ph idx="1"/>
          </p:nvPr>
        </p:nvSpPr>
        <p:spPr/>
        <p:txBody>
          <a:bodyPr/>
          <a:lstStyle/>
          <a:p>
            <a:pPr lvl="1"/>
            <a:r>
              <a:rPr lang="en-AU" dirty="0" smtClean="0"/>
              <a:t>Most of the protest document consists of complaints and assertions that we have heard many times in the past</a:t>
            </a:r>
          </a:p>
          <a:p>
            <a:pPr lvl="2"/>
            <a:r>
              <a:rPr lang="en-AU" dirty="0" err="1"/>
              <a:t>e</a:t>
            </a:r>
            <a:r>
              <a:rPr lang="en-AU" dirty="0" err="1" smtClean="0"/>
              <a:t>g</a:t>
            </a:r>
            <a:r>
              <a:rPr lang="en-AU" dirty="0" smtClean="0"/>
              <a:t> IEEE 802 has not resolved the comments</a:t>
            </a:r>
          </a:p>
          <a:p>
            <a:pPr lvl="2"/>
            <a:r>
              <a:rPr lang="en-AU" dirty="0" err="1"/>
              <a:t>e</a:t>
            </a:r>
            <a:r>
              <a:rPr lang="en-AU" dirty="0" err="1" smtClean="0"/>
              <a:t>g</a:t>
            </a:r>
            <a:r>
              <a:rPr lang="en-AU" dirty="0" smtClean="0"/>
              <a:t> China NB will not attend an IEEE 802 meeting</a:t>
            </a:r>
          </a:p>
          <a:p>
            <a:pPr lvl="1"/>
            <a:r>
              <a:rPr lang="en-AU" dirty="0" smtClean="0"/>
              <a:t>However, there is at least one issue to which we should probably consider responding</a:t>
            </a:r>
          </a:p>
          <a:p>
            <a:pPr lvl="2"/>
            <a:r>
              <a:rPr lang="en-AU" dirty="0" err="1" smtClean="0"/>
              <a:t>ie</a:t>
            </a:r>
            <a:r>
              <a:rPr lang="en-AU" dirty="0" smtClean="0"/>
              <a:t> the assertion that IEEE 802 broke the rules</a:t>
            </a:r>
          </a:p>
          <a:p>
            <a:pPr lvl="1"/>
            <a:r>
              <a:rPr lang="en-AU" dirty="0" smtClean="0"/>
              <a:t>This can then become an opportunity to:</a:t>
            </a:r>
          </a:p>
          <a:p>
            <a:pPr lvl="2"/>
            <a:r>
              <a:rPr lang="en-AU" dirty="0" smtClean="0"/>
              <a:t>Comment on the ballot outcome and invite the China NB to an IEEE 802 meeting … again!</a:t>
            </a:r>
          </a:p>
          <a:p>
            <a:pPr lvl="2"/>
            <a:r>
              <a:rPr lang="en-AU" dirty="0" smtClean="0"/>
              <a:t>Request  that the CRM be held by teleconference</a:t>
            </a:r>
          </a:p>
          <a:p>
            <a:pPr lvl="1"/>
            <a:r>
              <a:rPr lang="en-AU" dirty="0" smtClean="0"/>
              <a:t>The SC agreed </a:t>
            </a:r>
            <a:r>
              <a:rPr lang="en-AU" dirty="0"/>
              <a:t>in </a:t>
            </a:r>
            <a:r>
              <a:rPr lang="en-AU" dirty="0" smtClean="0"/>
              <a:t>July to respond, but giving IEEE-SA staff an opportunity to work with ISO staff to resolve the issue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1897549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SC approved a motion in July 2017 to respond </a:t>
            </a:r>
            <a:r>
              <a:rPr lang="en-AU" dirty="0"/>
              <a:t>to the China NB protest</a:t>
            </a:r>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to IEEE 802 EC that </a:t>
            </a:r>
            <a:r>
              <a:rPr lang="en-AU" i="1" dirty="0" smtClean="0">
                <a:hlinkClick r:id="rId2"/>
              </a:rPr>
              <a:t>11-17-0899-01</a:t>
            </a:r>
            <a:r>
              <a:rPr lang="en-AU" i="1" dirty="0" smtClean="0"/>
              <a:t>  be sent at a LS to ISO/IEC JTC1/SC6 in relation to the allegation that IEEE 802 violated the JTC1 Directives during the recent ballot on forming a Security Ad Hoc in SC6. The Letter should be authorised for actual transmission by the IEEE 802 EC Chair on the advice of IEEE-SA staff after the 31 July 2017.</a:t>
            </a:r>
          </a:p>
          <a:p>
            <a:pPr lvl="1"/>
            <a:r>
              <a:rPr lang="en-AU" dirty="0" smtClean="0"/>
              <a:t>Moved: Dan </a:t>
            </a:r>
            <a:r>
              <a:rPr lang="en-AU" dirty="0"/>
              <a:t>Harkins </a:t>
            </a:r>
            <a:endParaRPr lang="en-AU" dirty="0" smtClean="0"/>
          </a:p>
          <a:p>
            <a:pPr lvl="1"/>
            <a:r>
              <a:rPr lang="en-AU" dirty="0" smtClean="0"/>
              <a:t>Seconded: </a:t>
            </a:r>
            <a:r>
              <a:rPr lang="en-AU" dirty="0"/>
              <a:t>Subir Das </a:t>
            </a:r>
            <a:endParaRPr lang="en-AU" dirty="0" smtClean="0"/>
          </a:p>
          <a:p>
            <a:pPr lvl="1"/>
            <a:r>
              <a:rPr lang="en-AU" dirty="0" smtClean="0"/>
              <a:t>Passed 15/0/0</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2252001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LS to SC6 wrt the China NB protest may be reconsidered after 21 Aug 2017</a:t>
            </a:r>
            <a:endParaRPr lang="en-AU" dirty="0"/>
          </a:p>
        </p:txBody>
      </p:sp>
      <p:sp>
        <p:nvSpPr>
          <p:cNvPr id="3" name="Content Placeholder 2"/>
          <p:cNvSpPr>
            <a:spLocks noGrp="1"/>
          </p:cNvSpPr>
          <p:nvPr>
            <p:ph idx="1"/>
          </p:nvPr>
        </p:nvSpPr>
        <p:spPr/>
        <p:txBody>
          <a:bodyPr/>
          <a:lstStyle/>
          <a:p>
            <a:pPr lvl="1"/>
            <a:r>
              <a:rPr lang="en-AU" dirty="0" smtClean="0"/>
              <a:t>At the EC meeting, Roger Marks had some suggested edits</a:t>
            </a:r>
          </a:p>
          <a:p>
            <a:pPr lvl="1"/>
            <a:r>
              <a:rPr lang="en-AU" dirty="0" smtClean="0"/>
              <a:t>The EC did not consider the motion but suggested it be modified and resubmitted for later consideration at a </a:t>
            </a:r>
            <a:r>
              <a:rPr lang="en-AU" dirty="0" smtClean="0"/>
              <a:t>teleconference</a:t>
            </a:r>
          </a:p>
          <a:p>
            <a:pPr lvl="1"/>
            <a:r>
              <a:rPr lang="en-AU" dirty="0" smtClean="0"/>
              <a: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24904209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LS to SC6 wrt the China NB protest may be reconsidered after 21 Aug 2017</a:t>
            </a:r>
            <a:endParaRPr lang="en-AU" dirty="0"/>
          </a:p>
        </p:txBody>
      </p:sp>
      <p:sp>
        <p:nvSpPr>
          <p:cNvPr id="3" name="Content Placeholder 2"/>
          <p:cNvSpPr>
            <a:spLocks noGrp="1"/>
          </p:cNvSpPr>
          <p:nvPr>
            <p:ph idx="1"/>
          </p:nvPr>
        </p:nvSpPr>
        <p:spPr/>
        <p:txBody>
          <a:bodyPr/>
          <a:lstStyle/>
          <a:p>
            <a:pPr lvl="1"/>
            <a:r>
              <a:rPr lang="en-AU" dirty="0" smtClean="0"/>
              <a:t>.,..</a:t>
            </a:r>
            <a:endParaRPr lang="en-AU" dirty="0" smtClean="0"/>
          </a:p>
          <a:p>
            <a:pPr lvl="1"/>
            <a:r>
              <a:rPr lang="en-AU" dirty="0" smtClean="0"/>
              <a:t>ISO staff </a:t>
            </a:r>
            <a:r>
              <a:rPr lang="en-AU" dirty="0" smtClean="0"/>
              <a:t>are also dealing with the issue; on 23 Aug they wrote</a:t>
            </a:r>
          </a:p>
          <a:p>
            <a:pPr lvl="2"/>
            <a:r>
              <a:rPr lang="en-US" i="1" dirty="0"/>
              <a:t>Thank you for your patience while I got around to looking into this issue.  I have reviewed both documents (6N16622 and 6N16630) carefully.  </a:t>
            </a:r>
            <a:endParaRPr lang="en-AU" sz="1800" i="1" dirty="0"/>
          </a:p>
          <a:p>
            <a:pPr lvl="2"/>
            <a:r>
              <a:rPr lang="en-US" i="1" dirty="0"/>
              <a:t>First and foremost, and just to make the point clear, both SAC, as a P-member in JTC 1/SC 6, and IEEE, as a liaison organization in JTC 1/SC 6, have the right to submit comments on any matters of JTC 1/SC 6 business.  </a:t>
            </a:r>
            <a:endParaRPr lang="en-AU" sz="1800" i="1" dirty="0"/>
          </a:p>
          <a:p>
            <a:pPr lvl="2"/>
            <a:r>
              <a:rPr lang="en-US" i="1" dirty="0"/>
              <a:t>The protestation contained in 6N16630 was addressed to the leadership of JTC 1/SC 6 and was circulated to the committee for information.  I have not received the concern directly.  Further, I note that the Secretary circulated 6N16630 to the committee for information.  </a:t>
            </a:r>
            <a:endParaRPr lang="en-AU" sz="1800" i="1" dirty="0"/>
          </a:p>
          <a:p>
            <a:pPr lvl="2"/>
            <a:r>
              <a:rPr lang="en-US" i="1" dirty="0"/>
              <a:t>I have contacted the Chair and Secretary seeking answers to some questions mainly concerning what their next steps, if any, will be</a:t>
            </a:r>
            <a:r>
              <a:rPr lang="en-US" i="1" dirty="0" smtClean="0"/>
              <a:t>.</a:t>
            </a:r>
            <a:endParaRPr lang="en-AU" sz="18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2916634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SC6/WG1 draft agenda for October is available but does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agenda</a:t>
            </a:r>
          </a:p>
          <a:p>
            <a:pPr lvl="1"/>
            <a:r>
              <a:rPr lang="en-AU" i="1" dirty="0" smtClean="0"/>
              <a:t>5.0 Active </a:t>
            </a:r>
            <a:r>
              <a:rPr lang="en-AU" i="1" dirty="0"/>
              <a:t>Work </a:t>
            </a:r>
            <a:r>
              <a:rPr lang="en-AU" i="1" dirty="0" smtClean="0"/>
              <a:t>Items</a:t>
            </a:r>
          </a:p>
          <a:p>
            <a:pPr lvl="2"/>
            <a:r>
              <a:rPr lang="en-AU" i="1" dirty="0" smtClean="0"/>
              <a:t>5.1 </a:t>
            </a:r>
            <a:r>
              <a:rPr lang="en-AU" i="1" dirty="0"/>
              <a:t>Low Power Wide Area Network (</a:t>
            </a:r>
            <a:r>
              <a:rPr lang="en-AU" i="1" dirty="0" smtClean="0"/>
              <a:t>LPWAN)</a:t>
            </a:r>
          </a:p>
          <a:p>
            <a:pPr lvl="3"/>
            <a:r>
              <a:rPr lang="en-AU" i="1" dirty="0" smtClean="0"/>
              <a:t>6N16622</a:t>
            </a:r>
            <a:r>
              <a:rPr lang="en-AU" i="1" dirty="0"/>
              <a:t>: Concerns relating to the proposed formation of a Security Ad Hoc within JTC 1/SC </a:t>
            </a:r>
            <a:r>
              <a:rPr lang="en-AU" i="1" dirty="0" smtClean="0"/>
              <a:t>6 </a:t>
            </a:r>
            <a:r>
              <a:rPr lang="en-AU" dirty="0" smtClean="0">
                <a:solidFill>
                  <a:srgbClr val="FF0000"/>
                </a:solidFill>
              </a:rPr>
              <a:t>(of interest to IEEE 802 but seems misplaced)</a:t>
            </a:r>
            <a:endParaRPr lang="en-AU" i="1" dirty="0" smtClean="0"/>
          </a:p>
          <a:p>
            <a:pPr lvl="3"/>
            <a:r>
              <a:rPr lang="en-AU" i="1" dirty="0" smtClean="0"/>
              <a:t>6N16548</a:t>
            </a:r>
            <a:r>
              <a:rPr lang="en-AU" i="1" dirty="0"/>
              <a:t>: Letter ballot for Establishment of an AHG on Security under SC 6/WG 1 and its </a:t>
            </a:r>
            <a:r>
              <a:rPr lang="en-AU" i="1" dirty="0" err="1" smtClean="0"/>
              <a:t>ToR</a:t>
            </a:r>
            <a:r>
              <a:rPr lang="en-AU" i="1" dirty="0" smtClean="0"/>
              <a:t> </a:t>
            </a:r>
            <a:r>
              <a:rPr lang="en-AU" dirty="0">
                <a:solidFill>
                  <a:srgbClr val="FF0000"/>
                </a:solidFill>
              </a:rPr>
              <a:t>(of interest to IEEE 802 but seems misplaced</a:t>
            </a:r>
            <a:r>
              <a:rPr lang="en-AU" dirty="0" smtClean="0">
                <a:solidFill>
                  <a:srgbClr val="FF0000"/>
                </a:solidFill>
              </a:rPr>
              <a:t>)</a:t>
            </a:r>
          </a:p>
          <a:p>
            <a:pPr lvl="3"/>
            <a:r>
              <a:rPr lang="en-AU" i="1" dirty="0" smtClean="0"/>
              <a:t>…</a:t>
            </a:r>
          </a:p>
          <a:p>
            <a:pPr lvl="2"/>
            <a:r>
              <a:rPr lang="en-AU" dirty="0" smtClean="0"/>
              <a:t>5.2 </a:t>
            </a:r>
            <a:r>
              <a:rPr lang="en-AU" dirty="0"/>
              <a:t>Power Line Communication (</a:t>
            </a:r>
            <a:r>
              <a:rPr lang="en-AU" dirty="0" smtClean="0"/>
              <a:t>PLC)</a:t>
            </a:r>
          </a:p>
          <a:p>
            <a:pPr lvl="3"/>
            <a:r>
              <a:rPr lang="en-AU" dirty="0" smtClean="0"/>
              <a:t>…</a:t>
            </a:r>
          </a:p>
          <a:p>
            <a:pPr lvl="2"/>
            <a:r>
              <a:rPr lang="en-AU" dirty="0"/>
              <a:t>5.3 Human Body Communication (HBC</a:t>
            </a:r>
            <a:r>
              <a:rPr lang="en-AU" dirty="0" smtClean="0"/>
              <a:t>)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802.15)</a:t>
            </a:r>
            <a:endParaRPr lang="en-AU" dirty="0"/>
          </a:p>
          <a:p>
            <a:pPr lvl="3"/>
            <a:r>
              <a:rPr lang="en-AU" dirty="0"/>
              <a:t>…</a:t>
            </a:r>
          </a:p>
          <a:p>
            <a:pPr lvl="2"/>
            <a:r>
              <a:rPr lang="en-AU" dirty="0"/>
              <a:t>5.4 Close Capacitive Coupling Communication (CCCC)</a:t>
            </a:r>
          </a:p>
          <a:p>
            <a:pPr lvl="3"/>
            <a:r>
              <a:rPr lang="en-AU" dirty="0"/>
              <a:t>…</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7146970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SC6/WG1 draft agenda for October is available but does not include much of real interest</a:t>
            </a:r>
          </a:p>
        </p:txBody>
      </p:sp>
      <p:sp>
        <p:nvSpPr>
          <p:cNvPr id="3" name="Content Placeholder 2"/>
          <p:cNvSpPr>
            <a:spLocks noGrp="1"/>
          </p:cNvSpPr>
          <p:nvPr>
            <p:ph idx="1"/>
          </p:nvPr>
        </p:nvSpPr>
        <p:spPr/>
        <p:txBody>
          <a:bodyPr/>
          <a:lstStyle/>
          <a:p>
            <a:r>
              <a:rPr lang="en-AU" dirty="0"/>
              <a:t>Extract of draft agenda</a:t>
            </a:r>
          </a:p>
          <a:p>
            <a:pPr lvl="1"/>
            <a:r>
              <a:rPr lang="en-AU" i="1" dirty="0" smtClean="0"/>
              <a:t>…</a:t>
            </a:r>
          </a:p>
          <a:p>
            <a:pPr lvl="1"/>
            <a:r>
              <a:rPr lang="en-AU" i="1" dirty="0" smtClean="0"/>
              <a:t>6</a:t>
            </a:r>
            <a:r>
              <a:rPr lang="en-AU" i="1" dirty="0"/>
              <a:t>. </a:t>
            </a:r>
            <a:r>
              <a:rPr lang="en-AU" i="1" dirty="0" smtClean="0"/>
              <a:t>Liaison</a:t>
            </a:r>
          </a:p>
          <a:p>
            <a:pPr lvl="2"/>
            <a:r>
              <a:rPr lang="en-AU" i="1" dirty="0" smtClean="0"/>
              <a:t>6.1 </a:t>
            </a:r>
            <a:r>
              <a:rPr lang="en-AU" i="1" dirty="0"/>
              <a:t>IEEE 802 WG1N0xx: Liaison Report of IEEE </a:t>
            </a:r>
            <a:r>
              <a:rPr lang="en-AU" i="1" dirty="0" smtClean="0"/>
              <a:t>802 </a:t>
            </a:r>
            <a:r>
              <a:rPr lang="en-AU" dirty="0" smtClean="0">
                <a:solidFill>
                  <a:srgbClr val="FF0000"/>
                </a:solidFill>
              </a:rPr>
              <a:t>(of interest to IEEE 802)</a:t>
            </a:r>
          </a:p>
          <a:p>
            <a:pPr lvl="2"/>
            <a:r>
              <a:rPr lang="en-AU" i="1" dirty="0" smtClean="0"/>
              <a:t>…</a:t>
            </a:r>
          </a:p>
          <a:p>
            <a:pPr lvl="1"/>
            <a:r>
              <a:rPr lang="en-AU" i="1" dirty="0" smtClean="0"/>
              <a:t>7</a:t>
            </a:r>
            <a:r>
              <a:rPr lang="en-AU" i="1" dirty="0"/>
              <a:t>. </a:t>
            </a:r>
            <a:r>
              <a:rPr lang="en-AU" i="1" dirty="0" smtClean="0"/>
              <a:t>Others</a:t>
            </a:r>
          </a:p>
          <a:p>
            <a:pPr lvl="2"/>
            <a:r>
              <a:rPr lang="en-AU" i="1" dirty="0" smtClean="0"/>
              <a:t>7.1 </a:t>
            </a:r>
            <a:r>
              <a:rPr lang="en-AU" i="1" dirty="0"/>
              <a:t>Notice of New </a:t>
            </a:r>
            <a:r>
              <a:rPr lang="en-AU" i="1" dirty="0" smtClean="0"/>
              <a:t>Secretary</a:t>
            </a:r>
          </a:p>
          <a:p>
            <a:pPr lvl="2"/>
            <a:r>
              <a:rPr lang="en-AU" i="1" dirty="0" smtClean="0"/>
              <a:t>7.2 </a:t>
            </a:r>
            <a:r>
              <a:rPr lang="en-AU" i="1" dirty="0"/>
              <a:t>Appointment of </a:t>
            </a:r>
            <a:r>
              <a:rPr lang="en-AU" i="1" dirty="0" smtClean="0"/>
              <a:t>Convenor</a:t>
            </a:r>
          </a:p>
          <a:p>
            <a:pPr lvl="2"/>
            <a:r>
              <a:rPr lang="en-AU" i="1" dirty="0" smtClean="0"/>
              <a:t>7.3 </a:t>
            </a:r>
            <a:r>
              <a:rPr lang="en-AU" i="1" dirty="0"/>
              <a:t>Introduction of New </a:t>
            </a:r>
            <a:r>
              <a:rPr lang="en-AU" i="1" dirty="0" smtClean="0"/>
              <a:t>Item</a:t>
            </a:r>
          </a:p>
          <a:p>
            <a:pPr lvl="3"/>
            <a:r>
              <a:rPr lang="en-AU" i="1" dirty="0" smtClean="0"/>
              <a:t>WG1N0xx</a:t>
            </a:r>
            <a:r>
              <a:rPr lang="en-AU" i="1" dirty="0"/>
              <a:t>: Parasitic RF communication protocol using Wi-Fi </a:t>
            </a:r>
            <a:r>
              <a:rPr lang="en-AU" i="1" dirty="0" smtClean="0"/>
              <a:t>signal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802.11)</a:t>
            </a:r>
            <a:endParaRPr lang="en-AU" dirty="0">
              <a:solidFill>
                <a:srgbClr val="FF0000"/>
              </a:solidFill>
            </a:endParaRPr>
          </a:p>
          <a:p>
            <a:pPr lvl="3"/>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29183422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anyone interested in representing IEEE 802 at the next SC6 meeting</a:t>
            </a:r>
            <a:endParaRPr lang="en-AU" dirty="0"/>
          </a:p>
        </p:txBody>
      </p:sp>
      <p:sp>
        <p:nvSpPr>
          <p:cNvPr id="3" name="Content Placeholder 2"/>
          <p:cNvSpPr>
            <a:spLocks noGrp="1"/>
          </p:cNvSpPr>
          <p:nvPr>
            <p:ph idx="1"/>
          </p:nvPr>
        </p:nvSpPr>
        <p:spPr/>
        <p:txBody>
          <a:bodyPr/>
          <a:lstStyle/>
          <a:p>
            <a:pPr lvl="1"/>
            <a:r>
              <a:rPr lang="en-AU" dirty="0" smtClean="0"/>
              <a:t>It might be useful having a representative at the next SC6 meeting …</a:t>
            </a:r>
          </a:p>
          <a:p>
            <a:pPr lvl="1"/>
            <a:r>
              <a:rPr lang="en-AU" dirty="0" smtClean="0"/>
              <a:t>… mainly to deal with the Security ad hoc issue</a:t>
            </a:r>
          </a:p>
          <a:p>
            <a:pPr lvl="1"/>
            <a:r>
              <a:rPr lang="en-AU" dirty="0" smtClean="0"/>
              <a:t>… the IEEE 802 report can probably be done by teleconference</a:t>
            </a:r>
          </a:p>
          <a:p>
            <a:pPr lvl="1"/>
            <a:r>
              <a:rPr lang="en-AU" dirty="0" smtClean="0"/>
              <a:t>Is anyone interested in attending?</a:t>
            </a:r>
          </a:p>
          <a:p>
            <a:pPr lvl="2"/>
            <a:r>
              <a:rPr lang="en-AU" dirty="0" smtClean="0"/>
              <a:t>It is rumoured that Jodi </a:t>
            </a:r>
            <a:r>
              <a:rPr lang="en-AU" dirty="0" err="1" smtClean="0"/>
              <a:t>Haasz</a:t>
            </a:r>
            <a:r>
              <a:rPr lang="en-AU" dirty="0" smtClean="0"/>
              <a:t> (IEEE-SA staff) may be available</a:t>
            </a:r>
          </a:p>
          <a:p>
            <a:pPr lvl="2"/>
            <a:r>
              <a:rPr lang="en-AU" dirty="0" smtClean="0"/>
              <a:t>There is likely to be </a:t>
            </a:r>
            <a:r>
              <a:rPr lang="en-AU" dirty="0" err="1" smtClean="0"/>
              <a:t>Webex</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7164647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that the IEEE 802 report to SC6 be based on the status pages in the latest SC agenda</a:t>
            </a:r>
            <a:endParaRPr lang="en-AU" dirty="0"/>
          </a:p>
        </p:txBody>
      </p:sp>
      <p:sp>
        <p:nvSpPr>
          <p:cNvPr id="3" name="Content Placeholder 2"/>
          <p:cNvSpPr>
            <a:spLocks noGrp="1"/>
          </p:cNvSpPr>
          <p:nvPr>
            <p:ph idx="1"/>
          </p:nvPr>
        </p:nvSpPr>
        <p:spPr/>
        <p:txBody>
          <a:bodyPr/>
          <a:lstStyle/>
          <a:p>
            <a:pPr lvl="1"/>
            <a:r>
              <a:rPr lang="en-AU" dirty="0" smtClean="0"/>
              <a:t>For previous meetings, every IEEE 802 WG put together a status report</a:t>
            </a:r>
          </a:p>
          <a:p>
            <a:pPr lvl="1"/>
            <a:r>
              <a:rPr lang="en-AU" dirty="0" smtClean="0"/>
              <a:t>However, it appears that an extract of this agenda showing the status of the various IEEE 802 projects in the PSDO process is what SC6 really wants</a:t>
            </a:r>
          </a:p>
          <a:p>
            <a:pPr lvl="2"/>
            <a:r>
              <a:rPr lang="en-AU" dirty="0" smtClean="0"/>
              <a:t>Based on report back from Peter Yee</a:t>
            </a:r>
          </a:p>
          <a:p>
            <a:pPr lvl="1"/>
            <a:r>
              <a:rPr lang="en-AU" dirty="0" smtClean="0"/>
              <a:t>The SC Chair agreed to put together a report in September for EC approval by e-mail</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2841311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 WAPI back?</a:t>
            </a:r>
            <a:endParaRPr lang="en-AU" dirty="0"/>
          </a:p>
        </p:txBody>
      </p:sp>
      <p:sp>
        <p:nvSpPr>
          <p:cNvPr id="3" name="Content Placeholder 2"/>
          <p:cNvSpPr>
            <a:spLocks noGrp="1"/>
          </p:cNvSpPr>
          <p:nvPr>
            <p:ph idx="1"/>
          </p:nvPr>
        </p:nvSpPr>
        <p:spPr/>
        <p:txBody>
          <a:bodyPr/>
          <a:lstStyle/>
          <a:p>
            <a:pPr lvl="1"/>
            <a:r>
              <a:rPr lang="en-AU" dirty="0" smtClean="0"/>
              <a:t>In December 2016, the WAPI Alliance </a:t>
            </a:r>
            <a:r>
              <a:rPr lang="en-AU" dirty="0" smtClean="0">
                <a:hlinkClick r:id="rId2"/>
              </a:rPr>
              <a:t>website</a:t>
            </a:r>
            <a:r>
              <a:rPr lang="en-AU" dirty="0" smtClean="0"/>
              <a:t> indicates that there is going to be a new promotion of TEPA related standards</a:t>
            </a:r>
          </a:p>
          <a:p>
            <a:pPr lvl="2"/>
            <a:r>
              <a:rPr lang="en-AU" dirty="0" smtClean="0"/>
              <a:t>Apparently in ISO / IEC JTC1 SC6 and other international standardization organizations</a:t>
            </a:r>
          </a:p>
          <a:p>
            <a:pPr lvl="2"/>
            <a:r>
              <a:rPr lang="en-AU" dirty="0" smtClean="0"/>
              <a:t>They also have projects to define the use of WAPI with 802.11ac and 802.11ad</a:t>
            </a:r>
          </a:p>
          <a:p>
            <a:pPr lvl="2"/>
            <a:r>
              <a:rPr lang="en-AU" dirty="0" smtClean="0"/>
              <a:t>These initiatives are consistent with the proposal in SC6 for a security ad hoc</a:t>
            </a:r>
          </a:p>
          <a:p>
            <a:pPr lvl="1"/>
            <a:r>
              <a:rPr lang="en-AU" dirty="0" smtClean="0"/>
              <a:t>In April 2017, the WAPI Alliance held a meeting at which they were </a:t>
            </a:r>
            <a:r>
              <a:rPr lang="en-AU" dirty="0" smtClean="0">
                <a:hlinkClick r:id="rId3"/>
              </a:rPr>
              <a:t>scheduled </a:t>
            </a:r>
            <a:r>
              <a:rPr lang="en-AU" dirty="0" smtClean="0"/>
              <a:t>to have a “</a:t>
            </a:r>
            <a:r>
              <a:rPr lang="en-AU" dirty="0"/>
              <a:t>special discussion on standards </a:t>
            </a:r>
            <a:r>
              <a:rPr lang="en-AU" dirty="0" smtClean="0"/>
              <a:t>internationalization”</a:t>
            </a:r>
          </a:p>
          <a:p>
            <a:pPr lvl="1"/>
            <a:r>
              <a:rPr lang="en-AU" dirty="0" smtClean="0"/>
              <a:t>Aside: </a:t>
            </a:r>
            <a:r>
              <a:rPr lang="en-AU" dirty="0"/>
              <a:t>the WAPI Alliance </a:t>
            </a:r>
            <a:r>
              <a:rPr lang="en-AU" dirty="0" smtClean="0"/>
              <a:t>is claiming 7B WAPI shipments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3017005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plenary meeting in July 2017 in Berlin</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Recent activity in China may affect 802.11 security standards</a:t>
            </a:r>
            <a:endParaRPr lang="en-AU" dirty="0"/>
          </a:p>
        </p:txBody>
      </p:sp>
      <p:sp>
        <p:nvSpPr>
          <p:cNvPr id="3" name="Content Placeholder 2"/>
          <p:cNvSpPr>
            <a:spLocks noGrp="1"/>
          </p:cNvSpPr>
          <p:nvPr>
            <p:ph idx="1"/>
          </p:nvPr>
        </p:nvSpPr>
        <p:spPr/>
        <p:txBody>
          <a:bodyPr/>
          <a:lstStyle/>
          <a:p>
            <a:pPr lvl="1"/>
            <a:r>
              <a:rPr lang="en-AU" dirty="0" smtClean="0"/>
              <a:t>Recently, “</a:t>
            </a:r>
            <a:r>
              <a:rPr lang="en-AU" i="1" dirty="0" smtClean="0"/>
              <a:t>Guidelines for the Development of the Comprehensive Standardization System for the Mobile Internet</a:t>
            </a:r>
            <a:r>
              <a:rPr lang="en-AU" dirty="0" smtClean="0"/>
              <a:t>” were published in China</a:t>
            </a:r>
          </a:p>
          <a:p>
            <a:pPr lvl="2"/>
            <a:r>
              <a:rPr lang="en-AU" dirty="0" smtClean="0"/>
              <a:t>WLANs (along with cellular) are explicitly included </a:t>
            </a:r>
          </a:p>
          <a:p>
            <a:pPr lvl="2"/>
            <a:r>
              <a:rPr lang="en-AU" dirty="0" smtClean="0"/>
              <a:t>There is a special focus on security issues</a:t>
            </a:r>
          </a:p>
          <a:p>
            <a:pPr lvl="1"/>
            <a:r>
              <a:rPr lang="en-AU" dirty="0" smtClean="0"/>
              <a:t>The overall goal is</a:t>
            </a:r>
          </a:p>
          <a:p>
            <a:pPr lvl="2"/>
            <a:r>
              <a:rPr lang="en-AU" b="0" i="1" dirty="0"/>
              <a:t>By 2020, China will have preliminarily established a </a:t>
            </a:r>
            <a:r>
              <a:rPr lang="en-AU" b="0" i="1" dirty="0" smtClean="0"/>
              <a:t>standards system </a:t>
            </a:r>
            <a:r>
              <a:rPr lang="en-AU" b="0" i="1" dirty="0"/>
              <a:t>which has complete basic standards, basically </a:t>
            </a:r>
            <a:r>
              <a:rPr lang="en-AU" b="0" i="1" dirty="0" smtClean="0"/>
              <a:t>covers main </a:t>
            </a:r>
            <a:r>
              <a:rPr lang="en-AU" b="0" i="1" dirty="0"/>
              <a:t>products and services standards, effectively </a:t>
            </a:r>
            <a:r>
              <a:rPr lang="en-AU" b="0" i="1" dirty="0" smtClean="0"/>
              <a:t>safeguards security </a:t>
            </a:r>
            <a:r>
              <a:rPr lang="en-AU" b="0" i="1" dirty="0"/>
              <a:t>standards and meets the needs in the development </a:t>
            </a:r>
            <a:r>
              <a:rPr lang="en-AU" b="0" i="1" dirty="0" smtClean="0"/>
              <a:t>of China’s </a:t>
            </a:r>
            <a:r>
              <a:rPr lang="en-AU" b="0" i="1" dirty="0"/>
              <a:t>mobile Internet </a:t>
            </a:r>
            <a:r>
              <a:rPr lang="en-AU" b="0" i="1" dirty="0" smtClean="0"/>
              <a:t>industry</a:t>
            </a:r>
          </a:p>
          <a:p>
            <a:pPr lvl="2"/>
            <a:r>
              <a:rPr lang="en-AU" b="0" i="1" dirty="0" smtClean="0"/>
              <a:t>By </a:t>
            </a:r>
            <a:r>
              <a:rPr lang="en-AU" b="0" i="1" dirty="0"/>
              <a:t>then, </a:t>
            </a:r>
            <a:r>
              <a:rPr lang="en-AU" b="0" i="1" dirty="0" smtClean="0"/>
              <a:t>standardization technologies </a:t>
            </a:r>
            <a:r>
              <a:rPr lang="en-AU" b="0" i="1" dirty="0"/>
              <a:t>will have been continuously improved, the scope </a:t>
            </a:r>
            <a:r>
              <a:rPr lang="en-AU" b="0" i="1" dirty="0" smtClean="0"/>
              <a:t>of application </a:t>
            </a:r>
            <a:r>
              <a:rPr lang="en-AU" b="0" i="1" dirty="0"/>
              <a:t>of standards will have been continuously </a:t>
            </a:r>
            <a:r>
              <a:rPr lang="en-AU" b="0" i="1" dirty="0" smtClean="0"/>
              <a:t>expanded, and </a:t>
            </a:r>
            <a:r>
              <a:rPr lang="en-AU" b="0" i="1" dirty="0"/>
              <a:t>China’s standards will be </a:t>
            </a:r>
            <a:r>
              <a:rPr lang="en-AU" b="0" i="1" dirty="0" smtClean="0"/>
              <a:t>developing </a:t>
            </a:r>
            <a:r>
              <a:rPr lang="en-AU" b="0" i="1" dirty="0"/>
              <a:t>at the same pace </a:t>
            </a:r>
            <a:r>
              <a:rPr lang="en-AU" b="0" i="1" dirty="0" smtClean="0"/>
              <a:t>as internationally </a:t>
            </a:r>
            <a:r>
              <a:rPr lang="en-AU" b="0" i="1" dirty="0"/>
              <a:t>advanced standards</a:t>
            </a:r>
            <a:r>
              <a:rPr lang="en-AU" b="0" i="1" dirty="0" smtClean="0"/>
              <a:t>.</a:t>
            </a:r>
          </a:p>
          <a:p>
            <a:pPr lvl="1"/>
            <a:r>
              <a:rPr lang="en-AU" dirty="0" smtClean="0"/>
              <a:t>The impact on 802.11 standards (especially security) is currently not clear</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382238965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has been discussing a possible WLAN cloud project</a:t>
            </a:r>
            <a:endParaRPr lang="en-AU" dirty="0"/>
          </a:p>
        </p:txBody>
      </p:sp>
      <p:sp>
        <p:nvSpPr>
          <p:cNvPr id="3" name="Content Placeholder 2"/>
          <p:cNvSpPr>
            <a:spLocks noGrp="1"/>
          </p:cNvSpPr>
          <p:nvPr>
            <p:ph idx="1"/>
          </p:nvPr>
        </p:nvSpPr>
        <p:spPr/>
        <p:txBody>
          <a:bodyPr/>
          <a:lstStyle/>
          <a:p>
            <a:pPr lvl="1"/>
            <a:r>
              <a:rPr lang="en-AU" dirty="0" smtClean="0"/>
              <a:t>The WG7 minutes for the Tunisia meeting in February 2017 have only just been released</a:t>
            </a:r>
          </a:p>
          <a:p>
            <a:pPr lvl="1"/>
            <a:r>
              <a:rPr lang="en-AU" dirty="0" smtClean="0"/>
              <a:t>They reveal that WG7 is continuing to discuss replacing the Internet, using well known technology called RINA </a:t>
            </a:r>
          </a:p>
          <a:p>
            <a:pPr lvl="1"/>
            <a:r>
              <a:rPr lang="en-AU" dirty="0" smtClean="0"/>
              <a:t>They also discussed a China </a:t>
            </a:r>
            <a:r>
              <a:rPr lang="en-AU" dirty="0"/>
              <a:t>NB proposal for a NP on “Networking Architecture of Cloud AC for </a:t>
            </a:r>
            <a:r>
              <a:rPr lang="en-AU" dirty="0" smtClean="0"/>
              <a:t>WLAN”</a:t>
            </a:r>
          </a:p>
          <a:p>
            <a:pPr lvl="1"/>
            <a:r>
              <a:rPr lang="en-AU" dirty="0" smtClean="0"/>
              <a:t>WG7 encouraged “China </a:t>
            </a:r>
            <a:r>
              <a:rPr lang="en-AU" dirty="0"/>
              <a:t>NB to further study and propose NP ballot with enhanced </a:t>
            </a:r>
            <a:r>
              <a:rPr lang="en-AU" dirty="0" smtClean="0"/>
              <a:t>text”</a:t>
            </a:r>
          </a:p>
          <a:p>
            <a:pPr lvl="1"/>
            <a:r>
              <a:rPr lang="en-AU" dirty="0" smtClean="0"/>
              <a:t>It appears no NP proposal has been made</a:t>
            </a:r>
          </a:p>
          <a:p>
            <a:pPr lvl="1"/>
            <a:r>
              <a:rPr lang="en-AU" dirty="0" smtClean="0"/>
              <a:t>Is there any interest in this topic?</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05580383"/>
              </p:ext>
            </p:extLst>
          </p:nvPr>
        </p:nvGraphicFramePr>
        <p:xfrm>
          <a:off x="5562600" y="4800600"/>
          <a:ext cx="914400" cy="771525"/>
        </p:xfrm>
        <a:graphic>
          <a:graphicData uri="http://schemas.openxmlformats.org/presentationml/2006/ole">
            <mc:AlternateContent xmlns:mc="http://schemas.openxmlformats.org/markup-compatibility/2006">
              <mc:Choice xmlns:v="urn:schemas-microsoft-com:vml" Requires="v">
                <p:oleObj spid="_x0000_s26946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562600" y="48006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1856602"/>
              </p:ext>
            </p:extLst>
          </p:nvPr>
        </p:nvGraphicFramePr>
        <p:xfrm>
          <a:off x="6705600" y="4800600"/>
          <a:ext cx="914400" cy="771525"/>
        </p:xfrm>
        <a:graphic>
          <a:graphicData uri="http://schemas.openxmlformats.org/presentationml/2006/ole">
            <mc:AlternateContent xmlns:mc="http://schemas.openxmlformats.org/markup-compatibility/2006">
              <mc:Choice xmlns:v="urn:schemas-microsoft-com:vml" Requires="v">
                <p:oleObj spid="_x0000_s269462"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705600" y="4800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6359705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WG7 has been discussing a possible WLAN cloud project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92</a:t>
            </a:fld>
            <a:endParaRPr lang="en-US"/>
          </a:p>
        </p:txBody>
      </p:sp>
      <p:pic>
        <p:nvPicPr>
          <p:cNvPr id="270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081590" cy="431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22453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93</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94</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Hawaii </a:t>
            </a:r>
            <a:r>
              <a:rPr lang="en-AU" i="1" dirty="0" smtClean="0"/>
              <a:t>in September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11074</Words>
  <Application>Microsoft Office PowerPoint</Application>
  <PresentationFormat>On-screen Show (4:3)</PresentationFormat>
  <Paragraphs>1859</Paragraphs>
  <Slides>123</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123</vt:i4>
      </vt:variant>
    </vt:vector>
  </HeadingPairs>
  <TitlesOfParts>
    <vt:vector size="130" baseType="lpstr">
      <vt:lpstr>Arial</vt:lpstr>
      <vt:lpstr>Times New Roman</vt:lpstr>
      <vt:lpstr>Wingdings</vt:lpstr>
      <vt:lpstr>802-11-Submission</vt:lpstr>
      <vt:lpstr>Acrobat Document</vt:lpstr>
      <vt:lpstr>Packager Shell Object</vt:lpstr>
      <vt:lpstr>Package</vt:lpstr>
      <vt:lpstr>IEEE 802 JTC1 Standing Committee Sept 2017 agenda for Hawaii</vt:lpstr>
      <vt:lpstr>This document will be used to run the IEEE 802 JTC1 SC meetings in Hawaii in Sept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one slot at the Sept 2017 interim meeting in Hawaii</vt:lpstr>
      <vt:lpstr>The IEEE 802 JTC1 SC regular meeting has a high level list of agenda items to be considered</vt:lpstr>
      <vt:lpstr>The IEEE 802 JTC1 SC will consider approving its agenda for its Hawaii meeting</vt:lpstr>
      <vt:lpstr>The IEEE 802 JTC1 SC will consider approval of the minutes of its Berlin meeting</vt:lpstr>
      <vt:lpstr>The goals of the IEEE 802 JTC1 SC were reaffirmed by the IEEE 802 EC in March 2014</vt:lpstr>
      <vt:lpstr>The IEEE 802 WGs continue to liaise drafts to SC6 for their information</vt:lpstr>
      <vt:lpstr>IEEE 802 continues to notify SC6 of various new projects – except when we forget</vt:lpstr>
      <vt:lpstr>The new Central Desktop area for the “Adoption of IEEE 802 standards by ISO/IEC JTC1” is operational</vt:lpstr>
      <vt:lpstr>IEEE 802 has pushed 23 standards completely through the PSDO ratification process</vt:lpstr>
      <vt:lpstr>IEEE 802 has pushed 23 standards completely through the PSDO ratification process</vt:lpstr>
      <vt:lpstr>IEEE 802.1 has nineteen standards in the pipeline for ratification under the PSDO</vt:lpstr>
      <vt:lpstr>IEEE 802.1 has nineteen standards in the pipeline for ratification under the PSDO</vt:lpstr>
      <vt:lpstr>IEEE 802.1Qbv-2015 FDIS ballot passed and is waiting for publication</vt:lpstr>
      <vt:lpstr>IEEE 802.1AB-2016 FDIS ballot passed and is waiting for publication</vt:lpstr>
      <vt:lpstr>IEEE 802.1Qca-2015 FDIS ballot passed and is waiting for publication</vt:lpstr>
      <vt:lpstr>IEEE 802.1Qbu FDIS ballot closes 12 Oct 2017</vt:lpstr>
      <vt:lpstr>IEEE 802.1Qbz FDIS ballot closes 12 Oct 2017</vt:lpstr>
      <vt:lpstr>IEEE 802.1AC-Rev is waiting start of FDIS ballot</vt:lpstr>
      <vt:lpstr>IEEE 802.1Qcd-2015 FDIS ballot closed 8 Sept 2017</vt:lpstr>
      <vt:lpstr>IEEE 802d 60-day ballot is waiting for start of FDIS ballot</vt:lpstr>
      <vt:lpstr>IEEE 802.1AEcg 60-day ballot closes on 7 Sept 2017</vt:lpstr>
      <vt:lpstr>IEEE 802.1CB will be submitted to PSDO</vt:lpstr>
      <vt:lpstr>IEEE 802.1Qci will be submitted to PSDO</vt:lpstr>
      <vt:lpstr>IEEE 802.1Qch will be submitted to PSDO</vt:lpstr>
      <vt:lpstr>IEEE 802.1Q-2014/Cor 1-2015 is waiting for publication</vt:lpstr>
      <vt:lpstr>IEEE 802c will be submitted to PSDO</vt:lpstr>
      <vt:lpstr>IEEE 802.1AX-2014/Cor1 is waiting for publication</vt:lpstr>
      <vt:lpstr>IEEE 802.1Q-REV has been liaised for information</vt:lpstr>
      <vt:lpstr>IEEE 802.1Qcc will be liaised for information</vt:lpstr>
      <vt:lpstr>IEEE 802.1Qcp will be liaised for information</vt:lpstr>
      <vt:lpstr>IEEE 802.1V will be liaised for information</vt:lpstr>
      <vt:lpstr>IEEE 802.3 has thirteen standards in the pipeline for ratification under the PSDO</vt:lpstr>
      <vt:lpstr>IEEE 802.3bw FDIS ballot closes on 11 Sep 2017</vt:lpstr>
      <vt:lpstr>IEEE 802.3bp is waiting for start of FDIS</vt:lpstr>
      <vt:lpstr>IEEE 802.3bn is waiting for start of FDIS</vt:lpstr>
      <vt:lpstr>IEEE 802.3bq FDIS ballot closes on 18 Oct 2017</vt:lpstr>
      <vt:lpstr>IEEE 802.3br FDIS ballot closes on 11 Oct 2017</vt:lpstr>
      <vt:lpstr>IEEE 802.3by FDIS ballot closes on 18 Oct 2017</vt:lpstr>
      <vt:lpstr>IEEE 802.3bv is waiting for start of FDIS ballot</vt:lpstr>
      <vt:lpstr>IEEE 802.3bu is waiting for start of FDIS ballot</vt:lpstr>
      <vt:lpstr>IEEE 802.3bz FDIS ballot closes on 12 Oct 2017</vt:lpstr>
      <vt:lpstr>IEEE 802.3/Cor 1 FDIS ballot closes 11 Nov 2017</vt:lpstr>
      <vt:lpstr>IEEE 802.3bs has been liaised</vt:lpstr>
      <vt:lpstr>IEEE 802.3cb was liaised for information in June 2017</vt:lpstr>
      <vt:lpstr>IEEE 802.3cc was liaised for information in June 2017</vt:lpstr>
      <vt:lpstr>IEEE 802.11 has ten standards in the pipeline for ratification under the PSDO</vt:lpstr>
      <vt:lpstr>IEEE 802.11mc is waiting for start of FDIS ballot</vt:lpstr>
      <vt:lpstr>IEEE 802.11ah passed 60-day pre-ballot and is waiting start of FDIS</vt:lpstr>
      <vt:lpstr>IEEE 802.11ai 60-day pre-ballot re-run closes on 1 Sept 2017</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FDIS ballot closes on 7 Sep 2017</vt:lpstr>
      <vt:lpstr>IEEE 802.15.4-2015 is waiting for FDIS start</vt:lpstr>
      <vt:lpstr>IEEE 802.15.6-2012 FDIS ballot closes on 7 Sep 2017</vt:lpstr>
      <vt:lpstr>IEEE 802.21 has two standards in the pipeline for ratification under the PSDO</vt:lpstr>
      <vt:lpstr>IEEE 802.21-2017 60-day ballot passed on 10 July 2017 and is waiting for FDIS to start</vt:lpstr>
      <vt:lpstr>IEEE 802.21.1 60-day ballot passed on 10 July 2017 and is waiting for FDIS to start</vt:lpstr>
      <vt:lpstr>IEEE 802.22 has two standards in the pipeline for ratification under the PSDO</vt:lpstr>
      <vt:lpstr>IEEE 802.22a FDIS ballot passed on 25 July 2017 with no comments</vt:lpstr>
      <vt:lpstr>IEEE 802.22b FDIS ballot passed but a response is required</vt:lpstr>
      <vt:lpstr>There were comment received on the IEEE 802.22b FDIS ballot</vt:lpstr>
      <vt:lpstr>There were comment received on the IEEE 802.22b FDIS ballot</vt:lpstr>
      <vt:lpstr>The next SC6 meeting will now be held in Oct 2017 in Seoul, Korea</vt:lpstr>
      <vt:lpstr>The WG1 Convenor has resigned … and there are two nominations for replacements</vt:lpstr>
      <vt:lpstr>The LS sent by IEEE 802 to SC6 in relation to the proposed Security Ad Hoc was finally received</vt:lpstr>
      <vt:lpstr>The China NB protested against the LS from IEEE 802 in relation to the Security ad hoc</vt:lpstr>
      <vt:lpstr>The ballot on the proposed security ad hoc passed with comments, and so a CRM is required</vt:lpstr>
      <vt:lpstr>The SC agreed the should probably respond to the China NB protest, subject to allowing staff to sort it!</vt:lpstr>
      <vt:lpstr>The SC approved a motion in July 2017 to respond to the China NB protest</vt:lpstr>
      <vt:lpstr>The proposed LS to SC6 wrt the China NB protest may be reconsidered after 21 Aug 2017</vt:lpstr>
      <vt:lpstr>The proposed LS to SC6 wrt the China NB protest may be reconsidered after 21 Aug 2017</vt:lpstr>
      <vt:lpstr>The SC6/WG1 draft agenda for October is available but does not include much of real interest</vt:lpstr>
      <vt:lpstr>The SC6/WG1 draft agenda for October is available but does not include much of real interest</vt:lpstr>
      <vt:lpstr>Is anyone interested in representing IEEE 802 at the next SC6 meeting</vt:lpstr>
      <vt:lpstr>It is proposed that the IEEE 802 report to SC6 be based on the status pages in the latest SC agenda</vt:lpstr>
      <vt:lpstr>Is WAPI back?</vt:lpstr>
      <vt:lpstr>Recent activity in China may affect 802.11 security standards</vt:lpstr>
      <vt:lpstr>WG7 has been discussing a possible WLAN cloud project</vt:lpstr>
      <vt:lpstr>WG7 has been discussing a possible WLAN cloud project</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2017-08-24T03:15:05Z</dcterms:modified>
</cp:coreProperties>
</file>