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22"/>
  </p:notesMasterIdLst>
  <p:handoutMasterIdLst>
    <p:handoutMasterId r:id="rId123"/>
  </p:handoutMasterIdLst>
  <p:sldIdLst>
    <p:sldId id="269" r:id="rId2"/>
    <p:sldId id="278" r:id="rId3"/>
    <p:sldId id="1454" r:id="rId4"/>
    <p:sldId id="1455" r:id="rId5"/>
    <p:sldId id="358" r:id="rId6"/>
    <p:sldId id="359" r:id="rId7"/>
    <p:sldId id="1802" r:id="rId8"/>
    <p:sldId id="287" r:id="rId9"/>
    <p:sldId id="1620" r:id="rId10"/>
    <p:sldId id="344" r:id="rId11"/>
    <p:sldId id="345" r:id="rId12"/>
    <p:sldId id="1378" r:id="rId13"/>
    <p:sldId id="1423" r:id="rId14"/>
    <p:sldId id="1164" r:id="rId15"/>
    <p:sldId id="1562" r:id="rId16"/>
    <p:sldId id="1101" r:id="rId17"/>
    <p:sldId id="1581" r:id="rId18"/>
    <p:sldId id="1657" r:id="rId19"/>
    <p:sldId id="1895" r:id="rId20"/>
    <p:sldId id="1737" r:id="rId21"/>
    <p:sldId id="1648" r:id="rId22"/>
    <p:sldId id="1735" r:id="rId23"/>
    <p:sldId id="1684" r:id="rId24"/>
    <p:sldId id="1685" r:id="rId25"/>
    <p:sldId id="1686" r:id="rId26"/>
    <p:sldId id="1687" r:id="rId27"/>
    <p:sldId id="1745" r:id="rId28"/>
    <p:sldId id="1746" r:id="rId29"/>
    <p:sldId id="1747" r:id="rId30"/>
    <p:sldId id="1769" r:id="rId31"/>
    <p:sldId id="1786" r:id="rId32"/>
    <p:sldId id="1773" r:id="rId33"/>
    <p:sldId id="1894" r:id="rId34"/>
    <p:sldId id="1896" r:id="rId35"/>
    <p:sldId id="1965" r:id="rId36"/>
    <p:sldId id="1967" r:id="rId37"/>
    <p:sldId id="1968" r:id="rId38"/>
    <p:sldId id="1969" r:id="rId39"/>
    <p:sldId id="1689" r:id="rId40"/>
    <p:sldId id="1691" r:id="rId41"/>
    <p:sldId id="1692" r:id="rId42"/>
    <p:sldId id="1694" r:id="rId43"/>
    <p:sldId id="1695" r:id="rId44"/>
    <p:sldId id="1696" r:id="rId45"/>
    <p:sldId id="1697" r:id="rId46"/>
    <p:sldId id="1716" r:id="rId47"/>
    <p:sldId id="1717" r:id="rId48"/>
    <p:sldId id="1718" r:id="rId49"/>
    <p:sldId id="1851" r:id="rId50"/>
    <p:sldId id="1864" r:id="rId51"/>
    <p:sldId id="1945" r:id="rId52"/>
    <p:sldId id="1946" r:id="rId53"/>
    <p:sldId id="1688" r:id="rId54"/>
    <p:sldId id="1702" r:id="rId55"/>
    <p:sldId id="1703" r:id="rId56"/>
    <p:sldId id="1704" r:id="rId57"/>
    <p:sldId id="1705" r:id="rId58"/>
    <p:sldId id="1706" r:id="rId59"/>
    <p:sldId id="1707" r:id="rId60"/>
    <p:sldId id="1708" r:id="rId61"/>
    <p:sldId id="1709" r:id="rId62"/>
    <p:sldId id="1710" r:id="rId63"/>
    <p:sldId id="1790" r:id="rId64"/>
    <p:sldId id="1698" r:id="rId65"/>
    <p:sldId id="1699" r:id="rId66"/>
    <p:sldId id="1700" r:id="rId67"/>
    <p:sldId id="1701" r:id="rId68"/>
    <p:sldId id="1711" r:id="rId69"/>
    <p:sldId id="1712" r:id="rId70"/>
    <p:sldId id="1713" r:id="rId71"/>
    <p:sldId id="1679" r:id="rId72"/>
    <p:sldId id="1583" r:id="rId73"/>
    <p:sldId id="1629" r:id="rId74"/>
    <p:sldId id="1641" r:id="rId75"/>
    <p:sldId id="1952" r:id="rId76"/>
    <p:sldId id="1887" r:id="rId77"/>
    <p:sldId id="1949" r:id="rId78"/>
    <p:sldId id="1956" r:id="rId79"/>
    <p:sldId id="1951" r:id="rId80"/>
    <p:sldId id="1953" r:id="rId81"/>
    <p:sldId id="1966" r:id="rId82"/>
    <p:sldId id="1957" r:id="rId83"/>
    <p:sldId id="1958" r:id="rId84"/>
    <p:sldId id="1959" r:id="rId85"/>
    <p:sldId id="1960" r:id="rId86"/>
    <p:sldId id="1941" r:id="rId87"/>
    <p:sldId id="1970" r:id="rId88"/>
    <p:sldId id="1954" r:id="rId89"/>
    <p:sldId id="1955" r:id="rId90"/>
    <p:sldId id="1375" r:id="rId91"/>
    <p:sldId id="1376" r:id="rId92"/>
    <p:sldId id="1400" r:id="rId93"/>
    <p:sldId id="619" r:id="rId94"/>
    <p:sldId id="621" r:id="rId95"/>
    <p:sldId id="1561" r:id="rId96"/>
    <p:sldId id="1555" r:id="rId97"/>
    <p:sldId id="1601" r:id="rId98"/>
    <p:sldId id="1585" r:id="rId99"/>
    <p:sldId id="1586" r:id="rId100"/>
    <p:sldId id="1587" r:id="rId101"/>
    <p:sldId id="1588" r:id="rId102"/>
    <p:sldId id="1589" r:id="rId103"/>
    <p:sldId id="1590" r:id="rId104"/>
    <p:sldId id="1771" r:id="rId105"/>
    <p:sldId id="1772" r:id="rId106"/>
    <p:sldId id="1591" r:id="rId107"/>
    <p:sldId id="1592" r:id="rId108"/>
    <p:sldId id="1593" r:id="rId109"/>
    <p:sldId id="1594" r:id="rId110"/>
    <p:sldId id="1595" r:id="rId111"/>
    <p:sldId id="1596" r:id="rId112"/>
    <p:sldId id="1597" r:id="rId113"/>
    <p:sldId id="1598" r:id="rId114"/>
    <p:sldId id="1599" r:id="rId115"/>
    <p:sldId id="1600" r:id="rId116"/>
    <p:sldId id="1628" r:id="rId117"/>
    <p:sldId id="1638" r:id="rId118"/>
    <p:sldId id="1725" r:id="rId119"/>
    <p:sldId id="1726" r:id="rId120"/>
    <p:sldId id="1947" r:id="rId121"/>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84" autoAdjust="0"/>
    <p:restoredTop sz="94660" autoAdjust="0"/>
  </p:normalViewPr>
  <p:slideViewPr>
    <p:cSldViewPr>
      <p:cViewPr varScale="1">
        <p:scale>
          <a:sx n="88" d="100"/>
          <a:sy n="88" d="100"/>
        </p:scale>
        <p:origin x="-1842"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24"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802.11-17/0896r2</a:t>
            </a:r>
            <a:endParaRPr lang="en-US" dirty="0"/>
          </a:p>
        </p:txBody>
      </p:sp>
      <p:sp>
        <p:nvSpPr>
          <p:cNvPr id="3075" name="Rectangle 3"/>
          <p:cNvSpPr>
            <a:spLocks noGrp="1" noChangeArrowheads="1"/>
          </p:cNvSpPr>
          <p:nvPr>
            <p:ph type="dt" sz="quarter" idx="1"/>
          </p:nvPr>
        </p:nvSpPr>
        <p:spPr bwMode="auto">
          <a:xfrm>
            <a:off x="695325" y="177284"/>
            <a:ext cx="60593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Jul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802.11-17/0896r2</a:t>
            </a:r>
            <a:endParaRPr lang="en-US" dirty="0"/>
          </a:p>
        </p:txBody>
      </p:sp>
      <p:sp>
        <p:nvSpPr>
          <p:cNvPr id="2051" name="Rectangle 3"/>
          <p:cNvSpPr>
            <a:spLocks noGrp="1" noChangeArrowheads="1"/>
          </p:cNvSpPr>
          <p:nvPr>
            <p:ph type="dt" idx="1"/>
          </p:nvPr>
        </p:nvSpPr>
        <p:spPr bwMode="auto">
          <a:xfrm>
            <a:off x="654050" y="97909"/>
            <a:ext cx="60593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Jul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93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94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5</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6</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7</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8</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90057" y="363379"/>
            <a:ext cx="325544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802.11-17/1178r1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569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Sept 2017</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image" Target="../media/image17.wmf"/></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image" Target="../media/image17.wmf"/></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1/dcn/17/11-17-1198-00-0jtc-minutes-of-berlin-meeting-in-jul-2017.docx"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image" Target="../media/image19.wmf"/><Relationship Id="rId5" Type="http://schemas.openxmlformats.org/officeDocument/2006/relationships/oleObject" Target="../embeddings/oleObject19.bin"/><Relationship Id="rId4" Type="http://schemas.openxmlformats.org/officeDocument/2006/relationships/image" Target="../media/image18.wmf"/></Relationships>
</file>

<file path=ppt/slides/_rels/slide111.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17.vml"/><Relationship Id="rId5" Type="http://schemas.openxmlformats.org/officeDocument/2006/relationships/image" Target="../media/image20.wmf"/><Relationship Id="rId4" Type="http://schemas.openxmlformats.org/officeDocument/2006/relationships/oleObject" Target="../embeddings/oleObject20.bin"/></Relationships>
</file>

<file path=ppt/slides/_rels/slide112.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18.vml"/><Relationship Id="rId5" Type="http://schemas.openxmlformats.org/officeDocument/2006/relationships/image" Target="../media/image21.wmf"/><Relationship Id="rId4" Type="http://schemas.openxmlformats.org/officeDocument/2006/relationships/oleObject" Target="../embeddings/oleObject21.bin"/></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19.vml"/><Relationship Id="rId4" Type="http://schemas.openxmlformats.org/officeDocument/2006/relationships/image" Target="../media/image22.wmf"/></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xml"/><Relationship Id="rId1" Type="http://schemas.openxmlformats.org/officeDocument/2006/relationships/vmlDrawing" Target="../drawings/vmlDrawing20.vml"/><Relationship Id="rId4" Type="http://schemas.openxmlformats.org/officeDocument/2006/relationships/image" Target="../media/image23.wmf"/></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21.vml"/><Relationship Id="rId6" Type="http://schemas.openxmlformats.org/officeDocument/2006/relationships/image" Target="../media/image25.wmf"/><Relationship Id="rId5" Type="http://schemas.openxmlformats.org/officeDocument/2006/relationships/oleObject" Target="../embeddings/oleObject25.bin"/><Relationship Id="rId4" Type="http://schemas.openxmlformats.org/officeDocument/2006/relationships/image" Target="../media/image24.wmf"/></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22.vml"/><Relationship Id="rId4" Type="http://schemas.openxmlformats.org/officeDocument/2006/relationships/image" Target="../media/image26.wmf"/></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xml"/><Relationship Id="rId1" Type="http://schemas.openxmlformats.org/officeDocument/2006/relationships/vmlDrawing" Target="../drawings/vmlDrawing23.vml"/><Relationship Id="rId6" Type="http://schemas.openxmlformats.org/officeDocument/2006/relationships/image" Target="../media/image28.wmf"/><Relationship Id="rId5" Type="http://schemas.openxmlformats.org/officeDocument/2006/relationships/oleObject" Target="../embeddings/oleObject28.bin"/><Relationship Id="rId4" Type="http://schemas.openxmlformats.org/officeDocument/2006/relationships/image" Target="../media/image27.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2.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3.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5.wmf"/><Relationship Id="rId5" Type="http://schemas.openxmlformats.org/officeDocument/2006/relationships/oleObject" Target="../embeddings/oleObject6.bin"/><Relationship Id="rId4" Type="http://schemas.openxmlformats.org/officeDocument/2006/relationships/image" Target="../media/image4.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6.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7.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8.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9.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0.w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hyperlink" Target="https://mentor.ieee.org/802-ec/dcn/17/ec-17-0066-01-00EC-802-to-jtc1-sc6-wg1-liaison-statement.pdf" TargetMode="Externa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2.wmf"/></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3.w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s://mentor.ieee.org/802.11/dcn/17/11-17-0899-00-0jtc-proposed-ls-to-sc6-wrt-violation-allegation.docx" TargetMode="Externa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hyperlink" Target="http://iot.wapia.org/activitie/Union/detail_102259.shtml" TargetMode="External"/><Relationship Id="rId2" Type="http://schemas.openxmlformats.org/officeDocument/2006/relationships/hyperlink" Target="http://wapia.org/public/include/Hot92822.shtml" TargetMode="Externa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15.wmf"/><Relationship Id="rId5" Type="http://schemas.openxmlformats.org/officeDocument/2006/relationships/oleObject" Target="../embeddings/oleObject15.bin"/><Relationship Id="rId4" Type="http://schemas.openxmlformats.org/officeDocument/2006/relationships/image" Target="../media/image14.wmf"/></Relationships>
</file>

<file path=ppt/slides/_rels/slide8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hyperlink" Target="mailto:karen@randall-consulting.com" TargetMode="External"/><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 Id="rId4" Type="http://schemas.openxmlformats.org/officeDocument/2006/relationships/hyperlink" Target="mailto:dorothy.stanley@hpe.com" TargetMode="Externa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Sept 2017 </a:t>
            </a:r>
            <a:r>
              <a:rPr lang="en-US" dirty="0">
                <a:solidFill>
                  <a:schemeClr val="accent2">
                    <a:lumMod val="75000"/>
                  </a:schemeClr>
                </a:solidFill>
              </a:rPr>
              <a:t>agenda for </a:t>
            </a:r>
            <a:r>
              <a:rPr lang="en-US" dirty="0" smtClean="0">
                <a:solidFill>
                  <a:schemeClr val="accent2">
                    <a:lumMod val="75000"/>
                  </a:schemeClr>
                </a:solidFill>
              </a:rPr>
              <a:t>Hawaii</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16 August 2017</a:t>
            </a:r>
            <a:endParaRPr lang="en-US" b="0" dirty="0" smtClean="0">
              <a:solidFill>
                <a:schemeClr val="accent2">
                  <a:lumMod val="50000"/>
                </a:schemeClr>
              </a:solidFill>
            </a:endParaRP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gridCol w="1924050"/>
                <a:gridCol w="1924050"/>
                <a:gridCol w="1924050"/>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10</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its Hawaii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Hawaii in Sept 2017, as documented on slide 9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101</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102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a:t>
            </a:r>
            <a:r>
              <a:rPr lang="en-AU" dirty="0" smtClean="0"/>
              <a:t>FDIS </a:t>
            </a:r>
            <a:r>
              <a:rPr lang="en-AU" dirty="0" smtClean="0">
                <a:solidFill>
                  <a:schemeClr val="accent6"/>
                </a:solidFill>
              </a:rPr>
              <a:t>passed on </a:t>
            </a:r>
            <a:r>
              <a:rPr lang="en-AU" dirty="0">
                <a:solidFill>
                  <a:schemeClr val="accent6"/>
                </a:solidFill>
              </a:rPr>
              <a:t>17 Aug </a:t>
            </a:r>
            <a:r>
              <a:rPr lang="en-AU" dirty="0" smtClean="0">
                <a:solidFill>
                  <a:schemeClr val="accent6"/>
                </a:solidFill>
              </a:rPr>
              <a:t>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a:solidFill>
                  <a:srgbClr val="000000"/>
                </a:solidFill>
              </a:rPr>
              <a:t>Staff will arrange publication</a:t>
            </a:r>
          </a:p>
          <a:p>
            <a:pPr lvl="2"/>
            <a:endParaRPr lang="en-AU" dirty="0">
              <a:solidFill>
                <a:srgbClr val="00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43935397"/>
              </p:ext>
            </p:extLst>
          </p:nvPr>
        </p:nvGraphicFramePr>
        <p:xfrm>
          <a:off x="4724400" y="4572000"/>
          <a:ext cx="914400" cy="771525"/>
        </p:xfrm>
        <a:graphic>
          <a:graphicData uri="http://schemas.openxmlformats.org/presentationml/2006/ole">
            <mc:AlternateContent xmlns:mc="http://schemas.openxmlformats.org/markup-compatibility/2006">
              <mc:Choice xmlns:v="urn:schemas-microsoft-com:vml" Requires="v">
                <p:oleObj spid="_x0000_s242024" name="Acrobat Document" showAsIcon="1" r:id="rId3" imgW="914400" imgH="771480" progId="AcroExch.Document.DC">
                  <p:embed/>
                </p:oleObj>
              </mc:Choice>
              <mc:Fallback>
                <p:oleObj name="Acrobat Document" showAsIcon="1" r:id="rId3" imgW="914400" imgH="771480" progId="AcroExch.Document.DC">
                  <p:embed/>
                  <p:pic>
                    <p:nvPicPr>
                      <p:cNvPr id="0" name=""/>
                      <p:cNvPicPr>
                        <a:picLocks noChangeAspect="1" noChangeArrowheads="1"/>
                      </p:cNvPicPr>
                      <p:nvPr/>
                    </p:nvPicPr>
                    <p:blipFill>
                      <a:blip r:embed="rId4"/>
                      <a:srcRect/>
                      <a:stretch>
                        <a:fillRect/>
                      </a:stretch>
                    </p:blipFill>
                    <p:spPr bwMode="auto">
                      <a:xfrm>
                        <a:off x="4724400" y="45720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dirty="0" smtClean="0"/>
              <a:t> </a:t>
            </a:r>
            <a:r>
              <a:rPr lang="en-AU" dirty="0" smtClean="0"/>
              <a:t>FDIS </a:t>
            </a:r>
            <a:r>
              <a:rPr lang="en-AU" dirty="0" smtClean="0">
                <a:solidFill>
                  <a:schemeClr val="accent6"/>
                </a:solidFill>
              </a:rPr>
              <a:t>passed on </a:t>
            </a:r>
            <a:r>
              <a:rPr lang="en-AU" dirty="0">
                <a:solidFill>
                  <a:schemeClr val="accent6"/>
                </a:solidFill>
              </a:rPr>
              <a:t>17 Aug 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smtClean="0">
                <a:solidFill>
                  <a:srgbClr val="000000"/>
                </a:solidFill>
              </a:rPr>
              <a:t>Staff will arrange publication</a:t>
            </a:r>
            <a:endParaRPr lang="en-AU" dirty="0">
              <a:solidFill>
                <a:srgbClr val="000000"/>
              </a:solidFill>
            </a:endParaRPr>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5181727"/>
              </p:ext>
            </p:extLst>
          </p:nvPr>
        </p:nvGraphicFramePr>
        <p:xfrm>
          <a:off x="4724400" y="4572000"/>
          <a:ext cx="914400" cy="771525"/>
        </p:xfrm>
        <a:graphic>
          <a:graphicData uri="http://schemas.openxmlformats.org/presentationml/2006/ole">
            <mc:AlternateContent xmlns:mc="http://schemas.openxmlformats.org/markup-compatibility/2006">
              <mc:Choice xmlns:v="urn:schemas-microsoft-com:vml" Requires="v">
                <p:oleObj spid="_x0000_s243048"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4724400" y="4572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Berlin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Berlin, in July 2017, as documented in </a:t>
            </a:r>
            <a:r>
              <a:rPr lang="en-AU" i="1" dirty="0" smtClean="0">
                <a:solidFill>
                  <a:srgbClr val="FF0000"/>
                </a:solidFill>
                <a:hlinkClick r:id="rId3"/>
              </a:rPr>
              <a:t>11-17-1198-00</a:t>
            </a:r>
            <a:endParaRPr lang="en-AU" i="1" dirty="0" smtClean="0">
              <a:solidFill>
                <a:srgbClr val="FF0000"/>
              </a:solidFill>
            </a:endParaRP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graphicFrame>
        <p:nvGraphicFramePr>
          <p:cNvPr id="3" name="Object 2"/>
          <p:cNvGraphicFramePr>
            <a:graphicFrameLocks noChangeAspect="1"/>
          </p:cNvGraphicFramePr>
          <p:nvPr>
            <p:extLst>
              <p:ext uri="{D42A27DB-BD31-4B8C-83A1-F6EECF244321}">
                <p14:modId xmlns:p14="http://schemas.microsoft.com/office/powerpoint/2010/main" val="3567165876"/>
              </p:ext>
            </p:extLst>
          </p:nvPr>
        </p:nvGraphicFramePr>
        <p:xfrm>
          <a:off x="16625" y="2438400"/>
          <a:ext cx="914400" cy="771525"/>
        </p:xfrm>
        <a:graphic>
          <a:graphicData uri="http://schemas.openxmlformats.org/presentationml/2006/ole">
            <mc:AlternateContent xmlns:mc="http://schemas.openxmlformats.org/markup-compatibility/2006">
              <mc:Choice xmlns:v="urn:schemas-microsoft-com:vml" Requires="v">
                <p:oleObj spid="_x0000_s260465"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6625" y="2438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683687627"/>
              </p:ext>
            </p:extLst>
          </p:nvPr>
        </p:nvGraphicFramePr>
        <p:xfrm>
          <a:off x="-4156" y="3505200"/>
          <a:ext cx="914400" cy="771525"/>
        </p:xfrm>
        <a:graphic>
          <a:graphicData uri="http://schemas.openxmlformats.org/presentationml/2006/ole">
            <mc:AlternateContent xmlns:mc="http://schemas.openxmlformats.org/markup-compatibility/2006">
              <mc:Choice xmlns:v="urn:schemas-microsoft-com:vml" Requires="v">
                <p:oleObj spid="_x0000_s260466"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4156" y="3505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111</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3"/>
              </a:rPr>
              <a:t>Pre-ballot </a:t>
            </a:r>
            <a:r>
              <a:rPr lang="en-AU" dirty="0">
                <a:hlinkClick r:id="rId3"/>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923477449"/>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224954"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112</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3"/>
              </a:rPr>
              <a:t>Pre-ballot </a:t>
            </a:r>
            <a:r>
              <a:rPr lang="en-AU" dirty="0">
                <a:hlinkClick r:id="rId3"/>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255066040"/>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225978"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has been published as “Definitions </a:t>
            </a:r>
            <a:r>
              <a:rPr lang="en-AU" dirty="0"/>
              <a:t>for Ethernet — Part </a:t>
            </a:r>
            <a:r>
              <a:rPr lang="en-AU" dirty="0" smtClean="0"/>
              <a:t>3-1”</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graphicFrame>
        <p:nvGraphicFramePr>
          <p:cNvPr id="4" name="Object 3"/>
          <p:cNvGraphicFramePr>
            <a:graphicFrameLocks noChangeAspect="1"/>
          </p:cNvGraphicFramePr>
          <p:nvPr>
            <p:extLst>
              <p:ext uri="{D42A27DB-BD31-4B8C-83A1-F6EECF244321}">
                <p14:modId xmlns:p14="http://schemas.microsoft.com/office/powerpoint/2010/main" val="2942364077"/>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7002"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has been ratified as </a:t>
            </a:r>
            <a:r>
              <a:rPr lang="en-AU" kern="1200" dirty="0"/>
              <a:t>ISO/IEC/IEEE </a:t>
            </a:r>
            <a:r>
              <a:rPr lang="en-AU" dirty="0" smtClean="0"/>
              <a:t>8802-11:2015/</a:t>
            </a:r>
            <a:r>
              <a:rPr lang="en-AU" dirty="0" err="1" smtClean="0"/>
              <a:t>Amd</a:t>
            </a:r>
            <a:r>
              <a:rPr lang="en-AU" dirty="0" smtClean="0"/>
              <a:t> 4</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8027"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has </a:t>
            </a:r>
            <a:r>
              <a:rPr lang="en-GB" dirty="0"/>
              <a:t>been ratified as </a:t>
            </a:r>
            <a:r>
              <a:rPr lang="en-AU" dirty="0"/>
              <a:t>8802-11:2015/</a:t>
            </a:r>
            <a:r>
              <a:rPr lang="en-AU" dirty="0" err="1"/>
              <a:t>Amd</a:t>
            </a:r>
            <a:r>
              <a:rPr lang="en-AU" dirty="0"/>
              <a:t> 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ballot closes on 20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ballot passed on 2 Nov 2015 and comment response liaised </a:t>
            </a:r>
            <a:r>
              <a:rPr lang="en-GB" dirty="0"/>
              <a:t>i</a:t>
            </a:r>
            <a:r>
              <a:rPr lang="en-GB" dirty="0" smtClean="0"/>
              <a:t>n Jan 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16</a:t>
            </a:r>
            <a:fld id="{6840C84E-14C7-48AC-90D9-054B6866C0EE}" type="slidenum">
              <a:rPr lang="en-AU" smtClean="0"/>
              <a:t>117</a:t>
            </a:fld>
            <a:endParaRPr lang="en-AU" dirty="0" smtClean="0"/>
          </a:p>
          <a:p>
            <a:pPr lvl="1"/>
            <a:r>
              <a:rPr lang="en-AU" dirty="0" smtClean="0"/>
              <a:t>It is likely the final standard will be known as ISO/IEC/IEEE 8802</a:t>
            </a: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95020480"/>
              </p:ext>
            </p:extLst>
          </p:nvPr>
        </p:nvGraphicFramePr>
        <p:xfrm>
          <a:off x="0" y="3190875"/>
          <a:ext cx="914400" cy="771525"/>
        </p:xfrm>
        <a:graphic>
          <a:graphicData uri="http://schemas.openxmlformats.org/presentationml/2006/ole">
            <mc:AlternateContent xmlns:mc="http://schemas.openxmlformats.org/markup-compatibility/2006">
              <mc:Choice xmlns:v="urn:schemas-microsoft-com:vml" Requires="v">
                <p:oleObj spid="_x0000_s266409"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1908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26654211"/>
              </p:ext>
            </p:extLst>
          </p:nvPr>
        </p:nvGraphicFramePr>
        <p:xfrm>
          <a:off x="10886" y="5257800"/>
          <a:ext cx="914400" cy="771525"/>
        </p:xfrm>
        <a:graphic>
          <a:graphicData uri="http://schemas.openxmlformats.org/presentationml/2006/ole">
            <mc:AlternateContent xmlns:mc="http://schemas.openxmlformats.org/markup-compatibility/2006">
              <mc:Choice xmlns:v="urn:schemas-microsoft-com:vml" Requires="v">
                <p:oleObj spid="_x0000_s266410"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10886" y="5257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118</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38060"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12</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802-3-2015  is now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a:t>
            </a:r>
          </a:p>
          <a:p>
            <a:pPr lvl="1"/>
            <a:r>
              <a:rPr lang="en-AU" b="0" dirty="0" smtClean="0"/>
              <a:t>It has been published as of April 2017</a:t>
            </a:r>
            <a:endParaRPr lang="en-AU" b="0" dirty="0"/>
          </a:p>
          <a:p>
            <a:pPr marL="342900" lvl="1" indent="-342900">
              <a:buNone/>
            </a:pP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537824918"/>
              </p:ext>
            </p:extLst>
          </p:nvPr>
        </p:nvGraphicFramePr>
        <p:xfrm>
          <a:off x="7315200" y="4867275"/>
          <a:ext cx="914400" cy="771525"/>
        </p:xfrm>
        <a:graphic>
          <a:graphicData uri="http://schemas.openxmlformats.org/presentationml/2006/ole">
            <mc:AlternateContent xmlns:mc="http://schemas.openxmlformats.org/markup-compatibility/2006">
              <mc:Choice xmlns:v="urn:schemas-microsoft-com:vml" Requires="v">
                <p:oleObj spid="_x0000_s267436"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7315200" y="48672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722174106"/>
              </p:ext>
            </p:extLst>
          </p:nvPr>
        </p:nvGraphicFramePr>
        <p:xfrm>
          <a:off x="5029200" y="5486400"/>
          <a:ext cx="914400" cy="771525"/>
        </p:xfrm>
        <a:graphic>
          <a:graphicData uri="http://schemas.openxmlformats.org/presentationml/2006/ole">
            <mc:AlternateContent xmlns:mc="http://schemas.openxmlformats.org/markup-compatibility/2006">
              <mc:Choice xmlns:v="urn:schemas-microsoft-com:vml" Requires="v">
                <p:oleObj spid="_x0000_s267437"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5029200" y="5486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Except 802.16 …</a:t>
            </a:r>
          </a:p>
          <a:p>
            <a:pPr lvl="2"/>
            <a:r>
              <a:rPr lang="en-AU" dirty="0" smtClean="0"/>
              <a:t>… and including 802.21 as of Feb 2017</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88379"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 – except when we forget</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After the March 2017 </a:t>
            </a:r>
            <a:r>
              <a:rPr lang="en-AU" dirty="0"/>
              <a:t>plenary, the IEEE 802 </a:t>
            </a:r>
            <a:r>
              <a:rPr lang="en-AU" dirty="0" smtClean="0"/>
              <a:t>did not notify SC6 – oops!</a:t>
            </a:r>
          </a:p>
          <a:p>
            <a:pPr lvl="1"/>
            <a:r>
              <a:rPr lang="en-AU" dirty="0" smtClean="0"/>
              <a:t>However, a liaison will be sent after the July 2017 </a:t>
            </a:r>
            <a:r>
              <a:rPr lang="en-AU" dirty="0" smtClean="0"/>
              <a:t>plenary</a:t>
            </a:r>
          </a:p>
          <a:p>
            <a:pPr lvl="2"/>
            <a:r>
              <a:rPr lang="en-AU" dirty="0" smtClean="0">
                <a:solidFill>
                  <a:srgbClr val="FF0000"/>
                </a:solidFill>
              </a:rPr>
              <a:t>Checked </a:t>
            </a:r>
            <a:r>
              <a:rPr lang="en-AU" dirty="0">
                <a:solidFill>
                  <a:srgbClr val="FF0000"/>
                </a:solidFill>
              </a:rPr>
              <a:t>with John D'Ambrosia </a:t>
            </a:r>
            <a:r>
              <a:rPr lang="en-AU" dirty="0" smtClean="0">
                <a:solidFill>
                  <a:srgbClr val="FF0000"/>
                </a:solidFill>
              </a:rPr>
              <a:t>on 16 August 2017</a:t>
            </a:r>
            <a:endParaRPr lang="en-AU" dirty="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14</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1"/>
            <a:r>
              <a:rPr lang="en-AU" dirty="0" smtClean="0"/>
              <a:t>WG Chairs (and some others) will have management access, which will allow them to update the process steps</a:t>
            </a:r>
          </a:p>
          <a:p>
            <a:pPr lvl="2"/>
            <a:r>
              <a:rPr lang="en-AU" dirty="0" smtClean="0"/>
              <a:t>Training will be available to WG Chairs as they need to use the new tool</a:t>
            </a:r>
          </a:p>
          <a:p>
            <a:pPr lvl="2"/>
            <a:r>
              <a:rPr lang="en-AU" dirty="0"/>
              <a:t>Feb 2017: John D'Ambrosia </a:t>
            </a:r>
            <a:r>
              <a:rPr lang="en-AU" dirty="0" smtClean="0"/>
              <a:t>is developing some standard motion templates</a:t>
            </a:r>
          </a:p>
          <a:p>
            <a:pPr lvl="1"/>
            <a:r>
              <a:rPr lang="en-AU" dirty="0" smtClean="0"/>
              <a:t>Central </a:t>
            </a:r>
            <a:r>
              <a:rPr lang="en-AU" dirty="0"/>
              <a:t>Desktop </a:t>
            </a:r>
            <a:r>
              <a:rPr lang="en-AU" dirty="0" smtClean="0"/>
              <a:t>also contains links to various documents (update: Sept 16)  that explain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296495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23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78433"/>
              </p:ext>
            </p:extLst>
          </p:nvPr>
        </p:nvGraphicFramePr>
        <p:xfrm>
          <a:off x="762000" y="1600200"/>
          <a:ext cx="7620000" cy="4602480"/>
        </p:xfrm>
        <a:graphic>
          <a:graphicData uri="http://schemas.openxmlformats.org/drawingml/2006/table">
            <a:tbl>
              <a:tblPr firstRow="1" bandRow="1">
                <a:tableStyleId>{21E4AEA4-8DFA-4A89-87EB-49C32662AFE0}</a:tableStyleId>
              </a:tblPr>
              <a:tblGrid>
                <a:gridCol w="1371600"/>
                <a:gridCol w="2030186"/>
                <a:gridCol w="2109107"/>
                <a:gridCol w="2109107"/>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23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19756"/>
              </p:ext>
            </p:extLst>
          </p:nvPr>
        </p:nvGraphicFramePr>
        <p:xfrm>
          <a:off x="761999" y="1712148"/>
          <a:ext cx="7696200" cy="4477926"/>
        </p:xfrm>
        <a:graphic>
          <a:graphicData uri="http://schemas.openxmlformats.org/drawingml/2006/table">
            <a:tbl>
              <a:tblPr firstRow="1" bandRow="1">
                <a:tableStyleId>{21E4AEA4-8DFA-4A89-87EB-49C32662AFE0}</a:tableStyleId>
              </a:tblPr>
              <a:tblGrid>
                <a:gridCol w="1371601"/>
                <a:gridCol w="2064203"/>
                <a:gridCol w="2130198"/>
                <a:gridCol w="2130198"/>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a:t>
            </a:r>
            <a:r>
              <a:rPr lang="en-AU" dirty="0" smtClean="0">
                <a:solidFill>
                  <a:schemeClr val="accent6"/>
                </a:solidFill>
              </a:rPr>
              <a:t>nineteen </a:t>
            </a:r>
            <a:r>
              <a:rPr lang="en-AU" dirty="0" smtClean="0">
                <a:solidFill>
                  <a:schemeClr val="accent6"/>
                </a:solidFill>
              </a:rPr>
              <a:t>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916046036"/>
              </p:ext>
            </p:extLst>
          </p:nvPr>
        </p:nvGraphicFramePr>
        <p:xfrm>
          <a:off x="152399" y="1568640"/>
          <a:ext cx="8839199" cy="4603560"/>
        </p:xfrm>
        <a:graphic>
          <a:graphicData uri="http://schemas.openxmlformats.org/drawingml/2006/table">
            <a:tbl>
              <a:tblPr firstRow="1" bandRow="1">
                <a:tableStyleId>{21E4AEA4-8DFA-4A89-87EB-49C32662AFE0}</a:tableStyleId>
              </a:tblPr>
              <a:tblGrid>
                <a:gridCol w="1219201"/>
                <a:gridCol w="827314"/>
                <a:gridCol w="1132114"/>
                <a:gridCol w="1012372"/>
                <a:gridCol w="1295400"/>
                <a:gridCol w="1088570"/>
                <a:gridCol w="1132114"/>
                <a:gridCol w="1132114"/>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30320">
                <a:tc>
                  <a:txBody>
                    <a:bodyPr/>
                    <a:lstStyle/>
                    <a:p>
                      <a:r>
                        <a:rPr lang="en-AU" sz="1600" kern="1200" dirty="0" smtClean="0">
                          <a:solidFill>
                            <a:schemeClr val="dk1"/>
                          </a:solidFill>
                          <a:latin typeface="+mj-lt"/>
                          <a:ea typeface="+mn-ea"/>
                          <a:cs typeface="Arial" panose="020B0604020202020204" pitchFamily="34" charset="0"/>
                        </a:rPr>
                        <a:t>.1Qbv-2015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30</a:t>
                      </a:r>
                      <a:r>
                        <a:rPr lang="en-AU" sz="1600" b="0" baseline="0" dirty="0" smtClean="0">
                          <a:solidFill>
                            <a:schemeClr val="tx1"/>
                          </a:solidFill>
                          <a:latin typeface="+mj-lt"/>
                        </a:rPr>
                        <a:t> May 16</a:t>
                      </a:r>
                      <a:endParaRPr lang="en-AU" sz="1600" b="0" dirty="0" smtClean="0">
                        <a:solidFill>
                          <a:schemeClr val="tx1"/>
                        </a:solidFill>
                        <a:latin typeface="+mj-lt"/>
                      </a:endParaRPr>
                    </a:p>
                  </a:txBody>
                  <a:tcPr marL="0" marR="0" marT="468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17</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.1AB-2016</a:t>
                      </a:r>
                      <a:endParaRPr lang="en-AU" sz="1600" dirty="0">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D1.2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17</a:t>
                      </a:r>
                    </a:p>
                  </a:txBody>
                  <a:tcPr marL="115147" marR="115147"/>
                </a:tc>
              </a:tr>
              <a:tr h="330320">
                <a:tc>
                  <a:txBody>
                    <a:bodyPr/>
                    <a:lstStyle/>
                    <a:p>
                      <a:r>
                        <a:rPr lang="en-AU" sz="1600" dirty="0" smtClean="0">
                          <a:latin typeface="+mj-lt"/>
                          <a:cs typeface="Arial" panose="020B0604020202020204" pitchFamily="34" charset="0"/>
                        </a:rPr>
                        <a:t>.1Qca-2015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17</a:t>
                      </a:r>
                    </a:p>
                  </a:txBody>
                  <a:tcPr marL="115147" marR="115147"/>
                </a:tc>
              </a:tr>
              <a:tr h="330320">
                <a:tc>
                  <a:txBody>
                    <a:bodyPr/>
                    <a:lstStyle/>
                    <a:p>
                      <a:r>
                        <a:rPr lang="en-AU" sz="1600" dirty="0" smtClean="0">
                          <a:latin typeface="+mj-lt"/>
                        </a:rPr>
                        <a:t>.1Qbu</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 Feb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12</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17</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rPr>
                        <a:t>.1Qbz</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D2.3</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Feb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 </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12</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17</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rPr>
                        <a:t>.1AC-Rev</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24 May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17</a:t>
                      </a:r>
                    </a:p>
                  </a:txBody>
                  <a:tcPr marL="115147" marR="115147"/>
                </a:tc>
              </a:tr>
              <a:tr h="330320">
                <a:tc>
                  <a:txBody>
                    <a:bodyPr/>
                    <a:lstStyle/>
                    <a:p>
                      <a:r>
                        <a:rPr lang="en-AU" sz="1600" dirty="0" smtClean="0">
                          <a:latin typeface="+mj-lt"/>
                          <a:cs typeface="Arial" panose="020B0604020202020204" pitchFamily="34" charset="0"/>
                        </a:rPr>
                        <a:t>.1Qcd-2015</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May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23</a:t>
                      </a:r>
                      <a:r>
                        <a:rPr lang="en-AU" sz="1600" b="0" kern="1200" baseline="0" dirty="0" smtClean="0">
                          <a:solidFill>
                            <a:schemeClr val="tx1"/>
                          </a:solidFill>
                          <a:latin typeface="+mn-lt"/>
                          <a:ea typeface="+mn-ea"/>
                          <a:cs typeface="+mn-cs"/>
                        </a:rPr>
                        <a:t> Oct 16</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8</a:t>
                      </a:r>
                      <a:r>
                        <a:rPr lang="en-AU" sz="1600" b="0" baseline="0" dirty="0" smtClean="0">
                          <a:solidFill>
                            <a:schemeClr val="tx1"/>
                          </a:solidFill>
                          <a:latin typeface="+mj-lt"/>
                        </a:rPr>
                        <a:t> Sep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Nov</a:t>
                      </a:r>
                      <a:r>
                        <a:rPr lang="en-AU" sz="1600" b="0" baseline="0" smtClean="0">
                          <a:solidFill>
                            <a:schemeClr val="tx1"/>
                          </a:solidFill>
                          <a:latin typeface="+mj-lt"/>
                        </a:rPr>
                        <a:t> 16</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802d</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15</a:t>
                      </a:r>
                      <a:r>
                        <a:rPr lang="en-AU" sz="1600" b="0" kern="1200" baseline="0" dirty="0" smtClean="0">
                          <a:solidFill>
                            <a:schemeClr val="tx1"/>
                          </a:solidFill>
                          <a:latin typeface="+mn-lt"/>
                          <a:ea typeface="+mn-ea"/>
                          <a:cs typeface="+mn-cs"/>
                        </a:rPr>
                        <a:t> Jun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r>
              <a:tr h="330320">
                <a:tc>
                  <a:txBody>
                    <a:bodyPr/>
                    <a:lstStyle/>
                    <a:p>
                      <a:r>
                        <a:rPr lang="en-AU" sz="1600" dirty="0" smtClean="0">
                          <a:latin typeface="+mj-lt"/>
                          <a:cs typeface="Arial" panose="020B0604020202020204" pitchFamily="34" charset="0"/>
                        </a:rPr>
                        <a:t>.1AEcg</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D1.4</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7 </a:t>
                      </a:r>
                      <a:r>
                        <a:rPr lang="en-AU" sz="1600" b="0" kern="1200" baseline="0" dirty="0" smtClean="0">
                          <a:solidFill>
                            <a:schemeClr val="tx1"/>
                          </a:solidFill>
                          <a:latin typeface="+mn-lt"/>
                          <a:ea typeface="+mn-ea"/>
                          <a:cs typeface="+mn-cs"/>
                        </a:rPr>
                        <a:t>Sep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a:t>
            </a:r>
            <a:r>
              <a:rPr lang="en-AU" dirty="0" smtClean="0">
                <a:solidFill>
                  <a:schemeClr val="accent6"/>
                </a:solidFill>
              </a:rPr>
              <a:t>nine</a:t>
            </a:r>
            <a:r>
              <a:rPr lang="en-AU" dirty="0" smtClean="0">
                <a:solidFill>
                  <a:schemeClr val="accent6"/>
                </a:solidFill>
              </a:rPr>
              <a:t>teen </a:t>
            </a:r>
            <a:r>
              <a:rPr lang="en-AU" dirty="0" smtClean="0">
                <a:solidFill>
                  <a:schemeClr val="accent6"/>
                </a:solidFill>
              </a:rPr>
              <a:t>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900815735"/>
              </p:ext>
            </p:extLst>
          </p:nvPr>
        </p:nvGraphicFramePr>
        <p:xfrm>
          <a:off x="152399" y="1583880"/>
          <a:ext cx="8839199" cy="2926080"/>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30320">
                <a:tc>
                  <a:txBody>
                    <a:bodyPr/>
                    <a:lstStyle/>
                    <a:p>
                      <a:r>
                        <a:rPr lang="en-GB" sz="1600" dirty="0" smtClean="0"/>
                        <a:t>.1Q-Cor 1</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Mar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17</a:t>
                      </a:r>
                    </a:p>
                  </a:txBody>
                  <a:tcPr marL="115147" marR="115147"/>
                </a:tc>
              </a:tr>
              <a:tr h="330320">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.1AX-Cor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Jul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r>
              <a:tr h="330320">
                <a:tc>
                  <a:txBody>
                    <a:bodyPr/>
                    <a:lstStyle/>
                    <a:p>
                      <a:r>
                        <a:rPr lang="en-AU" sz="1600" dirty="0" smtClean="0">
                          <a:latin typeface="+mj-lt"/>
                          <a:cs typeface="Arial" panose="020B0604020202020204" pitchFamily="34" charset="0"/>
                        </a:rPr>
                        <a:t>.1Q-REV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.1Qcc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.1Qcp</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.1AR-Rec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endParaRPr lang="en-AU" sz="1600" b="0" dirty="0" smtClean="0">
                        <a:solidFill>
                          <a:schemeClr val="tx1"/>
                        </a:solidFill>
                        <a:latin typeface="+mj-lt"/>
                      </a:endParaRPr>
                    </a:p>
                  </a:txBody>
                  <a:tcPr marL="115147" marR="115147"/>
                </a:tc>
              </a:tr>
            </a:tbl>
          </a:graphicData>
        </a:graphic>
      </p:graphicFrame>
    </p:spTree>
    <p:extLst>
      <p:ext uri="{BB962C8B-B14F-4D97-AF65-F5344CB8AC3E}">
        <p14:creationId xmlns:p14="http://schemas.microsoft.com/office/powerpoint/2010/main" val="3547861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Hawaii in Sept 2016</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FDIS ballot passed and is waiting for publication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Only one </a:t>
            </a:r>
            <a:r>
              <a:rPr lang="en-AU" dirty="0" smtClean="0"/>
              <a:t>comment (from China NB) that </a:t>
            </a:r>
            <a:r>
              <a:rPr lang="en-AU" dirty="0"/>
              <a:t>needs a </a:t>
            </a:r>
            <a:r>
              <a:rPr lang="en-AU" dirty="0" smtClean="0"/>
              <a:t>response</a:t>
            </a:r>
          </a:p>
          <a:p>
            <a:pPr lvl="2"/>
            <a:r>
              <a:rPr lang="en-AU" dirty="0" smtClean="0"/>
              <a:t>A response was approved in July 2016 </a:t>
            </a:r>
            <a:r>
              <a:rPr lang="en-AU" dirty="0"/>
              <a:t>and liaised in </a:t>
            </a:r>
            <a:r>
              <a:rPr lang="en-AU" dirty="0" smtClean="0"/>
              <a:t>Oct 2016 (see N16486)</a:t>
            </a:r>
          </a:p>
          <a:p>
            <a:r>
              <a:rPr lang="en-AU" dirty="0" smtClean="0"/>
              <a:t>FDIS ballot: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p>
          <a:p>
            <a:pPr lvl="1"/>
            <a:r>
              <a:rPr lang="en-AU" dirty="0"/>
              <a:t>802.1Qbv </a:t>
            </a:r>
            <a:r>
              <a:rPr lang="en-AU" dirty="0" smtClean="0"/>
              <a:t>passed FDIS ballot on </a:t>
            </a:r>
            <a:r>
              <a:rPr lang="en-AU" dirty="0"/>
              <a:t>18 April 2017 </a:t>
            </a:r>
            <a:r>
              <a:rPr lang="en-AU" dirty="0" smtClean="0"/>
              <a:t>(N16613)</a:t>
            </a:r>
          </a:p>
          <a:p>
            <a:pPr lvl="2"/>
            <a:r>
              <a:rPr lang="en-AU" dirty="0" smtClean="0"/>
              <a:t>Passed 15/1/17</a:t>
            </a:r>
            <a:endParaRPr lang="en-AU" dirty="0"/>
          </a:p>
          <a:p>
            <a:pPr lvl="1"/>
            <a:r>
              <a:rPr lang="en-AU" dirty="0" smtClean="0"/>
              <a:t>China </a:t>
            </a:r>
            <a:r>
              <a:rPr lang="en-AU" dirty="0"/>
              <a:t>NB </a:t>
            </a:r>
            <a:r>
              <a:rPr lang="en-AU" dirty="0" smtClean="0"/>
              <a:t>voted “no” </a:t>
            </a:r>
            <a:r>
              <a:rPr lang="en-AU" dirty="0"/>
              <a:t>with one </a:t>
            </a:r>
            <a:r>
              <a:rPr lang="en-AU" dirty="0" smtClean="0"/>
              <a:t>comment</a:t>
            </a:r>
          </a:p>
          <a:p>
            <a:pPr lvl="2"/>
            <a:r>
              <a:rPr lang="en-AU" dirty="0" smtClean="0"/>
              <a:t>Response (N16687) was liaised in July </a:t>
            </a:r>
            <a:r>
              <a:rPr lang="en-AU" dirty="0" smtClean="0"/>
              <a:t>2017</a:t>
            </a:r>
          </a:p>
          <a:p>
            <a:pPr lvl="2"/>
            <a:r>
              <a:rPr lang="en-AU" dirty="0" smtClean="0">
                <a:solidFill>
                  <a:srgbClr val="FF0000"/>
                </a:solidFill>
              </a:rPr>
              <a:t>Publication? Asked Jodi in August 2017</a:t>
            </a:r>
            <a:endParaRPr lang="en-AU" dirty="0">
              <a:solidFill>
                <a:srgbClr val="FF0000"/>
              </a:solidFill>
            </a:endParaRPr>
          </a:p>
          <a:p>
            <a:endParaRPr lang="en-AU" dirty="0"/>
          </a:p>
        </p:txBody>
      </p:sp>
    </p:spTree>
    <p:extLst>
      <p:ext uri="{BB962C8B-B14F-4D97-AF65-F5344CB8AC3E}">
        <p14:creationId xmlns:p14="http://schemas.microsoft.com/office/powerpoint/2010/main" val="8850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a:t>
            </a:r>
            <a:r>
              <a:rPr lang="en-AU" dirty="0"/>
              <a:t>FDIS ballot passed and is waiting for publication</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21</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&amp; response liaised</a:t>
            </a:r>
            <a:endParaRPr lang="en-AU" dirty="0">
              <a:solidFill>
                <a:schemeClr val="accent2"/>
              </a:solidFill>
            </a:endParaRPr>
          </a:p>
          <a:p>
            <a:pPr lvl="1"/>
            <a:r>
              <a:rPr lang="en-AU" dirty="0" smtClean="0"/>
              <a:t>802.1QAB-2016 passed </a:t>
            </a:r>
            <a:r>
              <a:rPr lang="en-AU" dirty="0"/>
              <a:t>FDIS ballot on 11 April </a:t>
            </a:r>
            <a:r>
              <a:rPr lang="en-AU" dirty="0" smtClean="0"/>
              <a:t>2017 </a:t>
            </a:r>
            <a:r>
              <a:rPr lang="en-AU" dirty="0"/>
              <a:t>(N16604)</a:t>
            </a:r>
            <a:endParaRPr lang="en-AU" dirty="0" smtClean="0"/>
          </a:p>
          <a:p>
            <a:pPr lvl="2"/>
            <a:r>
              <a:rPr lang="en-AU" dirty="0" smtClean="0"/>
              <a:t>Passed 14/1/20</a:t>
            </a:r>
          </a:p>
          <a:p>
            <a:pPr lvl="1"/>
            <a:r>
              <a:rPr lang="en-AU" dirty="0" smtClean="0"/>
              <a:t>China NB voted “no” vote with one comment </a:t>
            </a:r>
          </a:p>
          <a:p>
            <a:pPr lvl="2"/>
            <a:r>
              <a:rPr lang="en-AU" dirty="0" smtClean="0"/>
              <a:t>Response </a:t>
            </a:r>
            <a:r>
              <a:rPr lang="en-AU" dirty="0"/>
              <a:t>(N16687) was </a:t>
            </a:r>
            <a:r>
              <a:rPr lang="en-AU" dirty="0" smtClean="0"/>
              <a:t>liaised in </a:t>
            </a:r>
            <a:r>
              <a:rPr lang="en-AU" dirty="0"/>
              <a:t>July </a:t>
            </a:r>
            <a:r>
              <a:rPr lang="en-AU" dirty="0" smtClean="0"/>
              <a:t>2017</a:t>
            </a:r>
          </a:p>
          <a:p>
            <a:pPr lvl="2"/>
            <a:r>
              <a:rPr lang="en-AU" dirty="0">
                <a:solidFill>
                  <a:srgbClr val="FF0000"/>
                </a:solidFill>
              </a:rPr>
              <a:t>Publication</a:t>
            </a:r>
            <a:r>
              <a:rPr lang="en-AU" dirty="0" smtClean="0">
                <a:solidFill>
                  <a:srgbClr val="FF0000"/>
                </a:solidFill>
              </a:rPr>
              <a:t>? </a:t>
            </a:r>
            <a:r>
              <a:rPr lang="en-AU" dirty="0">
                <a:solidFill>
                  <a:srgbClr val="FF0000"/>
                </a:solidFill>
              </a:rPr>
              <a:t>Asked Jodi in August 2017</a:t>
            </a:r>
            <a:endParaRPr lang="en-AU" dirty="0"/>
          </a:p>
          <a:p>
            <a:endParaRPr lang="en-AU" dirty="0">
              <a:solidFill>
                <a:schemeClr val="accent2"/>
              </a:solidFill>
            </a:endParaRPr>
          </a:p>
          <a:p>
            <a:pPr lvl="1"/>
            <a:endParaRPr lang="en-AU" dirty="0" smtClean="0"/>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37630156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a:t>FDIS ballot passed and is waiting for publication</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a:solidFill>
                  <a:srgbClr val="00B050"/>
                </a:solidFill>
              </a:rPr>
              <a:t>passed &amp; response liaised</a:t>
            </a:r>
            <a:endParaRPr lang="en-AU" dirty="0" smtClean="0">
              <a:solidFill>
                <a:schemeClr val="accent6"/>
              </a:solidFill>
            </a:endParaRPr>
          </a:p>
          <a:p>
            <a:pPr lvl="1"/>
            <a:r>
              <a:rPr lang="en-AU" dirty="0"/>
              <a:t>802.1Qca-2015 </a:t>
            </a:r>
            <a:r>
              <a:rPr lang="en-AU" dirty="0" smtClean="0"/>
              <a:t>passed FDIS ballot on 18 April 2017 (N16612)</a:t>
            </a:r>
          </a:p>
          <a:p>
            <a:pPr lvl="2"/>
            <a:r>
              <a:rPr lang="en-AU" dirty="0" smtClean="0"/>
              <a:t>Passed 15/1/17 </a:t>
            </a:r>
          </a:p>
          <a:p>
            <a:pPr lvl="1"/>
            <a:r>
              <a:rPr lang="en-AU" dirty="0" smtClean="0"/>
              <a:t>China NB voted “no” with one comment</a:t>
            </a:r>
          </a:p>
          <a:p>
            <a:pPr lvl="2"/>
            <a:r>
              <a:rPr lang="en-AU" dirty="0"/>
              <a:t>Response (N16687) was liaised in July </a:t>
            </a:r>
            <a:r>
              <a:rPr lang="en-AU" dirty="0" smtClean="0"/>
              <a:t>2017</a:t>
            </a:r>
          </a:p>
          <a:p>
            <a:pPr lvl="2"/>
            <a:r>
              <a:rPr lang="en-AU" dirty="0">
                <a:solidFill>
                  <a:srgbClr val="FF0000"/>
                </a:solidFill>
              </a:rPr>
              <a:t>Publication</a:t>
            </a:r>
            <a:r>
              <a:rPr lang="en-AU" dirty="0" smtClean="0">
                <a:solidFill>
                  <a:srgbClr val="FF0000"/>
                </a:solidFill>
              </a:rPr>
              <a:t>? </a:t>
            </a:r>
            <a:r>
              <a:rPr lang="en-AU" dirty="0">
                <a:solidFill>
                  <a:srgbClr val="FF0000"/>
                </a:solidFill>
              </a:rPr>
              <a:t>Asked Jodi in August 2017</a:t>
            </a:r>
            <a:endParaRPr lang="en-AU" b="1" dirty="0"/>
          </a:p>
          <a:p>
            <a:endParaRPr lang="en-AU" dirty="0">
              <a:solidFill>
                <a:schemeClr val="accent2"/>
              </a:solidFill>
            </a:endParaRPr>
          </a:p>
          <a:p>
            <a:pPr lvl="1"/>
            <a:endParaRPr lang="en-AU" dirty="0" smtClean="0"/>
          </a:p>
        </p:txBody>
      </p:sp>
    </p:spTree>
    <p:extLst>
      <p:ext uri="{BB962C8B-B14F-4D97-AF65-F5344CB8AC3E}">
        <p14:creationId xmlns:p14="http://schemas.microsoft.com/office/powerpoint/2010/main" val="12231583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802.1Qbu FDIS ballot closes 12 Oct 2017</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no with one </a:t>
            </a:r>
            <a:r>
              <a:rPr lang="en-AU" dirty="0" smtClean="0"/>
              <a:t>comment</a:t>
            </a:r>
          </a:p>
          <a:p>
            <a:pPr lvl="2"/>
            <a:r>
              <a:rPr lang="en-AU" dirty="0" smtClean="0"/>
              <a:t>Response sent to China NB comments (N16601)</a:t>
            </a:r>
            <a:endParaRPr lang="en-AU" dirty="0"/>
          </a:p>
          <a:p>
            <a:r>
              <a:rPr lang="en-AU" dirty="0" smtClean="0"/>
              <a:t>FDIS ballot: </a:t>
            </a:r>
            <a:r>
              <a:rPr lang="en-AU" dirty="0" smtClean="0">
                <a:solidFill>
                  <a:schemeClr val="accent2"/>
                </a:solidFill>
              </a:rPr>
              <a:t>closes 12 Oct 2017</a:t>
            </a:r>
          </a:p>
        </p:txBody>
      </p:sp>
      <p:graphicFrame>
        <p:nvGraphicFramePr>
          <p:cNvPr id="2" name="Object 1"/>
          <p:cNvGraphicFramePr>
            <a:graphicFrameLocks noChangeAspect="1"/>
          </p:cNvGraphicFramePr>
          <p:nvPr>
            <p:extLst>
              <p:ext uri="{D42A27DB-BD31-4B8C-83A1-F6EECF244321}">
                <p14:modId xmlns:p14="http://schemas.microsoft.com/office/powerpoint/2010/main" val="3805919584"/>
              </p:ext>
            </p:extLst>
          </p:nvPr>
        </p:nvGraphicFramePr>
        <p:xfrm>
          <a:off x="5486400" y="4419600"/>
          <a:ext cx="914400" cy="771525"/>
        </p:xfrm>
        <a:graphic>
          <a:graphicData uri="http://schemas.openxmlformats.org/presentationml/2006/ole">
            <mc:AlternateContent xmlns:mc="http://schemas.openxmlformats.org/markup-compatibility/2006">
              <mc:Choice xmlns:v="urn:schemas-microsoft-com:vml" Requires="v">
                <p:oleObj spid="_x0000_s261289"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486400" y="4419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8224603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802.1Qbz </a:t>
            </a:r>
            <a:r>
              <a:rPr lang="en-AU" dirty="0"/>
              <a:t>FDIS ballot closes 12 Oct 2017</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a:solidFill>
                  <a:schemeClr val="accent2"/>
                </a:solidFill>
              </a:rPr>
              <a:t>closes 12 Oct 2017</a:t>
            </a:r>
            <a:endParaRPr lang="en-AU" dirty="0" smtClean="0">
              <a:solidFill>
                <a:schemeClr val="accent2"/>
              </a:solidFill>
            </a:endParaRPr>
          </a:p>
          <a:p>
            <a:endParaRPr lang="en-AU" dirty="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669048940"/>
              </p:ext>
            </p:extLst>
          </p:nvPr>
        </p:nvGraphicFramePr>
        <p:xfrm>
          <a:off x="6781800" y="4419600"/>
          <a:ext cx="914400" cy="771525"/>
        </p:xfrm>
        <a:graphic>
          <a:graphicData uri="http://schemas.openxmlformats.org/presentationml/2006/ole">
            <mc:AlternateContent xmlns:mc="http://schemas.openxmlformats.org/markup-compatibility/2006">
              <mc:Choice xmlns:v="urn:schemas-microsoft-com:vml" Requires="v">
                <p:oleObj spid="_x0000_s262313"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6781800" y="44196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761330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is waiting start of FDIS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liaised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no with one </a:t>
            </a:r>
            <a:r>
              <a:rPr lang="en-AU" dirty="0" smtClean="0"/>
              <a:t>comment</a:t>
            </a:r>
          </a:p>
          <a:p>
            <a:pPr lvl="2"/>
            <a:r>
              <a:rPr lang="en-AU" dirty="0"/>
              <a:t>Response (N16687) was liaised in July </a:t>
            </a:r>
            <a:r>
              <a:rPr lang="en-AU" dirty="0" smtClean="0"/>
              <a:t>2017</a:t>
            </a:r>
          </a:p>
          <a:p>
            <a:r>
              <a:rPr lang="en-AU" dirty="0" smtClean="0"/>
              <a:t>FDIS ballot: </a:t>
            </a:r>
            <a:r>
              <a:rPr lang="en-AU" dirty="0" smtClean="0">
                <a:solidFill>
                  <a:schemeClr val="accent2"/>
                </a:solidFill>
              </a:rPr>
              <a:t>waiting</a:t>
            </a:r>
          </a:p>
          <a:p>
            <a:pPr lvl="1"/>
            <a:r>
              <a:rPr lang="en-AU" dirty="0">
                <a:solidFill>
                  <a:srgbClr val="FF0000"/>
                </a:solidFill>
              </a:rPr>
              <a:t>Asked Jodi in August 2017</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25</a:t>
            </a:fld>
            <a:endParaRPr lang="en-US"/>
          </a:p>
        </p:txBody>
      </p:sp>
    </p:spTree>
    <p:extLst>
      <p:ext uri="{BB962C8B-B14F-4D97-AF65-F5344CB8AC3E}">
        <p14:creationId xmlns:p14="http://schemas.microsoft.com/office/powerpoint/2010/main" val="851874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FDIS ballot </a:t>
            </a:r>
            <a:r>
              <a:rPr lang="en-AU" dirty="0" smtClean="0"/>
              <a:t>closed 8 Sept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no with one </a:t>
            </a:r>
            <a:r>
              <a:rPr lang="en-AU" dirty="0" smtClean="0"/>
              <a:t>comment</a:t>
            </a:r>
          </a:p>
          <a:p>
            <a:pPr lvl="2"/>
            <a:r>
              <a:rPr lang="en-AU" dirty="0" smtClean="0"/>
              <a:t>The response was sent in Nov 2016 (N16505)</a:t>
            </a:r>
          </a:p>
          <a:p>
            <a:r>
              <a:rPr lang="en-AU" dirty="0" smtClean="0"/>
              <a:t>FDIS ballot: </a:t>
            </a:r>
            <a:r>
              <a:rPr lang="en-AU" dirty="0" smtClean="0">
                <a:solidFill>
                  <a:schemeClr val="accent2"/>
                </a:solidFill>
              </a:rPr>
              <a:t>closes 8 Sept 2017</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26</a:t>
            </a:fld>
            <a:endParaRPr lang="en-US"/>
          </a:p>
        </p:txBody>
      </p:sp>
    </p:spTree>
    <p:extLst>
      <p:ext uri="{BB962C8B-B14F-4D97-AF65-F5344CB8AC3E}">
        <p14:creationId xmlns:p14="http://schemas.microsoft.com/office/powerpoint/2010/main" val="41982445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a:t>
            </a:r>
            <a:r>
              <a:rPr lang="en-AU" dirty="0"/>
              <a:t>60-day ballot </a:t>
            </a:r>
            <a:r>
              <a:rPr lang="en-AU" dirty="0" smtClean="0"/>
              <a:t>is waiting for start of FDIS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 with no response required</a:t>
            </a:r>
            <a:endParaRPr lang="en-AU" dirty="0" smtClean="0">
              <a:solidFill>
                <a:schemeClr val="accent2"/>
              </a:solidFill>
            </a:endParaRPr>
          </a:p>
          <a:p>
            <a:pPr lvl="1"/>
            <a:r>
              <a:rPr lang="en-AU" dirty="0" smtClean="0"/>
              <a:t>802.1Qd passed </a:t>
            </a:r>
            <a:r>
              <a:rPr lang="en-AU" dirty="0"/>
              <a:t>60-day pre-ballot on </a:t>
            </a:r>
            <a:r>
              <a:rPr lang="en-AU" dirty="0" smtClean="0"/>
              <a:t>15 June 2017 (N16657)</a:t>
            </a:r>
            <a:endParaRPr lang="en-AU" dirty="0"/>
          </a:p>
          <a:p>
            <a:pPr lvl="2"/>
            <a:r>
              <a:rPr lang="en-AU" dirty="0"/>
              <a:t>Passed </a:t>
            </a:r>
            <a:r>
              <a:rPr lang="en-AU" dirty="0" smtClean="0"/>
              <a:t>9/0/11 </a:t>
            </a:r>
            <a:r>
              <a:rPr lang="en-AU" dirty="0"/>
              <a:t>on need for ISO standard</a:t>
            </a:r>
          </a:p>
          <a:p>
            <a:pPr lvl="2"/>
            <a:r>
              <a:rPr lang="en-AU" dirty="0"/>
              <a:t>Passed </a:t>
            </a:r>
            <a:r>
              <a:rPr lang="en-AU" dirty="0" smtClean="0"/>
              <a:t>9/0/11 </a:t>
            </a:r>
            <a:r>
              <a:rPr lang="en-AU" dirty="0"/>
              <a:t>on support for submission to FDIS </a:t>
            </a:r>
            <a:endParaRPr lang="en-AU" dirty="0" smtClean="0"/>
          </a:p>
          <a:p>
            <a:r>
              <a:rPr lang="en-AU" dirty="0" smtClean="0"/>
              <a:t>FDIS ballot: </a:t>
            </a:r>
            <a:r>
              <a:rPr lang="en-AU" dirty="0" smtClean="0">
                <a:solidFill>
                  <a:schemeClr val="accent2"/>
                </a:solidFill>
              </a:rPr>
              <a:t>waiting</a:t>
            </a:r>
          </a:p>
          <a:p>
            <a:pPr lvl="1"/>
            <a:r>
              <a:rPr lang="en-AU" dirty="0">
                <a:solidFill>
                  <a:srgbClr val="FF0000"/>
                </a:solidFill>
              </a:rPr>
              <a:t>Asked Jodi in August 2017</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27</a:t>
            </a:fld>
            <a:endParaRPr lang="en-US"/>
          </a:p>
        </p:txBody>
      </p:sp>
    </p:spTree>
    <p:extLst>
      <p:ext uri="{BB962C8B-B14F-4D97-AF65-F5344CB8AC3E}">
        <p14:creationId xmlns:p14="http://schemas.microsoft.com/office/powerpoint/2010/main" val="2752135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60-day ballot closes on 7 Sept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chemeClr val="accent2"/>
                </a:solidFill>
              </a:rPr>
              <a:t>closes 7 Sept 2017</a:t>
            </a:r>
          </a:p>
          <a:p>
            <a:pPr lvl="1"/>
            <a:r>
              <a:rPr lang="en-US" dirty="0" smtClean="0"/>
              <a:t>Was awaiting </a:t>
            </a:r>
            <a:r>
              <a:rPr lang="en-US" dirty="0"/>
              <a:t>publication of the standard to submit to JTC 1/SC 6 for the 60 day </a:t>
            </a:r>
            <a:r>
              <a:rPr lang="en-US" dirty="0" smtClean="0"/>
              <a:t>ballot –  w</a:t>
            </a:r>
            <a:r>
              <a:rPr lang="en-AU" dirty="0" smtClean="0"/>
              <a:t>as actually submitted in late June</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28</a:t>
            </a:fld>
            <a:endParaRPr lang="en-US"/>
          </a:p>
        </p:txBody>
      </p:sp>
    </p:spTree>
    <p:extLst>
      <p:ext uri="{BB962C8B-B14F-4D97-AF65-F5344CB8AC3E}">
        <p14:creationId xmlns:p14="http://schemas.microsoft.com/office/powerpoint/2010/main" val="19192855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smtClean="0">
                <a:solidFill>
                  <a:schemeClr val="accent2"/>
                </a:solidFill>
              </a:rPr>
              <a:t>waiting</a:t>
            </a:r>
          </a:p>
          <a:p>
            <a:pPr lvl="1"/>
            <a:r>
              <a:rPr lang="en-AU" dirty="0" smtClean="0"/>
              <a:t>Will be sent when published </a:t>
            </a:r>
            <a:r>
              <a:rPr lang="en-AU" dirty="0" smtClean="0"/>
              <a:t>soon</a:t>
            </a:r>
          </a:p>
          <a:p>
            <a:pPr lvl="2"/>
            <a:r>
              <a:rPr lang="en-AU" dirty="0">
                <a:solidFill>
                  <a:srgbClr val="FF0000"/>
                </a:solidFill>
              </a:rPr>
              <a:t>Asked Jodi in August 2017</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29</a:t>
            </a:fld>
            <a:endParaRPr lang="en-US"/>
          </a:p>
        </p:txBody>
      </p:sp>
    </p:spTree>
    <p:extLst>
      <p:ext uri="{BB962C8B-B14F-4D97-AF65-F5344CB8AC3E}">
        <p14:creationId xmlns:p14="http://schemas.microsoft.com/office/powerpoint/2010/main" val="191535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smtClean="0">
                <a:solidFill>
                  <a:schemeClr val="accent2"/>
                </a:solidFill>
              </a:rPr>
              <a:t>waiting</a:t>
            </a:r>
          </a:p>
          <a:p>
            <a:pPr lvl="1"/>
            <a:r>
              <a:rPr lang="en-AU" dirty="0" smtClean="0"/>
              <a:t>Will </a:t>
            </a:r>
            <a:r>
              <a:rPr lang="en-AU" dirty="0"/>
              <a:t>be sent when published </a:t>
            </a:r>
            <a:r>
              <a:rPr lang="en-AU" dirty="0" smtClean="0"/>
              <a:t>soon</a:t>
            </a:r>
          </a:p>
          <a:p>
            <a:pPr lvl="2"/>
            <a:r>
              <a:rPr lang="en-AU" dirty="0">
                <a:solidFill>
                  <a:srgbClr val="FF0000"/>
                </a:solidFill>
              </a:rPr>
              <a:t>Asked Jodi in August 2017</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30</a:t>
            </a:fld>
            <a:endParaRPr lang="en-US"/>
          </a:p>
        </p:txBody>
      </p:sp>
    </p:spTree>
    <p:extLst>
      <p:ext uri="{BB962C8B-B14F-4D97-AF65-F5344CB8AC3E}">
        <p14:creationId xmlns:p14="http://schemas.microsoft.com/office/powerpoint/2010/main" val="26258254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smtClean="0">
                <a:solidFill>
                  <a:schemeClr val="accent2"/>
                </a:solidFill>
              </a:rPr>
              <a:t>waiting</a:t>
            </a:r>
          </a:p>
          <a:p>
            <a:pPr lvl="1"/>
            <a:r>
              <a:rPr lang="en-AU" dirty="0" smtClean="0"/>
              <a:t>Will </a:t>
            </a:r>
            <a:r>
              <a:rPr lang="en-AU" dirty="0"/>
              <a:t>be sent when published </a:t>
            </a:r>
            <a:r>
              <a:rPr lang="en-AU" dirty="0" smtClean="0"/>
              <a:t>soon</a:t>
            </a:r>
          </a:p>
          <a:p>
            <a:pPr lvl="2"/>
            <a:r>
              <a:rPr lang="en-AU" dirty="0">
                <a:solidFill>
                  <a:srgbClr val="FF0000"/>
                </a:solidFill>
              </a:rPr>
              <a:t>Asked Jodi in August 2017</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31</a:t>
            </a:fld>
            <a:endParaRPr lang="en-US"/>
          </a:p>
        </p:txBody>
      </p:sp>
    </p:spTree>
    <p:extLst>
      <p:ext uri="{BB962C8B-B14F-4D97-AF65-F5344CB8AC3E}">
        <p14:creationId xmlns:p14="http://schemas.microsoft.com/office/powerpoint/2010/main" val="4548086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802.1Q-2014/</a:t>
            </a:r>
            <a:r>
              <a:rPr lang="en-GB" dirty="0" err="1"/>
              <a:t>Cor</a:t>
            </a:r>
            <a:r>
              <a:rPr lang="en-GB" dirty="0"/>
              <a:t> 1-2015</a:t>
            </a:r>
            <a:r>
              <a:rPr lang="en-AU" dirty="0" smtClean="0"/>
              <a:t> is waiting for publication</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a:t>
            </a:r>
            <a:r>
              <a:rPr lang="en-AU" dirty="0" smtClean="0">
                <a:solidFill>
                  <a:schemeClr val="accent2"/>
                </a:solidFill>
              </a:rPr>
              <a:t> but requires a response</a:t>
            </a: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their usual objection to the use of IEEE 802.1X based security</a:t>
            </a:r>
          </a:p>
          <a:p>
            <a:pPr lvl="2"/>
            <a:r>
              <a:rPr lang="en-AU" dirty="0"/>
              <a:t>Response (</a:t>
            </a:r>
            <a:r>
              <a:rPr lang="en-AU" dirty="0" smtClean="0"/>
              <a:t>N</a:t>
            </a:r>
            <a:r>
              <a:rPr lang="en-AU" dirty="0" smtClean="0"/>
              <a:t>16687</a:t>
            </a:r>
            <a:r>
              <a:rPr lang="en-AU" dirty="0" smtClean="0"/>
              <a:t>) </a:t>
            </a:r>
            <a:r>
              <a:rPr lang="en-AU" dirty="0"/>
              <a:t>was liaised in July </a:t>
            </a:r>
            <a:r>
              <a:rPr lang="en-AU" dirty="0" smtClean="0"/>
              <a:t>2017</a:t>
            </a:r>
          </a:p>
          <a:p>
            <a:pPr lvl="1"/>
            <a:r>
              <a:rPr lang="en-AU" dirty="0" smtClean="0">
                <a:solidFill>
                  <a:srgbClr val="FF0000"/>
                </a:solidFill>
              </a:rPr>
              <a:t>Published? </a:t>
            </a:r>
            <a:r>
              <a:rPr lang="en-AU" dirty="0">
                <a:solidFill>
                  <a:srgbClr val="FF0000"/>
                </a:solidFill>
              </a:rPr>
              <a:t>Asked Jodi in August 2017</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25677116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will be submitted to PSDO</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24496296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AU" dirty="0" smtClean="0"/>
              <a:t>is waiting for publication</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a:t>
            </a:r>
          </a:p>
          <a:p>
            <a:pPr lvl="1"/>
            <a:r>
              <a:rPr lang="en-GB" dirty="0" smtClean="0"/>
              <a:t>802.1AX-2014/Cor1 </a:t>
            </a:r>
            <a:r>
              <a:rPr lang="en-AU" dirty="0" smtClean="0"/>
              <a:t>passed 90-day FDIS </a:t>
            </a:r>
            <a:r>
              <a:rPr lang="en-AU" dirty="0"/>
              <a:t>on 20 July </a:t>
            </a:r>
            <a:r>
              <a:rPr lang="en-AU" dirty="0" smtClean="0"/>
              <a:t>2017 (N16684)</a:t>
            </a:r>
            <a:endParaRPr lang="en-AU" dirty="0"/>
          </a:p>
          <a:p>
            <a:pPr lvl="2"/>
            <a:r>
              <a:rPr lang="en-AU" dirty="0" smtClean="0"/>
              <a:t>Passed 10/0/10</a:t>
            </a:r>
          </a:p>
          <a:p>
            <a:pPr lvl="2"/>
            <a:r>
              <a:rPr lang="en-AU" dirty="0" smtClean="0"/>
              <a:t>There were no </a:t>
            </a:r>
            <a:r>
              <a:rPr lang="en-AU" dirty="0" smtClean="0"/>
              <a:t>comments</a:t>
            </a:r>
          </a:p>
          <a:p>
            <a:pPr lvl="1"/>
            <a:r>
              <a:rPr lang="en-AU" dirty="0" smtClean="0">
                <a:solidFill>
                  <a:srgbClr val="FF0000"/>
                </a:solidFill>
              </a:rPr>
              <a:t>Published? </a:t>
            </a:r>
            <a:r>
              <a:rPr lang="en-AU" dirty="0">
                <a:solidFill>
                  <a:srgbClr val="FF0000"/>
                </a:solidFill>
              </a:rPr>
              <a:t>Asked Jodi in August 2017</a:t>
            </a:r>
            <a:endParaRPr lang="en-AU" dirty="0" smtClean="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34186469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smtClean="0"/>
              <a:t>802.1Q-REV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802.1Q-REV/D2.0 </a:t>
            </a:r>
            <a:r>
              <a:rPr lang="en-AU" dirty="0" smtClean="0"/>
              <a:t>was liaised for information in Jul 2017 (</a:t>
            </a:r>
            <a:r>
              <a:rPr lang="en-AU" dirty="0" smtClean="0"/>
              <a:t>N</a:t>
            </a:r>
            <a:r>
              <a:rPr lang="en-AU" dirty="0" smtClean="0"/>
              <a:t>16688</a:t>
            </a:r>
            <a:r>
              <a:rPr lang="en-AU" dirty="0" smtClean="0"/>
              <a:t>)</a:t>
            </a:r>
            <a:endParaRPr lang="en-AU" dirty="0" smtClean="0"/>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35</a:t>
            </a:fld>
            <a:endParaRPr lang="en-US"/>
          </a:p>
        </p:txBody>
      </p:sp>
    </p:spTree>
    <p:extLst>
      <p:ext uri="{BB962C8B-B14F-4D97-AF65-F5344CB8AC3E}">
        <p14:creationId xmlns:p14="http://schemas.microsoft.com/office/powerpoint/2010/main" val="583702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smtClean="0"/>
              <a:t>802.1Qcc will be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smtClean="0"/>
              <a:t>Liaison of draft approved in July 2017</a:t>
            </a:r>
            <a:endParaRPr lang="en-AU" dirty="0" smtClean="0"/>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36</a:t>
            </a:fld>
            <a:endParaRPr lang="en-US"/>
          </a:p>
        </p:txBody>
      </p:sp>
    </p:spTree>
    <p:extLst>
      <p:ext uri="{BB962C8B-B14F-4D97-AF65-F5344CB8AC3E}">
        <p14:creationId xmlns:p14="http://schemas.microsoft.com/office/powerpoint/2010/main" val="30380581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smtClean="0"/>
              <a:t>802.1Qcp will be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smtClean="0"/>
              <a:t>Liaison of draft approved in July 2017</a:t>
            </a:r>
            <a:endParaRPr lang="en-AU" dirty="0" smtClean="0"/>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37</a:t>
            </a:fld>
            <a:endParaRPr lang="en-US"/>
          </a:p>
        </p:txBody>
      </p:sp>
    </p:spTree>
    <p:extLst>
      <p:ext uri="{BB962C8B-B14F-4D97-AF65-F5344CB8AC3E}">
        <p14:creationId xmlns:p14="http://schemas.microsoft.com/office/powerpoint/2010/main" val="26156431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smtClean="0"/>
              <a:t>802.1V will be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smtClean="0"/>
              <a:t>Liaison of draft approved in July 2017</a:t>
            </a:r>
            <a:endParaRPr lang="en-AU" dirty="0" smtClean="0"/>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38</a:t>
            </a:fld>
            <a:endParaRPr lang="en-US"/>
          </a:p>
        </p:txBody>
      </p:sp>
    </p:spTree>
    <p:extLst>
      <p:ext uri="{BB962C8B-B14F-4D97-AF65-F5344CB8AC3E}">
        <p14:creationId xmlns:p14="http://schemas.microsoft.com/office/powerpoint/2010/main" val="15826709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thirteen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02050210"/>
              </p:ext>
            </p:extLst>
          </p:nvPr>
        </p:nvGraphicFramePr>
        <p:xfrm>
          <a:off x="152399" y="1600200"/>
          <a:ext cx="8839199" cy="4937760"/>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290122">
                <a:tc>
                  <a:txBody>
                    <a:bodyPr/>
                    <a:lstStyle/>
                    <a:p>
                      <a:r>
                        <a:rPr lang="en-AU" sz="1600" dirty="0" smtClean="0">
                          <a:latin typeface="+mj-lt"/>
                          <a:cs typeface="Arial" panose="020B0604020202020204" pitchFamily="34" charset="0"/>
                        </a:rPr>
                        <a:t>.3bw</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D3.3</a:t>
                      </a:r>
                      <a:endParaRPr lang="en-AU" sz="1600" dirty="0">
                        <a:latin typeface="+mj-lt"/>
                      </a:endParaRPr>
                    </a:p>
                  </a:txBody>
                  <a:tcPr marL="115147" marR="115147"/>
                </a:tc>
                <a:tc>
                  <a:txBody>
                    <a:bodyPr/>
                    <a:lstStyle/>
                    <a:p>
                      <a:pPr algn="ctr"/>
                      <a:r>
                        <a:rPr lang="en-AU" sz="1600" dirty="0" smtClean="0">
                          <a:latin typeface="+mj-lt"/>
                        </a:rPr>
                        <a:t>Nov 15</a:t>
                      </a:r>
                      <a:endParaRPr lang="en-AU" sz="1600" dirty="0">
                        <a:latin typeface="+mj-lt"/>
                      </a:endParaRPr>
                    </a:p>
                  </a:txBody>
                  <a:tcPr marL="115147" marR="115147"/>
                </a:tc>
                <a:tc>
                  <a:txBody>
                    <a:bodyPr/>
                    <a:lstStyle/>
                    <a:p>
                      <a:pPr algn="ctr"/>
                      <a:r>
                        <a:rPr lang="en-AU" sz="1600" kern="1200" dirty="0" smtClean="0">
                          <a:solidFill>
                            <a:srgbClr val="00B050"/>
                          </a:solidFill>
                          <a:latin typeface="+mn-lt"/>
                          <a:ea typeface="+mn-ea"/>
                          <a:cs typeface="+mn-cs"/>
                        </a:rPr>
                        <a:t>Passed</a:t>
                      </a:r>
                      <a:endParaRPr lang="en-AU" sz="1600" dirty="0">
                        <a:solidFill>
                          <a:schemeClr val="accent2"/>
                        </a:solidFill>
                        <a:latin typeface="+mj-lt"/>
                      </a:endParaRPr>
                    </a:p>
                  </a:txBody>
                  <a:tcPr marL="115147" marR="115147"/>
                </a:tc>
                <a:tc>
                  <a:txBody>
                    <a:bodyPr/>
                    <a:lstStyle/>
                    <a:p>
                      <a:pPr algn="ctr"/>
                      <a:r>
                        <a:rPr lang="en-AU" sz="1600" dirty="0" smtClean="0">
                          <a:solidFill>
                            <a:schemeClr val="tx1"/>
                          </a:solidFill>
                          <a:latin typeface="+mj-lt"/>
                        </a:rPr>
                        <a:t>19</a:t>
                      </a:r>
                      <a:r>
                        <a:rPr lang="en-AU" sz="1600" baseline="0" dirty="0" smtClean="0">
                          <a:solidFill>
                            <a:schemeClr val="tx1"/>
                          </a:solidFill>
                          <a:latin typeface="+mj-lt"/>
                        </a:rPr>
                        <a:t> Sep 16 </a:t>
                      </a:r>
                      <a:endParaRPr lang="en-AU" sz="1600" dirty="0">
                        <a:solidFill>
                          <a:schemeClr val="tx1"/>
                        </a:solidFill>
                        <a:latin typeface="+mj-lt"/>
                      </a:endParaRPr>
                    </a:p>
                  </a:txBody>
                  <a:tcPr marL="0" marR="0"/>
                </a:tc>
                <a:tc>
                  <a:txBody>
                    <a:bodyPr/>
                    <a:lstStyle/>
                    <a:p>
                      <a:pPr algn="ctr"/>
                      <a:r>
                        <a:rPr lang="en-AU" sz="1600" kern="1200" dirty="0" smtClean="0">
                          <a:solidFill>
                            <a:schemeClr val="accent6"/>
                          </a:solidFill>
                          <a:latin typeface="+mn-lt"/>
                          <a:ea typeface="+mn-ea"/>
                          <a:cs typeface="+mn-cs"/>
                        </a:rPr>
                        <a:t>Closes</a:t>
                      </a:r>
                      <a:endParaRPr lang="en-AU" sz="1600" dirty="0">
                        <a:latin typeface="+mj-lt"/>
                      </a:endParaRPr>
                    </a:p>
                  </a:txBody>
                  <a:tcPr marL="115147" marR="115147"/>
                </a:tc>
                <a:tc>
                  <a:txBody>
                    <a:bodyPr/>
                    <a:lstStyle/>
                    <a:p>
                      <a:pPr algn="ctr"/>
                      <a:r>
                        <a:rPr lang="en-AU" sz="1600" dirty="0" smtClean="0">
                          <a:latin typeface="+mj-lt"/>
                        </a:rPr>
                        <a:t>11</a:t>
                      </a:r>
                      <a:r>
                        <a:rPr lang="en-AU" sz="1600" baseline="0" dirty="0" smtClean="0">
                          <a:latin typeface="+mj-lt"/>
                        </a:rPr>
                        <a:t> Sep 17</a:t>
                      </a:r>
                      <a:endParaRPr lang="en-AU" sz="1600" dirty="0">
                        <a:latin typeface="+mj-lt"/>
                      </a:endParaRPr>
                    </a:p>
                  </a:txBody>
                  <a:tcPr marL="0" marR="0"/>
                </a:tc>
                <a:tc>
                  <a:txBody>
                    <a:bodyPr/>
                    <a:lstStyle/>
                    <a:p>
                      <a:pPr algn="ctr"/>
                      <a:r>
                        <a:rPr lang="en-AU" sz="1600" dirty="0" smtClean="0">
                          <a:latin typeface="+mj-lt"/>
                        </a:rPr>
                        <a:t>Nov</a:t>
                      </a:r>
                      <a:r>
                        <a:rPr lang="en-AU" sz="1600" baseline="0" dirty="0" smtClean="0">
                          <a:latin typeface="+mj-lt"/>
                        </a:rPr>
                        <a:t> 16</a:t>
                      </a:r>
                      <a:endParaRPr lang="en-AU" sz="1600" dirty="0">
                        <a:latin typeface="+mj-lt"/>
                      </a:endParaRPr>
                    </a:p>
                  </a:txBody>
                  <a:tcPr marL="115147" marR="115147"/>
                </a:tc>
              </a:tr>
              <a:tr h="290122">
                <a:tc>
                  <a:txBody>
                    <a:bodyPr/>
                    <a:lstStyle/>
                    <a:p>
                      <a:r>
                        <a:rPr lang="en-GB" sz="1600" b="0" dirty="0" smtClean="0">
                          <a:solidFill>
                            <a:schemeClr val="tx1"/>
                          </a:solidFill>
                          <a:latin typeface="+mj-lt"/>
                        </a:rPr>
                        <a:t>.3bp</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tr>
              <a:tr h="29012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Jun</a:t>
                      </a:r>
                      <a:r>
                        <a:rPr lang="en-AU" sz="1600" kern="1200" baseline="0" dirty="0" smtClean="0">
                          <a:solidFill>
                            <a:schemeClr val="tx1"/>
                          </a:solidFill>
                          <a:latin typeface="+mn-lt"/>
                          <a:ea typeface="+mn-ea"/>
                          <a:cs typeface="+mn-cs"/>
                        </a:rPr>
                        <a:t> 17</a:t>
                      </a:r>
                      <a:endParaRPr lang="en-AU" sz="1600" b="0" dirty="0" smtClean="0">
                        <a:solidFill>
                          <a:schemeClr val="tx1"/>
                        </a:solidFill>
                        <a:latin typeface="+mj-lt"/>
                      </a:endParaRPr>
                    </a:p>
                  </a:txBody>
                  <a:tcPr marL="115147" marR="115147"/>
                </a:tc>
              </a:tr>
              <a:tr h="290122">
                <a:tc>
                  <a:txBody>
                    <a:bodyPr/>
                    <a:lstStyle/>
                    <a:p>
                      <a:r>
                        <a:rPr lang="en-GB" sz="1600" b="0" dirty="0" smtClean="0">
                          <a:solidFill>
                            <a:schemeClr val="tx1"/>
                          </a:solidFill>
                          <a:latin typeface="+mj-lt"/>
                        </a:rPr>
                        <a:t>.3bq</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tr>
              <a:tr h="290122">
                <a:tc>
                  <a:txBody>
                    <a:bodyPr/>
                    <a:lstStyle/>
                    <a:p>
                      <a:r>
                        <a:rPr lang="en-GB" sz="1600" b="0" dirty="0" smtClean="0">
                          <a:solidFill>
                            <a:schemeClr val="tx1"/>
                          </a:solidFill>
                          <a:latin typeface="+mj-lt"/>
                        </a:rPr>
                        <a:t>.3br</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Feb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dirty="0" smtClean="0">
                        <a:solidFill>
                          <a:schemeClr val="tx1"/>
                        </a:solidFill>
                        <a:latin typeface="+mj-lt"/>
                      </a:endParaRPr>
                    </a:p>
                  </a:txBody>
                  <a:tcPr marL="115147" marR="115147"/>
                </a:tc>
              </a:tr>
              <a:tr h="290122">
                <a:tc>
                  <a:txBody>
                    <a:bodyPr/>
                    <a:lstStyle/>
                    <a:p>
                      <a:r>
                        <a:rPr lang="en-GB" sz="1600" b="0" dirty="0" smtClean="0">
                          <a:solidFill>
                            <a:schemeClr val="tx1"/>
                          </a:solidFill>
                          <a:latin typeface="+mj-lt"/>
                        </a:rPr>
                        <a:t>.3by</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tr>
              <a:tr h="29012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 </a:t>
                      </a:r>
                      <a:r>
                        <a:rPr lang="en-AU" sz="1600" b="0" baseline="0" dirty="0" smtClean="0">
                          <a:solidFill>
                            <a:schemeClr val="tx1"/>
                          </a:solidFill>
                          <a:latin typeface="+mj-lt"/>
                        </a:rPr>
                        <a:t>Aug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29012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tx1"/>
                          </a:solidFill>
                          <a:latin typeface="+mj-lt"/>
                        </a:rPr>
                        <a:t>D3.2</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18 </a:t>
                      </a:r>
                      <a:r>
                        <a:rPr lang="en-AU" sz="1600" b="0" kern="1200" baseline="0" dirty="0" smtClean="0">
                          <a:solidFill>
                            <a:schemeClr val="tx1"/>
                          </a:solidFill>
                          <a:latin typeface="+mn-lt"/>
                          <a:ea typeface="+mn-ea"/>
                          <a:cs typeface="+mn-cs"/>
                        </a:rPr>
                        <a:t>Aug 17</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290122">
                <a:tc>
                  <a:txBody>
                    <a:bodyPr/>
                    <a:lstStyle/>
                    <a:p>
                      <a:r>
                        <a:rPr lang="en-GB" sz="1600" b="0" dirty="0" smtClean="0">
                          <a:solidFill>
                            <a:schemeClr val="tx1"/>
                          </a:solidFill>
                          <a:latin typeface="+mj-lt"/>
                        </a:rPr>
                        <a:t>.3bz</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16</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16 Feb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tr>
              <a:tr h="290122">
                <a:tc>
                  <a:txBody>
                    <a:bodyPr/>
                    <a:lstStyle/>
                    <a:p>
                      <a:r>
                        <a:rPr lang="en-GB" sz="1600" b="0" dirty="0" smtClean="0">
                          <a:solidFill>
                            <a:schemeClr val="tx1"/>
                          </a:solidFill>
                          <a:latin typeface="+mj-lt"/>
                        </a:rPr>
                        <a:t>.3/Cor1</a:t>
                      </a:r>
                    </a:p>
                  </a:txBody>
                  <a:tcPr/>
                </a:tc>
                <a:tc>
                  <a:txBody>
                    <a:bodyPr/>
                    <a:lstStyle/>
                    <a:p>
                      <a:pPr algn="ctr"/>
                      <a:r>
                        <a:rPr lang="en-GB" sz="1600" dirty="0" smtClean="0">
                          <a:solidFill>
                            <a:schemeClr val="tx1"/>
                          </a:solidFill>
                          <a:latin typeface="+mj-lt"/>
                        </a:rPr>
                        <a:t>D2.1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smtClean="0">
                          <a:solidFill>
                            <a:schemeClr val="tx1"/>
                          </a:solidFill>
                          <a:latin typeface="+mn-lt"/>
                          <a:ea typeface="+mn-ea"/>
                          <a:cs typeface="+mn-cs"/>
                        </a:rPr>
                        <a:t>n/a</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6"/>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290122">
                <a:tc>
                  <a:txBody>
                    <a:bodyPr/>
                    <a:lstStyle/>
                    <a:p>
                      <a:r>
                        <a:rPr lang="en-GB" sz="1600" b="0" dirty="0" smtClean="0">
                          <a:solidFill>
                            <a:schemeClr val="tx1"/>
                          </a:solidFill>
                          <a:latin typeface="+mj-lt"/>
                        </a:rPr>
                        <a:t>.3bs</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290122">
                <a:tc>
                  <a:txBody>
                    <a:bodyPr/>
                    <a:lstStyle/>
                    <a:p>
                      <a:r>
                        <a:rPr lang="en-GB" sz="1600" b="0" dirty="0" smtClean="0">
                          <a:solidFill>
                            <a:schemeClr val="tx1"/>
                          </a:solidFill>
                          <a:latin typeface="+mj-lt"/>
                        </a:rPr>
                        <a:t>.3cc</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39</a:t>
            </a:fld>
            <a:endParaRPr lang="en-US"/>
          </a:p>
        </p:txBody>
      </p:sp>
    </p:spTree>
    <p:extLst>
      <p:ext uri="{BB962C8B-B14F-4D97-AF65-F5344CB8AC3E}">
        <p14:creationId xmlns:p14="http://schemas.microsoft.com/office/powerpoint/2010/main" val="2794711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3004630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802.3bw FDIS ballot closes on 11 Sep 2017</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responses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smtClean="0"/>
              <a:t>Response sent to SC6 in Dec 2016 (see N16509)</a:t>
            </a:r>
          </a:p>
          <a:p>
            <a:r>
              <a:rPr lang="en-AU" dirty="0" smtClean="0"/>
              <a:t>FDIS ballot: </a:t>
            </a:r>
            <a:r>
              <a:rPr lang="en-AU" dirty="0" smtClean="0">
                <a:solidFill>
                  <a:schemeClr val="accent2"/>
                </a:solidFill>
              </a:rPr>
              <a:t>closes 11 Sep 2017</a:t>
            </a:r>
          </a:p>
        </p:txBody>
      </p:sp>
      <p:graphicFrame>
        <p:nvGraphicFramePr>
          <p:cNvPr id="2" name="Object 1"/>
          <p:cNvGraphicFramePr>
            <a:graphicFrameLocks noChangeAspect="1"/>
          </p:cNvGraphicFramePr>
          <p:nvPr>
            <p:extLst>
              <p:ext uri="{D42A27DB-BD31-4B8C-83A1-F6EECF244321}">
                <p14:modId xmlns:p14="http://schemas.microsoft.com/office/powerpoint/2010/main" val="1496238724"/>
              </p:ext>
            </p:extLst>
          </p:nvPr>
        </p:nvGraphicFramePr>
        <p:xfrm>
          <a:off x="5867400" y="4495800"/>
          <a:ext cx="914400" cy="771525"/>
        </p:xfrm>
        <a:graphic>
          <a:graphicData uri="http://schemas.openxmlformats.org/presentationml/2006/ole">
            <mc:AlternateContent xmlns:mc="http://schemas.openxmlformats.org/markup-compatibility/2006">
              <mc:Choice xmlns:v="urn:schemas-microsoft-com:vml" Requires="v">
                <p:oleObj spid="_x0000_s244070"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867400" y="4495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6762018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802.3bp is waiting for start of FDIS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smtClean="0"/>
              <a:t>FDIS ballot: </a:t>
            </a:r>
            <a:r>
              <a:rPr lang="en-AU" dirty="0" smtClean="0">
                <a:solidFill>
                  <a:schemeClr val="accent2"/>
                </a:solidFill>
              </a:rPr>
              <a:t>waiting</a:t>
            </a:r>
          </a:p>
          <a:p>
            <a:pPr lvl="1"/>
            <a:r>
              <a:rPr lang="en-AU" dirty="0">
                <a:solidFill>
                  <a:srgbClr val="FF0000"/>
                </a:solidFill>
              </a:rPr>
              <a:t>Asked Jodi in August 2017</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671310253"/>
              </p:ext>
            </p:extLst>
          </p:nvPr>
        </p:nvGraphicFramePr>
        <p:xfrm>
          <a:off x="5791200" y="4038600"/>
          <a:ext cx="914400" cy="771525"/>
        </p:xfrm>
        <a:graphic>
          <a:graphicData uri="http://schemas.openxmlformats.org/presentationml/2006/ole">
            <mc:AlternateContent xmlns:mc="http://schemas.openxmlformats.org/markup-compatibility/2006">
              <mc:Choice xmlns:v="urn:schemas-microsoft-com:vml" Requires="v">
                <p:oleObj spid="_x0000_s254344"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791200" y="4038600"/>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03249925"/>
              </p:ext>
            </p:extLst>
          </p:nvPr>
        </p:nvGraphicFramePr>
        <p:xfrm>
          <a:off x="6400800" y="4648200"/>
          <a:ext cx="914400" cy="771525"/>
        </p:xfrm>
        <a:graphic>
          <a:graphicData uri="http://schemas.openxmlformats.org/presentationml/2006/ole">
            <mc:AlternateContent xmlns:mc="http://schemas.openxmlformats.org/markup-compatibility/2006">
              <mc:Choice xmlns:v="urn:schemas-microsoft-com:vml" Requires="v">
                <p:oleObj spid="_x0000_s254345"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6400800" y="4648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828046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a:t>
            </a:r>
            <a:r>
              <a:rPr lang="en-AU" dirty="0"/>
              <a:t>is waiting for start of FDIS</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t>
            </a:r>
            <a:r>
              <a:rPr lang="en-AU" dirty="0">
                <a:solidFill>
                  <a:srgbClr val="00B050"/>
                </a:solidFill>
              </a:rPr>
              <a:t>with comments resolved</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smtClean="0">
                <a:solidFill>
                  <a:schemeClr val="accent2"/>
                </a:solidFill>
              </a:rPr>
              <a:t>waiting</a:t>
            </a:r>
          </a:p>
          <a:p>
            <a:pPr lvl="1"/>
            <a:r>
              <a:rPr lang="en-AU" dirty="0">
                <a:solidFill>
                  <a:srgbClr val="FF0000"/>
                </a:solidFill>
              </a:rPr>
              <a:t>Asked Jodi in August 2017</a:t>
            </a:r>
            <a:endParaRPr lang="en-AU" dirty="0"/>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802.3bq FDIS ballot closes on 18 Oct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chemeClr val="accent2"/>
                </a:solidFill>
              </a:rPr>
              <a:t>closes </a:t>
            </a:r>
            <a:r>
              <a:rPr lang="en-AU" dirty="0" smtClean="0">
                <a:solidFill>
                  <a:schemeClr val="accent2"/>
                </a:solidFill>
              </a:rPr>
              <a:t>18 </a:t>
            </a:r>
            <a:r>
              <a:rPr lang="en-AU" dirty="0">
                <a:solidFill>
                  <a:schemeClr val="accent2"/>
                </a:solidFill>
              </a:rPr>
              <a:t>Oct </a:t>
            </a:r>
            <a:r>
              <a:rPr lang="en-AU" dirty="0" smtClean="0">
                <a:solidFill>
                  <a:schemeClr val="accent2"/>
                </a:solidFill>
              </a:rPr>
              <a:t>2017</a:t>
            </a:r>
            <a:endParaRPr lang="en-AU" dirty="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52057530"/>
              </p:ext>
            </p:extLst>
          </p:nvPr>
        </p:nvGraphicFramePr>
        <p:xfrm>
          <a:off x="6629400" y="4343400"/>
          <a:ext cx="914400" cy="771525"/>
        </p:xfrm>
        <a:graphic>
          <a:graphicData uri="http://schemas.openxmlformats.org/presentationml/2006/ole">
            <mc:AlternateContent xmlns:mc="http://schemas.openxmlformats.org/markup-compatibility/2006">
              <mc:Choice xmlns:v="urn:schemas-microsoft-com:vml" Requires="v">
                <p:oleObj spid="_x0000_s255191"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6629400" y="4343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4754094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802.3br </a:t>
            </a:r>
            <a:r>
              <a:rPr lang="en-AU" dirty="0"/>
              <a:t>FDIS ballot closes on </a:t>
            </a:r>
            <a:r>
              <a:rPr lang="en-AU" dirty="0" smtClean="0"/>
              <a:t>11 Oct </a:t>
            </a:r>
            <a:r>
              <a:rPr lang="en-AU" dirty="0"/>
              <a:t>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chemeClr val="accent2"/>
                </a:solidFill>
              </a:rPr>
              <a:t>closes </a:t>
            </a:r>
            <a:r>
              <a:rPr lang="en-AU" dirty="0" smtClean="0">
                <a:solidFill>
                  <a:schemeClr val="accent2"/>
                </a:solidFill>
              </a:rPr>
              <a:t>11 Oct 2017</a:t>
            </a:r>
            <a:endParaRPr lang="en-AU" dirty="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24233358"/>
              </p:ext>
            </p:extLst>
          </p:nvPr>
        </p:nvGraphicFramePr>
        <p:xfrm>
          <a:off x="5791200" y="4038600"/>
          <a:ext cx="914400" cy="771525"/>
        </p:xfrm>
        <a:graphic>
          <a:graphicData uri="http://schemas.openxmlformats.org/presentationml/2006/ole">
            <mc:AlternateContent xmlns:mc="http://schemas.openxmlformats.org/markup-compatibility/2006">
              <mc:Choice xmlns:v="urn:schemas-microsoft-com:vml" Requires="v">
                <p:oleObj spid="_x0000_s258261"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791200" y="4038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6322161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802.3by </a:t>
            </a:r>
            <a:r>
              <a:rPr lang="en-AU" dirty="0"/>
              <a:t>FDIS ballot closes on </a:t>
            </a:r>
            <a:r>
              <a:rPr lang="en-AU" dirty="0" smtClean="0"/>
              <a:t>18 </a:t>
            </a:r>
            <a:r>
              <a:rPr lang="en-AU" dirty="0"/>
              <a:t>Oct 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chemeClr val="accent2"/>
                </a:solidFill>
              </a:rPr>
              <a:t>closes </a:t>
            </a:r>
            <a:r>
              <a:rPr lang="en-AU" dirty="0" smtClean="0">
                <a:solidFill>
                  <a:schemeClr val="accent2"/>
                </a:solidFill>
              </a:rPr>
              <a:t>18 </a:t>
            </a:r>
            <a:r>
              <a:rPr lang="en-AU" dirty="0">
                <a:solidFill>
                  <a:schemeClr val="accent2"/>
                </a:solidFill>
              </a:rPr>
              <a:t>Oct </a:t>
            </a:r>
            <a:r>
              <a:rPr lang="en-AU" dirty="0" smtClean="0">
                <a:solidFill>
                  <a:schemeClr val="accent2"/>
                </a:solidFill>
              </a:rPr>
              <a:t>2017</a:t>
            </a:r>
            <a:endParaRPr lang="en-AU" dirty="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934989990"/>
              </p:ext>
            </p:extLst>
          </p:nvPr>
        </p:nvGraphicFramePr>
        <p:xfrm>
          <a:off x="5867400" y="4038600"/>
          <a:ext cx="914400" cy="771525"/>
        </p:xfrm>
        <a:graphic>
          <a:graphicData uri="http://schemas.openxmlformats.org/presentationml/2006/ole">
            <mc:AlternateContent xmlns:mc="http://schemas.openxmlformats.org/markup-compatibility/2006">
              <mc:Choice xmlns:v="urn:schemas-microsoft-com:vml" Requires="v">
                <p:oleObj spid="_x0000_s256214"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867400" y="4038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8817606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a:t>
            </a:r>
            <a:r>
              <a:rPr lang="en-AU" dirty="0" smtClean="0"/>
              <a:t>60-day pre-ballot closes 18 August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a:solidFill>
                  <a:schemeClr val="accent2"/>
                </a:solidFill>
              </a:rPr>
              <a:t>closes </a:t>
            </a:r>
            <a:r>
              <a:rPr lang="en-AU" dirty="0" smtClean="0">
                <a:solidFill>
                  <a:schemeClr val="accent2"/>
                </a:solidFill>
              </a:rPr>
              <a:t>18 August </a:t>
            </a:r>
            <a:r>
              <a:rPr lang="en-AU" dirty="0">
                <a:solidFill>
                  <a:schemeClr val="accent2"/>
                </a:solidFill>
              </a:rPr>
              <a:t>2017</a:t>
            </a:r>
            <a:endParaRPr lang="en-AU" dirty="0" smtClean="0">
              <a:solidFill>
                <a:schemeClr val="accent2"/>
              </a:solidFill>
            </a:endParaRP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endParaRPr lang="en-AU" dirty="0"/>
          </a:p>
          <a:p>
            <a:r>
              <a:rPr lang="en-AU" dirty="0" smtClean="0"/>
              <a:t>FDIS ballot: </a:t>
            </a:r>
            <a:r>
              <a:rPr lang="en-AU" dirty="0">
                <a:solidFill>
                  <a:schemeClr val="accent2"/>
                </a:solidFill>
              </a:rPr>
              <a:t>waiting</a:t>
            </a:r>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a:t>
            </a:r>
            <a:r>
              <a:rPr lang="en-AU" dirty="0"/>
              <a:t>60-day pre-ballot closes </a:t>
            </a:r>
            <a:r>
              <a:rPr lang="en-AU" dirty="0" smtClean="0"/>
              <a:t>18 August </a:t>
            </a:r>
            <a:r>
              <a:rPr lang="en-AU" dirty="0"/>
              <a:t>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a:solidFill>
                  <a:schemeClr val="accent2"/>
                </a:solidFill>
              </a:rPr>
              <a:t>closes </a:t>
            </a:r>
            <a:r>
              <a:rPr lang="en-AU" dirty="0" smtClean="0">
                <a:solidFill>
                  <a:schemeClr val="accent2"/>
                </a:solidFill>
              </a:rPr>
              <a:t>18 August </a:t>
            </a:r>
            <a:r>
              <a:rPr lang="en-AU" dirty="0">
                <a:solidFill>
                  <a:schemeClr val="accent2"/>
                </a:solidFill>
              </a:rPr>
              <a:t>2017</a:t>
            </a:r>
            <a:endParaRPr lang="en-AU" dirty="0" smtClean="0">
              <a:solidFill>
                <a:schemeClr val="accent2"/>
              </a:solidFill>
            </a:endParaRPr>
          </a:p>
          <a:p>
            <a:r>
              <a:rPr lang="en-AU" dirty="0" smtClean="0"/>
              <a:t>FDIS ballot: </a:t>
            </a:r>
            <a:r>
              <a:rPr lang="en-AU" dirty="0">
                <a:solidFill>
                  <a:schemeClr val="accent2"/>
                </a:solidFill>
              </a:rPr>
              <a:t>waiting</a:t>
            </a:r>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802.3bz </a:t>
            </a:r>
            <a:r>
              <a:rPr lang="en-AU" dirty="0"/>
              <a:t>FDIS ballot closes on </a:t>
            </a:r>
            <a:r>
              <a:rPr lang="en-AU" dirty="0" smtClean="0"/>
              <a:t>12 Oct </a:t>
            </a:r>
            <a:r>
              <a:rPr lang="en-AU" dirty="0"/>
              <a:t>2017</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chemeClr val="accent2"/>
                </a:solidFill>
              </a:rPr>
              <a:t>closes </a:t>
            </a:r>
            <a:r>
              <a:rPr lang="en-AU" dirty="0" smtClean="0">
                <a:solidFill>
                  <a:schemeClr val="accent2"/>
                </a:solidFill>
              </a:rPr>
              <a:t>12 </a:t>
            </a:r>
            <a:r>
              <a:rPr lang="en-AU" dirty="0">
                <a:solidFill>
                  <a:schemeClr val="accent2"/>
                </a:solidFill>
              </a:rPr>
              <a:t>Oct </a:t>
            </a:r>
            <a:r>
              <a:rPr lang="en-AU" dirty="0" smtClean="0">
                <a:solidFill>
                  <a:schemeClr val="accent2"/>
                </a:solidFill>
              </a:rPr>
              <a:t>2017</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48</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1038533495"/>
              </p:ext>
            </p:extLst>
          </p:nvPr>
        </p:nvGraphicFramePr>
        <p:xfrm>
          <a:off x="6019800" y="3581400"/>
          <a:ext cx="914400" cy="771525"/>
        </p:xfrm>
        <a:graphic>
          <a:graphicData uri="http://schemas.openxmlformats.org/presentationml/2006/ole">
            <mc:AlternateContent xmlns:mc="http://schemas.openxmlformats.org/markup-compatibility/2006">
              <mc:Choice xmlns:v="urn:schemas-microsoft-com:vml" Requires="v">
                <p:oleObj spid="_x0000_s257238"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6019800" y="3581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is waiting for FDIS to start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chemeClr val="accent2"/>
                </a:solidFill>
              </a:rPr>
              <a:t>waiting</a:t>
            </a:r>
          </a:p>
          <a:p>
            <a:pPr lvl="1"/>
            <a:r>
              <a:rPr lang="en-AU" dirty="0" smtClean="0"/>
              <a:t>Submission made in August </a:t>
            </a:r>
            <a:r>
              <a:rPr lang="en-AU" dirty="0" smtClean="0"/>
              <a:t>2017</a:t>
            </a:r>
          </a:p>
          <a:p>
            <a:pPr lvl="1"/>
            <a:r>
              <a:rPr lang="en-AU" dirty="0">
                <a:solidFill>
                  <a:srgbClr val="FF0000"/>
                </a:solidFill>
              </a:rPr>
              <a:t>Asked Jodi in August 2017</a:t>
            </a:r>
            <a:endParaRPr lang="en-AU" dirty="0">
              <a:solidFill>
                <a:srgbClr val="FF0000"/>
              </a:solidFill>
            </a:endParaRPr>
          </a:p>
        </p:txBody>
      </p:sp>
    </p:spTree>
    <p:extLst>
      <p:ext uri="{BB962C8B-B14F-4D97-AF65-F5344CB8AC3E}">
        <p14:creationId xmlns:p14="http://schemas.microsoft.com/office/powerpoint/2010/main" val="1028486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5</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a:t>
            </a:r>
            <a:r>
              <a:rPr lang="en-AU" dirty="0"/>
              <a:t>has been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chemeClr val="accent2"/>
                </a:solidFill>
              </a:rPr>
              <a:t>waiting</a:t>
            </a:r>
          </a:p>
          <a:p>
            <a:pPr lvl="1"/>
            <a:r>
              <a:rPr lang="en-AU" dirty="0" smtClean="0"/>
              <a:t>Submission </a:t>
            </a:r>
            <a:r>
              <a:rPr lang="en-AU" dirty="0"/>
              <a:t>planned for about May </a:t>
            </a:r>
            <a:r>
              <a:rPr lang="en-AU" dirty="0" smtClean="0"/>
              <a:t>2017</a:t>
            </a:r>
          </a:p>
          <a:p>
            <a:pPr lvl="2"/>
            <a:r>
              <a:rPr lang="en-AU" dirty="0">
                <a:solidFill>
                  <a:srgbClr val="FF0000"/>
                </a:solidFill>
              </a:rPr>
              <a:t>What is status</a:t>
            </a:r>
            <a:r>
              <a:rPr lang="en-AU" dirty="0">
                <a:solidFill>
                  <a:srgbClr val="FF0000"/>
                </a:solidFill>
              </a:rPr>
              <a:t>? Asked Jodi in August 2017</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2283108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was liaised for information in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2016 (when in SB)</a:t>
            </a:r>
          </a:p>
          <a:p>
            <a:r>
              <a:rPr lang="en-US" dirty="0" smtClean="0"/>
              <a:t>60-day</a:t>
            </a:r>
            <a:r>
              <a:rPr lang="en-AU" dirty="0" smtClean="0"/>
              <a:t> pre-ballot: </a:t>
            </a:r>
            <a:r>
              <a:rPr lang="en-AU" dirty="0">
                <a:solidFill>
                  <a:schemeClr val="accent2"/>
                </a:solidFill>
              </a:rPr>
              <a:t>waiting</a:t>
            </a:r>
            <a:endParaRPr lang="en-AU" dirty="0" smtClean="0">
              <a:solidFill>
                <a:schemeClr val="accent2"/>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51</a:t>
            </a:fld>
            <a:endParaRPr lang="en-US"/>
          </a:p>
        </p:txBody>
      </p:sp>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was liaised for information in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smtClean="0"/>
              <a:t>60-day</a:t>
            </a:r>
            <a:r>
              <a:rPr lang="en-AU" dirty="0" smtClean="0"/>
              <a:t> pre-ballot: </a:t>
            </a:r>
            <a:r>
              <a:rPr lang="en-AU" dirty="0">
                <a:solidFill>
                  <a:schemeClr val="accent2"/>
                </a:solidFill>
              </a:rPr>
              <a:t>waiting</a:t>
            </a:r>
            <a:endParaRPr lang="en-AU" dirty="0" smtClean="0">
              <a:solidFill>
                <a:schemeClr val="accent2"/>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52</a:t>
            </a:fld>
            <a:endParaRPr lang="en-US"/>
          </a:p>
        </p:txBody>
      </p:sp>
    </p:spTree>
    <p:extLst>
      <p:ext uri="{BB962C8B-B14F-4D97-AF65-F5344CB8AC3E}">
        <p14:creationId xmlns:p14="http://schemas.microsoft.com/office/powerpoint/2010/main" val="41693131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1405460"/>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rPr>
                        <a:t>11mc</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16</a:t>
                      </a:r>
                      <a:r>
                        <a:rPr lang="en-AU" sz="1600" b="0" baseline="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Jun 17</a:t>
                      </a:r>
                    </a:p>
                  </a:txBody>
                  <a:tcPr marL="115147" marR="115147"/>
                </a:tc>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a:t>
                      </a:r>
                      <a:r>
                        <a:rPr lang="en-AU" sz="1600" b="0" baseline="0" dirty="0" smtClean="0">
                          <a:solidFill>
                            <a:schemeClr val="tx1"/>
                          </a:solidFill>
                          <a:latin typeface="+mj-lt"/>
                        </a:rPr>
                        <a:t> 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Re-run</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a:t>
                      </a:r>
                      <a:r>
                        <a:rPr lang="en-AU" sz="1600" b="0" baseline="0" dirty="0" smtClean="0">
                          <a:solidFill>
                            <a:schemeClr val="tx1"/>
                          </a:solidFill>
                          <a:latin typeface="+mj-lt"/>
                        </a:rPr>
                        <a:t> Sep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Jun 17</a:t>
                      </a:r>
                    </a:p>
                  </a:txBody>
                  <a:tcPr marL="115147" marR="115147"/>
                </a:tc>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53</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is waiting for start of FDIS ballot</a:t>
            </a:r>
            <a:endParaRPr lang="en-AU" dirty="0"/>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a:t>
            </a:r>
          </a:p>
          <a:p>
            <a:pPr lvl="2"/>
            <a:r>
              <a:rPr lang="en-GB" dirty="0" smtClean="0"/>
              <a:t>D6.0 in Jul 2016</a:t>
            </a:r>
          </a:p>
          <a:p>
            <a:pPr lvl="2"/>
            <a:r>
              <a:rPr lang="en-GB" dirty="0" smtClean="0"/>
              <a:t>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and comments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smtClean="0">
                <a:solidFill>
                  <a:schemeClr val="accent2"/>
                </a:solidFill>
              </a:rPr>
              <a:t>waiting</a:t>
            </a:r>
          </a:p>
          <a:p>
            <a:pPr lvl="1"/>
            <a:r>
              <a:rPr lang="en-AU" dirty="0">
                <a:solidFill>
                  <a:srgbClr val="FF0000"/>
                </a:solidFill>
              </a:rPr>
              <a:t>Asked Jodi in August 2017</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54</a:t>
            </a:fld>
            <a:endParaRPr lang="en-US"/>
          </a:p>
        </p:txBody>
      </p:sp>
    </p:spTree>
    <p:extLst>
      <p:ext uri="{BB962C8B-B14F-4D97-AF65-F5344CB8AC3E}">
        <p14:creationId xmlns:p14="http://schemas.microsoft.com/office/powerpoint/2010/main" val="29926120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passed 60-day pre-ballot and is waiting start of FDIS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rgbClr val="00B050"/>
                </a:solidFill>
              </a:rPr>
              <a:t>passed</a:t>
            </a:r>
          </a:p>
          <a:p>
            <a:pPr lvl="1"/>
            <a:r>
              <a:rPr lang="en-AU" dirty="0" smtClean="0"/>
              <a:t>802.11ah </a:t>
            </a:r>
            <a:r>
              <a:rPr lang="en-AU" dirty="0"/>
              <a:t>passed 60-day pre-ballot (</a:t>
            </a:r>
            <a:r>
              <a:rPr lang="en-AU" dirty="0" smtClean="0"/>
              <a:t>N16685) </a:t>
            </a:r>
            <a:r>
              <a:rPr lang="en-AU" dirty="0"/>
              <a:t>on </a:t>
            </a:r>
            <a:r>
              <a:rPr lang="en-AU" dirty="0" smtClean="0"/>
              <a:t>20 July 2017</a:t>
            </a:r>
            <a:endParaRPr lang="en-AU" dirty="0"/>
          </a:p>
          <a:p>
            <a:pPr lvl="2"/>
            <a:r>
              <a:rPr lang="en-AU" dirty="0"/>
              <a:t>Need? 10/0/10</a:t>
            </a:r>
          </a:p>
          <a:p>
            <a:pPr lvl="2"/>
            <a:r>
              <a:rPr lang="en-AU" dirty="0"/>
              <a:t>Submission? </a:t>
            </a:r>
            <a:r>
              <a:rPr lang="en-AU" dirty="0" smtClean="0"/>
              <a:t>9/0/11</a:t>
            </a:r>
          </a:p>
          <a:p>
            <a:r>
              <a:rPr lang="en-AU" dirty="0" smtClean="0"/>
              <a:t>FDIS </a:t>
            </a:r>
            <a:r>
              <a:rPr lang="en-AU" dirty="0" smtClean="0"/>
              <a:t>ballot: </a:t>
            </a:r>
            <a:r>
              <a:rPr lang="en-AU" dirty="0" smtClean="0">
                <a:solidFill>
                  <a:schemeClr val="accent2"/>
                </a:solidFill>
              </a:rPr>
              <a:t>waiting</a:t>
            </a:r>
          </a:p>
          <a:p>
            <a:pPr lvl="1"/>
            <a:r>
              <a:rPr lang="en-AU" dirty="0">
                <a:solidFill>
                  <a:srgbClr val="FF0000"/>
                </a:solidFill>
              </a:rPr>
              <a:t>Asked Jodi in August 2017</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55</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60-day </a:t>
            </a:r>
            <a:r>
              <a:rPr lang="en-AU" dirty="0"/>
              <a:t>pre-ballot </a:t>
            </a:r>
            <a:r>
              <a:rPr lang="en-AU" dirty="0" smtClean="0"/>
              <a:t>re-run closes on 1 Sept 2017</a:t>
            </a:r>
            <a:endParaRPr lang="en-AU" dirty="0"/>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chemeClr val="accent2"/>
                </a:solidFill>
              </a:rPr>
              <a:t>rerun  closes 1 Sept 2017</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Unfortunately, errors in the publication process required a re-run, which closes on 1 Sept 2017</a:t>
            </a:r>
            <a:endParaRPr lang="en-AU" dirty="0">
              <a:solidFill>
                <a:srgbClr val="FF0000"/>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56</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2017</a:t>
            </a:r>
            <a:endParaRPr lang="en-AU" dirty="0" smtClean="0">
              <a:solidFill>
                <a:schemeClr val="accent2"/>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57</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t>has been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2017</a:t>
            </a:r>
            <a:endParaRPr lang="en-AU" dirty="0">
              <a:solidFill>
                <a:schemeClr val="accent2"/>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has been liaised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 in March 2017</a:t>
            </a:r>
          </a:p>
          <a:p>
            <a:pPr lvl="1"/>
            <a:r>
              <a:rPr lang="en-AU" dirty="0" smtClean="0"/>
              <a:t>802.11aq D8.0 was sent for liaison in Mar 2017</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59</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6</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60</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61</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63</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three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73020926"/>
              </p:ext>
            </p:extLst>
          </p:nvPr>
        </p:nvGraphicFramePr>
        <p:xfrm>
          <a:off x="152399" y="1600200"/>
          <a:ext cx="8839199" cy="1657926"/>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.15.3-revA</a:t>
                      </a:r>
                      <a:endParaRPr lang="en-AU" sz="1600" b="0" dirty="0">
                        <a:solidFill>
                          <a:schemeClr val="tx1"/>
                        </a:solidFill>
                        <a:latin typeface="+mj-lt"/>
                        <a:cs typeface="Arial" panose="020B0604020202020204" pitchFamily="34" charset="0"/>
                      </a:endParaRPr>
                    </a:p>
                  </a:txBody>
                  <a:tcPr marL="46800" marR="0" marT="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a:t>
                      </a:r>
                      <a:r>
                        <a:rPr lang="en-AU" sz="1600" b="0" baseline="0" dirty="0" smtClean="0">
                          <a:solidFill>
                            <a:schemeClr val="tx1"/>
                          </a:solidFill>
                          <a:latin typeface="+mj-lt"/>
                        </a:rPr>
                        <a:t> Oct 16</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Sent</a:t>
                      </a:r>
                    </a:p>
                  </a:txBody>
                  <a:tcPr marL="115147" marR="115147"/>
                </a:tc>
              </a:tr>
              <a:tr h="359602">
                <a:tc>
                  <a:txBody>
                    <a:bodyPr/>
                    <a:lstStyle/>
                    <a:p>
                      <a:pPr algn="l"/>
                      <a:r>
                        <a:rPr lang="en-AU" sz="1600" b="0" dirty="0" smtClean="0">
                          <a:solidFill>
                            <a:schemeClr val="tx1"/>
                          </a:solidFill>
                          <a:latin typeface="+mj-lt"/>
                        </a:rPr>
                        <a:t>.15.4</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chemeClr val="tx1"/>
                          </a:solidFill>
                          <a:latin typeface="+mj-lt"/>
                        </a:rPr>
                        <a:t>Dec</a:t>
                      </a:r>
                      <a:r>
                        <a:rPr lang="en-AU" sz="1600" b="0" baseline="0" dirty="0" smtClean="0">
                          <a:solidFill>
                            <a:schemeClr val="tx1"/>
                          </a:solidFill>
                          <a:latin typeface="+mj-lt"/>
                        </a:rPr>
                        <a:t> </a:t>
                      </a:r>
                      <a:r>
                        <a:rPr lang="en-AU" sz="1600" b="0" dirty="0" smtClean="0">
                          <a:solidFill>
                            <a:schemeClr val="tx1"/>
                          </a:solidFill>
                          <a:latin typeface="+mj-lt"/>
                        </a:rPr>
                        <a:t>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Apr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Sent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64</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802.15.3-2016 FDIS ballot closes on 7 Sep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a:t>
            </a:r>
            <a:r>
              <a:rPr lang="en-AU" dirty="0"/>
              <a:t>2016</a:t>
            </a:r>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chemeClr val="accent2"/>
                </a:solidFill>
              </a:rPr>
              <a:t>closes on 7 Sep 2017</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65</a:t>
            </a:fld>
            <a:endParaRPr lang="en-US"/>
          </a:p>
        </p:txBody>
      </p:sp>
    </p:spTree>
    <p:extLst>
      <p:ext uri="{BB962C8B-B14F-4D97-AF65-F5344CB8AC3E}">
        <p14:creationId xmlns:p14="http://schemas.microsoft.com/office/powerpoint/2010/main" val="334823320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is waiting for FDIS start</a:t>
            </a:r>
            <a:endParaRPr lang="en-AU" dirty="0">
              <a:solidFill>
                <a:srgbClr val="FF0000"/>
              </a:solidFill>
            </a:endParaRPr>
          </a:p>
        </p:txBody>
      </p:sp>
      <p:sp>
        <p:nvSpPr>
          <p:cNvPr id="10" name="Content Placeholder 9"/>
          <p:cNvSpPr>
            <a:spLocks noGrp="1"/>
          </p:cNvSpPr>
          <p:nvPr>
            <p:ph idx="1"/>
          </p:nvPr>
        </p:nvSpPr>
        <p:spPr>
          <a:xfrm>
            <a:off x="685800" y="1752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smtClean="0">
                <a:solidFill>
                  <a:schemeClr val="accent2"/>
                </a:solidFill>
              </a:rPr>
              <a:t>waiting</a:t>
            </a:r>
          </a:p>
          <a:p>
            <a:pPr lvl="1"/>
            <a:r>
              <a:rPr lang="en-AU" dirty="0">
                <a:solidFill>
                  <a:srgbClr val="FF0000"/>
                </a:solidFill>
              </a:rPr>
              <a:t>Asked Jodi in August 2017</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66</a:t>
            </a:fld>
            <a:endParaRPr lang="en-US"/>
          </a:p>
        </p:txBody>
      </p:sp>
    </p:spTree>
    <p:extLst>
      <p:ext uri="{BB962C8B-B14F-4D97-AF65-F5344CB8AC3E}">
        <p14:creationId xmlns:p14="http://schemas.microsoft.com/office/powerpoint/2010/main" val="23434248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a:t>
            </a:r>
            <a:r>
              <a:rPr lang="en-AU" dirty="0"/>
              <a:t>FDIS ballot closes </a:t>
            </a:r>
            <a:r>
              <a:rPr lang="en-AU" dirty="0" smtClean="0"/>
              <a:t>on 7 Sep </a:t>
            </a:r>
            <a:r>
              <a:rPr lang="en-AU" dirty="0"/>
              <a:t>2017</a:t>
            </a:r>
            <a:endParaRPr lang="en-AU" dirty="0">
              <a:solidFill>
                <a:schemeClr val="accent6"/>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a:t>
            </a:r>
          </a:p>
          <a:p>
            <a:pPr lvl="2"/>
            <a:r>
              <a:rPr lang="en-AU" dirty="0" smtClean="0"/>
              <a:t>See 15-17-0107-02</a:t>
            </a:r>
            <a:endParaRPr lang="en-GB" dirty="0"/>
          </a:p>
          <a:p>
            <a:r>
              <a:rPr lang="en-AU" dirty="0" smtClean="0"/>
              <a:t>FDIS ballot: </a:t>
            </a:r>
            <a:r>
              <a:rPr lang="en-AU" dirty="0" smtClean="0">
                <a:solidFill>
                  <a:schemeClr val="accent2"/>
                </a:solidFill>
              </a:rPr>
              <a:t>closes on 7 Sep 17</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67</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3799924323"/>
              </p:ext>
            </p:extLst>
          </p:nvPr>
        </p:nvGraphicFramePr>
        <p:xfrm>
          <a:off x="4800600" y="4572000"/>
          <a:ext cx="914400" cy="771525"/>
        </p:xfrm>
        <a:graphic>
          <a:graphicData uri="http://schemas.openxmlformats.org/presentationml/2006/ole">
            <mc:AlternateContent xmlns:mc="http://schemas.openxmlformats.org/markup-compatibility/2006">
              <mc:Choice xmlns:v="urn:schemas-microsoft-com:vml" Requires="v">
                <p:oleObj spid="_x0000_s248091"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4800600" y="4572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two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4429422"/>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ctr"/>
                      <a:r>
                        <a:rPr lang="en-AU" sz="1600" b="0" dirty="0" smtClean="0">
                          <a:solidFill>
                            <a:schemeClr val="tx1"/>
                          </a:solidFill>
                          <a:latin typeface="+mj-lt"/>
                          <a:cs typeface="+mn-cs"/>
                        </a:rPr>
                        <a:t>.21-2017</a:t>
                      </a:r>
                      <a:endParaRPr lang="en-AU" sz="1600" b="0" dirty="0">
                        <a:solidFill>
                          <a:schemeClr val="tx1"/>
                        </a:solidFill>
                        <a:latin typeface="+mj-lt"/>
                        <a:cs typeface="Arial" panose="020B0604020202020204" pitchFamily="34" charset="0"/>
                      </a:endParaRPr>
                    </a:p>
                  </a:txBody>
                  <a:tcPr marL="46800" marR="115147" marT="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D7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Nov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1"/>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 </a:t>
                      </a:r>
                      <a:r>
                        <a:rPr lang="en-AU" sz="1600" b="0" baseline="0" dirty="0" smtClean="0">
                          <a:solidFill>
                            <a:schemeClr val="tx1"/>
                          </a:solidFill>
                          <a:latin typeface="+mj-lt"/>
                        </a:rPr>
                        <a:t>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Jul 17</a:t>
                      </a:r>
                    </a:p>
                  </a:txBody>
                  <a:tcPr marL="115147" marR="115147"/>
                </a:tc>
              </a:tr>
              <a:tr h="359602">
                <a:tc>
                  <a:txBody>
                    <a:bodyPr/>
                    <a:lstStyle/>
                    <a:p>
                      <a:pPr algn="ctr"/>
                      <a:r>
                        <a:rPr lang="en-AU" sz="1600" b="0" dirty="0" smtClean="0">
                          <a:solidFill>
                            <a:schemeClr val="tx1"/>
                          </a:solidFill>
                          <a:latin typeface="+mj-lt"/>
                        </a:rPr>
                        <a:t>.21.1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D5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Nov</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1"/>
                          </a:solidFill>
                          <a:latin typeface="+mn-lt"/>
                          <a:ea typeface="+mn-ea"/>
                          <a:cs typeface="+mn-cs"/>
                        </a:rPr>
                        <a:t>Passed</a:t>
                      </a:r>
                      <a:endParaRPr lang="en-AU" sz="1600" b="0" dirty="0" smtClean="0">
                        <a:solidFill>
                          <a:schemeClr val="accent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10 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17</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68</a:t>
            </a:fld>
            <a:endParaRPr lang="en-US"/>
          </a:p>
        </p:txBody>
      </p:sp>
    </p:spTree>
    <p:extLst>
      <p:ext uri="{BB962C8B-B14F-4D97-AF65-F5344CB8AC3E}">
        <p14:creationId xmlns:p14="http://schemas.microsoft.com/office/powerpoint/2010/main" val="289226421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60-day ballot passed on 10 </a:t>
            </a:r>
            <a:r>
              <a:rPr lang="en-AU" dirty="0"/>
              <a:t>July 2017 </a:t>
            </a:r>
            <a:r>
              <a:rPr lang="en-AU" dirty="0" smtClean="0"/>
              <a:t>and is waiting for FDIS to start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rgbClr val="00B050"/>
                </a:solidFill>
              </a:rPr>
              <a:t>passed</a:t>
            </a:r>
          </a:p>
          <a:p>
            <a:pPr lvl="1"/>
            <a:r>
              <a:rPr lang="en-AU" dirty="0" smtClean="0"/>
              <a:t>IEEE 802.21-2017 </a:t>
            </a:r>
            <a:r>
              <a:rPr lang="en-AU" dirty="0"/>
              <a:t>60-day pre-ballot closed on </a:t>
            </a:r>
            <a:r>
              <a:rPr lang="en-AU" dirty="0" smtClean="0"/>
              <a:t>10 </a:t>
            </a:r>
            <a:r>
              <a:rPr lang="en-AU" dirty="0"/>
              <a:t>April </a:t>
            </a:r>
            <a:r>
              <a:rPr lang="en-AU" dirty="0" smtClean="0"/>
              <a:t>2017 (N16671)</a:t>
            </a:r>
            <a:endParaRPr lang="en-AU" dirty="0"/>
          </a:p>
          <a:p>
            <a:pPr lvl="2"/>
            <a:r>
              <a:rPr lang="en-AU" dirty="0"/>
              <a:t>Passed </a:t>
            </a:r>
            <a:r>
              <a:rPr lang="en-AU" dirty="0" smtClean="0"/>
              <a:t>6/0/14 </a:t>
            </a:r>
            <a:r>
              <a:rPr lang="en-AU" dirty="0"/>
              <a:t>on need for ISO standard</a:t>
            </a:r>
          </a:p>
          <a:p>
            <a:pPr lvl="2"/>
            <a:r>
              <a:rPr lang="en-AU" dirty="0"/>
              <a:t>Passed </a:t>
            </a:r>
            <a:r>
              <a:rPr lang="en-AU" dirty="0" smtClean="0"/>
              <a:t>6/0/14 on </a:t>
            </a:r>
            <a:r>
              <a:rPr lang="en-AU" dirty="0"/>
              <a:t>support for submission to FDIS</a:t>
            </a:r>
          </a:p>
          <a:p>
            <a:pPr lvl="2"/>
            <a:r>
              <a:rPr lang="en-AU" dirty="0" smtClean="0"/>
              <a:t>Only negative vote was from China NB (the usual security comment)</a:t>
            </a:r>
          </a:p>
          <a:p>
            <a:pPr lvl="1"/>
            <a:r>
              <a:rPr lang="en-AU" dirty="0" smtClean="0"/>
              <a:t>A response was sent on 20 July 2017</a:t>
            </a:r>
          </a:p>
          <a:p>
            <a:pPr lvl="2"/>
            <a:r>
              <a:rPr lang="en-AU" dirty="0" smtClean="0"/>
              <a:t>See </a:t>
            </a:r>
            <a:r>
              <a:rPr lang="en-AU" dirty="0"/>
              <a:t>21-17-0036-00 (N16682)</a:t>
            </a:r>
          </a:p>
          <a:p>
            <a:r>
              <a:rPr lang="en-AU" dirty="0" smtClean="0"/>
              <a:t>FDIS ballot: </a:t>
            </a:r>
            <a:r>
              <a:rPr lang="en-AU" dirty="0" smtClean="0">
                <a:solidFill>
                  <a:schemeClr val="accent2"/>
                </a:solidFill>
              </a:rPr>
              <a:t>waiting</a:t>
            </a:r>
          </a:p>
          <a:p>
            <a:pPr lvl="1"/>
            <a:r>
              <a:rPr lang="en-AU" dirty="0">
                <a:solidFill>
                  <a:srgbClr val="FF0000"/>
                </a:solidFill>
              </a:rPr>
              <a:t>Asked Jodi in August 2017</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69</a:t>
            </a:fld>
            <a:endParaRPr lang="en-US"/>
          </a:p>
        </p:txBody>
      </p:sp>
    </p:spTree>
    <p:extLst>
      <p:ext uri="{BB962C8B-B14F-4D97-AF65-F5344CB8AC3E}">
        <p14:creationId xmlns:p14="http://schemas.microsoft.com/office/powerpoint/2010/main" val="2710681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a:t>
            </a:r>
            <a:r>
              <a:rPr lang="en-AU" altLang="en-US" sz="1400" dirty="0" smtClean="0"/>
              <a:t>experience (</a:t>
            </a:r>
            <a:r>
              <a:rPr lang="en-AU" altLang="en-US" sz="1400" dirty="0" smtClean="0">
                <a:hlinkClick r:id="rId3"/>
              </a:rPr>
              <a:t>IEEE-SA By-Laws</a:t>
            </a:r>
            <a:r>
              <a:rPr lang="en-AU" altLang="en-US" sz="1400" dirty="0" smtClean="0"/>
              <a:t> section </a:t>
            </a:r>
            <a:r>
              <a:rPr lang="en-AU" altLang="en-US" sz="1400" dirty="0"/>
              <a:t>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a:t>
            </a:r>
            <a:r>
              <a:rPr lang="en-AU" altLang="en-US" sz="1400" dirty="0" smtClean="0"/>
              <a:t>sub-clause </a:t>
            </a:r>
            <a:r>
              <a:rPr lang="en-AU" altLang="en-US" sz="1400" dirty="0"/>
              <a:t>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a:t>
            </a:r>
            <a:r>
              <a:rPr lang="en-AU" altLang="en-US" sz="1400" dirty="0" smtClean="0"/>
              <a:t>orders</a:t>
            </a:r>
          </a:p>
          <a:p>
            <a:pPr lvl="1"/>
            <a:r>
              <a:rPr lang="en-AU" altLang="en-US" sz="1400" dirty="0" smtClean="0"/>
              <a:t>Participants </a:t>
            </a:r>
            <a:r>
              <a:rPr lang="en-AU" altLang="en-US" sz="1400" dirty="0"/>
              <a:t>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a:t>
            </a:r>
            <a:r>
              <a:rPr lang="en-AU" altLang="en-US" sz="1400" dirty="0" smtClean="0"/>
              <a:t>section </a:t>
            </a:r>
            <a:r>
              <a:rPr lang="en-AU" altLang="en-US" sz="1400" dirty="0"/>
              <a:t>5.2.1.3 and the IEEE 802 LMSC Working Group Policies and Procedures, subclause 3.4.1 “Chair”, list item </a:t>
            </a:r>
            <a:r>
              <a:rPr lang="en-AU" altLang="en-US" sz="1400" dirty="0" smtClean="0"/>
              <a:t>x)</a:t>
            </a:r>
            <a:endParaRPr lang="en-AU" altLang="en-US" sz="1400" dirty="0"/>
          </a:p>
          <a:p>
            <a:pPr marL="0" indent="0"/>
            <a:r>
              <a:rPr lang="en-GB" altLang="en-US" sz="1400" dirty="0" smtClean="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7</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60-day </a:t>
            </a:r>
            <a:r>
              <a:rPr lang="en-AU" dirty="0"/>
              <a:t>ballot passed on 10 July </a:t>
            </a:r>
            <a:r>
              <a:rPr lang="en-AU" dirty="0" smtClean="0"/>
              <a:t>2017 </a:t>
            </a:r>
            <a:r>
              <a:rPr lang="en-AU" dirty="0"/>
              <a:t>and is waiting for FDIS to start</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802.21-2017 </a:t>
            </a:r>
            <a:r>
              <a:rPr lang="en-AU" dirty="0"/>
              <a:t>60-day pre-ballot closed on 10 April 2017 (</a:t>
            </a:r>
            <a:r>
              <a:rPr lang="en-AU" dirty="0" smtClean="0"/>
              <a:t>N16672)</a:t>
            </a:r>
            <a:endParaRPr lang="en-AU" dirty="0"/>
          </a:p>
          <a:p>
            <a:pPr lvl="2"/>
            <a:r>
              <a:rPr lang="en-AU" dirty="0"/>
              <a:t>Passed 6/0/14 on need for ISO standard</a:t>
            </a:r>
          </a:p>
          <a:p>
            <a:pPr lvl="2"/>
            <a:r>
              <a:rPr lang="en-AU" dirty="0"/>
              <a:t>Passed 6/0/14 on support for submission to FDIS</a:t>
            </a:r>
          </a:p>
          <a:p>
            <a:pPr lvl="2"/>
            <a:r>
              <a:rPr lang="en-AU" dirty="0" smtClean="0"/>
              <a:t>Only </a:t>
            </a:r>
            <a:r>
              <a:rPr lang="en-AU" dirty="0"/>
              <a:t>negative vote was from China NB (the usual </a:t>
            </a:r>
            <a:r>
              <a:rPr lang="en-AU" dirty="0" smtClean="0"/>
              <a:t>security comment)</a:t>
            </a:r>
          </a:p>
          <a:p>
            <a:pPr lvl="1"/>
            <a:r>
              <a:rPr lang="en-AU" dirty="0" smtClean="0"/>
              <a:t>A </a:t>
            </a:r>
            <a:r>
              <a:rPr lang="en-AU" dirty="0"/>
              <a:t>response was sent on 20 July 2017</a:t>
            </a:r>
          </a:p>
          <a:p>
            <a:pPr lvl="2"/>
            <a:r>
              <a:rPr lang="en-AU" dirty="0"/>
              <a:t>See </a:t>
            </a:r>
            <a:r>
              <a:rPr lang="en-AU" dirty="0" smtClean="0"/>
              <a:t>21-17-0036-00 (N16682)</a:t>
            </a:r>
            <a:endParaRPr lang="en-AU" dirty="0" smtClean="0">
              <a:solidFill>
                <a:schemeClr val="accent2"/>
              </a:solidFill>
            </a:endParaRPr>
          </a:p>
          <a:p>
            <a:r>
              <a:rPr lang="en-AU" dirty="0" smtClean="0"/>
              <a:t>FDIS ballot: </a:t>
            </a:r>
            <a:r>
              <a:rPr lang="en-AU" dirty="0" smtClean="0">
                <a:solidFill>
                  <a:schemeClr val="accent2"/>
                </a:solidFill>
              </a:rPr>
              <a:t>waiting</a:t>
            </a:r>
          </a:p>
          <a:p>
            <a:pPr lvl="1"/>
            <a:r>
              <a:rPr lang="en-AU" dirty="0">
                <a:solidFill>
                  <a:srgbClr val="FF0000"/>
                </a:solidFill>
              </a:rPr>
              <a:t>Asked Jodi in August 2017</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70</a:t>
            </a:fld>
            <a:endParaRPr lang="en-US"/>
          </a:p>
        </p:txBody>
      </p:sp>
    </p:spTree>
    <p:extLst>
      <p:ext uri="{BB962C8B-B14F-4D97-AF65-F5344CB8AC3E}">
        <p14:creationId xmlns:p14="http://schemas.microsoft.com/office/powerpoint/2010/main" val="58523052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two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94999504"/>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.22a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25 Jul</a:t>
                      </a:r>
                      <a:r>
                        <a:rPr lang="en-AU" sz="1600" baseline="0" dirty="0" smtClean="0">
                          <a:latin typeface="+mj-lt"/>
                        </a:rPr>
                        <a:t> 17</a:t>
                      </a:r>
                      <a:endParaRPr lang="en-AU" sz="1600" dirty="0">
                        <a:latin typeface="+mj-lt"/>
                      </a:endParaRPr>
                    </a:p>
                  </a:txBody>
                  <a:tcPr marL="115147" marR="115147"/>
                </a:tc>
                <a:tc>
                  <a:txBody>
                    <a:bodyPr/>
                    <a:lstStyle/>
                    <a:p>
                      <a:pPr algn="ctr"/>
                      <a:r>
                        <a:rPr lang="en-AU" sz="1600" dirty="0" smtClean="0">
                          <a:solidFill>
                            <a:schemeClr val="tx1"/>
                          </a:solidFill>
                          <a:latin typeface="+mj-lt"/>
                        </a:rPr>
                        <a:t>n/a</a:t>
                      </a:r>
                      <a:endParaRPr lang="en-AU" sz="1600" dirty="0">
                        <a:solidFill>
                          <a:schemeClr val="tx1"/>
                        </a:solidFill>
                        <a:latin typeface="+mj-lt"/>
                      </a:endParaRPr>
                    </a:p>
                  </a:txBody>
                  <a:tcPr marL="115147" marR="115147"/>
                </a:tc>
              </a:tr>
              <a:tr h="359602">
                <a:tc>
                  <a:txBody>
                    <a:bodyPr/>
                    <a:lstStyle/>
                    <a:p>
                      <a:r>
                        <a:rPr lang="en-AU" sz="1600" dirty="0" smtClean="0">
                          <a:latin typeface="+mj-lt"/>
                          <a:cs typeface="Arial" panose="020B0604020202020204" pitchFamily="34" charset="0"/>
                        </a:rPr>
                        <a:t>.22b</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chemeClr val="accent6"/>
                          </a:solidFill>
                          <a:latin typeface="+mj-lt"/>
                        </a:rPr>
                        <a:t>Closes</a:t>
                      </a:r>
                      <a:endParaRPr lang="en-AU" sz="1600" dirty="0">
                        <a:solidFill>
                          <a:schemeClr val="accent6"/>
                        </a:solidFill>
                        <a:latin typeface="+mj-lt"/>
                      </a:endParaRPr>
                    </a:p>
                  </a:txBody>
                  <a:tcPr marL="115147" marR="115147"/>
                </a:tc>
                <a:tc>
                  <a:txBody>
                    <a:bodyPr/>
                    <a:lstStyle/>
                    <a:p>
                      <a:pPr algn="ctr"/>
                      <a:r>
                        <a:rPr lang="en-AU" sz="1600" dirty="0" smtClean="0">
                          <a:latin typeface="+mj-lt"/>
                        </a:rPr>
                        <a:t>27</a:t>
                      </a:r>
                      <a:r>
                        <a:rPr lang="en-AU" sz="1600" baseline="0" dirty="0" smtClean="0">
                          <a:latin typeface="+mj-lt"/>
                        </a:rPr>
                        <a:t> </a:t>
                      </a:r>
                      <a:r>
                        <a:rPr lang="en-AU" sz="1600" dirty="0" smtClean="0">
                          <a:latin typeface="+mj-lt"/>
                        </a:rPr>
                        <a:t>Jul</a:t>
                      </a:r>
                      <a:r>
                        <a:rPr lang="en-AU" sz="1600" baseline="0" dirty="0" smtClean="0">
                          <a:latin typeface="+mj-lt"/>
                        </a:rPr>
                        <a:t> 17</a:t>
                      </a:r>
                      <a:endParaRPr lang="en-AU" sz="1600" dirty="0">
                        <a:latin typeface="+mj-lt"/>
                      </a:endParaRPr>
                    </a:p>
                  </a:txBody>
                  <a:tcPr marL="115147" marR="115147"/>
                </a:tc>
                <a:tc>
                  <a:txBody>
                    <a:bodyPr/>
                    <a:lstStyle/>
                    <a:p>
                      <a:pPr algn="ctr"/>
                      <a:r>
                        <a:rPr lang="en-AU" sz="1600" dirty="0" smtClean="0">
                          <a:solidFill>
                            <a:schemeClr val="tx1"/>
                          </a:solidFill>
                          <a:latin typeface="+mj-lt"/>
                        </a:rPr>
                        <a:t>Jul 2016</a:t>
                      </a:r>
                      <a:endParaRPr lang="en-AU" sz="1600" dirty="0">
                        <a:solidFill>
                          <a:schemeClr val="tx1"/>
                        </a:solidFill>
                        <a:latin typeface="+mj-lt"/>
                      </a:endParaRP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71</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FDIS ballot passed on 25 July 2017 with no comments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2"/>
            <a:r>
              <a:rPr lang="en-AU" dirty="0" smtClean="0"/>
              <a:t>The only </a:t>
            </a:r>
            <a:r>
              <a:rPr lang="en-AU" dirty="0" smtClean="0"/>
              <a:t>comment </a:t>
            </a:r>
            <a:r>
              <a:rPr lang="en-AU" dirty="0" smtClean="0"/>
              <a:t>was the usual security related comment from the China NB</a:t>
            </a:r>
          </a:p>
          <a:p>
            <a:pPr lvl="1"/>
            <a:r>
              <a:rPr lang="en-AU" dirty="0"/>
              <a:t>802.22 WG response </a:t>
            </a:r>
            <a:r>
              <a:rPr lang="en-AU" dirty="0" smtClean="0"/>
              <a:t>was sent in Nov 2016</a:t>
            </a:r>
            <a:endParaRPr lang="en-AU" dirty="0"/>
          </a:p>
          <a:p>
            <a:r>
              <a:rPr lang="en-AU" dirty="0" smtClean="0"/>
              <a:t>FDIS ballot: </a:t>
            </a:r>
            <a:r>
              <a:rPr lang="en-AU" dirty="0" smtClean="0">
                <a:solidFill>
                  <a:srgbClr val="00B050"/>
                </a:solidFill>
              </a:rPr>
              <a:t>passed</a:t>
            </a:r>
          </a:p>
          <a:p>
            <a:pPr lvl="1"/>
            <a:r>
              <a:rPr lang="en-AU" dirty="0" smtClean="0"/>
              <a:t>Passed on 27 July 2017 by 12/0/17 with no </a:t>
            </a:r>
            <a:r>
              <a:rPr lang="en-AU" dirty="0" smtClean="0"/>
              <a:t>comments</a:t>
            </a:r>
          </a:p>
          <a:p>
            <a:pPr lvl="2"/>
            <a:r>
              <a:rPr lang="en-AU" dirty="0" smtClean="0">
                <a:solidFill>
                  <a:srgbClr val="FF0000"/>
                </a:solidFill>
              </a:rPr>
              <a:t>Published? </a:t>
            </a:r>
            <a:r>
              <a:rPr lang="en-AU" dirty="0">
                <a:solidFill>
                  <a:srgbClr val="FF0000"/>
                </a:solidFill>
              </a:rPr>
              <a:t>Asked Jodi in August 2017</a:t>
            </a:r>
            <a:endParaRPr lang="en-AU" dirty="0">
              <a:solidFill>
                <a:srgbClr val="FF0000"/>
              </a:solidFill>
            </a:endParaRPr>
          </a:p>
        </p:txBody>
      </p:sp>
    </p:spTree>
    <p:extLst>
      <p:ext uri="{BB962C8B-B14F-4D97-AF65-F5344CB8AC3E}">
        <p14:creationId xmlns:p14="http://schemas.microsoft.com/office/powerpoint/2010/main" val="222561727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a:t>
            </a:r>
            <a:r>
              <a:rPr lang="en-AU" dirty="0"/>
              <a:t>FDIS ballot will close on </a:t>
            </a:r>
            <a:r>
              <a:rPr lang="en-AU" dirty="0" smtClean="0"/>
              <a:t>27 </a:t>
            </a:r>
            <a:r>
              <a:rPr lang="en-AU" dirty="0"/>
              <a:t>July 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2"/>
            <a:r>
              <a:rPr lang="en-AU" dirty="0"/>
              <a:t>S</a:t>
            </a:r>
            <a:r>
              <a:rPr lang="en-AU" dirty="0" smtClean="0"/>
              <a:t>ubstantive comments  were received from China NB &amp; Japan NB</a:t>
            </a:r>
          </a:p>
          <a:p>
            <a:pPr lvl="1"/>
            <a:r>
              <a:rPr lang="en-AU" dirty="0"/>
              <a:t>802.22 WG response </a:t>
            </a:r>
            <a:r>
              <a:rPr lang="en-AU" dirty="0" smtClean="0"/>
              <a:t>was sent </a:t>
            </a:r>
            <a:r>
              <a:rPr lang="en-AU" dirty="0"/>
              <a:t>in Nov 2016</a:t>
            </a:r>
          </a:p>
          <a:p>
            <a:r>
              <a:rPr lang="en-AU" dirty="0" smtClean="0"/>
              <a:t>FDIS </a:t>
            </a:r>
            <a:r>
              <a:rPr lang="en-AU" dirty="0"/>
              <a:t>ballot: </a:t>
            </a:r>
            <a:r>
              <a:rPr lang="en-AU" dirty="0" smtClean="0">
                <a:solidFill>
                  <a:schemeClr val="accent6"/>
                </a:solidFill>
              </a:rPr>
              <a:t>closes 27 July 2018</a:t>
            </a:r>
            <a:endParaRPr lang="en-AU" dirty="0"/>
          </a:p>
          <a:p>
            <a:pPr lvl="1"/>
            <a:r>
              <a:rPr lang="en-AU" dirty="0">
                <a:solidFill>
                  <a:srgbClr val="FF0000"/>
                </a:solidFill>
              </a:rPr>
              <a:t>Asked Jodi in August 2017</a:t>
            </a:r>
            <a:endParaRPr lang="en-AU" dirty="0" smtClean="0">
              <a:solidFill>
                <a:schemeClr val="accent2"/>
              </a:solidFill>
            </a:endParaRPr>
          </a:p>
        </p:txBody>
      </p:sp>
    </p:spTree>
    <p:extLst>
      <p:ext uri="{BB962C8B-B14F-4D97-AF65-F5344CB8AC3E}">
        <p14:creationId xmlns:p14="http://schemas.microsoft.com/office/powerpoint/2010/main" val="20184866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next SC6 meeting will now be held in Oct 2017 </a:t>
            </a:r>
            <a:r>
              <a:rPr lang="en-AU" smtClean="0"/>
              <a:t>in Seoul, </a:t>
            </a:r>
            <a:r>
              <a:rPr lang="en-AU" dirty="0" smtClean="0"/>
              <a:t>Korea</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Hosts</a:t>
            </a:r>
          </a:p>
          <a:p>
            <a:pPr lvl="1"/>
            <a:r>
              <a:rPr lang="en-AU" dirty="0"/>
              <a:t>National Radio Research </a:t>
            </a:r>
            <a:r>
              <a:rPr lang="en-AU" dirty="0" smtClean="0"/>
              <a:t>Agency (RRA) and Korean </a:t>
            </a:r>
            <a:r>
              <a:rPr lang="en-AU" dirty="0"/>
              <a:t>Agency for Technology </a:t>
            </a:r>
            <a:r>
              <a:rPr lang="en-AU" dirty="0" smtClean="0"/>
              <a:t>&amp; Standards </a:t>
            </a:r>
            <a:r>
              <a:rPr lang="en-AU" dirty="0"/>
              <a:t>(KATS) </a:t>
            </a:r>
            <a:endParaRPr lang="en-US" dirty="0" smtClean="0"/>
          </a:p>
          <a:p>
            <a:r>
              <a:rPr lang="en-AU" dirty="0" smtClean="0"/>
              <a:t>Date</a:t>
            </a:r>
          </a:p>
          <a:p>
            <a:pPr lvl="1"/>
            <a:r>
              <a:rPr lang="en-AU" dirty="0" smtClean="0"/>
              <a:t>30 Oct 2017 – 3 Nov 2017</a:t>
            </a:r>
          </a:p>
          <a:p>
            <a:r>
              <a:rPr lang="en-AU" dirty="0" smtClean="0"/>
              <a:t>Location</a:t>
            </a:r>
          </a:p>
          <a:p>
            <a:pPr lvl="1"/>
            <a:r>
              <a:rPr lang="en-AU" dirty="0" smtClean="0"/>
              <a:t>Moved to Seoul</a:t>
            </a:r>
          </a:p>
          <a:p>
            <a:r>
              <a:rPr lang="en-AU" dirty="0" smtClean="0"/>
              <a:t>WebEx</a:t>
            </a:r>
          </a:p>
          <a:p>
            <a:pPr lvl="1"/>
            <a:r>
              <a:rPr lang="en-AU" dirty="0" smtClean="0"/>
              <a:t>Unknown</a:t>
            </a:r>
          </a:p>
        </p:txBody>
      </p:sp>
      <p:sp>
        <p:nvSpPr>
          <p:cNvPr id="6" name="Content Placeholder 5"/>
          <p:cNvSpPr>
            <a:spLocks noGrp="1"/>
          </p:cNvSpPr>
          <p:nvPr>
            <p:ph sz="half" idx="2"/>
          </p:nvPr>
        </p:nvSpPr>
        <p:spPr/>
        <p:txBody>
          <a:bodyPr/>
          <a:lstStyle/>
          <a:p>
            <a:r>
              <a:rPr lang="en-GB" dirty="0" smtClean="0"/>
              <a:t>Deadlines</a:t>
            </a:r>
          </a:p>
          <a:p>
            <a:pPr lvl="1"/>
            <a:r>
              <a:rPr lang="en-GB" dirty="0" smtClean="0"/>
              <a:t>New agenda items: 11 Sep 2017</a:t>
            </a:r>
          </a:p>
          <a:p>
            <a:pPr lvl="1"/>
            <a:r>
              <a:rPr lang="en-GB" dirty="0" smtClean="0"/>
              <a:t>New contributions: 2 Oct 2017</a:t>
            </a:r>
          </a:p>
          <a:p>
            <a:pPr lvl="1"/>
            <a:r>
              <a:rPr lang="en-GB" dirty="0" smtClean="0"/>
              <a:t>New comments: 9 Oct 2017</a:t>
            </a:r>
          </a:p>
          <a:p>
            <a:pPr lvl="1"/>
            <a:r>
              <a:rPr lang="en-GB" dirty="0" smtClean="0"/>
              <a:t>Registration: 16 Oct 2017</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74</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70338" name="Picture 2" descr="Image result for photo seou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121369"/>
            <a:ext cx="2895600" cy="2184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81237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WG1 Convenor has resigned … and there are two nominations for replacements</a:t>
            </a:r>
            <a:endParaRPr lang="en-AU" dirty="0"/>
          </a:p>
        </p:txBody>
      </p:sp>
      <p:sp>
        <p:nvSpPr>
          <p:cNvPr id="3" name="Content Placeholder 2"/>
          <p:cNvSpPr>
            <a:spLocks noGrp="1"/>
          </p:cNvSpPr>
          <p:nvPr>
            <p:ph idx="1"/>
          </p:nvPr>
        </p:nvSpPr>
        <p:spPr/>
        <p:txBody>
          <a:bodyPr/>
          <a:lstStyle/>
          <a:p>
            <a:pPr lvl="1"/>
            <a:r>
              <a:rPr lang="en-AU" dirty="0" smtClean="0"/>
              <a:t>The </a:t>
            </a:r>
            <a:r>
              <a:rPr lang="en-AU" dirty="0"/>
              <a:t>Convenor of </a:t>
            </a:r>
            <a:r>
              <a:rPr lang="en-AU" dirty="0" smtClean="0"/>
              <a:t>WG1 has resigned due to a change in work circumstances</a:t>
            </a:r>
          </a:p>
          <a:p>
            <a:pPr lvl="1"/>
            <a:r>
              <a:rPr lang="en-AU" dirty="0" smtClean="0"/>
              <a:t>Both Korea and China NB’s have nominated replacements</a:t>
            </a:r>
          </a:p>
          <a:p>
            <a:pPr lvl="2"/>
            <a:r>
              <a:rPr lang="en-AU" dirty="0" smtClean="0"/>
              <a:t>Huang </a:t>
            </a:r>
            <a:r>
              <a:rPr lang="en-AU" dirty="0" err="1" smtClean="0"/>
              <a:t>Zhenhai</a:t>
            </a:r>
            <a:r>
              <a:rPr lang="en-AU" dirty="0" smtClean="0"/>
              <a:t> (IWNCOMM – China NB)</a:t>
            </a:r>
          </a:p>
          <a:p>
            <a:pPr lvl="2"/>
            <a:r>
              <a:rPr lang="en-AU" dirty="0" err="1" smtClean="0"/>
              <a:t>Yongjo</a:t>
            </a:r>
            <a:r>
              <a:rPr lang="en-AU" dirty="0" smtClean="0"/>
              <a:t> Park (KETI – Korea NB)</a:t>
            </a:r>
          </a:p>
          <a:p>
            <a:pPr lvl="1"/>
            <a:r>
              <a:rPr lang="en-AU" dirty="0" smtClean="0"/>
              <a:t>This probably means there will be a ballot in SC6 to appoint a new WG1 </a:t>
            </a:r>
            <a:r>
              <a:rPr lang="en-AU" dirty="0"/>
              <a:t>Convenor </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146339221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LS sent by IEEE 802 to SC6 in relation to the proposed Security Ad Hoc was finally received</a:t>
            </a:r>
            <a:endParaRPr lang="en-AU" dirty="0"/>
          </a:p>
        </p:txBody>
      </p:sp>
      <p:sp>
        <p:nvSpPr>
          <p:cNvPr id="3" name="Content Placeholder 2"/>
          <p:cNvSpPr>
            <a:spLocks noGrp="1"/>
          </p:cNvSpPr>
          <p:nvPr>
            <p:ph idx="1"/>
          </p:nvPr>
        </p:nvSpPr>
        <p:spPr/>
        <p:txBody>
          <a:bodyPr/>
          <a:lstStyle/>
          <a:p>
            <a:pPr lvl="1"/>
            <a:r>
              <a:rPr lang="en-AU" dirty="0" smtClean="0"/>
              <a:t>At the Vancouver meeting we discussed concerns related to the proposed Security ad hoc in SC6</a:t>
            </a:r>
          </a:p>
          <a:p>
            <a:pPr lvl="1"/>
            <a:r>
              <a:rPr lang="en-AU" dirty="0" smtClean="0"/>
              <a:t>We agreed on a </a:t>
            </a:r>
            <a:r>
              <a:rPr lang="en-AU" dirty="0" smtClean="0">
                <a:hlinkClick r:id="rId2"/>
              </a:rPr>
              <a:t>LS to SC6</a:t>
            </a:r>
            <a:r>
              <a:rPr lang="en-AU" dirty="0" smtClean="0"/>
              <a:t> that has was sent to SC6 on 31 March 2017</a:t>
            </a:r>
          </a:p>
          <a:p>
            <a:pPr lvl="1"/>
            <a:r>
              <a:rPr lang="en-AU" dirty="0" smtClean="0"/>
              <a:t>The LS was not published in the SC6 reflector despite multiple requests </a:t>
            </a:r>
          </a:p>
          <a:p>
            <a:pPr lvl="2"/>
            <a:r>
              <a:rPr lang="en-AU" dirty="0" smtClean="0"/>
              <a:t>There were 3 requests of the SC Secretary – with no reply</a:t>
            </a:r>
          </a:p>
          <a:p>
            <a:pPr lvl="2"/>
            <a:r>
              <a:rPr lang="en-AU" dirty="0" smtClean="0"/>
              <a:t>There were 2 requests of the SC Chair – with  no action</a:t>
            </a:r>
          </a:p>
          <a:p>
            <a:pPr lvl="1"/>
            <a:r>
              <a:rPr lang="en-AU" dirty="0" smtClean="0"/>
              <a:t>It turns out that a filter (on “statement”) at the SC6 Secretariat meant the Secretary was not receiving the LS</a:t>
            </a:r>
          </a:p>
          <a:p>
            <a:pPr lvl="1"/>
            <a:r>
              <a:rPr lang="en-AU" dirty="0" smtClean="0"/>
              <a:t>It was finally published on 10 May 2017</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76</a:t>
            </a:fld>
            <a:endParaRPr lang="en-US"/>
          </a:p>
        </p:txBody>
      </p:sp>
    </p:spTree>
    <p:extLst>
      <p:ext uri="{BB962C8B-B14F-4D97-AF65-F5344CB8AC3E}">
        <p14:creationId xmlns:p14="http://schemas.microsoft.com/office/powerpoint/2010/main" val="360302128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protested against the LS from IEEE 802 in relation to the Security ad hoc</a:t>
            </a:r>
            <a:endParaRPr lang="en-AU" dirty="0"/>
          </a:p>
        </p:txBody>
      </p:sp>
      <p:sp>
        <p:nvSpPr>
          <p:cNvPr id="3" name="Content Placeholder 2"/>
          <p:cNvSpPr>
            <a:spLocks noGrp="1"/>
          </p:cNvSpPr>
          <p:nvPr>
            <p:ph idx="1"/>
          </p:nvPr>
        </p:nvSpPr>
        <p:spPr/>
        <p:txBody>
          <a:bodyPr/>
          <a:lstStyle/>
          <a:p>
            <a:pPr lvl="1"/>
            <a:r>
              <a:rPr lang="en-AU" dirty="0" smtClean="0"/>
              <a:t>Timeline: </a:t>
            </a:r>
          </a:p>
          <a:p>
            <a:pPr lvl="2"/>
            <a:r>
              <a:rPr lang="en-AU" dirty="0" smtClean="0"/>
              <a:t>10 May 2017: the IEEE 802 LS was published by SC6</a:t>
            </a:r>
          </a:p>
          <a:p>
            <a:pPr lvl="2"/>
            <a:r>
              <a:rPr lang="en-AU" dirty="0" smtClean="0"/>
              <a:t>15 May 2017: the China NB submitted a letter of objection</a:t>
            </a:r>
          </a:p>
          <a:p>
            <a:pPr lvl="2"/>
            <a:r>
              <a:rPr lang="en-AU" dirty="0" smtClean="0"/>
              <a:t>15 May 2017: the ballot on the Security ad hoc formation closed</a:t>
            </a:r>
          </a:p>
          <a:p>
            <a:pPr lvl="1"/>
            <a:r>
              <a:rPr lang="en-AU" dirty="0" smtClean="0"/>
              <a:t>An objection by the China NB (N16630) was based on alleged</a:t>
            </a:r>
          </a:p>
          <a:p>
            <a:pPr lvl="2"/>
            <a:r>
              <a:rPr lang="en-AU" dirty="0" smtClean="0"/>
              <a:t>Inconsistency of IEEE 802 position</a:t>
            </a:r>
          </a:p>
          <a:p>
            <a:pPr lvl="2"/>
            <a:r>
              <a:rPr lang="en-AU" dirty="0" smtClean="0"/>
              <a:t>Breaking of JTC1 rules by IEEE 802</a:t>
            </a:r>
          </a:p>
          <a:p>
            <a:pPr lvl="2"/>
            <a:r>
              <a:rPr lang="en-AU" dirty="0" smtClean="0"/>
              <a:t>Lack of resolution of comments by IEEE 802</a:t>
            </a:r>
          </a:p>
          <a:p>
            <a:pPr lvl="2"/>
            <a:r>
              <a:rPr lang="en-AU" dirty="0" smtClean="0"/>
              <a:t>Unavailability of IEEE 802 experts</a:t>
            </a:r>
            <a:endParaRPr lang="en-AU" dirty="0"/>
          </a:p>
          <a:p>
            <a:pPr lvl="2"/>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77</a:t>
            </a:fld>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3687446463"/>
              </p:ext>
            </p:extLst>
          </p:nvPr>
        </p:nvGraphicFramePr>
        <p:xfrm>
          <a:off x="5486400" y="3962400"/>
          <a:ext cx="914400" cy="771525"/>
        </p:xfrm>
        <a:graphic>
          <a:graphicData uri="http://schemas.openxmlformats.org/presentationml/2006/ole">
            <mc:AlternateContent xmlns:mc="http://schemas.openxmlformats.org/markup-compatibility/2006">
              <mc:Choice xmlns:v="urn:schemas-microsoft-com:vml" Requires="v">
                <p:oleObj spid="_x0000_s268365"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486400" y="3962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74572660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ballot on the proposed security ad hoc passed with comments, and so a CRM is required</a:t>
            </a:r>
            <a:endParaRPr lang="en-AU" dirty="0"/>
          </a:p>
        </p:txBody>
      </p:sp>
      <p:sp>
        <p:nvSpPr>
          <p:cNvPr id="3" name="Content Placeholder 2"/>
          <p:cNvSpPr>
            <a:spLocks noGrp="1"/>
          </p:cNvSpPr>
          <p:nvPr>
            <p:ph sz="half" idx="1"/>
          </p:nvPr>
        </p:nvSpPr>
        <p:spPr/>
        <p:txBody>
          <a:bodyPr/>
          <a:lstStyle/>
          <a:p>
            <a:pPr lvl="1"/>
            <a:r>
              <a:rPr lang="en-AU" dirty="0" smtClean="0"/>
              <a:t>Yes: 7</a:t>
            </a:r>
          </a:p>
          <a:p>
            <a:pPr lvl="2"/>
            <a:r>
              <a:rPr lang="en-AU" dirty="0" smtClean="0"/>
              <a:t>Austria</a:t>
            </a:r>
          </a:p>
          <a:p>
            <a:pPr lvl="2"/>
            <a:r>
              <a:rPr lang="en-AU" dirty="0" smtClean="0"/>
              <a:t>China</a:t>
            </a:r>
          </a:p>
          <a:p>
            <a:pPr lvl="2"/>
            <a:r>
              <a:rPr lang="en-AU" dirty="0" smtClean="0"/>
              <a:t>Japan </a:t>
            </a:r>
          </a:p>
          <a:p>
            <a:pPr lvl="2"/>
            <a:r>
              <a:rPr lang="en-AU" dirty="0" smtClean="0"/>
              <a:t>Korea</a:t>
            </a:r>
          </a:p>
          <a:p>
            <a:pPr lvl="2"/>
            <a:r>
              <a:rPr lang="en-AU" dirty="0" smtClean="0"/>
              <a:t>Russia</a:t>
            </a:r>
          </a:p>
          <a:p>
            <a:pPr lvl="2"/>
            <a:r>
              <a:rPr lang="en-AU" dirty="0" smtClean="0"/>
              <a:t>Spain </a:t>
            </a:r>
          </a:p>
          <a:p>
            <a:pPr lvl="2"/>
            <a:r>
              <a:rPr lang="en-AU" dirty="0" smtClean="0"/>
              <a:t>Ukraine</a:t>
            </a:r>
          </a:p>
          <a:p>
            <a:pPr lvl="1"/>
            <a:r>
              <a:rPr lang="en-AU" dirty="0" smtClean="0"/>
              <a:t>No: 4 (all with comments)</a:t>
            </a:r>
          </a:p>
          <a:p>
            <a:pPr lvl="2"/>
            <a:r>
              <a:rPr lang="en-AU" dirty="0" smtClean="0"/>
              <a:t>Canada</a:t>
            </a:r>
          </a:p>
          <a:p>
            <a:pPr lvl="2"/>
            <a:r>
              <a:rPr lang="en-AU" dirty="0" smtClean="0"/>
              <a:t>Netherlands</a:t>
            </a:r>
          </a:p>
          <a:p>
            <a:pPr lvl="2"/>
            <a:r>
              <a:rPr lang="en-AU" dirty="0" smtClean="0"/>
              <a:t>UK</a:t>
            </a:r>
          </a:p>
          <a:p>
            <a:pPr lvl="2"/>
            <a:r>
              <a:rPr lang="en-AU" dirty="0" smtClean="0"/>
              <a:t>US</a:t>
            </a:r>
          </a:p>
        </p:txBody>
      </p:sp>
      <p:sp>
        <p:nvSpPr>
          <p:cNvPr id="6" name="Content Placeholder 5"/>
          <p:cNvSpPr>
            <a:spLocks noGrp="1"/>
          </p:cNvSpPr>
          <p:nvPr>
            <p:ph sz="half" idx="2"/>
          </p:nvPr>
        </p:nvSpPr>
        <p:spPr/>
        <p:txBody>
          <a:bodyPr/>
          <a:lstStyle/>
          <a:p>
            <a:pPr lvl="1"/>
            <a:r>
              <a:rPr lang="en-AU" dirty="0" smtClean="0"/>
              <a:t>Abstain: 8</a:t>
            </a:r>
          </a:p>
          <a:p>
            <a:pPr lvl="2"/>
            <a:r>
              <a:rPr lang="en-AU" dirty="0" smtClean="0"/>
              <a:t>Belgium</a:t>
            </a:r>
          </a:p>
          <a:p>
            <a:pPr lvl="2"/>
            <a:r>
              <a:rPr lang="en-AU" dirty="0" smtClean="0"/>
              <a:t>Czech Republic</a:t>
            </a:r>
          </a:p>
          <a:p>
            <a:pPr lvl="2"/>
            <a:r>
              <a:rPr lang="en-AU" dirty="0" smtClean="0"/>
              <a:t>Finland</a:t>
            </a:r>
          </a:p>
          <a:p>
            <a:pPr lvl="2"/>
            <a:r>
              <a:rPr lang="en-AU" dirty="0" smtClean="0"/>
              <a:t>Germany</a:t>
            </a:r>
          </a:p>
          <a:p>
            <a:pPr lvl="2"/>
            <a:r>
              <a:rPr lang="en-AU" dirty="0" smtClean="0"/>
              <a:t>Kazakhstan</a:t>
            </a:r>
          </a:p>
          <a:p>
            <a:pPr lvl="2"/>
            <a:r>
              <a:rPr lang="en-AU" dirty="0" smtClean="0"/>
              <a:t>Moldova</a:t>
            </a:r>
          </a:p>
          <a:p>
            <a:pPr lvl="2"/>
            <a:r>
              <a:rPr lang="en-AU" dirty="0" smtClean="0"/>
              <a:t>Switzerland</a:t>
            </a:r>
          </a:p>
          <a:p>
            <a:pPr lvl="2"/>
            <a:r>
              <a:rPr lang="en-AU" dirty="0" smtClean="0"/>
              <a:t>Tunisia</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78</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380781994"/>
              </p:ext>
            </p:extLst>
          </p:nvPr>
        </p:nvGraphicFramePr>
        <p:xfrm>
          <a:off x="2438400" y="5105400"/>
          <a:ext cx="914400" cy="771525"/>
        </p:xfrm>
        <a:graphic>
          <a:graphicData uri="http://schemas.openxmlformats.org/presentationml/2006/ole">
            <mc:AlternateContent xmlns:mc="http://schemas.openxmlformats.org/markup-compatibility/2006">
              <mc:Choice xmlns:v="urn:schemas-microsoft-com:vml" Requires="v">
                <p:oleObj spid="_x0000_s270387"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2438400" y="5105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0723332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the should probably respond to the China NB protest, subject to allowing staff to sort it!</a:t>
            </a:r>
            <a:endParaRPr lang="en-AU" dirty="0"/>
          </a:p>
        </p:txBody>
      </p:sp>
      <p:sp>
        <p:nvSpPr>
          <p:cNvPr id="3" name="Content Placeholder 2"/>
          <p:cNvSpPr>
            <a:spLocks noGrp="1"/>
          </p:cNvSpPr>
          <p:nvPr>
            <p:ph idx="1"/>
          </p:nvPr>
        </p:nvSpPr>
        <p:spPr/>
        <p:txBody>
          <a:bodyPr/>
          <a:lstStyle/>
          <a:p>
            <a:pPr lvl="1"/>
            <a:r>
              <a:rPr lang="en-AU" dirty="0" smtClean="0"/>
              <a:t>Most of the protest document consists of complaints and assertions that we have heard many times in the past</a:t>
            </a:r>
          </a:p>
          <a:p>
            <a:pPr lvl="2"/>
            <a:r>
              <a:rPr lang="en-AU" dirty="0" err="1"/>
              <a:t>e</a:t>
            </a:r>
            <a:r>
              <a:rPr lang="en-AU" dirty="0" err="1" smtClean="0"/>
              <a:t>g</a:t>
            </a:r>
            <a:r>
              <a:rPr lang="en-AU" dirty="0" smtClean="0"/>
              <a:t> IEEE 802 has not resolved the comments</a:t>
            </a:r>
          </a:p>
          <a:p>
            <a:pPr lvl="2"/>
            <a:r>
              <a:rPr lang="en-AU" dirty="0" err="1"/>
              <a:t>e</a:t>
            </a:r>
            <a:r>
              <a:rPr lang="en-AU" dirty="0" err="1" smtClean="0"/>
              <a:t>g</a:t>
            </a:r>
            <a:r>
              <a:rPr lang="en-AU" dirty="0" smtClean="0"/>
              <a:t> China NB will not attend an IEEE 802 meeting</a:t>
            </a:r>
          </a:p>
          <a:p>
            <a:pPr lvl="1"/>
            <a:r>
              <a:rPr lang="en-AU" dirty="0" smtClean="0"/>
              <a:t>However, there is at least one issue to which we should probably consider responding</a:t>
            </a:r>
          </a:p>
          <a:p>
            <a:pPr lvl="2"/>
            <a:r>
              <a:rPr lang="en-AU" dirty="0" err="1" smtClean="0"/>
              <a:t>ie</a:t>
            </a:r>
            <a:r>
              <a:rPr lang="en-AU" dirty="0" smtClean="0"/>
              <a:t> the assertion that IEEE 802 broke the rules</a:t>
            </a:r>
          </a:p>
          <a:p>
            <a:pPr lvl="1"/>
            <a:r>
              <a:rPr lang="en-AU" dirty="0" smtClean="0"/>
              <a:t>This can then become an opportunity to:</a:t>
            </a:r>
          </a:p>
          <a:p>
            <a:pPr lvl="2"/>
            <a:r>
              <a:rPr lang="en-AU" dirty="0" smtClean="0"/>
              <a:t>Comment on the ballot outcome and invite the China NB to an IEEE 802 meeting … again!</a:t>
            </a:r>
          </a:p>
          <a:p>
            <a:pPr lvl="2"/>
            <a:r>
              <a:rPr lang="en-AU" dirty="0" smtClean="0"/>
              <a:t>Request  that the CRM be held by teleconference</a:t>
            </a:r>
          </a:p>
          <a:p>
            <a:pPr lvl="1"/>
            <a:r>
              <a:rPr lang="en-AU" dirty="0" smtClean="0"/>
              <a:t>The SC agreed </a:t>
            </a:r>
            <a:r>
              <a:rPr lang="en-AU" dirty="0"/>
              <a:t>in </a:t>
            </a:r>
            <a:r>
              <a:rPr lang="en-AU" dirty="0" smtClean="0"/>
              <a:t>July to respond, but giving IEEE-SA staff an opportunity to work with ISO staff to resolve the issue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31897549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Sept 2017 interim meeting in Hawaii</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12</a:t>
            </a:r>
            <a:r>
              <a:rPr lang="en-US" sz="1600" b="1" dirty="0" smtClean="0">
                <a:solidFill>
                  <a:srgbClr val="FF0000"/>
                </a:solidFill>
                <a:latin typeface="+mj-lt"/>
              </a:rPr>
              <a:t> </a:t>
            </a:r>
            <a:r>
              <a:rPr lang="en-US" sz="1600" b="1" dirty="0" smtClean="0">
                <a:latin typeface="+mj-lt"/>
              </a:rPr>
              <a:t>Sept 2017,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8</a:t>
            </a:fld>
            <a:endParaRPr lang="en-US" dirty="0">
              <a:latin typeface="+mn-lt"/>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smtClean="0"/>
              <a:t>SC approved a motion in July 2017 to respond </a:t>
            </a:r>
            <a:r>
              <a:rPr lang="en-AU" dirty="0"/>
              <a:t>to the China NB protest</a:t>
            </a:r>
          </a:p>
        </p:txBody>
      </p:sp>
      <p:sp>
        <p:nvSpPr>
          <p:cNvPr id="3" name="Content Placeholder 2"/>
          <p:cNvSpPr>
            <a:spLocks noGrp="1"/>
          </p:cNvSpPr>
          <p:nvPr>
            <p:ph idx="1"/>
          </p:nvPr>
        </p:nvSpPr>
        <p:spPr/>
        <p:txBody>
          <a:bodyPr/>
          <a:lstStyle/>
          <a:p>
            <a:r>
              <a:rPr lang="en-AU" dirty="0" smtClean="0"/>
              <a:t>Motion</a:t>
            </a:r>
          </a:p>
          <a:p>
            <a:pPr lvl="1"/>
            <a:r>
              <a:rPr lang="en-AU" i="1" dirty="0" smtClean="0"/>
              <a:t>IEEE 802 JTC1 SC recommends to IEEE 802 EC that </a:t>
            </a:r>
            <a:r>
              <a:rPr lang="en-AU" i="1" dirty="0" smtClean="0">
                <a:hlinkClick r:id="rId2"/>
              </a:rPr>
              <a:t>11-17-0899-01</a:t>
            </a:r>
            <a:r>
              <a:rPr lang="en-AU" i="1" dirty="0" smtClean="0"/>
              <a:t>  be sent at a LS to ISO/IEC JTC1/SC6 in relation to the allegation that IEEE 802 violated the JTC1 Directives during the recent ballot on forming a Security Ad Hoc in SC6. The Letter should be authorised for actual transmission by the IEEE 802 EC Chair on the advice of IEEE-SA staff after the 31 July 2017.</a:t>
            </a:r>
          </a:p>
          <a:p>
            <a:pPr lvl="1"/>
            <a:r>
              <a:rPr lang="en-AU" dirty="0" smtClean="0"/>
              <a:t>Moved: Dan </a:t>
            </a:r>
            <a:r>
              <a:rPr lang="en-AU" dirty="0"/>
              <a:t>Harkins </a:t>
            </a:r>
            <a:endParaRPr lang="en-AU" dirty="0" smtClean="0"/>
          </a:p>
          <a:p>
            <a:pPr lvl="1"/>
            <a:r>
              <a:rPr lang="en-AU" dirty="0" smtClean="0"/>
              <a:t>Seconded: </a:t>
            </a:r>
            <a:r>
              <a:rPr lang="en-AU" dirty="0"/>
              <a:t>Subir Das </a:t>
            </a:r>
            <a:endParaRPr lang="en-AU" dirty="0" smtClean="0"/>
          </a:p>
          <a:p>
            <a:pPr lvl="1"/>
            <a:r>
              <a:rPr lang="en-AU" dirty="0" smtClean="0"/>
              <a:t>Passed 15/0/0</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22520016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smtClean="0"/>
              <a:t>proposed LS to SC6 wrt the China NB protest </a:t>
            </a:r>
            <a:r>
              <a:rPr lang="en-AU" dirty="0" smtClean="0"/>
              <a:t>may be reconsidered after 21 Aug 2017</a:t>
            </a:r>
            <a:endParaRPr lang="en-AU" dirty="0"/>
          </a:p>
        </p:txBody>
      </p:sp>
      <p:sp>
        <p:nvSpPr>
          <p:cNvPr id="3" name="Content Placeholder 2"/>
          <p:cNvSpPr>
            <a:spLocks noGrp="1"/>
          </p:cNvSpPr>
          <p:nvPr>
            <p:ph idx="1"/>
          </p:nvPr>
        </p:nvSpPr>
        <p:spPr/>
        <p:txBody>
          <a:bodyPr/>
          <a:lstStyle/>
          <a:p>
            <a:pPr lvl="1"/>
            <a:r>
              <a:rPr lang="en-AU" dirty="0" smtClean="0"/>
              <a:t>At the EC meeting</a:t>
            </a:r>
            <a:r>
              <a:rPr lang="en-AU" dirty="0" smtClean="0"/>
              <a:t>, </a:t>
            </a:r>
            <a:r>
              <a:rPr lang="en-AU" dirty="0" smtClean="0"/>
              <a:t>Roger </a:t>
            </a:r>
            <a:r>
              <a:rPr lang="en-AU" dirty="0" smtClean="0"/>
              <a:t>Marks had some suggested edits</a:t>
            </a:r>
          </a:p>
          <a:p>
            <a:pPr lvl="1"/>
            <a:r>
              <a:rPr lang="en-AU" dirty="0" smtClean="0"/>
              <a:t>The </a:t>
            </a:r>
            <a:r>
              <a:rPr lang="en-AU" dirty="0" smtClean="0"/>
              <a:t>EC </a:t>
            </a:r>
            <a:r>
              <a:rPr lang="en-AU" dirty="0" smtClean="0"/>
              <a:t>did not consider the m</a:t>
            </a:r>
            <a:r>
              <a:rPr lang="en-AU" dirty="0" smtClean="0"/>
              <a:t>otion but suggested it be modified and resubmitted for later consideration at a teleconference</a:t>
            </a:r>
            <a:endParaRPr lang="en-AU" dirty="0" smtClean="0"/>
          </a:p>
          <a:p>
            <a:pPr lvl="1"/>
            <a:r>
              <a:rPr lang="en-AU" dirty="0" smtClean="0"/>
              <a:t>ISO staff are </a:t>
            </a:r>
            <a:r>
              <a:rPr lang="en-AU" dirty="0" smtClean="0"/>
              <a:t>going </a:t>
            </a:r>
            <a:r>
              <a:rPr lang="en-AU" dirty="0" smtClean="0"/>
              <a:t>to </a:t>
            </a:r>
            <a:r>
              <a:rPr lang="en-AU" dirty="0" smtClean="0"/>
              <a:t>deal </a:t>
            </a:r>
            <a:r>
              <a:rPr lang="en-AU" dirty="0" smtClean="0"/>
              <a:t>with the issue after </a:t>
            </a:r>
            <a:r>
              <a:rPr lang="en-AU" dirty="0" smtClean="0"/>
              <a:t>21 August 2017</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249042090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SC6/WG1 draft agenda for October is available but does not include much of real interest</a:t>
            </a:r>
            <a:endParaRPr lang="en-AU" dirty="0"/>
          </a:p>
        </p:txBody>
      </p:sp>
      <p:sp>
        <p:nvSpPr>
          <p:cNvPr id="3" name="Content Placeholder 2"/>
          <p:cNvSpPr>
            <a:spLocks noGrp="1"/>
          </p:cNvSpPr>
          <p:nvPr>
            <p:ph idx="1"/>
          </p:nvPr>
        </p:nvSpPr>
        <p:spPr/>
        <p:txBody>
          <a:bodyPr/>
          <a:lstStyle/>
          <a:p>
            <a:r>
              <a:rPr lang="en-AU" dirty="0" smtClean="0"/>
              <a:t>Extract of draft agenda</a:t>
            </a:r>
          </a:p>
          <a:p>
            <a:pPr lvl="1"/>
            <a:r>
              <a:rPr lang="en-AU" i="1" dirty="0" smtClean="0"/>
              <a:t>5.0 Active </a:t>
            </a:r>
            <a:r>
              <a:rPr lang="en-AU" i="1" dirty="0"/>
              <a:t>Work </a:t>
            </a:r>
            <a:r>
              <a:rPr lang="en-AU" i="1" dirty="0" smtClean="0"/>
              <a:t>Items</a:t>
            </a:r>
          </a:p>
          <a:p>
            <a:pPr lvl="2"/>
            <a:r>
              <a:rPr lang="en-AU" i="1" dirty="0" smtClean="0"/>
              <a:t>5.1 </a:t>
            </a:r>
            <a:r>
              <a:rPr lang="en-AU" i="1" dirty="0"/>
              <a:t>Low Power Wide Area Network (</a:t>
            </a:r>
            <a:r>
              <a:rPr lang="en-AU" i="1" dirty="0" smtClean="0"/>
              <a:t>LPWAN)</a:t>
            </a:r>
          </a:p>
          <a:p>
            <a:pPr lvl="3"/>
            <a:r>
              <a:rPr lang="en-AU" i="1" dirty="0" smtClean="0"/>
              <a:t>6N16622</a:t>
            </a:r>
            <a:r>
              <a:rPr lang="en-AU" i="1" dirty="0"/>
              <a:t>: Concerns relating to the proposed formation of a Security Ad Hoc within JTC 1/SC </a:t>
            </a:r>
            <a:r>
              <a:rPr lang="en-AU" i="1" dirty="0" smtClean="0"/>
              <a:t>6 </a:t>
            </a:r>
            <a:r>
              <a:rPr lang="en-AU" dirty="0" smtClean="0">
                <a:solidFill>
                  <a:srgbClr val="FF0000"/>
                </a:solidFill>
              </a:rPr>
              <a:t>(of interest to IEEE 802 but seems misplaced)</a:t>
            </a:r>
            <a:endParaRPr lang="en-AU" i="1" dirty="0" smtClean="0"/>
          </a:p>
          <a:p>
            <a:pPr lvl="3"/>
            <a:r>
              <a:rPr lang="en-AU" i="1" dirty="0" smtClean="0"/>
              <a:t>6N16548</a:t>
            </a:r>
            <a:r>
              <a:rPr lang="en-AU" i="1" dirty="0"/>
              <a:t>: Letter ballot for Establishment of an AHG on Security under SC 6/WG 1 and its </a:t>
            </a:r>
            <a:r>
              <a:rPr lang="en-AU" i="1" dirty="0" err="1" smtClean="0"/>
              <a:t>ToR</a:t>
            </a:r>
            <a:r>
              <a:rPr lang="en-AU" i="1" dirty="0" smtClean="0"/>
              <a:t> </a:t>
            </a:r>
            <a:r>
              <a:rPr lang="en-AU" dirty="0">
                <a:solidFill>
                  <a:srgbClr val="FF0000"/>
                </a:solidFill>
              </a:rPr>
              <a:t>(of interest to IEEE 802 but seems misplaced</a:t>
            </a:r>
            <a:r>
              <a:rPr lang="en-AU" dirty="0" smtClean="0">
                <a:solidFill>
                  <a:srgbClr val="FF0000"/>
                </a:solidFill>
              </a:rPr>
              <a:t>)</a:t>
            </a:r>
          </a:p>
          <a:p>
            <a:pPr lvl="3"/>
            <a:r>
              <a:rPr lang="en-AU" i="1" dirty="0" smtClean="0"/>
              <a:t>…</a:t>
            </a:r>
          </a:p>
          <a:p>
            <a:pPr lvl="2"/>
            <a:r>
              <a:rPr lang="en-AU" dirty="0" smtClean="0"/>
              <a:t>5.2 </a:t>
            </a:r>
            <a:r>
              <a:rPr lang="en-AU" dirty="0"/>
              <a:t>Power Line Communication (</a:t>
            </a:r>
            <a:r>
              <a:rPr lang="en-AU" dirty="0" smtClean="0"/>
              <a:t>PLC)</a:t>
            </a:r>
          </a:p>
          <a:p>
            <a:pPr lvl="3"/>
            <a:r>
              <a:rPr lang="en-AU" dirty="0" smtClean="0"/>
              <a:t>…</a:t>
            </a:r>
          </a:p>
          <a:p>
            <a:pPr lvl="2"/>
            <a:r>
              <a:rPr lang="en-AU" dirty="0"/>
              <a:t>5.3 Human Body Communication (HBC</a:t>
            </a:r>
            <a:r>
              <a:rPr lang="en-AU" dirty="0" smtClean="0"/>
              <a:t>) </a:t>
            </a:r>
            <a:r>
              <a:rPr lang="en-AU" dirty="0">
                <a:solidFill>
                  <a:srgbClr val="FF0000"/>
                </a:solidFill>
              </a:rPr>
              <a:t>(of </a:t>
            </a:r>
            <a:r>
              <a:rPr lang="en-AU" dirty="0" smtClean="0">
                <a:solidFill>
                  <a:srgbClr val="FF0000"/>
                </a:solidFill>
              </a:rPr>
              <a:t>potential interest </a:t>
            </a:r>
            <a:r>
              <a:rPr lang="en-AU" dirty="0">
                <a:solidFill>
                  <a:srgbClr val="FF0000"/>
                </a:solidFill>
              </a:rPr>
              <a:t>to IEEE </a:t>
            </a:r>
            <a:r>
              <a:rPr lang="en-AU" dirty="0" smtClean="0">
                <a:solidFill>
                  <a:srgbClr val="FF0000"/>
                </a:solidFill>
              </a:rPr>
              <a:t>802.15)</a:t>
            </a:r>
            <a:endParaRPr lang="en-AU" dirty="0"/>
          </a:p>
          <a:p>
            <a:pPr lvl="3"/>
            <a:r>
              <a:rPr lang="en-AU" dirty="0"/>
              <a:t>…</a:t>
            </a:r>
          </a:p>
          <a:p>
            <a:pPr lvl="2"/>
            <a:r>
              <a:rPr lang="en-AU" dirty="0"/>
              <a:t>5.4 Close Capacitive Coupling Communication (CCCC)</a:t>
            </a:r>
          </a:p>
          <a:p>
            <a:pPr lvl="3"/>
            <a:r>
              <a:rPr lang="en-AU" dirty="0"/>
              <a:t>…</a:t>
            </a:r>
          </a:p>
          <a:p>
            <a:pPr lvl="1"/>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371469701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SC6/WG1 draft agenda for October is available but does not include much of real interest</a:t>
            </a:r>
          </a:p>
        </p:txBody>
      </p:sp>
      <p:sp>
        <p:nvSpPr>
          <p:cNvPr id="3" name="Content Placeholder 2"/>
          <p:cNvSpPr>
            <a:spLocks noGrp="1"/>
          </p:cNvSpPr>
          <p:nvPr>
            <p:ph idx="1"/>
          </p:nvPr>
        </p:nvSpPr>
        <p:spPr/>
        <p:txBody>
          <a:bodyPr/>
          <a:lstStyle/>
          <a:p>
            <a:r>
              <a:rPr lang="en-AU" dirty="0"/>
              <a:t>Extract of draft agenda</a:t>
            </a:r>
          </a:p>
          <a:p>
            <a:pPr lvl="1"/>
            <a:r>
              <a:rPr lang="en-AU" i="1" dirty="0" smtClean="0"/>
              <a:t>…</a:t>
            </a:r>
          </a:p>
          <a:p>
            <a:pPr lvl="1"/>
            <a:r>
              <a:rPr lang="en-AU" i="1" dirty="0" smtClean="0"/>
              <a:t>6</a:t>
            </a:r>
            <a:r>
              <a:rPr lang="en-AU" i="1" dirty="0"/>
              <a:t>. </a:t>
            </a:r>
            <a:r>
              <a:rPr lang="en-AU" i="1" dirty="0" smtClean="0"/>
              <a:t>Liaison</a:t>
            </a:r>
          </a:p>
          <a:p>
            <a:pPr lvl="2"/>
            <a:r>
              <a:rPr lang="en-AU" i="1" dirty="0" smtClean="0"/>
              <a:t>6.1 </a:t>
            </a:r>
            <a:r>
              <a:rPr lang="en-AU" i="1" dirty="0"/>
              <a:t>IEEE 802 WG1N0xx: Liaison Report of IEEE </a:t>
            </a:r>
            <a:r>
              <a:rPr lang="en-AU" i="1" dirty="0" smtClean="0"/>
              <a:t>802 </a:t>
            </a:r>
            <a:r>
              <a:rPr lang="en-AU" dirty="0" smtClean="0">
                <a:solidFill>
                  <a:srgbClr val="FF0000"/>
                </a:solidFill>
              </a:rPr>
              <a:t>(of interest to IEEE 802)</a:t>
            </a:r>
          </a:p>
          <a:p>
            <a:pPr lvl="2"/>
            <a:r>
              <a:rPr lang="en-AU" i="1" dirty="0" smtClean="0"/>
              <a:t>…</a:t>
            </a:r>
          </a:p>
          <a:p>
            <a:pPr lvl="1"/>
            <a:r>
              <a:rPr lang="en-AU" i="1" dirty="0" smtClean="0"/>
              <a:t>7</a:t>
            </a:r>
            <a:r>
              <a:rPr lang="en-AU" i="1" dirty="0"/>
              <a:t>. </a:t>
            </a:r>
            <a:r>
              <a:rPr lang="en-AU" i="1" dirty="0" smtClean="0"/>
              <a:t>Others</a:t>
            </a:r>
          </a:p>
          <a:p>
            <a:pPr lvl="2"/>
            <a:r>
              <a:rPr lang="en-AU" i="1" dirty="0" smtClean="0"/>
              <a:t>7.1 </a:t>
            </a:r>
            <a:r>
              <a:rPr lang="en-AU" i="1" dirty="0"/>
              <a:t>Notice of New </a:t>
            </a:r>
            <a:r>
              <a:rPr lang="en-AU" i="1" dirty="0" smtClean="0"/>
              <a:t>Secretary</a:t>
            </a:r>
          </a:p>
          <a:p>
            <a:pPr lvl="2"/>
            <a:r>
              <a:rPr lang="en-AU" i="1" dirty="0" smtClean="0"/>
              <a:t>7.2 </a:t>
            </a:r>
            <a:r>
              <a:rPr lang="en-AU" i="1" dirty="0"/>
              <a:t>Appointment of </a:t>
            </a:r>
            <a:r>
              <a:rPr lang="en-AU" i="1" dirty="0" smtClean="0"/>
              <a:t>Convenor</a:t>
            </a:r>
          </a:p>
          <a:p>
            <a:pPr lvl="2"/>
            <a:r>
              <a:rPr lang="en-AU" i="1" dirty="0" smtClean="0"/>
              <a:t>7.3 </a:t>
            </a:r>
            <a:r>
              <a:rPr lang="en-AU" i="1" dirty="0"/>
              <a:t>Introduction of New </a:t>
            </a:r>
            <a:r>
              <a:rPr lang="en-AU" i="1" dirty="0" smtClean="0"/>
              <a:t>Item</a:t>
            </a:r>
          </a:p>
          <a:p>
            <a:pPr lvl="3"/>
            <a:r>
              <a:rPr lang="en-AU" i="1" dirty="0" smtClean="0"/>
              <a:t>WG1N0xx</a:t>
            </a:r>
            <a:r>
              <a:rPr lang="en-AU" i="1" dirty="0"/>
              <a:t>: Parasitic RF communication protocol using Wi-Fi </a:t>
            </a:r>
            <a:r>
              <a:rPr lang="en-AU" i="1" dirty="0" smtClean="0"/>
              <a:t>signal </a:t>
            </a:r>
            <a:r>
              <a:rPr lang="en-AU" dirty="0">
                <a:solidFill>
                  <a:srgbClr val="FF0000"/>
                </a:solidFill>
              </a:rPr>
              <a:t>(of </a:t>
            </a:r>
            <a:r>
              <a:rPr lang="en-AU" dirty="0" smtClean="0">
                <a:solidFill>
                  <a:srgbClr val="FF0000"/>
                </a:solidFill>
              </a:rPr>
              <a:t>potential interest </a:t>
            </a:r>
            <a:r>
              <a:rPr lang="en-AU" dirty="0">
                <a:solidFill>
                  <a:srgbClr val="FF0000"/>
                </a:solidFill>
              </a:rPr>
              <a:t>to IEEE </a:t>
            </a:r>
            <a:r>
              <a:rPr lang="en-AU" dirty="0" smtClean="0">
                <a:solidFill>
                  <a:srgbClr val="FF0000"/>
                </a:solidFill>
              </a:rPr>
              <a:t>802.11)</a:t>
            </a:r>
            <a:endParaRPr lang="en-AU" dirty="0">
              <a:solidFill>
                <a:srgbClr val="FF0000"/>
              </a:solidFill>
            </a:endParaRPr>
          </a:p>
          <a:p>
            <a:pPr lvl="3"/>
            <a:endParaRPr lang="en-AU" i="1" dirty="0" smtClean="0"/>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329183422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 anyone interested in representing IEEE 802 at the next SC6 meeting</a:t>
            </a:r>
            <a:endParaRPr lang="en-AU" dirty="0"/>
          </a:p>
        </p:txBody>
      </p:sp>
      <p:sp>
        <p:nvSpPr>
          <p:cNvPr id="3" name="Content Placeholder 2"/>
          <p:cNvSpPr>
            <a:spLocks noGrp="1"/>
          </p:cNvSpPr>
          <p:nvPr>
            <p:ph idx="1"/>
          </p:nvPr>
        </p:nvSpPr>
        <p:spPr/>
        <p:txBody>
          <a:bodyPr/>
          <a:lstStyle/>
          <a:p>
            <a:pPr lvl="1"/>
            <a:r>
              <a:rPr lang="en-AU" dirty="0" smtClean="0"/>
              <a:t>It might be useful having a representative at the next SC6 meeting …</a:t>
            </a:r>
          </a:p>
          <a:p>
            <a:pPr lvl="1"/>
            <a:r>
              <a:rPr lang="en-AU" dirty="0" smtClean="0"/>
              <a:t>… mainly to deal with the Security ad hoc issue</a:t>
            </a:r>
          </a:p>
          <a:p>
            <a:pPr lvl="1"/>
            <a:r>
              <a:rPr lang="en-AU" dirty="0" smtClean="0"/>
              <a:t>… the IEEE 802 report can probably be done by teleconference</a:t>
            </a:r>
          </a:p>
          <a:p>
            <a:pPr lvl="1"/>
            <a:r>
              <a:rPr lang="en-AU" dirty="0" smtClean="0"/>
              <a:t>Is anyone interested in attending?</a:t>
            </a:r>
          </a:p>
          <a:p>
            <a:pPr lvl="2"/>
            <a:r>
              <a:rPr lang="en-AU" dirty="0" smtClean="0"/>
              <a:t>It is rumoured that Jodi </a:t>
            </a:r>
            <a:r>
              <a:rPr lang="en-AU" dirty="0" err="1" smtClean="0"/>
              <a:t>Haasz</a:t>
            </a:r>
            <a:r>
              <a:rPr lang="en-AU" dirty="0" smtClean="0"/>
              <a:t> (IEEE-SA staff) may be available</a:t>
            </a:r>
          </a:p>
          <a:p>
            <a:pPr lvl="2"/>
            <a:r>
              <a:rPr lang="en-AU" dirty="0" smtClean="0"/>
              <a:t>There is likely to be </a:t>
            </a:r>
            <a:r>
              <a:rPr lang="en-AU" dirty="0" err="1" smtClean="0"/>
              <a:t>Webex</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171646479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is proposed that the IEEE 802 report to SC6 be based on the status pages in the latest SC agenda</a:t>
            </a:r>
            <a:endParaRPr lang="en-AU" dirty="0"/>
          </a:p>
        </p:txBody>
      </p:sp>
      <p:sp>
        <p:nvSpPr>
          <p:cNvPr id="3" name="Content Placeholder 2"/>
          <p:cNvSpPr>
            <a:spLocks noGrp="1"/>
          </p:cNvSpPr>
          <p:nvPr>
            <p:ph idx="1"/>
          </p:nvPr>
        </p:nvSpPr>
        <p:spPr/>
        <p:txBody>
          <a:bodyPr/>
          <a:lstStyle/>
          <a:p>
            <a:pPr lvl="1"/>
            <a:r>
              <a:rPr lang="en-AU" dirty="0" smtClean="0"/>
              <a:t>For previous meetings, every IEEE 802 WG put together a status report</a:t>
            </a:r>
          </a:p>
          <a:p>
            <a:pPr lvl="1"/>
            <a:r>
              <a:rPr lang="en-AU" dirty="0" smtClean="0"/>
              <a:t>However, it appears that an extract of this agenda showing the status of the various IEEE 802 projects in the PSDO process is what SC6 really wants</a:t>
            </a:r>
          </a:p>
          <a:p>
            <a:pPr lvl="2"/>
            <a:r>
              <a:rPr lang="en-AU" dirty="0" smtClean="0"/>
              <a:t>Based on report back from Peter Yee</a:t>
            </a:r>
          </a:p>
          <a:p>
            <a:pPr lvl="1"/>
            <a:r>
              <a:rPr lang="en-AU" dirty="0" smtClean="0"/>
              <a:t>The SC Chair agreed to put together a report in September for EC approval by e-mail</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2841311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 WAPI back?</a:t>
            </a:r>
            <a:endParaRPr lang="en-AU" dirty="0"/>
          </a:p>
        </p:txBody>
      </p:sp>
      <p:sp>
        <p:nvSpPr>
          <p:cNvPr id="3" name="Content Placeholder 2"/>
          <p:cNvSpPr>
            <a:spLocks noGrp="1"/>
          </p:cNvSpPr>
          <p:nvPr>
            <p:ph idx="1"/>
          </p:nvPr>
        </p:nvSpPr>
        <p:spPr/>
        <p:txBody>
          <a:bodyPr/>
          <a:lstStyle/>
          <a:p>
            <a:pPr lvl="1"/>
            <a:r>
              <a:rPr lang="en-AU" dirty="0" smtClean="0"/>
              <a:t>In December 2016, the WAPI Alliance </a:t>
            </a:r>
            <a:r>
              <a:rPr lang="en-AU" dirty="0" smtClean="0">
                <a:hlinkClick r:id="rId2"/>
              </a:rPr>
              <a:t>website</a:t>
            </a:r>
            <a:r>
              <a:rPr lang="en-AU" dirty="0" smtClean="0"/>
              <a:t> indicates that there is going to be a new promotion of TEPA related standards</a:t>
            </a:r>
          </a:p>
          <a:p>
            <a:pPr lvl="2"/>
            <a:r>
              <a:rPr lang="en-AU" dirty="0" smtClean="0"/>
              <a:t>Apparently in ISO / IEC JTC1 SC6 and other international standardization organizations</a:t>
            </a:r>
          </a:p>
          <a:p>
            <a:pPr lvl="2"/>
            <a:r>
              <a:rPr lang="en-AU" dirty="0" smtClean="0"/>
              <a:t>They also have projects to define the use of WAPI with 802.11ac and 802.11ad</a:t>
            </a:r>
          </a:p>
          <a:p>
            <a:pPr lvl="2"/>
            <a:r>
              <a:rPr lang="en-AU" dirty="0" smtClean="0"/>
              <a:t>These initiatives are consistent with the proposal in SC6 for a security ad hoc</a:t>
            </a:r>
          </a:p>
          <a:p>
            <a:pPr lvl="1"/>
            <a:r>
              <a:rPr lang="en-AU" dirty="0" smtClean="0"/>
              <a:t>In April 2017, the WAPI Alliance held a meeting at which they were </a:t>
            </a:r>
            <a:r>
              <a:rPr lang="en-AU" dirty="0" smtClean="0">
                <a:hlinkClick r:id="rId3"/>
              </a:rPr>
              <a:t>scheduled </a:t>
            </a:r>
            <a:r>
              <a:rPr lang="en-AU" dirty="0" smtClean="0"/>
              <a:t>to have a “</a:t>
            </a:r>
            <a:r>
              <a:rPr lang="en-AU" dirty="0"/>
              <a:t>special discussion on standards </a:t>
            </a:r>
            <a:r>
              <a:rPr lang="en-AU" dirty="0" smtClean="0"/>
              <a:t>internationalization”</a:t>
            </a:r>
          </a:p>
          <a:p>
            <a:pPr lvl="1"/>
            <a:r>
              <a:rPr lang="en-AU" dirty="0" smtClean="0"/>
              <a:t>Aside: </a:t>
            </a:r>
            <a:r>
              <a:rPr lang="en-AU" dirty="0"/>
              <a:t>the WAPI Alliance </a:t>
            </a:r>
            <a:r>
              <a:rPr lang="en-AU" dirty="0" smtClean="0"/>
              <a:t>is claiming 7B WAPI shipments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86</a:t>
            </a:fld>
            <a:endParaRPr lang="en-US"/>
          </a:p>
        </p:txBody>
      </p:sp>
    </p:spTree>
    <p:extLst>
      <p:ext uri="{BB962C8B-B14F-4D97-AF65-F5344CB8AC3E}">
        <p14:creationId xmlns:p14="http://schemas.microsoft.com/office/powerpoint/2010/main" val="301700584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Recent activity in China may affect 802.11 security standards</a:t>
            </a:r>
            <a:endParaRPr lang="en-AU" dirty="0"/>
          </a:p>
        </p:txBody>
      </p:sp>
      <p:sp>
        <p:nvSpPr>
          <p:cNvPr id="3" name="Content Placeholder 2"/>
          <p:cNvSpPr>
            <a:spLocks noGrp="1"/>
          </p:cNvSpPr>
          <p:nvPr>
            <p:ph idx="1"/>
          </p:nvPr>
        </p:nvSpPr>
        <p:spPr/>
        <p:txBody>
          <a:bodyPr/>
          <a:lstStyle/>
          <a:p>
            <a:pPr lvl="1"/>
            <a:r>
              <a:rPr lang="en-AU" dirty="0" smtClean="0"/>
              <a:t>Recently, “</a:t>
            </a:r>
            <a:r>
              <a:rPr lang="en-AU" i="1" dirty="0" smtClean="0"/>
              <a:t>Guidelines for the Development of the Comprehensive Standardization System for the Mobile Internet</a:t>
            </a:r>
            <a:r>
              <a:rPr lang="en-AU" dirty="0" smtClean="0"/>
              <a:t>” were published in China</a:t>
            </a:r>
          </a:p>
          <a:p>
            <a:pPr lvl="2"/>
            <a:r>
              <a:rPr lang="en-AU" dirty="0" smtClean="0"/>
              <a:t>WLANs (along with cellular) are explicitly included </a:t>
            </a:r>
          </a:p>
          <a:p>
            <a:pPr lvl="2"/>
            <a:r>
              <a:rPr lang="en-AU" dirty="0" smtClean="0"/>
              <a:t>There is a special focus on security issues</a:t>
            </a:r>
          </a:p>
          <a:p>
            <a:pPr lvl="1"/>
            <a:r>
              <a:rPr lang="en-AU" dirty="0" smtClean="0"/>
              <a:t>The overall goal is</a:t>
            </a:r>
          </a:p>
          <a:p>
            <a:pPr lvl="2"/>
            <a:r>
              <a:rPr lang="en-AU" b="0" i="1" dirty="0"/>
              <a:t>By 2020, China will have preliminarily established a </a:t>
            </a:r>
            <a:r>
              <a:rPr lang="en-AU" b="0" i="1" dirty="0" smtClean="0"/>
              <a:t>standards system </a:t>
            </a:r>
            <a:r>
              <a:rPr lang="en-AU" b="0" i="1" dirty="0"/>
              <a:t>which has complete basic standards, basically </a:t>
            </a:r>
            <a:r>
              <a:rPr lang="en-AU" b="0" i="1" dirty="0" smtClean="0"/>
              <a:t>covers main </a:t>
            </a:r>
            <a:r>
              <a:rPr lang="en-AU" b="0" i="1" dirty="0"/>
              <a:t>products and services standards, effectively </a:t>
            </a:r>
            <a:r>
              <a:rPr lang="en-AU" b="0" i="1" dirty="0" smtClean="0"/>
              <a:t>safeguards security </a:t>
            </a:r>
            <a:r>
              <a:rPr lang="en-AU" b="0" i="1" dirty="0"/>
              <a:t>standards and meets the needs in the development </a:t>
            </a:r>
            <a:r>
              <a:rPr lang="en-AU" b="0" i="1" dirty="0" smtClean="0"/>
              <a:t>of China’s </a:t>
            </a:r>
            <a:r>
              <a:rPr lang="en-AU" b="0" i="1" dirty="0"/>
              <a:t>mobile Internet </a:t>
            </a:r>
            <a:r>
              <a:rPr lang="en-AU" b="0" i="1" dirty="0" smtClean="0"/>
              <a:t>industry</a:t>
            </a:r>
          </a:p>
          <a:p>
            <a:pPr lvl="2"/>
            <a:r>
              <a:rPr lang="en-AU" b="0" i="1" dirty="0" smtClean="0"/>
              <a:t>By </a:t>
            </a:r>
            <a:r>
              <a:rPr lang="en-AU" b="0" i="1" dirty="0"/>
              <a:t>then, </a:t>
            </a:r>
            <a:r>
              <a:rPr lang="en-AU" b="0" i="1" dirty="0" smtClean="0"/>
              <a:t>standardization technologies </a:t>
            </a:r>
            <a:r>
              <a:rPr lang="en-AU" b="0" i="1" dirty="0"/>
              <a:t>will have been continuously improved, the scope </a:t>
            </a:r>
            <a:r>
              <a:rPr lang="en-AU" b="0" i="1" dirty="0" smtClean="0"/>
              <a:t>of application </a:t>
            </a:r>
            <a:r>
              <a:rPr lang="en-AU" b="0" i="1" dirty="0"/>
              <a:t>of standards will have been continuously </a:t>
            </a:r>
            <a:r>
              <a:rPr lang="en-AU" b="0" i="1" dirty="0" smtClean="0"/>
              <a:t>expanded, and </a:t>
            </a:r>
            <a:r>
              <a:rPr lang="en-AU" b="0" i="1" dirty="0"/>
              <a:t>China’s standards will be </a:t>
            </a:r>
            <a:r>
              <a:rPr lang="en-AU" b="0" i="1" dirty="0" smtClean="0"/>
              <a:t>developing </a:t>
            </a:r>
            <a:r>
              <a:rPr lang="en-AU" b="0" i="1" dirty="0"/>
              <a:t>at the same pace </a:t>
            </a:r>
            <a:r>
              <a:rPr lang="en-AU" b="0" i="1" dirty="0" smtClean="0"/>
              <a:t>as internationally </a:t>
            </a:r>
            <a:r>
              <a:rPr lang="en-AU" b="0" i="1" dirty="0"/>
              <a:t>advanced standards</a:t>
            </a:r>
            <a:r>
              <a:rPr lang="en-AU" b="0" i="1" dirty="0" smtClean="0"/>
              <a:t>.</a:t>
            </a:r>
          </a:p>
          <a:p>
            <a:pPr lvl="1"/>
            <a:r>
              <a:rPr lang="en-AU" dirty="0" smtClean="0"/>
              <a:t>The impact on 802.11 standards (especially security) is currently not clear</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87</a:t>
            </a:fld>
            <a:endParaRPr lang="en-US"/>
          </a:p>
        </p:txBody>
      </p:sp>
    </p:spTree>
    <p:extLst>
      <p:ext uri="{BB962C8B-B14F-4D97-AF65-F5344CB8AC3E}">
        <p14:creationId xmlns:p14="http://schemas.microsoft.com/office/powerpoint/2010/main" val="38223896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WG7 has been discussing a possible WLAN cloud project</a:t>
            </a:r>
            <a:endParaRPr lang="en-AU" dirty="0"/>
          </a:p>
        </p:txBody>
      </p:sp>
      <p:sp>
        <p:nvSpPr>
          <p:cNvPr id="3" name="Content Placeholder 2"/>
          <p:cNvSpPr>
            <a:spLocks noGrp="1"/>
          </p:cNvSpPr>
          <p:nvPr>
            <p:ph idx="1"/>
          </p:nvPr>
        </p:nvSpPr>
        <p:spPr/>
        <p:txBody>
          <a:bodyPr/>
          <a:lstStyle/>
          <a:p>
            <a:pPr lvl="1"/>
            <a:r>
              <a:rPr lang="en-AU" dirty="0" smtClean="0"/>
              <a:t>The WG7 minutes for the Tunisia meeting in February 2017 have only just been released</a:t>
            </a:r>
          </a:p>
          <a:p>
            <a:pPr lvl="1"/>
            <a:r>
              <a:rPr lang="en-AU" dirty="0" smtClean="0"/>
              <a:t>They reveal that WG7 is continuing to discuss replacing the Internet, using well known technology called RINA </a:t>
            </a:r>
          </a:p>
          <a:p>
            <a:pPr lvl="1"/>
            <a:r>
              <a:rPr lang="en-AU" dirty="0" smtClean="0"/>
              <a:t>They also discussed a China </a:t>
            </a:r>
            <a:r>
              <a:rPr lang="en-AU" dirty="0"/>
              <a:t>NB proposal for a NP on “Networking Architecture of Cloud AC for </a:t>
            </a:r>
            <a:r>
              <a:rPr lang="en-AU" dirty="0" smtClean="0"/>
              <a:t>WLAN”</a:t>
            </a:r>
          </a:p>
          <a:p>
            <a:pPr lvl="1"/>
            <a:r>
              <a:rPr lang="en-AU" dirty="0" smtClean="0"/>
              <a:t>WG7 encouraged “China </a:t>
            </a:r>
            <a:r>
              <a:rPr lang="en-AU" dirty="0"/>
              <a:t>NB to further study and propose NP ballot with enhanced </a:t>
            </a:r>
            <a:r>
              <a:rPr lang="en-AU" dirty="0" smtClean="0"/>
              <a:t>text”</a:t>
            </a:r>
          </a:p>
          <a:p>
            <a:pPr lvl="1"/>
            <a:r>
              <a:rPr lang="en-AU" dirty="0" smtClean="0"/>
              <a:t>It appears no NP proposal has been made</a:t>
            </a:r>
          </a:p>
          <a:p>
            <a:pPr lvl="1"/>
            <a:r>
              <a:rPr lang="en-AU" dirty="0" smtClean="0"/>
              <a:t>Is there any interest in this topic?</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88</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005580383"/>
              </p:ext>
            </p:extLst>
          </p:nvPr>
        </p:nvGraphicFramePr>
        <p:xfrm>
          <a:off x="5562600" y="4800600"/>
          <a:ext cx="914400" cy="771525"/>
        </p:xfrm>
        <a:graphic>
          <a:graphicData uri="http://schemas.openxmlformats.org/presentationml/2006/ole">
            <mc:AlternateContent xmlns:mc="http://schemas.openxmlformats.org/markup-compatibility/2006">
              <mc:Choice xmlns:v="urn:schemas-microsoft-com:vml" Requires="v">
                <p:oleObj spid="_x0000_s269431"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562600" y="4800600"/>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981856602"/>
              </p:ext>
            </p:extLst>
          </p:nvPr>
        </p:nvGraphicFramePr>
        <p:xfrm>
          <a:off x="6705600" y="4800600"/>
          <a:ext cx="914400" cy="771525"/>
        </p:xfrm>
        <a:graphic>
          <a:graphicData uri="http://schemas.openxmlformats.org/presentationml/2006/ole">
            <mc:AlternateContent xmlns:mc="http://schemas.openxmlformats.org/markup-compatibility/2006">
              <mc:Choice xmlns:v="urn:schemas-microsoft-com:vml" Requires="v">
                <p:oleObj spid="_x0000_s269432"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6705600" y="4800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26359705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WG7 has been discussing a possible WLAN cloud project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89</a:t>
            </a:fld>
            <a:endParaRPr lang="en-US"/>
          </a:p>
        </p:txBody>
      </p:sp>
      <p:pic>
        <p:nvPicPr>
          <p:cNvPr id="270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905000"/>
            <a:ext cx="4081590" cy="4314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22245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wireless plenary meeting in July 2017 in Berlin</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Review SC6 activities</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9</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90</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91</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Others have been added since</a:t>
            </a:r>
          </a:p>
          <a:p>
            <a:pPr lvl="2"/>
            <a:r>
              <a:rPr lang="en-AU" dirty="0" smtClean="0"/>
              <a:t>Karen Randall - </a:t>
            </a:r>
            <a:r>
              <a:rPr lang="en-AU" dirty="0" smtClean="0">
                <a:hlinkClick r:id="rId3"/>
              </a:rPr>
              <a:t>karen@randall-consulting.com</a:t>
            </a:r>
            <a:r>
              <a:rPr lang="en-AU" dirty="0" smtClean="0"/>
              <a:t> - added Sept 2015</a:t>
            </a:r>
          </a:p>
          <a:p>
            <a:pPr lvl="2"/>
            <a:r>
              <a:rPr lang="en-AU" dirty="0" smtClean="0"/>
              <a:t>Dorothy Stanley - </a:t>
            </a:r>
            <a:r>
              <a:rPr lang="en-AU" dirty="0" smtClean="0">
                <a:hlinkClick r:id="rId4"/>
              </a:rPr>
              <a:t>dorothy.stanley@hpe.com</a:t>
            </a:r>
            <a:r>
              <a:rPr lang="en-AU" dirty="0" smtClean="0"/>
              <a:t> – added Mar 2016</a:t>
            </a: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92</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93</a:t>
            </a:fld>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Hawaii </a:t>
            </a:r>
            <a:r>
              <a:rPr lang="en-AU" i="1" dirty="0" smtClean="0"/>
              <a:t>in September 2017,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94</a:t>
            </a:fld>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10756</Words>
  <Application>Microsoft Office PowerPoint</Application>
  <PresentationFormat>On-screen Show (4:3)</PresentationFormat>
  <Paragraphs>1827</Paragraphs>
  <Slides>120</Slides>
  <Notes>12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120</vt:i4>
      </vt:variant>
    </vt:vector>
  </HeadingPairs>
  <TitlesOfParts>
    <vt:vector size="123" baseType="lpstr">
      <vt:lpstr>802-11-Submission</vt:lpstr>
      <vt:lpstr>Acrobat Document</vt:lpstr>
      <vt:lpstr>Packager Shell Object</vt:lpstr>
      <vt:lpstr>IEEE 802 JTC1 Standing Committee Sept 2017 agenda for Hawaii</vt:lpstr>
      <vt:lpstr>This document will be used to run the IEEE 802 JTC1 SC meetings in Hawaii in Sept 2016</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SC will review the new “Participation in IEEE 802 Meetings” slide</vt:lpstr>
      <vt:lpstr>The IEEE 802 JTC1 SC will have one slot at the Sept 2017 interim meeting in Hawaii</vt:lpstr>
      <vt:lpstr>The IEEE 802 JTC1 SC regular meeting has a high level list of agenda items to be considered</vt:lpstr>
      <vt:lpstr>The IEEE 802 JTC1 SC will consider approving its agenda for its Hawaii meeting</vt:lpstr>
      <vt:lpstr>The IEEE 802 JTC1 SC will consider approval of the minutes of its Berlin meeting</vt:lpstr>
      <vt:lpstr>The goals of the IEEE 802 JTC1 SC were reaffirmed by the IEEE 802 EC in March 2014</vt:lpstr>
      <vt:lpstr>The IEEE 802 WGs continue to liaise drafts to SC6 for their information</vt:lpstr>
      <vt:lpstr>IEEE 802 continues to notify SC6 of various new projects – except when we forget</vt:lpstr>
      <vt:lpstr>The new Central Desktop area for the “Adoption of IEEE 802 standards by ISO/IEC JTC1” is operational</vt:lpstr>
      <vt:lpstr>IEEE 802 has pushed 23 standards completely through the PSDO ratification process</vt:lpstr>
      <vt:lpstr>IEEE 802 has pushed 23 standards completely through the PSDO ratification process</vt:lpstr>
      <vt:lpstr>IEEE 802.1 has nineteen standards in the pipeline for ratification under the PSDO</vt:lpstr>
      <vt:lpstr>IEEE 802.1 has nineteen standards in the pipeline for ratification under the PSDO</vt:lpstr>
      <vt:lpstr>IEEE 802.1Qbv-2015 FDIS ballot passed and is waiting for publication</vt:lpstr>
      <vt:lpstr>IEEE 802.1AB-2016 FDIS ballot passed and is waiting for publication</vt:lpstr>
      <vt:lpstr>IEEE 802.1Qca-2015 FDIS ballot passed and is waiting for publication</vt:lpstr>
      <vt:lpstr>IEEE 802.1Qbu FDIS ballot closes 12 Oct 2017</vt:lpstr>
      <vt:lpstr>IEEE 802.1Qbz FDIS ballot closes 12 Oct 2017</vt:lpstr>
      <vt:lpstr>IEEE 802.1AC-Rev is waiting start of FDIS ballot</vt:lpstr>
      <vt:lpstr>IEEE 802.1Qcd-2015 FDIS ballot closed 8 Sept 2017</vt:lpstr>
      <vt:lpstr>IEEE 802d 60-day ballot is waiting for start of FDIS ballot</vt:lpstr>
      <vt:lpstr>IEEE 802.1AEcg 60-day ballot closes on 7 Sept 2017</vt:lpstr>
      <vt:lpstr>IEEE 802.1CB will be submitted to PSDO</vt:lpstr>
      <vt:lpstr>IEEE 802.1Qci will be submitted to PSDO</vt:lpstr>
      <vt:lpstr>IEEE 802.1Qch will be submitted to PSDO</vt:lpstr>
      <vt:lpstr>IEEE 802.1Q-2014/Cor 1-2015 is waiting for publication</vt:lpstr>
      <vt:lpstr>IEEE 802c will be submitted to PSDO</vt:lpstr>
      <vt:lpstr>IEEE 802.1AX-2014/Cor1 is waiting for publication</vt:lpstr>
      <vt:lpstr>IEEE 802.1Q-REV has been liaised for information</vt:lpstr>
      <vt:lpstr>IEEE 802.1Qcc will be liaised for information</vt:lpstr>
      <vt:lpstr>IEEE 802.1Qcp will be liaised for information</vt:lpstr>
      <vt:lpstr>IEEE 802.1V will be liaised for information</vt:lpstr>
      <vt:lpstr>IEEE 802.3 has thirteen standards in the pipeline for ratification under the PSDO</vt:lpstr>
      <vt:lpstr>IEEE 802.3bw FDIS ballot closes on 11 Sep 2017</vt:lpstr>
      <vt:lpstr>IEEE 802.3bp is waiting for start of FDIS</vt:lpstr>
      <vt:lpstr>IEEE 802.3bn is waiting for start of FDIS</vt:lpstr>
      <vt:lpstr>IEEE 802.3bq FDIS ballot closes on 18 Oct 2017</vt:lpstr>
      <vt:lpstr>IEEE 802.3br FDIS ballot closes on 11 Oct 2017</vt:lpstr>
      <vt:lpstr>IEEE 802.3by FDIS ballot closes on 18 Oct 2017</vt:lpstr>
      <vt:lpstr>IEEE 802.3bv 60-day pre-ballot closes 18 August 2017</vt:lpstr>
      <vt:lpstr>IEEE 802.3bu 60-day pre-ballot closes 18 August 2017</vt:lpstr>
      <vt:lpstr>IEEE 802.3bz FDIS ballot closes on 12 Oct 2017</vt:lpstr>
      <vt:lpstr>IEEE 802.3/Cor 1 is waiting for FDIS to start</vt:lpstr>
      <vt:lpstr>IEEE 802.3bs has been liaised</vt:lpstr>
      <vt:lpstr>IEEE 802.3cb was liaised for information in June 2017</vt:lpstr>
      <vt:lpstr>IEEE 802.3cc was liaised for information in June 2017</vt:lpstr>
      <vt:lpstr>IEEE 802.11 has ten standards in the pipeline for ratification under the PSDO</vt:lpstr>
      <vt:lpstr>IEEE 802.11mc is waiting for start of FDIS ballot</vt:lpstr>
      <vt:lpstr>IEEE 802.11ah passed 60-day pre-ballot and is waiting start of FDIS</vt:lpstr>
      <vt:lpstr>IEEE 802.11ai 60-day pre-ballot re-run closes on 1 Sept 2017</vt:lpstr>
      <vt:lpstr>IEEE 802.11aj has been liaised for information</vt:lpstr>
      <vt:lpstr>IEEE 802.11ak has been liaised for information</vt:lpstr>
      <vt:lpstr>IEEE 802.11aq has been liaised</vt:lpstr>
      <vt:lpstr>IEEE 802.11ax will be liaised when appropriate</vt:lpstr>
      <vt:lpstr>IEEE 802.11ay will be liaised when appropriate</vt:lpstr>
      <vt:lpstr>IEEE 802.11az will be liaised when appropriate</vt:lpstr>
      <vt:lpstr>IEEE 802.11ba will be liaised when appropriate</vt:lpstr>
      <vt:lpstr>IEEE 802.15 has three standards in the pipeline for ratification under the PSDO</vt:lpstr>
      <vt:lpstr>IEEE 802.15.3-2016 FDIS ballot closes on 7 Sep 2017</vt:lpstr>
      <vt:lpstr>IEEE 802.15.4-2015 is waiting for FDIS start</vt:lpstr>
      <vt:lpstr>IEEE 802.15.6-2012 FDIS ballot closes on 7 Sep 2017</vt:lpstr>
      <vt:lpstr>IEEE 802.21 has two standards in the pipeline for ratification under the PSDO</vt:lpstr>
      <vt:lpstr>IEEE 802.21-2017 60-day ballot passed on 10 July 2017 and is waiting for FDIS to start</vt:lpstr>
      <vt:lpstr>IEEE 802.21.1 60-day ballot passed on 10 July 2017 and is waiting for FDIS to start</vt:lpstr>
      <vt:lpstr>IEEE 802.22 has two standards in the pipeline for ratification under the PSDO</vt:lpstr>
      <vt:lpstr>IEEE 802.22a FDIS ballot passed on 25 July 2017 with no comments</vt:lpstr>
      <vt:lpstr>IEEE 802.22b FDIS ballot will close on 27 July 2017</vt:lpstr>
      <vt:lpstr>The next SC6 meeting will now be held in Oct 2017 in Seoul, Korea</vt:lpstr>
      <vt:lpstr>The WG1 Convenor has resigned … and there are two nominations for replacements</vt:lpstr>
      <vt:lpstr>The LS sent by IEEE 802 to SC6 in relation to the proposed Security Ad Hoc was finally received</vt:lpstr>
      <vt:lpstr>The China NB protested against the LS from IEEE 802 in relation to the Security ad hoc</vt:lpstr>
      <vt:lpstr>The ballot on the proposed security ad hoc passed with comments, and so a CRM is required</vt:lpstr>
      <vt:lpstr>The SC agreed the should probably respond to the China NB protest, subject to allowing staff to sort it!</vt:lpstr>
      <vt:lpstr>The SC approved a motion in July 2017 to respond to the China NB protest</vt:lpstr>
      <vt:lpstr>The proposed LS to SC6 wrt the China NB protest may be reconsidered after 21 Aug 2017</vt:lpstr>
      <vt:lpstr>The SC6/WG1 draft agenda for October is available but does not include much of real interest</vt:lpstr>
      <vt:lpstr>The SC6/WG1 draft agenda for October is available but does not include much of real interest</vt:lpstr>
      <vt:lpstr>Is anyone interested in representing IEEE 802 at the next SC6 meeting</vt:lpstr>
      <vt:lpstr>It is proposed that the IEEE 802 report to SC6 be based on the status pages in the latest SC agenda</vt:lpstr>
      <vt:lpstr>Is WAPI back?</vt:lpstr>
      <vt:lpstr>Recent activity in China may affect 802.11 security standards</vt:lpstr>
      <vt:lpstr>WG7 has been discussing a possible WLAN cloud project</vt:lpstr>
      <vt:lpstr>WG7 has been discussing a possible WLAN cloud project</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802.1BA-2011 FDIS passed on 17 Aug 2016 and no comments were received</vt:lpstr>
      <vt:lpstr>IEEE 802.1BR-2012 FDIS passed on 17 Aug 2016 and no comments were received</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802.3.1-2013 has been published as “Definitions for Ethernet — Part 3-1”</vt:lpstr>
      <vt:lpstr>IEEE 802.11ac-2013 has been ratified as ISO/IEC/IEEE 8802-11:2015/Amd 4</vt:lpstr>
      <vt:lpstr>IEEE 802.11af-2013 has been ratified as 8802-11:2015/Amd 5</vt:lpstr>
      <vt:lpstr>IEEE 802.1AX-2014 FDIS ballot closes on 20 Nov 2015</vt:lpstr>
      <vt:lpstr>IEEE 802-2014 FDIS ballot passed on 2 Nov 2015 and comment response liaised in Jan 16 </vt:lpstr>
      <vt:lpstr>IEEE 802.1Xbx-2014 has been published as a ISO/IEC/IEEE standard </vt:lpstr>
      <vt:lpstr>IEEE 802.1Q-Rev-2014 has been published as a ISO/IEC/IEEE standard </vt:lpstr>
      <vt:lpstr>ISO/IEC/IEEE 802-3-2015  is now published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2017-08-16T03:24:00Z</dcterms:modified>
</cp:coreProperties>
</file>