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69" r:id="rId3"/>
    <p:sldId id="279" r:id="rId4"/>
    <p:sldId id="293" r:id="rId5"/>
    <p:sldId id="292" r:id="rId6"/>
    <p:sldId id="291" r:id="rId7"/>
    <p:sldId id="289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04" autoAdjust="0"/>
    <p:restoredTop sz="94660"/>
  </p:normalViewPr>
  <p:slideViewPr>
    <p:cSldViewPr>
      <p:cViewPr varScale="1">
        <p:scale>
          <a:sx n="84" d="100"/>
          <a:sy n="84" d="100"/>
        </p:scale>
        <p:origin x="17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-1878" y="-9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99E7A96D-6A3B-074F-8AD3-5F2A15B3B9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48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802.19-09/xxxxr0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April 2009</a:t>
            </a:r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Rich Kennedy, Research In Motion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75051E7-749F-5342-A121-8D9C9907C4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>
                <a:ea typeface="+mn-ea"/>
              </a:rPr>
              <a:t>Submission</a:t>
            </a: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17076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802.19-09/xxxxr0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April 2009</a:t>
            </a:r>
          </a:p>
        </p:txBody>
      </p:sp>
      <p:sp>
        <p:nvSpPr>
          <p:cNvPr id="1536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Rich Kennedy, Research In Motion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Page </a:t>
            </a:r>
            <a:fld id="{C7B547E0-ABC6-0142-8C0C-BBB2D05AE544}" type="slidenum">
              <a:rPr lang="en-US"/>
              <a:pPr/>
              <a:t>1</a:t>
            </a:fld>
            <a:endParaRPr lang="en-US"/>
          </a:p>
        </p:txBody>
      </p:sp>
      <p:sp>
        <p:nvSpPr>
          <p:cNvPr id="286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867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5083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802.11-yy/xxxxr0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Month Year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John Doe, Some Company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251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58FBAD-0FF9-7749-A295-8327C64868D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3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2644858-2B43-4A4E-B336-075084507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296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631398C-935E-DE47-9A4E-61F34772DB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8744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4FBD9-3090-9642-98AF-5246C71185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383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E26C0-A3C6-9644-8B16-56C3BA45CE2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1251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91B114-4EA9-1142-9C7E-0BD0DBE263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9680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546548-DEDC-E244-9906-994F214008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9021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57A6E-8B19-DE4F-A46E-A569DAEB4B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083298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AEBB5E-1289-5B45-BAA8-041C752FEA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28814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C22C9E-78D7-4B43-8386-25751D74C0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3336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EB1CE5-FCF8-D743-8A2C-4144CEA05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044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07EAB99-7448-5041-9D18-454FF4C5CB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3627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25BCA9-99B4-9E4D-94BA-566BD60BD3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2956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9FFB28-A011-9749-BD57-E3BF1A252A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4791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755CB1-7CA8-A64E-A16F-D228A5F489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299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2588B0D-2023-134A-A557-DB3B553AB8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980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C83C974-AB0F-D140-A1B4-4CC1183A59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1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77C55B7-F4F2-7148-AD7F-AF000F0612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993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6971E3-F592-FA43-A194-EC87FC0F5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518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FDC80D-AA58-2140-A9A7-C3D80159C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427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119A57-610D-2E4B-A0AC-9028C86641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08141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697625-D01C-ED41-A8AB-476C5A3ECC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293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2239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 smtClean="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 smtClean="0"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CBC3CE68-761C-454E-A940-B47C26548D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5" y="332601"/>
            <a:ext cx="327025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>
                <a:ea typeface="+mn-ea"/>
              </a:rPr>
              <a:t>doc.: IEEE </a:t>
            </a:r>
            <a:r>
              <a:rPr lang="en-US" altLang="en-US" sz="1800" b="1" dirty="0" smtClean="0">
                <a:ea typeface="+mn-ea"/>
              </a:rPr>
              <a:t>802.11-17/1163r1</a:t>
            </a:r>
            <a:endParaRPr lang="en-US" altLang="en-US" sz="1800" b="1" dirty="0" smtClean="0">
              <a:ea typeface="+mn-ea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6326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dirty="0" smtClean="0">
                <a:ea typeface="+mn-ea"/>
              </a:rPr>
              <a:t>Liaison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46105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ＭＳ Ｐゴシック" charset="0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smtClean="0">
                <a:solidFill>
                  <a:schemeClr val="tx1">
                    <a:tint val="75000"/>
                  </a:schemeClr>
                </a:solidFill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mtClean="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fld id="{EE5F1F2D-3D75-C943-A036-670DF5D9E7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transition.fcc.gov/Daily_Releases/Daily_Business/2017/db0713/DOC-345789A1.pd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97-02-0000-60ghz-considerations-in-europe.pptx" TargetMode="External"/><Relationship Id="rId2" Type="http://schemas.openxmlformats.org/officeDocument/2006/relationships/hyperlink" Target="http://transition.fcc.gov/Daily_Releases/Daily_Business/2017/db0713/DOC-345789A1.pd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8/dcn/17/18-17-0092-00-0000-acma-future-use-of-the-3-6-ghz-band.docx" TargetMode="External"/><Relationship Id="rId5" Type="http://schemas.openxmlformats.org/officeDocument/2006/relationships/hyperlink" Target="https://mentor.ieee.org/802.18/dcn/17/18-17-0082-00-0000-canada-ised-5g-consultation.pdf" TargetMode="External"/><Relationship Id="rId4" Type="http://schemas.openxmlformats.org/officeDocument/2006/relationships/hyperlink" Target="https://mentor.ieee.org/802.18/dcn/17/18-17-0094-00-0000-singapore-5g-consultation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 dirty="0"/>
          </a:p>
        </p:txBody>
      </p:sp>
      <p:sp>
        <p:nvSpPr>
          <p:cNvPr id="2765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4086E2E2-9AC9-FB47-8CDA-7FC00B1E705C}" type="slidenum">
              <a:rPr lang="en-US"/>
              <a:pPr/>
              <a:t>1</a:t>
            </a:fld>
            <a:endParaRPr lang="en-US"/>
          </a:p>
        </p:txBody>
      </p:sp>
      <p:sp>
        <p:nvSpPr>
          <p:cNvPr id="2765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sz="2800" dirty="0">
                <a:latin typeface="Times New Roman" charset="0"/>
              </a:rPr>
              <a:t>RR-TAG (802.18) </a:t>
            </a:r>
            <a:r>
              <a:rPr lang="en-US" sz="2800" dirty="0" smtClean="0">
                <a:latin typeface="Times New Roman" charset="0"/>
              </a:rPr>
              <a:t>Liaison</a:t>
            </a:r>
            <a:endParaRPr lang="en-US" sz="2800" dirty="0">
              <a:latin typeface="Times New Roman" charset="0"/>
            </a:endParaRPr>
          </a:p>
        </p:txBody>
      </p:sp>
      <p:sp>
        <p:nvSpPr>
          <p:cNvPr id="27653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>
                <a:latin typeface="Times New Roman" charset="0"/>
              </a:rPr>
              <a:t>Date:</a:t>
            </a:r>
            <a:r>
              <a:rPr lang="en-US" sz="2000" b="0" dirty="0">
                <a:latin typeface="Times New Roman" charset="0"/>
              </a:rPr>
              <a:t> </a:t>
            </a:r>
            <a:r>
              <a:rPr lang="en-US" sz="2000" b="0" dirty="0" smtClean="0">
                <a:latin typeface="Times New Roman" charset="0"/>
              </a:rPr>
              <a:t>2017-07-14</a:t>
            </a:r>
            <a:endParaRPr lang="en-US" sz="2000" b="0" dirty="0">
              <a:latin typeface="Times New Roman" charset="0"/>
            </a:endParaRPr>
          </a:p>
        </p:txBody>
      </p:sp>
      <p:graphicFrame>
        <p:nvGraphicFramePr>
          <p:cNvPr id="2765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7464555"/>
              </p:ext>
            </p:extLst>
          </p:nvPr>
        </p:nvGraphicFramePr>
        <p:xfrm>
          <a:off x="495300" y="3136900"/>
          <a:ext cx="7912100" cy="237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715" name="Document" r:id="rId4" imgW="8360368" imgH="2521810" progId="Word.Document.8">
                  <p:embed/>
                </p:oleObj>
              </mc:Choice>
              <mc:Fallback>
                <p:oleObj name="Document" r:id="rId4" imgW="8360368" imgH="252181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" y="3136900"/>
                        <a:ext cx="7912100" cy="237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5" name="Rectangle 12"/>
          <p:cNvSpPr>
            <a:spLocks noChangeArrowheads="1"/>
          </p:cNvSpPr>
          <p:nvPr/>
        </p:nvSpPr>
        <p:spPr bwMode="auto">
          <a:xfrm>
            <a:off x="533400" y="2667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/>
              <a:t>Authors:</a:t>
            </a:r>
            <a:endParaRPr lang="en-US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>
                <a:latin typeface="Times New Roman" charset="0"/>
              </a:rPr>
              <a:t>Overview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US" b="0" dirty="0">
                <a:latin typeface="Times New Roman" charset="0"/>
              </a:rPr>
              <a:t>This document </a:t>
            </a:r>
            <a:r>
              <a:rPr lang="en-US" b="0" dirty="0" smtClean="0">
                <a:latin typeface="Times New Roman" charset="0"/>
              </a:rPr>
              <a:t>presents an IEEE </a:t>
            </a:r>
            <a:r>
              <a:rPr lang="en-US" b="0" dirty="0">
                <a:latin typeface="Times New Roman" charset="0"/>
              </a:rPr>
              <a:t>802.18 Radio Regulatory Technical Advisory Group (RR-TAG) </a:t>
            </a:r>
            <a:r>
              <a:rPr lang="en-US" b="0" dirty="0" smtClean="0">
                <a:latin typeface="Times New Roman" charset="0"/>
              </a:rPr>
              <a:t>liaison to the 802.11 WG.</a:t>
            </a:r>
            <a:endParaRPr lang="en-US" b="0" dirty="0">
              <a:latin typeface="Times New Roman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r>
              <a:rPr lang="en-US"/>
              <a:t>Slide </a:t>
            </a:r>
            <a:fld id="{9134C468-29D4-5F4D-9F48-17557DAD461D}" type="slidenum">
              <a:rPr lang="en-US"/>
              <a:pPr/>
              <a:t>2</a:t>
            </a:fld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quarter" idx="10"/>
          </p:nvPr>
        </p:nvSpPr>
        <p:spPr>
          <a:xfrm>
            <a:off x="696913" y="333375"/>
            <a:ext cx="1541462" cy="276225"/>
          </a:xfr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NEWS Item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FCC released a draft of the mid-band spectrum NOI late yesterday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“Exploring </a:t>
            </a:r>
            <a:r>
              <a:rPr lang="en-US" dirty="0"/>
              <a:t>Flexible Use in Mid-Band Spectrum Between 3.7 GHz and 24 </a:t>
            </a:r>
            <a:r>
              <a:rPr lang="en-US" dirty="0" smtClean="0"/>
              <a:t>GHz” </a:t>
            </a:r>
            <a:endParaRPr lang="en-US" dirty="0" smtClean="0">
              <a:hlinkClick r:id="rId2"/>
            </a:endParaRPr>
          </a:p>
          <a:p>
            <a:pPr lvl="2">
              <a:buFont typeface="Arial" panose="020B0604020202020204" pitchFamily="34" charset="0"/>
              <a:buChar char="•"/>
            </a:pPr>
            <a:r>
              <a:rPr lang="en-US" u="sng" dirty="0" smtClean="0">
                <a:hlinkClick r:id="rId2"/>
              </a:rPr>
              <a:t>http</a:t>
            </a:r>
            <a:r>
              <a:rPr lang="en-US" u="sng" dirty="0">
                <a:hlinkClick r:id="rId2"/>
              </a:rPr>
              <a:t>://</a:t>
            </a:r>
            <a:r>
              <a:rPr lang="en-US" u="sng" dirty="0" smtClean="0">
                <a:hlinkClick r:id="rId2"/>
              </a:rPr>
              <a:t>transition.fcc.gov/Daily_Releases/Daily_Business/2017/db0713/DOC-345789A1.pdf</a:t>
            </a:r>
            <a:endParaRPr lang="en-US" u="sng" dirty="0" smtClean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Includes 3.7 to 4.2 GHz and 6 GHz bands (5.925 to 6.425 and 6.425 to 7.125 GHz)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Comments on the content may be reviewed and edits may be suggested for the next two weeks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Official approval and release date for the NOI is August 3</a:t>
            </a:r>
            <a:r>
              <a:rPr lang="en-US" baseline="30000" dirty="0" smtClean="0"/>
              <a:t>rd</a:t>
            </a:r>
            <a:r>
              <a:rPr lang="en-US" dirty="0" smtClean="0"/>
              <a:t>.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422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600" dirty="0" smtClean="0"/>
              <a:t>Discussion Items</a:t>
            </a:r>
          </a:p>
        </p:txBody>
      </p:sp>
      <p:sp>
        <p:nvSpPr>
          <p:cNvPr id="18435" name="Subtitle 7"/>
          <p:cNvSpPr>
            <a:spLocks noGrp="1"/>
          </p:cNvSpPr>
          <p:nvPr>
            <p:ph idx="1"/>
          </p:nvPr>
        </p:nvSpPr>
        <p:spPr>
          <a:xfrm>
            <a:off x="685800" y="1905000"/>
            <a:ext cx="7770813" cy="42656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Americas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New Commissioners 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New NTIA head nominated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Canada consultation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EMEA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RED transition issue resolved (at the eleventh hour)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6 GHz Band opening study in process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dirty="0" smtClean="0"/>
              <a:t>APAC updates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Singapore consultation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 smtClean="0"/>
              <a:t>India (TRAI) consultations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/>
              <a:t>Australia consultation (with 5600-5650 MHz item</a:t>
            </a:r>
            <a:r>
              <a:rPr lang="en-US" altLang="en-US" sz="1600" dirty="0" smtClean="0"/>
              <a:t>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 smtClean="0"/>
              <a:t>Considerations </a:t>
            </a:r>
            <a:r>
              <a:rPr lang="en-US" sz="2000" dirty="0"/>
              <a:t>on 60 GHz ITS </a:t>
            </a:r>
            <a:r>
              <a:rPr lang="en-US" sz="2000" dirty="0" smtClean="0"/>
              <a:t>systems (Thursday AM1)</a:t>
            </a:r>
            <a:endParaRPr lang="en-US" altLang="en-US" sz="2000" dirty="0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40C9FC-4879-4F20-9ECA-A574A90476B7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4294967295"/>
          </p:nvPr>
        </p:nvSpPr>
        <p:spPr>
          <a:xfrm>
            <a:off x="5357818" y="6475413"/>
            <a:ext cx="3184520" cy="18097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1874823" cy="27305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75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799"/>
            <a:ext cx="7772400" cy="4646613"/>
          </a:xfrm>
        </p:spPr>
        <p:txBody>
          <a:bodyPr/>
          <a:lstStyle/>
          <a:p>
            <a:r>
              <a:rPr lang="en-US" dirty="0" smtClean="0"/>
              <a:t>Planned response to ISED 5 GHz consultation</a:t>
            </a:r>
          </a:p>
          <a:p>
            <a:pPr lvl="1"/>
            <a:r>
              <a:rPr lang="en-US" dirty="0" smtClean="0"/>
              <a:t>To be approved on the July 20</a:t>
            </a:r>
            <a:r>
              <a:rPr lang="en-US" baseline="30000" dirty="0" smtClean="0"/>
              <a:t>th</a:t>
            </a:r>
            <a:r>
              <a:rPr lang="en-US" dirty="0" smtClean="0"/>
              <a:t> teleconference</a:t>
            </a:r>
          </a:p>
          <a:p>
            <a:r>
              <a:rPr lang="en-US" dirty="0" smtClean="0"/>
              <a:t>Planned response to ACMA 3.6 GHz consultation</a:t>
            </a:r>
          </a:p>
          <a:p>
            <a:pPr lvl="1"/>
            <a:r>
              <a:rPr lang="en-US" dirty="0" smtClean="0"/>
              <a:t>Includes section on 5.6 GHz band</a:t>
            </a:r>
          </a:p>
          <a:p>
            <a:pPr lvl="1"/>
            <a:r>
              <a:rPr lang="en-US" dirty="0" smtClean="0"/>
              <a:t>To be approved on the </a:t>
            </a:r>
            <a:r>
              <a:rPr lang="en-US" smtClean="0"/>
              <a:t>July 27</a:t>
            </a:r>
            <a:r>
              <a:rPr lang="en-US" baseline="30000" smtClean="0"/>
              <a:t>th</a:t>
            </a:r>
            <a:r>
              <a:rPr lang="en-US" smtClean="0"/>
              <a:t> </a:t>
            </a:r>
            <a:r>
              <a:rPr lang="en-US" dirty="0" smtClean="0"/>
              <a:t>teleconference</a:t>
            </a:r>
          </a:p>
          <a:p>
            <a:r>
              <a:rPr lang="en-US" dirty="0" smtClean="0"/>
              <a:t>Discussed working with ETSI BRAN for 60 GHz </a:t>
            </a:r>
            <a:r>
              <a:rPr lang="en-US" dirty="0" err="1" smtClean="0"/>
              <a:t>SRdoc</a:t>
            </a:r>
            <a:endParaRPr lang="en-US" dirty="0" smtClean="0"/>
          </a:p>
          <a:p>
            <a:pPr lvl="1"/>
            <a:r>
              <a:rPr lang="en-US" dirty="0" smtClean="0"/>
              <a:t>Coordinate ITS and expansion of 60 GHz band in one Work Item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5256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Document Links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00199"/>
            <a:ext cx="7772400" cy="4875213"/>
          </a:xfrm>
        </p:spPr>
        <p:txBody>
          <a:bodyPr/>
          <a:lstStyle/>
          <a:p>
            <a:r>
              <a:rPr lang="en-US" sz="2000" dirty="0" smtClean="0"/>
              <a:t>FCC draft NOI</a:t>
            </a:r>
          </a:p>
          <a:p>
            <a:pPr lvl="1"/>
            <a:r>
              <a:rPr lang="en-US" sz="1800" u="sng" dirty="0">
                <a:hlinkClick r:id="rId2"/>
              </a:rPr>
              <a:t>http://</a:t>
            </a:r>
            <a:r>
              <a:rPr lang="en-US" sz="1800" u="sng" dirty="0" smtClean="0">
                <a:hlinkClick r:id="rId2"/>
              </a:rPr>
              <a:t>transition.fcc.gov/Daily_Releases/Daily_Business/2017/db0713/DOC-345789A1.pdf</a:t>
            </a:r>
            <a:endParaRPr lang="en-US" sz="1800" dirty="0" smtClean="0"/>
          </a:p>
          <a:p>
            <a:r>
              <a:rPr lang="en-US" sz="2000" dirty="0" smtClean="0"/>
              <a:t>60 </a:t>
            </a:r>
            <a:r>
              <a:rPr lang="en-US" sz="2000" dirty="0" smtClean="0"/>
              <a:t>GHz considerations</a:t>
            </a:r>
          </a:p>
          <a:p>
            <a:pPr lvl="1"/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mentor.ieee.org/802.18/dcn/17/18-17-0097-02-0000-60ghz-considerations-in-europe.pptx</a:t>
            </a:r>
            <a:r>
              <a:rPr lang="en-US" sz="1800" dirty="0" smtClean="0"/>
              <a:t> </a:t>
            </a:r>
          </a:p>
          <a:p>
            <a:r>
              <a:rPr lang="en-US" sz="2000" dirty="0" smtClean="0"/>
              <a:t>IMDA 5 GHz consultation</a:t>
            </a:r>
          </a:p>
          <a:p>
            <a:pPr lvl="1"/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mentor.ieee.org/802.18/dcn/17/18-17-0094-00-0000-singapore-5g-consultation.pdf</a:t>
            </a:r>
            <a:r>
              <a:rPr lang="en-US" sz="1800" dirty="0" smtClean="0"/>
              <a:t> </a:t>
            </a:r>
          </a:p>
          <a:p>
            <a:r>
              <a:rPr lang="en-US" sz="2000" dirty="0" smtClean="0"/>
              <a:t>ISED 5 GHz consultation</a:t>
            </a:r>
          </a:p>
          <a:p>
            <a:pPr lvl="1"/>
            <a:r>
              <a:rPr lang="en-US" sz="1800" dirty="0">
                <a:hlinkClick r:id="rId5"/>
              </a:rPr>
              <a:t>https://</a:t>
            </a:r>
            <a:r>
              <a:rPr lang="en-US" sz="1800" dirty="0" smtClean="0">
                <a:hlinkClick r:id="rId5"/>
              </a:rPr>
              <a:t>mentor.ieee.org/802.18/dcn/17/18-17-0082-00-0000-canada-ised-5g-consultation.pdf</a:t>
            </a:r>
            <a:r>
              <a:rPr lang="en-US" sz="1800" dirty="0" smtClean="0"/>
              <a:t> </a:t>
            </a:r>
            <a:endParaRPr lang="en-US" sz="1800" dirty="0"/>
          </a:p>
          <a:p>
            <a:r>
              <a:rPr lang="en-US" sz="2000" dirty="0" smtClean="0"/>
              <a:t>ACMA 3.6 GHz consultation</a:t>
            </a:r>
          </a:p>
          <a:p>
            <a:pPr lvl="1"/>
            <a:r>
              <a:rPr lang="en-US" sz="1800" dirty="0">
                <a:hlinkClick r:id="rId6"/>
              </a:rPr>
              <a:t>https://</a:t>
            </a:r>
            <a:r>
              <a:rPr lang="en-US" sz="1800" dirty="0" smtClean="0">
                <a:hlinkClick r:id="rId6"/>
              </a:rPr>
              <a:t>mentor.ieee.org/802.18/dcn/17/18-17-0092-00-0000-acma-future-use-of-the-3-6-ghz-band.docx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July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07EAB99-7448-5041-9D18-454FF4C5CBA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76745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37903</TotalTime>
  <Words>339</Words>
  <Application>Microsoft Office PowerPoint</Application>
  <PresentationFormat>On-screen Show (4:3)</PresentationFormat>
  <Paragraphs>69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Times New Roman</vt:lpstr>
      <vt:lpstr>802-11-Submission</vt:lpstr>
      <vt:lpstr>Custom Design</vt:lpstr>
      <vt:lpstr>Document</vt:lpstr>
      <vt:lpstr>RR-TAG (802.18) Liaison</vt:lpstr>
      <vt:lpstr>Overview</vt:lpstr>
      <vt:lpstr>NEWS Item</vt:lpstr>
      <vt:lpstr>Discussion Items</vt:lpstr>
      <vt:lpstr>Actions</vt:lpstr>
      <vt:lpstr>Document Links</vt:lpstr>
    </vt:vector>
  </TitlesOfParts>
  <Company>Research In Motion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Waikoloa Meeting Plan</dc:title>
  <dc:creator>Rich Kennedy</dc:creator>
  <cp:lastModifiedBy>Kennedy, Rich</cp:lastModifiedBy>
  <cp:revision>1252</cp:revision>
  <cp:lastPrinted>1998-02-10T13:28:06Z</cp:lastPrinted>
  <dcterms:created xsi:type="dcterms:W3CDTF">2009-04-21T18:18:19Z</dcterms:created>
  <dcterms:modified xsi:type="dcterms:W3CDTF">2017-07-14T07:36:52Z</dcterms:modified>
</cp:coreProperties>
</file>