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448" r:id="rId2"/>
    <p:sldId id="449" r:id="rId3"/>
    <p:sldId id="602" r:id="rId4"/>
    <p:sldId id="604" r:id="rId5"/>
    <p:sldId id="589" r:id="rId6"/>
    <p:sldId id="612" r:id="rId7"/>
    <p:sldId id="590" r:id="rId8"/>
    <p:sldId id="458" r:id="rId9"/>
    <p:sldId id="592" r:id="rId10"/>
    <p:sldId id="591" r:id="rId11"/>
    <p:sldId id="613" r:id="rId12"/>
    <p:sldId id="614" r:id="rId13"/>
    <p:sldId id="615" r:id="rId14"/>
    <p:sldId id="616" r:id="rId15"/>
    <p:sldId id="617" r:id="rId16"/>
    <p:sldId id="618" r:id="rId17"/>
    <p:sldId id="611" r:id="rId18"/>
  </p:sldIdLst>
  <p:sldSz cx="9144000" cy="5143500" type="screen16x9"/>
  <p:notesSz cx="6934200" cy="9280525"/>
  <p:custDataLst>
    <p:tags r:id="rId21"/>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914" autoAdjust="0"/>
  </p:normalViewPr>
  <p:slideViewPr>
    <p:cSldViewPr>
      <p:cViewPr varScale="1">
        <p:scale>
          <a:sx n="158" d="100"/>
          <a:sy n="158" d="100"/>
        </p:scale>
        <p:origin x="504" y="115"/>
      </p:cViewPr>
      <p:guideLst>
        <p:guide orient="horz" pos="2160"/>
        <p:guide pos="2880"/>
        <p:guide orient="horz" pos="162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3206" y="-538"/>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802.11-17/xxxxr0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802.11-17/xxxxr0</a:t>
            </a:r>
            <a:endParaRPr lang="en-US" dirty="0"/>
          </a:p>
        </p:txBody>
      </p:sp>
      <p:sp>
        <p:nvSpPr>
          <p:cNvPr id="2051" name="Rectangle 3"/>
          <p:cNvSpPr>
            <a:spLocks noGrp="1" noChangeArrowheads="1"/>
          </p:cNvSpPr>
          <p:nvPr>
            <p:ph type="dt" idx="1"/>
          </p:nvPr>
        </p:nvSpPr>
        <p:spPr bwMode="auto">
          <a:xfrm>
            <a:off x="654050" y="95706"/>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July 2017</a:t>
            </a:r>
            <a:endParaRPr lang="en-US" dirty="0"/>
          </a:p>
        </p:txBody>
      </p:sp>
      <p:sp>
        <p:nvSpPr>
          <p:cNvPr id="276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384175" y="701675"/>
            <a:ext cx="6165850"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zh-CN" altLang="zh-CN" dirty="0"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a:xfrm>
            <a:off x="654050" y="95706"/>
            <a:ext cx="359073" cy="215444"/>
          </a:xfrm>
        </p:spPr>
        <p:txBody>
          <a:bodyPr/>
          <a:lstStyle/>
          <a:p>
            <a:pPr>
              <a:defRPr/>
            </a:pPr>
            <a:r>
              <a:rPr lang="en-US" dirty="0" err="1" smtClean="0"/>
              <a:t>xxxx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val="1907370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384175" y="701675"/>
            <a:ext cx="6165850"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384175" y="701675"/>
            <a:ext cx="6165850"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11</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384175" y="701675"/>
            <a:ext cx="6165850"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12</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384175" y="701675"/>
            <a:ext cx="6165850"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13</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384175" y="701675"/>
            <a:ext cx="6165850"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14</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4175" y="701675"/>
            <a:ext cx="6165850"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17</a:t>
            </a:fld>
            <a:endParaRPr lang="en-US" altLang="zh-CN"/>
          </a:p>
        </p:txBody>
      </p:sp>
    </p:spTree>
    <p:extLst>
      <p:ext uri="{BB962C8B-B14F-4D97-AF65-F5344CB8AC3E}">
        <p14:creationId xmlns:p14="http://schemas.microsoft.com/office/powerpoint/2010/main" val="2239134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4175" y="701675"/>
            <a:ext cx="6165850"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dirty="0"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2</a:t>
            </a:fld>
            <a:endParaRPr lang="en-US" altLang="zh-CN"/>
          </a:p>
        </p:txBody>
      </p:sp>
    </p:spTree>
    <p:extLst>
      <p:ext uri="{BB962C8B-B14F-4D97-AF65-F5344CB8AC3E}">
        <p14:creationId xmlns:p14="http://schemas.microsoft.com/office/powerpoint/2010/main" val="328037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384175" y="701675"/>
            <a:ext cx="6165850"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384175" y="701675"/>
            <a:ext cx="6165850"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269304"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xxx</a:t>
            </a:r>
            <a:endParaRPr lang="en-GB" sz="1400" dirty="0"/>
          </a:p>
        </p:txBody>
      </p:sp>
      <p:sp>
        <p:nvSpPr>
          <p:cNvPr id="25603" name="Rectangle 2"/>
          <p:cNvSpPr>
            <a:spLocks noGrp="1" noChangeArrowheads="1"/>
          </p:cNvSpPr>
          <p:nvPr>
            <p:ph type="hdr" sz="quarter"/>
          </p:nvPr>
        </p:nvSpPr>
        <p:spPr>
          <a:xfrm>
            <a:off x="4085426" y="96083"/>
            <a:ext cx="2195858"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5605" name="Rectangle 6"/>
          <p:cNvSpPr>
            <a:spLocks noGrp="1" noChangeArrowheads="1"/>
          </p:cNvSpPr>
          <p:nvPr>
            <p:ph type="ftr" sz="quarter" idx="4"/>
          </p:nvPr>
        </p:nvSpPr>
        <p:spPr>
          <a:xfrm>
            <a:off x="4835252" y="8985317"/>
            <a:ext cx="133690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altLang="zh-CN" dirty="0" smtClean="0"/>
              <a:t>Jiamin Chen /Huawei</a:t>
            </a:r>
            <a:endParaRPr lang="en-US" altLang="zh-CN" dirty="0"/>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376238" y="696913"/>
            <a:ext cx="618331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6654" tIns="48327" rIns="96654" bIns="48327"/>
          <a:lstStyle/>
          <a:p>
            <a:pPr defTabSz="914400"/>
            <a:endParaRPr lang="en-US">
              <a:latin typeface="Times New Roman" charset="0"/>
            </a:endParaRPr>
          </a:p>
        </p:txBody>
      </p:sp>
    </p:spTree>
    <p:extLst>
      <p:ext uri="{BB962C8B-B14F-4D97-AF65-F5344CB8AC3E}">
        <p14:creationId xmlns:p14="http://schemas.microsoft.com/office/powerpoint/2010/main" val="7585627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478360" y="95706"/>
            <a:ext cx="1803378" cy="215444"/>
          </a:xfrm>
          <a:ln/>
        </p:spPr>
        <p:txBody>
          <a:bodyPr/>
          <a:lstStyle/>
          <a:p>
            <a:r>
              <a:rPr lang="en-US" dirty="0" smtClean="0"/>
              <a:t>doc.: 17-0000-00-00EC</a:t>
            </a:r>
            <a:endParaRPr lang="en-US" dirty="0"/>
          </a:p>
        </p:txBody>
      </p:sp>
      <p:sp>
        <p:nvSpPr>
          <p:cNvPr id="5" name="Rectangle 3"/>
          <p:cNvSpPr>
            <a:spLocks noGrp="1" noChangeArrowheads="1"/>
          </p:cNvSpPr>
          <p:nvPr>
            <p:ph type="dt"/>
          </p:nvPr>
        </p:nvSpPr>
        <p:spPr>
          <a:xfrm>
            <a:off x="654050" y="95706"/>
            <a:ext cx="359073" cy="215444"/>
          </a:xfrm>
          <a:ln/>
        </p:spPr>
        <p:txBody>
          <a:bodyPr/>
          <a:lstStyle/>
          <a:p>
            <a:r>
              <a:rPr lang="en-US" dirty="0" smtClean="0"/>
              <a:t>2017</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hdr" sz="quarter"/>
          </p:nvPr>
        </p:nvSpPr>
        <p:spPr>
          <a:xfrm>
            <a:off x="4085426" y="96083"/>
            <a:ext cx="2195858"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6628" name="Rectangle 3"/>
          <p:cNvSpPr txBox="1">
            <a:spLocks noGrp="1" noChangeArrowheads="1"/>
          </p:cNvSpPr>
          <p:nvPr/>
        </p:nvSpPr>
        <p:spPr bwMode="auto">
          <a:xfrm>
            <a:off x="654536" y="96083"/>
            <a:ext cx="269304"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xxx</a:t>
            </a:r>
            <a:endParaRPr lang="en-GB" sz="1400" b="1" dirty="0"/>
          </a:p>
        </p:txBody>
      </p:sp>
      <p:sp>
        <p:nvSpPr>
          <p:cNvPr id="26629" name="Rectangle 6"/>
          <p:cNvSpPr>
            <a:spLocks noGrp="1" noChangeArrowheads="1"/>
          </p:cNvSpPr>
          <p:nvPr>
            <p:ph type="ftr" sz="quarter" idx="4"/>
          </p:nvPr>
        </p:nvSpPr>
        <p:spPr>
          <a:xfrm>
            <a:off x="5817697" y="8985317"/>
            <a:ext cx="46358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endParaRPr lang="en-GB" dirty="0"/>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7</a:t>
            </a:fld>
            <a:endParaRPr lang="en-GB"/>
          </a:p>
        </p:txBody>
      </p:sp>
      <p:sp>
        <p:nvSpPr>
          <p:cNvPr id="26631" name="Rectangle 2"/>
          <p:cNvSpPr>
            <a:spLocks noGrp="1" noRot="1" noChangeAspect="1" noChangeArrowheads="1" noTextEdit="1"/>
          </p:cNvSpPr>
          <p:nvPr>
            <p:ph type="sldImg"/>
          </p:nvPr>
        </p:nvSpPr>
        <p:spPr>
          <a:xfrm>
            <a:off x="374650" y="695325"/>
            <a:ext cx="618648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extLst>
      <p:ext uri="{BB962C8B-B14F-4D97-AF65-F5344CB8AC3E}">
        <p14:creationId xmlns:p14="http://schemas.microsoft.com/office/powerpoint/2010/main" val="29590001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4175" y="701675"/>
            <a:ext cx="6165850"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8</a:t>
            </a:fld>
            <a:endParaRPr lang="en-US" altLang="zh-CN"/>
          </a:p>
        </p:txBody>
      </p:sp>
    </p:spTree>
    <p:extLst>
      <p:ext uri="{BB962C8B-B14F-4D97-AF65-F5344CB8AC3E}">
        <p14:creationId xmlns:p14="http://schemas.microsoft.com/office/powerpoint/2010/main" val="2548590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384175" y="701675"/>
            <a:ext cx="6165850"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14350"/>
            <a:ext cx="1943100" cy="405765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514350"/>
            <a:ext cx="5676900" cy="4057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July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July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485900"/>
            <a:ext cx="3810000" cy="308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5900"/>
            <a:ext cx="3810000" cy="308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July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180782"/>
            <a:ext cx="942566" cy="276999"/>
          </a:xfrm>
        </p:spPr>
        <p:txBody>
          <a:bodyPr/>
          <a:lstStyle>
            <a:lvl1pPr>
              <a:defRPr smtClean="0"/>
            </a:lvl1pPr>
          </a:lstStyle>
          <a:p>
            <a:pPr>
              <a:defRPr/>
            </a:pPr>
            <a:r>
              <a:rPr lang="en-US" altLang="zh-CN" dirty="0" smtClean="0"/>
              <a:t>July 2017</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180782"/>
            <a:ext cx="942566" cy="276999"/>
          </a:xfrm>
        </p:spPr>
        <p:txBody>
          <a:bodyPr/>
          <a:lstStyle>
            <a:lvl1pPr>
              <a:defRPr smtClean="0"/>
            </a:lvl1pPr>
          </a:lstStyle>
          <a:p>
            <a:pPr>
              <a:defRPr/>
            </a:pPr>
            <a:r>
              <a:rPr lang="en-US" altLang="zh-CN" dirty="0" smtClean="0"/>
              <a:t>July 2017</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180782"/>
            <a:ext cx="942566" cy="276999"/>
          </a:xfrm>
        </p:spPr>
        <p:txBody>
          <a:bodyPr/>
          <a:lstStyle>
            <a:lvl1pPr>
              <a:defRPr smtClean="0"/>
            </a:lvl1pPr>
          </a:lstStyle>
          <a:p>
            <a:pPr>
              <a:defRPr/>
            </a:pPr>
            <a:r>
              <a:rPr lang="en-US" altLang="zh-CN" dirty="0" smtClean="0"/>
              <a:t>July 2017</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519522"/>
            <a:ext cx="3008313" cy="556803"/>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519522"/>
            <a:ext cx="5111750" cy="4075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July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180782"/>
            <a:ext cx="942566" cy="276999"/>
          </a:xfrm>
        </p:spPr>
        <p:txBody>
          <a:bodyPr/>
          <a:lstStyle>
            <a:lvl1pPr>
              <a:defRPr smtClean="0"/>
            </a:lvl1pPr>
          </a:lstStyle>
          <a:p>
            <a:pPr>
              <a:defRPr/>
            </a:pPr>
            <a:r>
              <a:rPr lang="en-US" altLang="zh-CN" dirty="0" smtClean="0"/>
              <a:t>July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514350"/>
            <a:ext cx="7772400"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485900"/>
            <a:ext cx="7772400" cy="3086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180782"/>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July 2017</a:t>
            </a:r>
            <a:endParaRPr lang="en-US" altLang="zh-CN" dirty="0"/>
          </a:p>
        </p:txBody>
      </p:sp>
      <p:sp>
        <p:nvSpPr>
          <p:cNvPr id="1029" name="Rectangle 5"/>
          <p:cNvSpPr>
            <a:spLocks noGrp="1" noChangeArrowheads="1"/>
          </p:cNvSpPr>
          <p:nvPr>
            <p:ph type="ftr" sz="quarter" idx="3"/>
          </p:nvPr>
        </p:nvSpPr>
        <p:spPr bwMode="auto">
          <a:xfrm>
            <a:off x="5572132" y="485775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2400" y="4856560"/>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75250" y="180201"/>
            <a:ext cx="327025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a:t>
            </a:r>
            <a:r>
              <a:rPr lang="en-US" altLang="zh-CN" sz="1800" b="1" dirty="0" smtClean="0"/>
              <a:t>802.11-17/1129r2</a:t>
            </a:r>
            <a:endParaRPr lang="en-US" altLang="zh-CN" sz="1800" b="1" dirty="0" smtClean="0"/>
          </a:p>
        </p:txBody>
      </p:sp>
      <p:sp>
        <p:nvSpPr>
          <p:cNvPr id="1032" name="Line 8"/>
          <p:cNvSpPr>
            <a:spLocks noChangeShapeType="1"/>
          </p:cNvSpPr>
          <p:nvPr/>
        </p:nvSpPr>
        <p:spPr bwMode="auto">
          <a:xfrm>
            <a:off x="685800" y="4572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1033" name="Rectangle 9"/>
          <p:cNvSpPr>
            <a:spLocks noChangeArrowheads="1"/>
          </p:cNvSpPr>
          <p:nvPr/>
        </p:nvSpPr>
        <p:spPr bwMode="auto">
          <a:xfrm>
            <a:off x="685800" y="4856560"/>
            <a:ext cx="718145"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485775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7/11-17-0937-02-00aj-comments-from-tgaj-first-recirculation-sponsor-ballot-on-d6-0.xlsx"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180782"/>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2017</a:t>
            </a:r>
            <a:endParaRPr lang="en-US" altLang="zh-CN" sz="1800" dirty="0"/>
          </a:p>
        </p:txBody>
      </p:sp>
      <p:sp>
        <p:nvSpPr>
          <p:cNvPr id="28675" name="Slide Number Placeholder 5"/>
          <p:cNvSpPr>
            <a:spLocks noGrp="1"/>
          </p:cNvSpPr>
          <p:nvPr>
            <p:ph type="sldNum" sz="quarter" idx="12"/>
          </p:nvPr>
        </p:nvSpPr>
        <p:spPr>
          <a:xfrm>
            <a:off x="4393696" y="4856560"/>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563638"/>
            <a:ext cx="7772400" cy="28575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2017-07-13</a:t>
            </a:r>
            <a:endParaRPr lang="en-US" sz="2000" kern="0" dirty="0">
              <a:latin typeface="+mn-lt"/>
              <a:ea typeface="+mn-ea"/>
            </a:endParaRPr>
          </a:p>
        </p:txBody>
      </p:sp>
      <p:sp>
        <p:nvSpPr>
          <p:cNvPr id="28678" name="Rectangle 12"/>
          <p:cNvSpPr>
            <a:spLocks noChangeArrowheads="1"/>
          </p:cNvSpPr>
          <p:nvPr/>
        </p:nvSpPr>
        <p:spPr bwMode="auto">
          <a:xfrm>
            <a:off x="533400" y="1779662"/>
            <a:ext cx="1447800" cy="285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685800" y="514350"/>
            <a:ext cx="7772400"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July 2017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p14="http://schemas.microsoft.com/office/powerpoint/2010/main" val="2693627640"/>
              </p:ext>
            </p:extLst>
          </p:nvPr>
        </p:nvGraphicFramePr>
        <p:xfrm>
          <a:off x="1452212" y="2336200"/>
          <a:ext cx="6239575" cy="1321115"/>
        </p:xfrm>
        <a:graphic>
          <a:graphicData uri="http://schemas.openxmlformats.org/presentationml/2006/ole">
            <mc:AlternateContent xmlns:mc="http://schemas.openxmlformats.org/markup-compatibility/2006">
              <mc:Choice xmlns:v="urn:schemas-microsoft-com:vml" Requires="v">
                <p:oleObj spid="_x0000_s28800" name="Document" r:id="rId4" imgW="9104835" imgH="1823276" progId="Word.Document.8">
                  <p:embed/>
                </p:oleObj>
              </mc:Choice>
              <mc:Fallback>
                <p:oleObj name="Document" r:id="rId4" imgW="9104835" imgH="1823276" progId="Word.Document.8">
                  <p:embed/>
                  <p:pic>
                    <p:nvPicPr>
                      <p:cNvPr id="0" name="Picture 1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52212" y="2336200"/>
                        <a:ext cx="6239575" cy="132111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Footer Placeholder 4"/>
          <p:cNvSpPr>
            <a:spLocks noGrp="1"/>
          </p:cNvSpPr>
          <p:nvPr>
            <p:ph type="ftr" sz="quarter" idx="3"/>
          </p:nvPr>
        </p:nvSpPr>
        <p:spPr>
          <a:xfrm>
            <a:off x="4714877" y="4856560"/>
            <a:ext cx="3829049" cy="184666"/>
          </a:xfrm>
        </p:spPr>
        <p:txBody>
          <a:bodyPr/>
          <a:lstStyle/>
          <a:p>
            <a:pPr>
              <a:defRPr/>
            </a:pPr>
            <a:r>
              <a:rPr lang="en-US" dirty="0" smtClean="0"/>
              <a:t>Haiming Wang (SEU), Jiamin Chen (Huawei)</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383618"/>
            <a:ext cx="8352928" cy="3402378"/>
          </a:xfrm>
        </p:spPr>
        <p:txBody>
          <a:bodyPr/>
          <a:lstStyle/>
          <a:p>
            <a:pPr>
              <a:lnSpc>
                <a:spcPct val="90000"/>
              </a:lnSpc>
            </a:pPr>
            <a:r>
              <a:rPr lang="en-US" altLang="zh-CN" sz="2000" dirty="0" smtClean="0"/>
              <a:t>Thursday, July 13, 2017 8:00 – 10:00</a:t>
            </a:r>
          </a:p>
          <a:p>
            <a:pPr lvl="1">
              <a:lnSpc>
                <a:spcPct val="90000"/>
              </a:lnSpc>
            </a:pPr>
            <a:r>
              <a:rPr lang="en-US" altLang="zh-CN" sz="1800" dirty="0" smtClean="0"/>
              <a:t>Potential Resolution for comments received from 1</a:t>
            </a:r>
            <a:r>
              <a:rPr lang="en-US" altLang="zh-CN" sz="1800" baseline="30000" dirty="0" smtClean="0"/>
              <a:t>st</a:t>
            </a:r>
            <a:r>
              <a:rPr lang="en-US" altLang="zh-CN" sz="1800" dirty="0" smtClean="0"/>
              <a:t> Recirculation Sponsor Ballot</a:t>
            </a:r>
          </a:p>
          <a:p>
            <a:pPr lvl="1">
              <a:lnSpc>
                <a:spcPct val="90000"/>
              </a:lnSpc>
            </a:pPr>
            <a:r>
              <a:rPr lang="en-US" altLang="zh-CN" sz="1800" dirty="0" smtClean="0"/>
              <a:t>Comments database </a:t>
            </a:r>
          </a:p>
          <a:p>
            <a:pPr lvl="2">
              <a:lnSpc>
                <a:spcPct val="90000"/>
              </a:lnSpc>
            </a:pPr>
            <a:r>
              <a:rPr lang="en-US" altLang="zh-CN" sz="1400" dirty="0" smtClean="0">
                <a:solidFill>
                  <a:srgbClr val="000000"/>
                </a:solidFill>
              </a:rPr>
              <a:t>11-17/0937r2 - Comments from </a:t>
            </a:r>
            <a:r>
              <a:rPr lang="en-US" altLang="zh-CN" sz="1400" dirty="0" err="1" smtClean="0">
                <a:solidFill>
                  <a:srgbClr val="000000"/>
                </a:solidFill>
              </a:rPr>
              <a:t>TGaj</a:t>
            </a:r>
            <a:r>
              <a:rPr lang="en-US" altLang="zh-CN" sz="1400" dirty="0" smtClean="0">
                <a:solidFill>
                  <a:srgbClr val="000000"/>
                </a:solidFill>
              </a:rPr>
              <a:t> first recirculation sponsor ballot on D6.0</a:t>
            </a:r>
            <a:endParaRPr lang="en-US" altLang="zh-CN" sz="1800" dirty="0" smtClean="0"/>
          </a:p>
          <a:p>
            <a:pPr lvl="1">
              <a:lnSpc>
                <a:spcPct val="90000"/>
              </a:lnSpc>
            </a:pPr>
            <a:r>
              <a:rPr lang="en-US" altLang="zh-CN" sz="1800" dirty="0" smtClean="0">
                <a:cs typeface="Arial" panose="020B0604020202020204" pitchFamily="34" charset="0"/>
              </a:rPr>
              <a:t>Motion</a:t>
            </a:r>
          </a:p>
          <a:p>
            <a:pPr lvl="1">
              <a:lnSpc>
                <a:spcPct val="90000"/>
              </a:lnSpc>
            </a:pPr>
            <a:r>
              <a:rPr lang="en-US" altLang="zh-CN" sz="1800" dirty="0" smtClean="0">
                <a:cs typeface="Arial" panose="020B0604020202020204" pitchFamily="34" charset="0"/>
              </a:rPr>
              <a:t>Timeline update</a:t>
            </a:r>
          </a:p>
          <a:p>
            <a:pPr lvl="1"/>
            <a:r>
              <a:rPr lang="en-US" altLang="zh-CN" sz="1800" dirty="0" smtClean="0">
                <a:cs typeface="Arial" panose="020B0604020202020204" pitchFamily="34" charset="0"/>
                <a:sym typeface="Wingdings" panose="05000000000000000000" pitchFamily="2" charset="2"/>
              </a:rPr>
              <a:t>Plan for September 2017 meeting</a:t>
            </a:r>
          </a:p>
          <a:p>
            <a:pPr lvl="1"/>
            <a:r>
              <a:rPr lang="en-US" altLang="zh-CN" sz="1800" dirty="0" smtClean="0"/>
              <a:t>Conference call time</a:t>
            </a:r>
          </a:p>
          <a:p>
            <a:pPr>
              <a:lnSpc>
                <a:spcPct val="90000"/>
              </a:lnSpc>
            </a:pPr>
            <a:r>
              <a:rPr lang="en-US" altLang="zh-CN" sz="2000" dirty="0" smtClean="0"/>
              <a:t>Thursday, July 13, 2017</a:t>
            </a:r>
            <a:r>
              <a:rPr lang="en-US" altLang="zh-CN" sz="1800" dirty="0" smtClean="0"/>
              <a:t> </a:t>
            </a:r>
            <a:r>
              <a:rPr lang="en-US" altLang="zh-CN" sz="2000" dirty="0" smtClean="0"/>
              <a:t> 16:00 </a:t>
            </a:r>
            <a:r>
              <a:rPr lang="en-US" altLang="zh-CN" sz="2000" dirty="0"/>
              <a:t>– </a:t>
            </a:r>
            <a:r>
              <a:rPr lang="en-US" altLang="zh-CN" sz="2000" dirty="0" smtClean="0"/>
              <a:t>18:00</a:t>
            </a:r>
          </a:p>
          <a:p>
            <a:pPr lvl="1">
              <a:lnSpc>
                <a:spcPct val="90000"/>
              </a:lnSpc>
            </a:pPr>
            <a:r>
              <a:rPr lang="en-US" altLang="zh-CN" sz="1800" dirty="0" smtClean="0"/>
              <a:t>Cancelled</a:t>
            </a:r>
            <a:endParaRPr lang="en-US" altLang="zh-CN" sz="1800" dirty="0" smtClean="0"/>
          </a:p>
        </p:txBody>
      </p:sp>
      <p:sp>
        <p:nvSpPr>
          <p:cNvPr id="39940" name="Slide Number Placeholder 6"/>
          <p:cNvSpPr>
            <a:spLocks noGrp="1"/>
          </p:cNvSpPr>
          <p:nvPr>
            <p:ph type="sldNum" sz="quarter" idx="12"/>
          </p:nvPr>
        </p:nvSpPr>
        <p:spPr>
          <a:xfrm>
            <a:off x="4355224" y="4856560"/>
            <a:ext cx="509755"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xfrm>
            <a:off x="696913" y="180782"/>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2017</a:t>
            </a:r>
            <a:endParaRPr lang="en-US" altLang="zh-CN" sz="1800" dirty="0"/>
          </a:p>
        </p:txBody>
      </p:sp>
      <p:sp>
        <p:nvSpPr>
          <p:cNvPr id="8" name="Footer Placeholder 4"/>
          <p:cNvSpPr>
            <a:spLocks noGrp="1"/>
          </p:cNvSpPr>
          <p:nvPr>
            <p:ph type="ftr" sz="quarter" idx="4294967295"/>
          </p:nvPr>
        </p:nvSpPr>
        <p:spPr>
          <a:xfrm>
            <a:off x="5076057" y="4856560"/>
            <a:ext cx="3467869"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altLang="zh-CN" sz="1200" b="0" dirty="0" smtClean="0"/>
              <a:t>Haiming Wang (SEU), Jiamin Chen (Huawei)</a:t>
            </a:r>
            <a:endParaRPr lang="en-US" altLang="zh-CN" sz="1200" b="0" dirty="0"/>
          </a:p>
        </p:txBody>
      </p:sp>
    </p:spTree>
    <p:extLst>
      <p:ext uri="{BB962C8B-B14F-4D97-AF65-F5344CB8AC3E}">
        <p14:creationId xmlns:p14="http://schemas.microsoft.com/office/powerpoint/2010/main" val="976276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Approve the meeting minutes</a:t>
            </a:r>
          </a:p>
        </p:txBody>
      </p:sp>
      <p:sp>
        <p:nvSpPr>
          <p:cNvPr id="39939" name="Content Placeholder 6"/>
          <p:cNvSpPr>
            <a:spLocks noGrp="1"/>
          </p:cNvSpPr>
          <p:nvPr>
            <p:ph sz="half" idx="2"/>
          </p:nvPr>
        </p:nvSpPr>
        <p:spPr>
          <a:xfrm>
            <a:off x="611560" y="1383618"/>
            <a:ext cx="8352928" cy="3402378"/>
          </a:xfrm>
        </p:spPr>
        <p:txBody>
          <a:bodyPr/>
          <a:lstStyle/>
          <a:p>
            <a:r>
              <a:rPr lang="en-US" altLang="zh-CN" sz="2400" dirty="0" smtClean="0"/>
              <a:t>IEEE 802.11aj May 2017 Meeting Minutes (11-17/841r1)</a:t>
            </a:r>
          </a:p>
          <a:p>
            <a:r>
              <a:rPr lang="en-US" altLang="zh-CN" sz="2400" dirty="0" err="1" smtClean="0">
                <a:solidFill>
                  <a:srgbClr val="000000"/>
                </a:solidFill>
              </a:rPr>
              <a:t>TGaj</a:t>
            </a:r>
            <a:r>
              <a:rPr lang="en-US" altLang="zh-CN" sz="2400" dirty="0" smtClean="0">
                <a:solidFill>
                  <a:srgbClr val="000000"/>
                </a:solidFill>
              </a:rPr>
              <a:t> June 2017 Conference Call Meeting Minutes </a:t>
            </a:r>
            <a:r>
              <a:rPr lang="en-US" altLang="zh-CN" sz="2400" dirty="0" smtClean="0"/>
              <a:t>(11-17/0975r0)</a:t>
            </a:r>
          </a:p>
          <a:p>
            <a:endParaRPr lang="en-US" altLang="zh-CN" sz="2400" dirty="0" smtClean="0"/>
          </a:p>
          <a:p>
            <a:pPr lvl="1">
              <a:lnSpc>
                <a:spcPct val="90000"/>
              </a:lnSpc>
            </a:pPr>
            <a:r>
              <a:rPr lang="en-US" altLang="zh-CN" dirty="0" smtClean="0"/>
              <a:t>Approved unanimously</a:t>
            </a:r>
            <a:endParaRPr lang="en-US" altLang="zh-CN" dirty="0" smtClean="0">
              <a:solidFill>
                <a:srgbClr val="C00000"/>
              </a:solidFill>
            </a:endParaRPr>
          </a:p>
        </p:txBody>
      </p:sp>
      <p:sp>
        <p:nvSpPr>
          <p:cNvPr id="39940" name="Slide Number Placeholder 6"/>
          <p:cNvSpPr>
            <a:spLocks noGrp="1"/>
          </p:cNvSpPr>
          <p:nvPr>
            <p:ph type="sldNum" sz="quarter" idx="12"/>
          </p:nvPr>
        </p:nvSpPr>
        <p:spPr>
          <a:xfrm>
            <a:off x="4358077" y="4856560"/>
            <a:ext cx="50404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11</a:t>
            </a:fld>
            <a:endParaRPr lang="en-US" altLang="zh-CN"/>
          </a:p>
        </p:txBody>
      </p:sp>
      <p:sp>
        <p:nvSpPr>
          <p:cNvPr id="39942" name="Date Placeholder 3"/>
          <p:cNvSpPr>
            <a:spLocks noGrp="1"/>
          </p:cNvSpPr>
          <p:nvPr>
            <p:ph type="dt" sz="quarter" idx="10"/>
          </p:nvPr>
        </p:nvSpPr>
        <p:spPr>
          <a:xfrm>
            <a:off x="696913" y="180782"/>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2017</a:t>
            </a:r>
            <a:endParaRPr lang="en-US" altLang="zh-CN" sz="1800" dirty="0"/>
          </a:p>
        </p:txBody>
      </p:sp>
      <p:sp>
        <p:nvSpPr>
          <p:cNvPr id="7" name="Footer Placeholder 4"/>
          <p:cNvSpPr>
            <a:spLocks noGrp="1"/>
          </p:cNvSpPr>
          <p:nvPr>
            <p:ph type="ftr" sz="quarter" idx="4294967295"/>
          </p:nvPr>
        </p:nvSpPr>
        <p:spPr>
          <a:xfrm>
            <a:off x="5076057" y="4856560"/>
            <a:ext cx="3467869"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altLang="zh-CN" sz="1200" b="0" dirty="0" smtClean="0"/>
              <a:t>Haiming Wang (SEU), Jiamin Chen (Huawei)</a:t>
            </a:r>
            <a:endParaRPr lang="en-US" altLang="zh-CN" sz="1200" b="0" dirty="0"/>
          </a:p>
        </p:txBody>
      </p:sp>
    </p:spTree>
    <p:extLst>
      <p:ext uri="{BB962C8B-B14F-4D97-AF65-F5344CB8AC3E}">
        <p14:creationId xmlns:p14="http://schemas.microsoft.com/office/powerpoint/2010/main" val="9762762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sz="2800" dirty="0" smtClean="0"/>
              <a:t>Motion 1</a:t>
            </a:r>
            <a:br>
              <a:rPr lang="en-US" altLang="zh-CN" sz="2800" dirty="0" smtClean="0"/>
            </a:br>
            <a:r>
              <a:rPr lang="en-US" altLang="zh-CN" sz="2800" dirty="0" smtClean="0"/>
              <a:t>(Comment Resolution for 1</a:t>
            </a:r>
            <a:r>
              <a:rPr lang="en-US" altLang="zh-CN" sz="2800" baseline="30000" dirty="0" smtClean="0"/>
              <a:t>st</a:t>
            </a:r>
            <a:r>
              <a:rPr lang="en-US" altLang="zh-CN" sz="2800" dirty="0" smtClean="0"/>
              <a:t> recirculation SB) </a:t>
            </a:r>
          </a:p>
        </p:txBody>
      </p:sp>
      <p:sp>
        <p:nvSpPr>
          <p:cNvPr id="39939" name="Content Placeholder 6"/>
          <p:cNvSpPr>
            <a:spLocks noGrp="1"/>
          </p:cNvSpPr>
          <p:nvPr>
            <p:ph sz="half" idx="2"/>
          </p:nvPr>
        </p:nvSpPr>
        <p:spPr>
          <a:xfrm>
            <a:off x="611560" y="1383618"/>
            <a:ext cx="8352928" cy="3402378"/>
          </a:xfrm>
        </p:spPr>
        <p:txBody>
          <a:bodyPr/>
          <a:lstStyle/>
          <a:p>
            <a:r>
              <a:rPr lang="en-US" altLang="zh-CN" sz="2000" dirty="0" smtClean="0"/>
              <a:t>To approve the </a:t>
            </a:r>
            <a:r>
              <a:rPr lang="en-US" altLang="zh-CN" sz="2000" dirty="0" smtClean="0"/>
              <a:t>resolutions for CIDs 901-931 </a:t>
            </a:r>
            <a:r>
              <a:rPr lang="en-US" altLang="zh-CN" sz="2000" dirty="0"/>
              <a:t>in Document </a:t>
            </a:r>
            <a:r>
              <a:rPr lang="en-US" altLang="zh-CN" sz="2000" dirty="0" smtClean="0"/>
              <a:t>IEEE 802.11-17/0937r2 for </a:t>
            </a:r>
            <a:r>
              <a:rPr lang="en-US" altLang="zh-CN" sz="2000" dirty="0" smtClean="0"/>
              <a:t>1</a:t>
            </a:r>
            <a:r>
              <a:rPr lang="en-US" altLang="zh-CN" sz="2000" baseline="30000" dirty="0" smtClean="0"/>
              <a:t>st</a:t>
            </a:r>
            <a:r>
              <a:rPr lang="en-US" altLang="zh-CN" sz="2000" dirty="0" smtClean="0"/>
              <a:t> Recirculation Sponsor Ballot on P802.11 D6.0.</a:t>
            </a:r>
          </a:p>
          <a:p>
            <a:pPr lvl="1"/>
            <a:endParaRPr lang="en-US" sz="1400" dirty="0" smtClean="0">
              <a:solidFill>
                <a:srgbClr val="000000"/>
              </a:solidFill>
            </a:endParaRPr>
          </a:p>
          <a:p>
            <a:pPr lvl="1">
              <a:lnSpc>
                <a:spcPct val="90000"/>
              </a:lnSpc>
            </a:pPr>
            <a:r>
              <a:rPr lang="en-US" altLang="zh-CN" sz="1800" dirty="0" smtClean="0"/>
              <a:t>Move: </a:t>
            </a:r>
            <a:r>
              <a:rPr lang="en-US" altLang="zh-CN" sz="1800" dirty="0" err="1" smtClean="0"/>
              <a:t>Shiwen</a:t>
            </a:r>
            <a:r>
              <a:rPr lang="en-US" altLang="zh-CN" sz="1800" dirty="0" smtClean="0"/>
              <a:t> He</a:t>
            </a:r>
            <a:endParaRPr lang="en-US" altLang="zh-CN" sz="1800" dirty="0" smtClean="0"/>
          </a:p>
          <a:p>
            <a:pPr lvl="1">
              <a:lnSpc>
                <a:spcPct val="90000"/>
              </a:lnSpc>
            </a:pPr>
            <a:r>
              <a:rPr lang="en-US" altLang="zh-CN" sz="1800" dirty="0" smtClean="0"/>
              <a:t>Second: </a:t>
            </a:r>
            <a:r>
              <a:rPr lang="en-US" altLang="zh-CN" sz="1800" dirty="0" err="1" smtClean="0"/>
              <a:t>Dejian</a:t>
            </a:r>
            <a:r>
              <a:rPr lang="en-US" altLang="zh-CN" sz="1800" dirty="0" smtClean="0"/>
              <a:t> Li</a:t>
            </a:r>
            <a:endParaRPr lang="en-US" altLang="zh-CN" sz="1800" dirty="0" smtClean="0"/>
          </a:p>
          <a:p>
            <a:pPr lvl="1">
              <a:lnSpc>
                <a:spcPct val="90000"/>
              </a:lnSpc>
            </a:pPr>
            <a:r>
              <a:rPr lang="en-GB" altLang="en-US" sz="1800" dirty="0" smtClean="0"/>
              <a:t>Result: </a:t>
            </a:r>
            <a:r>
              <a:rPr lang="en-GB" altLang="en-US" sz="1800" dirty="0" smtClean="0"/>
              <a:t>Y-5 </a:t>
            </a:r>
            <a:r>
              <a:rPr lang="en-GB" altLang="en-US" sz="1800" dirty="0" smtClean="0"/>
              <a:t>, </a:t>
            </a:r>
            <a:r>
              <a:rPr lang="en-GB" altLang="en-US" sz="1800" dirty="0" smtClean="0"/>
              <a:t>N-0,  A-</a:t>
            </a:r>
            <a:r>
              <a:rPr lang="en-GB" altLang="en-US" sz="1800" dirty="0" smtClean="0"/>
              <a:t>0</a:t>
            </a:r>
            <a:endParaRPr lang="en-GB" altLang="en-US" sz="1600" b="1" dirty="0" smtClean="0"/>
          </a:p>
        </p:txBody>
      </p:sp>
      <p:sp>
        <p:nvSpPr>
          <p:cNvPr id="39940" name="Slide Number Placeholder 6"/>
          <p:cNvSpPr>
            <a:spLocks noGrp="1"/>
          </p:cNvSpPr>
          <p:nvPr>
            <p:ph type="sldNum" sz="quarter" idx="12"/>
          </p:nvPr>
        </p:nvSpPr>
        <p:spPr>
          <a:xfrm>
            <a:off x="4355227" y="4856560"/>
            <a:ext cx="509755"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12</a:t>
            </a:fld>
            <a:endParaRPr lang="en-US" altLang="zh-CN"/>
          </a:p>
        </p:txBody>
      </p:sp>
      <p:sp>
        <p:nvSpPr>
          <p:cNvPr id="39942" name="Date Placeholder 3"/>
          <p:cNvSpPr>
            <a:spLocks noGrp="1"/>
          </p:cNvSpPr>
          <p:nvPr>
            <p:ph type="dt" sz="quarter" idx="10"/>
          </p:nvPr>
        </p:nvSpPr>
        <p:spPr>
          <a:xfrm>
            <a:off x="696913" y="180782"/>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2017</a:t>
            </a:r>
            <a:endParaRPr lang="en-US" altLang="zh-CN" sz="1800" dirty="0"/>
          </a:p>
        </p:txBody>
      </p:sp>
      <p:sp>
        <p:nvSpPr>
          <p:cNvPr id="7" name="Footer Placeholder 4"/>
          <p:cNvSpPr>
            <a:spLocks noGrp="1"/>
          </p:cNvSpPr>
          <p:nvPr>
            <p:ph type="ftr" sz="quarter" idx="4294967295"/>
          </p:nvPr>
        </p:nvSpPr>
        <p:spPr>
          <a:xfrm>
            <a:off x="5076057" y="4856560"/>
            <a:ext cx="3467869"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altLang="zh-CN" sz="1200" b="0" dirty="0" smtClean="0"/>
              <a:t>Haiming Wang (SEU), Jiamin Chen (Huawei)</a:t>
            </a:r>
            <a:endParaRPr lang="en-US" altLang="zh-CN" sz="1200" b="0" dirty="0"/>
          </a:p>
        </p:txBody>
      </p:sp>
    </p:spTree>
    <p:extLst>
      <p:ext uri="{BB962C8B-B14F-4D97-AF65-F5344CB8AC3E}">
        <p14:creationId xmlns:p14="http://schemas.microsoft.com/office/powerpoint/2010/main" val="9762762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ja-JP" dirty="0" smtClean="0"/>
              <a:t>Motion 2  </a:t>
            </a:r>
            <a:r>
              <a:rPr lang="en-US" altLang="ja-JP" sz="2800" dirty="0" smtClean="0"/>
              <a:t/>
            </a:r>
            <a:br>
              <a:rPr lang="en-US" altLang="ja-JP" sz="2800" dirty="0" smtClean="0"/>
            </a:br>
            <a:r>
              <a:rPr lang="en-US" altLang="ja-JP" sz="2800" dirty="0" smtClean="0"/>
              <a:t>(2</a:t>
            </a:r>
            <a:r>
              <a:rPr lang="en-US" altLang="ja-JP" sz="2800" baseline="30000" dirty="0" smtClean="0"/>
              <a:t>nd</a:t>
            </a:r>
            <a:r>
              <a:rPr lang="en-US" altLang="ja-JP" sz="2800" dirty="0" smtClean="0"/>
              <a:t> </a:t>
            </a:r>
            <a:r>
              <a:rPr lang="en-US" altLang="zh-CN" sz="2800" dirty="0" smtClean="0"/>
              <a:t>Recirculation SB for P802.11aj D7.0)</a:t>
            </a:r>
          </a:p>
        </p:txBody>
      </p:sp>
      <p:sp>
        <p:nvSpPr>
          <p:cNvPr id="39939" name="Content Placeholder 6"/>
          <p:cNvSpPr>
            <a:spLocks noGrp="1"/>
          </p:cNvSpPr>
          <p:nvPr>
            <p:ph sz="half" idx="2"/>
          </p:nvPr>
        </p:nvSpPr>
        <p:spPr>
          <a:xfrm>
            <a:off x="611560" y="1383618"/>
            <a:ext cx="8352928" cy="3402378"/>
          </a:xfrm>
        </p:spPr>
        <p:txBody>
          <a:bodyPr/>
          <a:lstStyle/>
          <a:p>
            <a:pPr lvl="0"/>
            <a:r>
              <a:rPr lang="en-US" altLang="zh-CN" sz="1800" dirty="0" smtClean="0"/>
              <a:t>Having approved comment resolutions for all of the comments received from a Sponsor Recirculation Ballot on P802.11aj D6.0 as contained in </a:t>
            </a:r>
            <a:r>
              <a:rPr lang="en-US" altLang="zh-CN" sz="1800" dirty="0" smtClean="0"/>
              <a:t>spreadsheet </a:t>
            </a:r>
            <a:r>
              <a:rPr lang="en-US" altLang="zh-CN" sz="1800" dirty="0" smtClean="0">
                <a:hlinkClick r:id="rId3"/>
              </a:rPr>
              <a:t>https</a:t>
            </a:r>
            <a:r>
              <a:rPr lang="en-US" altLang="zh-CN" sz="1800" dirty="0" smtClean="0">
                <a:hlinkClick r:id="rId3"/>
              </a:rPr>
              <a:t>://mentor.ieee.org/802.11/dcn/17/11-17-0937-02-00aj-comments-from-tgaj-first-recirculation-sponsor-ballot-on-d6-0.xlsx</a:t>
            </a:r>
            <a:r>
              <a:rPr lang="en-US" altLang="zh-CN" sz="1800" dirty="0" smtClean="0"/>
              <a:t>, </a:t>
            </a:r>
            <a:r>
              <a:rPr lang="en-GB" altLang="zh-CN" sz="1800" dirty="0" smtClean="0"/>
              <a:t>granting the editor editorial license and </a:t>
            </a:r>
            <a:endParaRPr lang="en-US" altLang="zh-CN" sz="1800" dirty="0" smtClean="0"/>
          </a:p>
          <a:p>
            <a:pPr lvl="0"/>
            <a:r>
              <a:rPr lang="en-US" altLang="zh-CN" sz="1800" dirty="0" smtClean="0"/>
              <a:t>Instruct the editor to prepare Draft 7.0 incorporating these resolutions and</a:t>
            </a:r>
            <a:endParaRPr lang="zh-CN" altLang="zh-CN" sz="1800" dirty="0" smtClean="0"/>
          </a:p>
          <a:p>
            <a:pPr lvl="0"/>
            <a:r>
              <a:rPr lang="en-US" altLang="zh-CN" sz="1800" dirty="0" smtClean="0"/>
              <a:t>Approve a 10-day Sponsor Recirculation Ballot asking the question “Should P802.11aj D7.0 be forwarded to </a:t>
            </a:r>
            <a:r>
              <a:rPr lang="en-US" altLang="zh-CN" sz="1800" dirty="0" err="1" smtClean="0"/>
              <a:t>RevCom</a:t>
            </a:r>
            <a:r>
              <a:rPr lang="en-US" altLang="zh-CN" sz="1800" dirty="0" smtClean="0"/>
              <a:t>?”</a:t>
            </a:r>
            <a:endParaRPr lang="zh-CN" altLang="zh-CN" sz="1800" dirty="0" smtClean="0"/>
          </a:p>
          <a:p>
            <a:pPr lvl="1"/>
            <a:r>
              <a:rPr lang="en-GB" altLang="zh-CN" sz="1800" dirty="0" smtClean="0"/>
              <a:t>Moved: </a:t>
            </a:r>
            <a:r>
              <a:rPr lang="en-GB" altLang="zh-CN" sz="1800" dirty="0" err="1" smtClean="0"/>
              <a:t>Dejian</a:t>
            </a:r>
            <a:r>
              <a:rPr lang="en-GB" altLang="zh-CN" sz="1800" dirty="0" smtClean="0"/>
              <a:t> Li</a:t>
            </a:r>
            <a:endParaRPr lang="en-GB" altLang="zh-CN" sz="1800" dirty="0" smtClean="0"/>
          </a:p>
          <a:p>
            <a:pPr lvl="1"/>
            <a:r>
              <a:rPr lang="en-GB" altLang="zh-CN" sz="1800" dirty="0" smtClean="0"/>
              <a:t>Seconded:  </a:t>
            </a:r>
            <a:r>
              <a:rPr lang="en-GB" altLang="zh-CN" sz="1800" dirty="0" smtClean="0"/>
              <a:t>Adrian Stephens</a:t>
            </a:r>
            <a:endParaRPr lang="en-GB" altLang="zh-CN" sz="1800" dirty="0" smtClean="0"/>
          </a:p>
          <a:p>
            <a:pPr lvl="1"/>
            <a:r>
              <a:rPr lang="en-GB" altLang="zh-CN" sz="1800" dirty="0" smtClean="0"/>
              <a:t>Result: </a:t>
            </a:r>
            <a:r>
              <a:rPr lang="en-US" altLang="zh-CN" sz="1800" dirty="0" smtClean="0"/>
              <a:t>Y-5 </a:t>
            </a:r>
            <a:r>
              <a:rPr lang="en-US" altLang="zh-CN" sz="1800" dirty="0" smtClean="0"/>
              <a:t>, </a:t>
            </a:r>
            <a:r>
              <a:rPr lang="en-US" altLang="zh-CN" sz="1800" dirty="0" smtClean="0"/>
              <a:t>N-0 </a:t>
            </a:r>
            <a:r>
              <a:rPr lang="en-US" altLang="zh-CN" sz="1800" dirty="0" smtClean="0"/>
              <a:t>, </a:t>
            </a:r>
            <a:r>
              <a:rPr lang="en-US" altLang="zh-CN" sz="1800" dirty="0" smtClean="0"/>
              <a:t>A-0 </a:t>
            </a:r>
            <a:endParaRPr lang="en-US" altLang="zh-CN" sz="1800" dirty="0" smtClean="0"/>
          </a:p>
          <a:p>
            <a:pPr lvl="1">
              <a:lnSpc>
                <a:spcPct val="90000"/>
              </a:lnSpc>
            </a:pPr>
            <a:endParaRPr lang="en-GB" altLang="en-US" sz="1600" b="1" dirty="0" smtClean="0"/>
          </a:p>
        </p:txBody>
      </p:sp>
      <p:sp>
        <p:nvSpPr>
          <p:cNvPr id="39940" name="Slide Number Placeholder 6"/>
          <p:cNvSpPr>
            <a:spLocks noGrp="1"/>
          </p:cNvSpPr>
          <p:nvPr>
            <p:ph type="sldNum" sz="quarter" idx="12"/>
          </p:nvPr>
        </p:nvSpPr>
        <p:spPr>
          <a:xfrm>
            <a:off x="4355227" y="4856560"/>
            <a:ext cx="509755"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13</a:t>
            </a:fld>
            <a:endParaRPr lang="en-US" altLang="zh-CN"/>
          </a:p>
        </p:txBody>
      </p:sp>
      <p:sp>
        <p:nvSpPr>
          <p:cNvPr id="39942" name="Date Placeholder 3"/>
          <p:cNvSpPr>
            <a:spLocks noGrp="1"/>
          </p:cNvSpPr>
          <p:nvPr>
            <p:ph type="dt" sz="quarter" idx="10"/>
          </p:nvPr>
        </p:nvSpPr>
        <p:spPr>
          <a:xfrm>
            <a:off x="696913" y="180782"/>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2017</a:t>
            </a:r>
            <a:endParaRPr lang="en-US" altLang="zh-CN" sz="1800" dirty="0"/>
          </a:p>
        </p:txBody>
      </p:sp>
      <p:sp>
        <p:nvSpPr>
          <p:cNvPr id="7" name="Footer Placeholder 4"/>
          <p:cNvSpPr>
            <a:spLocks noGrp="1"/>
          </p:cNvSpPr>
          <p:nvPr>
            <p:ph type="ftr" sz="quarter" idx="4294967295"/>
          </p:nvPr>
        </p:nvSpPr>
        <p:spPr>
          <a:xfrm>
            <a:off x="5076057" y="4856560"/>
            <a:ext cx="3467869"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altLang="zh-CN" sz="1200" b="0" dirty="0" smtClean="0"/>
              <a:t>Haiming Wang (SEU), Jiamin Chen (Huawei)</a:t>
            </a:r>
            <a:endParaRPr lang="en-US" altLang="zh-CN" sz="1200" b="0" dirty="0"/>
          </a:p>
        </p:txBody>
      </p:sp>
    </p:spTree>
    <p:extLst>
      <p:ext uri="{BB962C8B-B14F-4D97-AF65-F5344CB8AC3E}">
        <p14:creationId xmlns:p14="http://schemas.microsoft.com/office/powerpoint/2010/main" val="9762762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sz="2400" dirty="0" smtClean="0">
                <a:solidFill>
                  <a:schemeClr val="tx1"/>
                </a:solidFill>
              </a:rPr>
              <a:t>Official Time Line for 802.11aj</a:t>
            </a:r>
            <a:br>
              <a:rPr lang="en-US" altLang="zh-CN" sz="2400" dirty="0" smtClean="0">
                <a:solidFill>
                  <a:schemeClr val="tx1"/>
                </a:solidFill>
              </a:rPr>
            </a:br>
            <a:r>
              <a:rPr lang="en-US" altLang="zh-CN" sz="2000" dirty="0" smtClean="0">
                <a:solidFill>
                  <a:schemeClr val="tx1"/>
                </a:solidFill>
              </a:rPr>
              <a:t> (Updated in July 2017)</a:t>
            </a:r>
            <a:endParaRPr lang="en-US" altLang="zh-CN" sz="2400" dirty="0" smtClean="0">
              <a:solidFill>
                <a:schemeClr val="tx1"/>
              </a:solidFill>
            </a:endParaRPr>
          </a:p>
        </p:txBody>
      </p:sp>
      <p:sp>
        <p:nvSpPr>
          <p:cNvPr id="39939" name="Content Placeholder 6"/>
          <p:cNvSpPr>
            <a:spLocks noGrp="1"/>
          </p:cNvSpPr>
          <p:nvPr>
            <p:ph sz="half" idx="2"/>
          </p:nvPr>
        </p:nvSpPr>
        <p:spPr>
          <a:xfrm>
            <a:off x="611560" y="1131590"/>
            <a:ext cx="8352928" cy="3761610"/>
          </a:xfrm>
        </p:spPr>
        <p:txBody>
          <a:bodyPr/>
          <a:lstStyle/>
          <a:p>
            <a:pPr>
              <a:lnSpc>
                <a:spcPct val="90000"/>
              </a:lnSpc>
            </a:pPr>
            <a:r>
              <a:rPr lang="en-US" altLang="zh-CN" sz="1100" dirty="0" smtClean="0"/>
              <a:t>08-2012: PAR approved</a:t>
            </a:r>
          </a:p>
          <a:p>
            <a:pPr>
              <a:lnSpc>
                <a:spcPct val="90000"/>
              </a:lnSpc>
            </a:pPr>
            <a:r>
              <a:rPr lang="en-US" altLang="zh-CN" sz="1100" dirty="0" smtClean="0"/>
              <a:t>01-2013: Develop Task Group Document</a:t>
            </a:r>
          </a:p>
          <a:p>
            <a:pPr>
              <a:lnSpc>
                <a:spcPct val="90000"/>
              </a:lnSpc>
            </a:pPr>
            <a:r>
              <a:rPr lang="en-US" altLang="zh-CN" sz="1100" dirty="0" smtClean="0"/>
              <a:t>07-2013: Call for Proposal (CFP) for 60GHz</a:t>
            </a:r>
          </a:p>
          <a:p>
            <a:pPr>
              <a:lnSpc>
                <a:spcPct val="90000"/>
              </a:lnSpc>
            </a:pPr>
            <a:r>
              <a:rPr lang="en-US" altLang="zh-CN" sz="1100" dirty="0" smtClean="0"/>
              <a:t>11-2013: 60GHz Proposal Presentation, </a:t>
            </a:r>
          </a:p>
          <a:p>
            <a:pPr marL="342900" lvl="1" indent="-342900">
              <a:lnSpc>
                <a:spcPct val="90000"/>
              </a:lnSpc>
              <a:buFontTx/>
              <a:buChar char="•"/>
            </a:pPr>
            <a:r>
              <a:rPr lang="en-US" altLang="zh-CN" sz="1100" b="1" dirty="0" smtClean="0">
                <a:cs typeface="Times New Roman" pitchFamily="18" charset="0"/>
              </a:rPr>
              <a:t>03-2014: WG circulation for 60GHz specification amendment</a:t>
            </a:r>
            <a:endParaRPr lang="en-US" altLang="ja-JP" sz="1100" b="1" dirty="0" smtClean="0">
              <a:cs typeface="Times New Roman" pitchFamily="18" charset="0"/>
            </a:endParaRPr>
          </a:p>
          <a:p>
            <a:pPr>
              <a:lnSpc>
                <a:spcPct val="90000"/>
              </a:lnSpc>
            </a:pPr>
            <a:r>
              <a:rPr lang="en-US" altLang="zh-CN" sz="1100" dirty="0" smtClean="0"/>
              <a:t>07-2015: Finalize 45GHz baseline</a:t>
            </a:r>
          </a:p>
          <a:p>
            <a:pPr>
              <a:lnSpc>
                <a:spcPct val="90000"/>
              </a:lnSpc>
            </a:pPr>
            <a:r>
              <a:rPr lang="en-US" altLang="zh-CN" sz="1100" dirty="0" smtClean="0"/>
              <a:t>11-2015: WG Letter Ballot Initial</a:t>
            </a:r>
          </a:p>
          <a:p>
            <a:pPr>
              <a:lnSpc>
                <a:spcPct val="90000"/>
              </a:lnSpc>
            </a:pPr>
            <a:r>
              <a:rPr lang="en-US" altLang="zh-CN" sz="1100" dirty="0" smtClean="0"/>
              <a:t>05-2016: WG Letter Ballot Recirculation 1</a:t>
            </a:r>
          </a:p>
          <a:p>
            <a:pPr>
              <a:lnSpc>
                <a:spcPct val="90000"/>
              </a:lnSpc>
            </a:pPr>
            <a:r>
              <a:rPr lang="en-US" altLang="zh-CN" sz="1100" dirty="0" smtClean="0"/>
              <a:t>07-2016: WG Letter Ballot Recirculation 2</a:t>
            </a:r>
          </a:p>
          <a:p>
            <a:pPr>
              <a:lnSpc>
                <a:spcPct val="90000"/>
              </a:lnSpc>
            </a:pPr>
            <a:r>
              <a:rPr lang="en-US" altLang="zh-CN" sz="1100" dirty="0" smtClean="0"/>
              <a:t>10-2016: Mandatory Draft Review (</a:t>
            </a:r>
            <a:r>
              <a:rPr lang="en-US" altLang="zh-CN" sz="1100" dirty="0" err="1" smtClean="0"/>
              <a:t>MDR</a:t>
            </a:r>
            <a:r>
              <a:rPr lang="en-US" altLang="zh-CN" sz="1100" dirty="0" smtClean="0"/>
              <a:t>)</a:t>
            </a:r>
          </a:p>
          <a:p>
            <a:pPr>
              <a:lnSpc>
                <a:spcPct val="90000"/>
              </a:lnSpc>
            </a:pPr>
            <a:r>
              <a:rPr lang="en-US" altLang="zh-CN" sz="1100" dirty="0" smtClean="0"/>
              <a:t>11-2016: WG Letter Ballot Recirculation 3 and MDR done </a:t>
            </a:r>
            <a:endParaRPr lang="en-US" altLang="zh-CN" sz="1100" dirty="0" smtClean="0">
              <a:solidFill>
                <a:srgbClr val="FF0000"/>
              </a:solidFill>
            </a:endParaRPr>
          </a:p>
          <a:p>
            <a:pPr>
              <a:lnSpc>
                <a:spcPct val="90000"/>
              </a:lnSpc>
            </a:pPr>
            <a:r>
              <a:rPr lang="en-US" altLang="zh-CN" sz="1100" dirty="0" smtClean="0"/>
              <a:t>12-2016: Form Sponsor Ballot Group             </a:t>
            </a:r>
          </a:p>
          <a:p>
            <a:pPr>
              <a:lnSpc>
                <a:spcPct val="90000"/>
              </a:lnSpc>
            </a:pPr>
            <a:r>
              <a:rPr lang="en-US" altLang="zh-CN" sz="1100" dirty="0" smtClean="0"/>
              <a:t>01-2017: WG Letter Ballot Recirculation 4</a:t>
            </a:r>
          </a:p>
          <a:p>
            <a:pPr>
              <a:lnSpc>
                <a:spcPct val="90000"/>
              </a:lnSpc>
            </a:pPr>
            <a:r>
              <a:rPr lang="en-US" altLang="zh-CN" sz="1100" dirty="0" smtClean="0"/>
              <a:t>03-2017: Unconditional Sponsor Ballot Initial</a:t>
            </a:r>
          </a:p>
          <a:p>
            <a:pPr>
              <a:lnSpc>
                <a:spcPct val="90000"/>
              </a:lnSpc>
            </a:pPr>
            <a:r>
              <a:rPr lang="en-US" altLang="zh-CN" sz="1100" dirty="0" smtClean="0"/>
              <a:t>06-2017: Sponsor Ballot Recirculation 1</a:t>
            </a:r>
          </a:p>
          <a:p>
            <a:pPr>
              <a:lnSpc>
                <a:spcPct val="90000"/>
              </a:lnSpc>
            </a:pPr>
            <a:r>
              <a:rPr lang="en-US" altLang="zh-CN" sz="1100" dirty="0" smtClean="0">
                <a:solidFill>
                  <a:srgbClr val="0000FF"/>
                </a:solidFill>
              </a:rPr>
              <a:t>07-2017: Sponsor Ballot Recirculation 2</a:t>
            </a:r>
          </a:p>
          <a:p>
            <a:pPr>
              <a:lnSpc>
                <a:spcPct val="90000"/>
              </a:lnSpc>
            </a:pPr>
            <a:r>
              <a:rPr lang="en-US" altLang="zh-CN" sz="1100" dirty="0" smtClean="0">
                <a:solidFill>
                  <a:srgbClr val="0000FF"/>
                </a:solidFill>
              </a:rPr>
              <a:t>08-2017: Sponsor Ballot Recirculation 3 (unchanged)</a:t>
            </a:r>
          </a:p>
          <a:p>
            <a:pPr>
              <a:lnSpc>
                <a:spcPct val="90000"/>
              </a:lnSpc>
            </a:pPr>
            <a:r>
              <a:rPr lang="en-US" altLang="zh-CN" sz="1100" dirty="0" smtClean="0">
                <a:solidFill>
                  <a:srgbClr val="0000FF"/>
                </a:solidFill>
              </a:rPr>
              <a:t>09-2017: Final WG approval </a:t>
            </a:r>
          </a:p>
          <a:p>
            <a:pPr>
              <a:lnSpc>
                <a:spcPct val="90000"/>
              </a:lnSpc>
            </a:pPr>
            <a:r>
              <a:rPr lang="en-US" altLang="zh-CN" sz="1100" dirty="0" smtClean="0">
                <a:solidFill>
                  <a:srgbClr val="0000FF"/>
                </a:solidFill>
              </a:rPr>
              <a:t>10-2017</a:t>
            </a:r>
            <a:r>
              <a:rPr lang="en-US" altLang="zh-CN" sz="1100" dirty="0" smtClean="0">
                <a:solidFill>
                  <a:srgbClr val="0000FF"/>
                </a:solidFill>
              </a:rPr>
              <a:t>: Final EC </a:t>
            </a:r>
            <a:r>
              <a:rPr lang="en-US" altLang="zh-CN" sz="1100" dirty="0" smtClean="0">
                <a:solidFill>
                  <a:srgbClr val="0000FF"/>
                </a:solidFill>
              </a:rPr>
              <a:t>approval (</a:t>
            </a:r>
            <a:r>
              <a:rPr lang="en-US" altLang="zh-CN" sz="1100" dirty="0" err="1" smtClean="0">
                <a:solidFill>
                  <a:srgbClr val="0000FF"/>
                </a:solidFill>
              </a:rPr>
              <a:t>Teleconf</a:t>
            </a:r>
            <a:r>
              <a:rPr lang="en-US" altLang="zh-CN" sz="1100" dirty="0" smtClean="0">
                <a:solidFill>
                  <a:srgbClr val="0000FF"/>
                </a:solidFill>
              </a:rPr>
              <a:t>)  </a:t>
            </a:r>
            <a:r>
              <a:rPr lang="en-US" altLang="zh-CN" sz="1100" dirty="0" smtClean="0">
                <a:solidFill>
                  <a:srgbClr val="FF0000"/>
                </a:solidFill>
              </a:rPr>
              <a:t>(Deadline of </a:t>
            </a:r>
            <a:r>
              <a:rPr lang="en-US" altLang="zh-CN" sz="1100" dirty="0" err="1" smtClean="0">
                <a:solidFill>
                  <a:srgbClr val="FF0000"/>
                </a:solidFill>
              </a:rPr>
              <a:t>RevCom</a:t>
            </a:r>
            <a:r>
              <a:rPr lang="en-US" altLang="zh-CN" sz="1100" dirty="0" smtClean="0">
                <a:solidFill>
                  <a:srgbClr val="FF0000"/>
                </a:solidFill>
              </a:rPr>
              <a:t> submission: 16 Oct 2017)</a:t>
            </a:r>
            <a:endParaRPr lang="en-US" altLang="zh-CN" sz="1100" dirty="0" smtClean="0">
              <a:solidFill>
                <a:srgbClr val="FF0000"/>
              </a:solidFill>
            </a:endParaRPr>
          </a:p>
          <a:p>
            <a:pPr>
              <a:lnSpc>
                <a:spcPct val="90000"/>
              </a:lnSpc>
            </a:pPr>
            <a:r>
              <a:rPr lang="en-US" altLang="zh-CN" sz="1100" dirty="0" smtClean="0">
                <a:solidFill>
                  <a:srgbClr val="0000FF"/>
                </a:solidFill>
              </a:rPr>
              <a:t>12-2017: </a:t>
            </a:r>
            <a:r>
              <a:rPr lang="en-US" altLang="zh-CN" sz="1100" dirty="0" err="1" smtClean="0">
                <a:solidFill>
                  <a:srgbClr val="0000FF"/>
                </a:solidFill>
              </a:rPr>
              <a:t>RevCom</a:t>
            </a:r>
            <a:r>
              <a:rPr lang="en-US" altLang="zh-CN" sz="1100" dirty="0" smtClean="0">
                <a:solidFill>
                  <a:srgbClr val="0000FF"/>
                </a:solidFill>
              </a:rPr>
              <a:t> &amp; Standards Board approval </a:t>
            </a:r>
          </a:p>
        </p:txBody>
      </p:sp>
      <p:sp>
        <p:nvSpPr>
          <p:cNvPr id="39940" name="Slide Number Placeholder 6"/>
          <p:cNvSpPr>
            <a:spLocks noGrp="1"/>
          </p:cNvSpPr>
          <p:nvPr>
            <p:ph type="sldNum" sz="quarter" idx="12"/>
          </p:nvPr>
        </p:nvSpPr>
        <p:spPr>
          <a:xfrm>
            <a:off x="4355227" y="4856560"/>
            <a:ext cx="509755"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14</a:t>
            </a:fld>
            <a:endParaRPr lang="en-US" altLang="zh-CN"/>
          </a:p>
        </p:txBody>
      </p:sp>
      <p:sp>
        <p:nvSpPr>
          <p:cNvPr id="39942" name="Date Placeholder 3"/>
          <p:cNvSpPr>
            <a:spLocks noGrp="1"/>
          </p:cNvSpPr>
          <p:nvPr>
            <p:ph type="dt" sz="quarter" idx="10"/>
          </p:nvPr>
        </p:nvSpPr>
        <p:spPr>
          <a:xfrm>
            <a:off x="696913" y="180782"/>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2017</a:t>
            </a:r>
            <a:endParaRPr lang="en-US" altLang="zh-CN" sz="1800" dirty="0"/>
          </a:p>
        </p:txBody>
      </p:sp>
      <p:sp>
        <p:nvSpPr>
          <p:cNvPr id="7" name="Footer Placeholder 4"/>
          <p:cNvSpPr>
            <a:spLocks noGrp="1"/>
          </p:cNvSpPr>
          <p:nvPr>
            <p:ph type="ftr" sz="quarter" idx="4294967295"/>
          </p:nvPr>
        </p:nvSpPr>
        <p:spPr>
          <a:xfrm>
            <a:off x="5076057" y="4856560"/>
            <a:ext cx="3467869"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altLang="zh-CN" sz="1200" b="0" dirty="0" smtClean="0"/>
              <a:t>Haiming Wang (SEU), Jiamin Chen (Huawei)</a:t>
            </a:r>
            <a:endParaRPr lang="en-US" altLang="zh-CN" sz="1200" b="0" dirty="0"/>
          </a:p>
        </p:txBody>
      </p:sp>
    </p:spTree>
    <p:extLst>
      <p:ext uri="{BB962C8B-B14F-4D97-AF65-F5344CB8AC3E}">
        <p14:creationId xmlns:p14="http://schemas.microsoft.com/office/powerpoint/2010/main" val="9762762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for </a:t>
            </a:r>
            <a:r>
              <a:rPr lang="en-US" dirty="0" smtClean="0"/>
              <a:t>September</a:t>
            </a:r>
            <a:r>
              <a:rPr lang="en-US" altLang="zh-CN" dirty="0" smtClean="0"/>
              <a:t> </a:t>
            </a:r>
            <a:r>
              <a:rPr lang="en-US" dirty="0" smtClean="0"/>
              <a:t>meeting</a:t>
            </a:r>
            <a:endParaRPr lang="en-US" dirty="0"/>
          </a:p>
        </p:txBody>
      </p:sp>
      <p:sp>
        <p:nvSpPr>
          <p:cNvPr id="3" name="Content Placeholder 2"/>
          <p:cNvSpPr>
            <a:spLocks noGrp="1"/>
          </p:cNvSpPr>
          <p:nvPr>
            <p:ph idx="1"/>
          </p:nvPr>
        </p:nvSpPr>
        <p:spPr/>
        <p:txBody>
          <a:bodyPr/>
          <a:lstStyle/>
          <a:p>
            <a:r>
              <a:rPr lang="en-US" dirty="0" smtClean="0"/>
              <a:t>Complete comment resolution for </a:t>
            </a:r>
            <a:r>
              <a:rPr lang="en-US" dirty="0" err="1" smtClean="0"/>
              <a:t>TGaj</a:t>
            </a:r>
            <a:r>
              <a:rPr lang="en-US" dirty="0" smtClean="0"/>
              <a:t> Recirculation </a:t>
            </a:r>
            <a:r>
              <a:rPr lang="en-US" altLang="zh-CN" dirty="0" smtClean="0"/>
              <a:t>Sponsor </a:t>
            </a:r>
            <a:r>
              <a:rPr lang="en-US" dirty="0" smtClean="0"/>
              <a:t>Ballot</a:t>
            </a:r>
          </a:p>
          <a:p>
            <a:r>
              <a:rPr lang="en-US" dirty="0" smtClean="0"/>
              <a:t>Obtain 802.11 WG approval</a:t>
            </a:r>
          </a:p>
          <a:p>
            <a:pPr lvl="1"/>
            <a:r>
              <a:rPr lang="en-US" dirty="0" smtClean="0"/>
              <a:t>Proceed to </a:t>
            </a:r>
            <a:r>
              <a:rPr lang="en-US" dirty="0" err="1" smtClean="0"/>
              <a:t>RevCom</a:t>
            </a:r>
            <a:endParaRPr lang="en-US" dirty="0" smtClean="0"/>
          </a:p>
          <a:p>
            <a:pPr lvl="1"/>
            <a:r>
              <a:rPr lang="en-US" dirty="0" smtClean="0"/>
              <a:t>Report to EC</a:t>
            </a:r>
            <a:endParaRPr lang="en-US" dirty="0" smtClean="0"/>
          </a:p>
          <a:p>
            <a:r>
              <a:rPr lang="en-US" altLang="zh-CN" dirty="0" smtClean="0"/>
              <a:t>Review and approve press </a:t>
            </a:r>
            <a:r>
              <a:rPr lang="en-US" altLang="zh-CN" dirty="0" smtClean="0"/>
              <a:t>release </a:t>
            </a:r>
            <a:endParaRPr lang="en-US" altLang="zh-CN" dirty="0" smtClean="0"/>
          </a:p>
          <a:p>
            <a:r>
              <a:rPr lang="en-US" dirty="0" smtClean="0"/>
              <a:t>Timeline </a:t>
            </a:r>
            <a:r>
              <a:rPr lang="en-US" dirty="0" smtClean="0"/>
              <a:t>update</a:t>
            </a:r>
          </a:p>
        </p:txBody>
      </p:sp>
      <p:sp>
        <p:nvSpPr>
          <p:cNvPr id="4" name="Date Placeholder 3"/>
          <p:cNvSpPr>
            <a:spLocks noGrp="1"/>
          </p:cNvSpPr>
          <p:nvPr>
            <p:ph type="dt" sz="half" idx="10"/>
          </p:nvPr>
        </p:nvSpPr>
        <p:spPr>
          <a:xfrm>
            <a:off x="696913" y="180782"/>
            <a:ext cx="942566" cy="276999"/>
          </a:xfrm>
        </p:spPr>
        <p:txBody>
          <a:bodyPr/>
          <a:lstStyle/>
          <a:p>
            <a:pPr>
              <a:defRPr/>
            </a:pPr>
            <a:r>
              <a:rPr lang="en-US" altLang="zh-CN" dirty="0" smtClean="0"/>
              <a:t>July 2017</a:t>
            </a:r>
            <a:endParaRPr lang="en-US" altLang="zh-CN" dirty="0"/>
          </a:p>
        </p:txBody>
      </p:sp>
      <p:sp>
        <p:nvSpPr>
          <p:cNvPr id="5" name="Slide Number Placeholder 4"/>
          <p:cNvSpPr>
            <a:spLocks noGrp="1"/>
          </p:cNvSpPr>
          <p:nvPr>
            <p:ph type="sldNum" sz="quarter" idx="12"/>
          </p:nvPr>
        </p:nvSpPr>
        <p:spPr>
          <a:xfrm>
            <a:off x="4355227" y="4856560"/>
            <a:ext cx="509755" cy="184666"/>
          </a:xfrm>
        </p:spPr>
        <p:txBody>
          <a:bodyPr/>
          <a:lstStyle/>
          <a:p>
            <a:r>
              <a:rPr lang="en-US" altLang="zh-CN" smtClean="0"/>
              <a:t>Slide </a:t>
            </a:r>
            <a:fld id="{200316B2-9C48-417E-82B7-1AE29C3B35FC}" type="slidenum">
              <a:rPr lang="en-US" altLang="zh-CN" smtClean="0"/>
              <a:pPr/>
              <a:t>15</a:t>
            </a:fld>
            <a:endParaRPr lang="en-US" altLang="zh-CN"/>
          </a:p>
        </p:txBody>
      </p:sp>
      <p:sp>
        <p:nvSpPr>
          <p:cNvPr id="7" name="Footer Placeholder 4"/>
          <p:cNvSpPr>
            <a:spLocks noGrp="1"/>
          </p:cNvSpPr>
          <p:nvPr>
            <p:ph type="ftr" sz="quarter" idx="4294967295"/>
          </p:nvPr>
        </p:nvSpPr>
        <p:spPr>
          <a:xfrm>
            <a:off x="5076057" y="4856560"/>
            <a:ext cx="3467869"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altLang="zh-CN" sz="1200" b="0" dirty="0" smtClean="0"/>
              <a:t>Haiming Wang (SEU), Jiamin Chen (Huawei)</a:t>
            </a:r>
            <a:endParaRPr lang="en-US" altLang="zh-CN" sz="1200" b="0" dirty="0"/>
          </a:p>
        </p:txBody>
      </p:sp>
    </p:spTree>
    <p:extLst>
      <p:ext uri="{BB962C8B-B14F-4D97-AF65-F5344CB8AC3E}">
        <p14:creationId xmlns:p14="http://schemas.microsoft.com/office/powerpoint/2010/main" val="29757014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Conference Call Time</a:t>
            </a:r>
          </a:p>
        </p:txBody>
      </p:sp>
      <p:sp>
        <p:nvSpPr>
          <p:cNvPr id="3" name="Content Placeholder 2"/>
          <p:cNvSpPr>
            <a:spLocks noGrp="1"/>
          </p:cNvSpPr>
          <p:nvPr>
            <p:ph idx="1"/>
          </p:nvPr>
        </p:nvSpPr>
        <p:spPr/>
        <p:txBody>
          <a:bodyPr/>
          <a:lstStyle/>
          <a:p>
            <a:pPr lvl="1"/>
            <a:r>
              <a:rPr lang="en-US" altLang="zh-CN" sz="1800" b="1" dirty="0" smtClean="0"/>
              <a:t>3</a:t>
            </a:r>
            <a:r>
              <a:rPr lang="en-US" altLang="zh-CN" sz="1800" b="1" baseline="30000" dirty="0" smtClean="0"/>
              <a:t>rd</a:t>
            </a:r>
            <a:r>
              <a:rPr lang="en-US" altLang="zh-CN" sz="1800" b="1" dirty="0" smtClean="0"/>
              <a:t> Aug, 2017, 10 pm ET for 2 hours</a:t>
            </a:r>
          </a:p>
          <a:p>
            <a:pPr lvl="1" indent="-112713">
              <a:buNone/>
            </a:pPr>
            <a:r>
              <a:rPr lang="en-US" altLang="zh-CN" sz="1600" b="1" dirty="0" smtClean="0"/>
              <a:t>     (4</a:t>
            </a:r>
            <a:r>
              <a:rPr lang="en-US" altLang="zh-CN" sz="1600" b="1" baseline="30000" dirty="0" smtClean="0"/>
              <a:t>th</a:t>
            </a:r>
            <a:r>
              <a:rPr lang="en-US" altLang="zh-CN" sz="1600" b="1" dirty="0" smtClean="0"/>
              <a:t> Aug,  2017, 10 am Beijing Time)</a:t>
            </a:r>
          </a:p>
          <a:p>
            <a:pPr lvl="1"/>
            <a:r>
              <a:rPr lang="en-US" altLang="zh-CN" sz="1800" b="1" dirty="0" smtClean="0"/>
              <a:t>10</a:t>
            </a:r>
            <a:r>
              <a:rPr lang="en-US" altLang="zh-CN" sz="1800" b="1" baseline="30000" dirty="0" smtClean="0"/>
              <a:t>th</a:t>
            </a:r>
            <a:r>
              <a:rPr lang="en-US" altLang="zh-CN" sz="1800" b="1" dirty="0" smtClean="0"/>
              <a:t>  Aug, 2017, 10 pm ET for 2 hours</a:t>
            </a:r>
          </a:p>
          <a:p>
            <a:pPr lvl="1" indent="-112713">
              <a:buNone/>
            </a:pPr>
            <a:r>
              <a:rPr lang="en-US" altLang="zh-CN" sz="1600" b="1" dirty="0" smtClean="0"/>
              <a:t>     (11</a:t>
            </a:r>
            <a:r>
              <a:rPr lang="en-US" altLang="zh-CN" sz="1600" b="1" baseline="30000" dirty="0" smtClean="0"/>
              <a:t>th</a:t>
            </a:r>
            <a:r>
              <a:rPr lang="en-US" altLang="zh-CN" sz="1600" b="1" dirty="0" smtClean="0"/>
              <a:t>  Aug,  2017, 10 am Beijing Time)</a:t>
            </a:r>
          </a:p>
          <a:p>
            <a:pPr lvl="1"/>
            <a:r>
              <a:rPr lang="en-US" altLang="zh-CN" sz="1800" b="1" dirty="0" smtClean="0"/>
              <a:t>24</a:t>
            </a:r>
            <a:r>
              <a:rPr lang="en-US" altLang="zh-CN" sz="1800" b="1" baseline="30000" dirty="0" smtClean="0"/>
              <a:t>th</a:t>
            </a:r>
            <a:r>
              <a:rPr lang="en-US" altLang="zh-CN" sz="1800" b="1" dirty="0" smtClean="0"/>
              <a:t>  Aug, 2017, 10 pm ET for 2 hours</a:t>
            </a:r>
          </a:p>
          <a:p>
            <a:pPr lvl="1" indent="-112713">
              <a:buNone/>
            </a:pPr>
            <a:r>
              <a:rPr lang="en-US" altLang="zh-CN" sz="1600" b="1" dirty="0" smtClean="0"/>
              <a:t>     (25</a:t>
            </a:r>
            <a:r>
              <a:rPr lang="en-US" altLang="zh-CN" sz="1600" b="1" baseline="30000" dirty="0" smtClean="0"/>
              <a:t>th</a:t>
            </a:r>
            <a:r>
              <a:rPr lang="en-US" altLang="zh-CN" sz="1600" b="1" dirty="0" smtClean="0"/>
              <a:t>  Aug,  2017, 10 am Beijing Time)</a:t>
            </a:r>
          </a:p>
          <a:p>
            <a:pPr lvl="1"/>
            <a:r>
              <a:rPr lang="en-US" altLang="zh-CN" sz="1800" b="1" dirty="0" smtClean="0"/>
              <a:t>31</a:t>
            </a:r>
            <a:r>
              <a:rPr lang="en-US" altLang="zh-CN" sz="1800" b="1" baseline="30000" dirty="0" smtClean="0"/>
              <a:t>st</a:t>
            </a:r>
            <a:r>
              <a:rPr lang="en-US" altLang="zh-CN" sz="1800" b="1" dirty="0" smtClean="0"/>
              <a:t>  Aug, 2017, 10 pm ET for 2 hours</a:t>
            </a:r>
          </a:p>
          <a:p>
            <a:pPr lvl="1" indent="-206375">
              <a:buNone/>
              <a:tabLst>
                <a:tab pos="450850" algn="l"/>
              </a:tabLst>
            </a:pPr>
            <a:r>
              <a:rPr lang="en-US" altLang="zh-CN" sz="1600" b="1" dirty="0" smtClean="0"/>
              <a:t>     (1</a:t>
            </a:r>
            <a:r>
              <a:rPr lang="en-US" altLang="zh-CN" sz="1600" b="1" baseline="30000" dirty="0" smtClean="0"/>
              <a:t>st</a:t>
            </a:r>
            <a:r>
              <a:rPr lang="en-US" altLang="zh-CN" sz="1600" b="1" dirty="0" smtClean="0"/>
              <a:t> Sept,  2017, 10 am Beijing Time)</a:t>
            </a:r>
            <a:endParaRPr lang="en-US" altLang="zh-CN" sz="1600" b="1" dirty="0"/>
          </a:p>
        </p:txBody>
      </p:sp>
      <p:sp>
        <p:nvSpPr>
          <p:cNvPr id="4" name="Date Placeholder 3"/>
          <p:cNvSpPr>
            <a:spLocks noGrp="1"/>
          </p:cNvSpPr>
          <p:nvPr>
            <p:ph type="dt" sz="half" idx="10"/>
          </p:nvPr>
        </p:nvSpPr>
        <p:spPr>
          <a:xfrm>
            <a:off x="696913" y="180782"/>
            <a:ext cx="942566" cy="276999"/>
          </a:xfrm>
        </p:spPr>
        <p:txBody>
          <a:bodyPr/>
          <a:lstStyle/>
          <a:p>
            <a:pPr>
              <a:defRPr/>
            </a:pPr>
            <a:r>
              <a:rPr lang="en-US" altLang="zh-CN" dirty="0" smtClean="0"/>
              <a:t>July 2017</a:t>
            </a:r>
            <a:endParaRPr lang="en-US" altLang="zh-CN" dirty="0"/>
          </a:p>
        </p:txBody>
      </p:sp>
      <p:sp>
        <p:nvSpPr>
          <p:cNvPr id="5" name="Slide Number Placeholder 4"/>
          <p:cNvSpPr>
            <a:spLocks noGrp="1"/>
          </p:cNvSpPr>
          <p:nvPr>
            <p:ph type="sldNum" sz="quarter" idx="12"/>
          </p:nvPr>
        </p:nvSpPr>
        <p:spPr>
          <a:xfrm>
            <a:off x="4355227" y="4856560"/>
            <a:ext cx="509755" cy="184666"/>
          </a:xfrm>
        </p:spPr>
        <p:txBody>
          <a:bodyPr/>
          <a:lstStyle/>
          <a:p>
            <a:r>
              <a:rPr lang="en-US" altLang="zh-CN" dirty="0" smtClean="0"/>
              <a:t>Slide </a:t>
            </a:r>
            <a:fld id="{200316B2-9C48-417E-82B7-1AE29C3B35FC}" type="slidenum">
              <a:rPr lang="en-US" altLang="zh-CN" smtClean="0"/>
              <a:pPr/>
              <a:t>16</a:t>
            </a:fld>
            <a:endParaRPr lang="en-US" altLang="zh-CN" dirty="0"/>
          </a:p>
        </p:txBody>
      </p:sp>
      <p:sp>
        <p:nvSpPr>
          <p:cNvPr id="7" name="Footer Placeholder 4"/>
          <p:cNvSpPr>
            <a:spLocks noGrp="1"/>
          </p:cNvSpPr>
          <p:nvPr>
            <p:ph type="ftr" sz="quarter" idx="4294967295"/>
          </p:nvPr>
        </p:nvSpPr>
        <p:spPr>
          <a:xfrm>
            <a:off x="5076057" y="4856560"/>
            <a:ext cx="3467869"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altLang="zh-CN" sz="1200" b="0" dirty="0" smtClean="0"/>
              <a:t>Haiming Wang (SEU), Jiamin Chen (Huawei)</a:t>
            </a:r>
            <a:endParaRPr lang="en-US" altLang="zh-CN" sz="1200" b="0" dirty="0"/>
          </a:p>
        </p:txBody>
      </p:sp>
    </p:spTree>
    <p:extLst>
      <p:ext uri="{BB962C8B-B14F-4D97-AF65-F5344CB8AC3E}">
        <p14:creationId xmlns:p14="http://schemas.microsoft.com/office/powerpoint/2010/main" val="19955731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180782"/>
            <a:ext cx="942566" cy="276999"/>
          </a:xfrm>
        </p:spPr>
        <p:txBody>
          <a:bodyPr/>
          <a:lstStyle/>
          <a:p>
            <a:pPr>
              <a:defRPr/>
            </a:pPr>
            <a:r>
              <a:rPr lang="en-US" altLang="zh-CN" dirty="0" smtClean="0"/>
              <a:t>July 2017</a:t>
            </a:r>
            <a:endParaRPr lang="en-US" altLang="zh-CN" dirty="0"/>
          </a:p>
        </p:txBody>
      </p:sp>
      <p:sp>
        <p:nvSpPr>
          <p:cNvPr id="5" name="Slide Number Placeholder 4"/>
          <p:cNvSpPr>
            <a:spLocks noGrp="1"/>
          </p:cNvSpPr>
          <p:nvPr>
            <p:ph type="sldNum" sz="quarter" idx="12"/>
          </p:nvPr>
        </p:nvSpPr>
        <p:spPr>
          <a:xfrm>
            <a:off x="4355224" y="4856560"/>
            <a:ext cx="509755" cy="184666"/>
          </a:xfrm>
        </p:spPr>
        <p:txBody>
          <a:bodyPr/>
          <a:lstStyle/>
          <a:p>
            <a:r>
              <a:rPr lang="en-US" altLang="zh-CN" smtClean="0"/>
              <a:t>Slide </a:t>
            </a:r>
            <a:fld id="{200316B2-9C48-417E-82B7-1AE29C3B35FC}" type="slidenum">
              <a:rPr lang="en-US" altLang="zh-CN" smtClean="0"/>
              <a:pPr/>
              <a:t>17</a:t>
            </a:fld>
            <a:endParaRPr lang="en-US" altLang="zh-CN"/>
          </a:p>
        </p:txBody>
      </p:sp>
      <p:sp>
        <p:nvSpPr>
          <p:cNvPr id="7" name="Footer Placeholder 4"/>
          <p:cNvSpPr>
            <a:spLocks noGrp="1"/>
          </p:cNvSpPr>
          <p:nvPr>
            <p:ph type="ftr" sz="quarter" idx="4294967295"/>
          </p:nvPr>
        </p:nvSpPr>
        <p:spPr>
          <a:xfrm>
            <a:off x="5076057" y="4856560"/>
            <a:ext cx="3467869"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altLang="zh-CN" sz="1200" b="0" dirty="0" smtClean="0"/>
              <a:t>Haiming Wang (SEU), Jiamin Chen (Huawei)</a:t>
            </a:r>
            <a:endParaRPr lang="en-US" altLang="zh-CN" sz="1200" b="0" dirty="0"/>
          </a:p>
        </p:txBody>
      </p:sp>
    </p:spTree>
    <p:extLst>
      <p:ext uri="{BB962C8B-B14F-4D97-AF65-F5344CB8AC3E}">
        <p14:creationId xmlns:p14="http://schemas.microsoft.com/office/powerpoint/2010/main"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xfrm>
            <a:off x="4393696" y="4856560"/>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514350"/>
            <a:ext cx="7772400" cy="8001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000250"/>
            <a:ext cx="8458200" cy="12573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000" dirty="0">
                <a:latin typeface="Times New Roman" charset="0"/>
              </a:rPr>
              <a:t> Agenda for </a:t>
            </a:r>
            <a:r>
              <a:rPr lang="en-GB" sz="2000" dirty="0" smtClean="0">
                <a:latin typeface="Times New Roman" charset="0"/>
              </a:rPr>
              <a:t>IEEE 802.11aj </a:t>
            </a:r>
            <a:r>
              <a:rPr lang="en-GB" sz="2000" dirty="0">
                <a:latin typeface="Times New Roman" charset="0"/>
              </a:rPr>
              <a:t>meeting for </a:t>
            </a:r>
            <a:r>
              <a:rPr lang="en-GB" sz="2000" dirty="0" smtClean="0">
                <a:latin typeface="Times New Roman" charset="0"/>
              </a:rPr>
              <a:t>July 2017, </a:t>
            </a:r>
            <a:r>
              <a:rPr lang="en-US" altLang="zh-CN" sz="2000" dirty="0" smtClean="0">
                <a:latin typeface="Times New Roman" charset="0"/>
              </a:rPr>
              <a:t>Berlin</a:t>
            </a:r>
            <a:r>
              <a:rPr lang="en-GB" sz="2000" dirty="0" smtClean="0">
                <a:latin typeface="Times New Roman" charset="0"/>
              </a:rPr>
              <a:t>, </a:t>
            </a:r>
            <a:r>
              <a:rPr lang="en-US" altLang="zh-CN" sz="2000" dirty="0" smtClean="0">
                <a:latin typeface="Times New Roman" charset="0"/>
              </a:rPr>
              <a:t>Germany</a:t>
            </a:r>
            <a:endParaRPr lang="en-US" sz="2000" b="1" kern="0" dirty="0">
              <a:latin typeface="+mn-lt"/>
              <a:ea typeface="+mn-ea"/>
            </a:endParaRPr>
          </a:p>
        </p:txBody>
      </p:sp>
      <p:sp>
        <p:nvSpPr>
          <p:cNvPr id="7" name="Footer Placeholder 4"/>
          <p:cNvSpPr>
            <a:spLocks noGrp="1"/>
          </p:cNvSpPr>
          <p:nvPr>
            <p:ph type="ftr" sz="quarter" idx="3"/>
          </p:nvPr>
        </p:nvSpPr>
        <p:spPr>
          <a:xfrm>
            <a:off x="2928927" y="4856560"/>
            <a:ext cx="5614999" cy="184666"/>
          </a:xfrm>
        </p:spPr>
        <p:txBody>
          <a:bodyPr/>
          <a:lstStyle/>
          <a:p>
            <a:pPr>
              <a:defRPr/>
            </a:pPr>
            <a:r>
              <a:rPr lang="en-US" altLang="zh-CN" dirty="0" smtClean="0"/>
              <a:t>Haiming Wang (SEU), Jiamin Chen (Huawei)</a:t>
            </a:r>
            <a:endParaRPr lang="en-US" altLang="zh-CN" dirty="0"/>
          </a:p>
        </p:txBody>
      </p:sp>
      <p:sp>
        <p:nvSpPr>
          <p:cNvPr id="30725" name="Date Placeholder 3"/>
          <p:cNvSpPr>
            <a:spLocks noGrp="1"/>
          </p:cNvSpPr>
          <p:nvPr>
            <p:ph type="dt" sz="quarter" idx="10"/>
          </p:nvPr>
        </p:nvSpPr>
        <p:spPr>
          <a:xfrm>
            <a:off x="696913" y="180782"/>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2017</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227964"/>
            <a:ext cx="7776864" cy="3504026"/>
          </a:xfrm>
        </p:spPr>
        <p:txBody>
          <a:bodyPr/>
          <a:lstStyle/>
          <a:p>
            <a:pPr marL="230188" indent="-230188">
              <a:lnSpc>
                <a:spcPct val="80000"/>
              </a:lnSpc>
            </a:pPr>
            <a:endParaRPr lang="en-US" altLang="en-US" sz="300" u="sng" dirty="0" smtClean="0">
              <a:solidFill>
                <a:srgbClr val="FF0000"/>
              </a:solidFill>
            </a:endParaRPr>
          </a:p>
          <a:p>
            <a:pPr marL="230188" indent="-230188" algn="just"/>
            <a:r>
              <a:rPr lang="en-US" altLang="en-US" sz="1400" dirty="0" smtClean="0"/>
              <a:t>All participants in this meeting have certain obligations under the IEEE-SA Patent Policy.  Participants: </a:t>
            </a:r>
          </a:p>
          <a:p>
            <a:pPr marL="630238" lvl="1" algn="just"/>
            <a:r>
              <a:rPr lang="en-US" altLang="en-US" sz="12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200" dirty="0" smtClean="0"/>
              <a:t>“Personal awareness” means that the participant “is personally aware that the holder may have a potential Essential Patent Claim,” even if the participant is not personally aware of the specific patents or</a:t>
            </a:r>
            <a:r>
              <a:rPr lang="en-US" altLang="en-US" sz="1200" dirty="0" smtClean="0">
                <a:solidFill>
                  <a:srgbClr val="FF3300"/>
                </a:solidFill>
              </a:rPr>
              <a:t> </a:t>
            </a:r>
            <a:r>
              <a:rPr lang="en-US" altLang="en-US" sz="1200" dirty="0" smtClean="0"/>
              <a:t>patent claims</a:t>
            </a:r>
          </a:p>
          <a:p>
            <a:pPr marL="630238" lvl="1" algn="just"/>
            <a:r>
              <a:rPr lang="en-US" altLang="en-US" sz="12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200" dirty="0" smtClean="0"/>
              <a:t>The above does not apply if the patent</a:t>
            </a:r>
            <a:r>
              <a:rPr lang="en-US" altLang="en-US" sz="1200" dirty="0" smtClean="0">
                <a:solidFill>
                  <a:srgbClr val="FF3300"/>
                </a:solidFill>
              </a:rPr>
              <a:t> </a:t>
            </a:r>
            <a:r>
              <a:rPr lang="en-US" altLang="en-US" sz="1200" dirty="0" smtClean="0"/>
              <a:t>claim is already the subject of an Accepted Letter of Assurance that applies to the proposed standard(s) under consideration by this group</a:t>
            </a:r>
          </a:p>
          <a:p>
            <a:pPr marL="1087438" lvl="2" indent="-285750" algn="just"/>
            <a:r>
              <a:rPr lang="en-GB" altLang="en-US" sz="1200" dirty="0" smtClean="0"/>
              <a:t>Quoted text excerpted from IEEE-SA Standards Board Bylaws </a:t>
            </a:r>
            <a:r>
              <a:rPr lang="en-GB" altLang="en-US" sz="1200" dirty="0" err="1" smtClean="0"/>
              <a:t>subclause</a:t>
            </a:r>
            <a:r>
              <a:rPr lang="en-GB" altLang="en-US" sz="1200" dirty="0" smtClean="0"/>
              <a:t> 6.2</a:t>
            </a:r>
            <a:endParaRPr lang="en-US" altLang="en-US" sz="1200" dirty="0" smtClean="0"/>
          </a:p>
          <a:p>
            <a:pPr marL="230188" indent="-230188" algn="just"/>
            <a:r>
              <a:rPr lang="en-US" altLang="en-US" sz="1400" dirty="0" smtClean="0"/>
              <a:t>Early identification of holders of potential Essential Patent Claims is strongly encouraged</a:t>
            </a:r>
          </a:p>
          <a:p>
            <a:pPr marL="230188" indent="-230188" algn="just"/>
            <a:r>
              <a:rPr lang="en-US" altLang="en-US" sz="1400" dirty="0" smtClean="0"/>
              <a:t>No duty to perform a patent search</a:t>
            </a:r>
            <a:endParaRPr lang="en-GB" altLang="en-US" sz="1400" dirty="0"/>
          </a:p>
        </p:txBody>
      </p:sp>
      <p:sp>
        <p:nvSpPr>
          <p:cNvPr id="39940" name="Slide Number Placeholder 6"/>
          <p:cNvSpPr>
            <a:spLocks noGrp="1"/>
          </p:cNvSpPr>
          <p:nvPr>
            <p:ph type="sldNum" sz="quarter" idx="12"/>
          </p:nvPr>
        </p:nvSpPr>
        <p:spPr>
          <a:xfrm>
            <a:off x="4393696" y="4856560"/>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xfrm>
            <a:off x="696913" y="180782"/>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2017</a:t>
            </a:r>
            <a:endParaRPr lang="en-US" altLang="zh-CN" sz="1800" dirty="0"/>
          </a:p>
        </p:txBody>
      </p:sp>
      <p:sp>
        <p:nvSpPr>
          <p:cNvPr id="9" name="Footer Placeholder 4"/>
          <p:cNvSpPr>
            <a:spLocks noGrp="1"/>
          </p:cNvSpPr>
          <p:nvPr>
            <p:ph type="ftr" sz="quarter" idx="3"/>
          </p:nvPr>
        </p:nvSpPr>
        <p:spPr>
          <a:xfrm>
            <a:off x="4714877" y="4856560"/>
            <a:ext cx="3829049" cy="184666"/>
          </a:xfrm>
        </p:spPr>
        <p:txBody>
          <a:bodyPr/>
          <a:lstStyle/>
          <a:p>
            <a:pPr>
              <a:defRPr/>
            </a:pPr>
            <a:r>
              <a:rPr lang="en-US" altLang="zh-CN" dirty="0" smtClean="0"/>
              <a:t>Haiming Wang (SEU), Jiamin Chen (Huawei)</a:t>
            </a:r>
            <a:endParaRPr lang="en-US" altLang="zh-C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371600"/>
            <a:ext cx="7776864" cy="3429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xfrm>
            <a:off x="4393696" y="4856560"/>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xfrm>
            <a:off x="696913" y="180782"/>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2017</a:t>
            </a:r>
            <a:endParaRPr lang="en-US" altLang="zh-CN" sz="1800" dirty="0"/>
          </a:p>
        </p:txBody>
      </p:sp>
      <p:sp>
        <p:nvSpPr>
          <p:cNvPr id="9" name="Footer Placeholder 4"/>
          <p:cNvSpPr>
            <a:spLocks noGrp="1"/>
          </p:cNvSpPr>
          <p:nvPr>
            <p:ph type="ftr" sz="quarter" idx="3"/>
          </p:nvPr>
        </p:nvSpPr>
        <p:spPr>
          <a:xfrm>
            <a:off x="4714877" y="4856560"/>
            <a:ext cx="3829049" cy="184666"/>
          </a:xfrm>
        </p:spPr>
        <p:txBody>
          <a:bodyPr/>
          <a:lstStyle/>
          <a:p>
            <a:pPr>
              <a:defRPr/>
            </a:pPr>
            <a:r>
              <a:rPr lang="en-US" altLang="zh-CN" dirty="0" smtClean="0"/>
              <a:t>Haiming Wang (SEU), Jiamin Chen (Huawei)</a:t>
            </a:r>
            <a:endParaRPr lang="en-US" altLang="zh-C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180782"/>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July 2017</a:t>
            </a:r>
            <a:endParaRPr lang="en-GB" sz="1800" dirty="0"/>
          </a:p>
        </p:txBody>
      </p:sp>
      <p:sp>
        <p:nvSpPr>
          <p:cNvPr id="16387" name="Footer Placeholder 2"/>
          <p:cNvSpPr>
            <a:spLocks noGrp="1"/>
          </p:cNvSpPr>
          <p:nvPr>
            <p:ph type="ftr" sz="quarter" idx="4294967295"/>
          </p:nvPr>
        </p:nvSpPr>
        <p:spPr>
          <a:xfrm>
            <a:off x="5436097" y="4856560"/>
            <a:ext cx="3107829"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altLang="zh-CN" sz="1200" b="0" dirty="0" smtClean="0"/>
              <a:t>Haiming Wang (SEU), Jiamin Chen (Huawei)</a:t>
            </a:r>
            <a:endParaRPr lang="en-US" altLang="zh-CN" sz="1200" b="0" dirty="0"/>
          </a:p>
        </p:txBody>
      </p:sp>
      <p:sp>
        <p:nvSpPr>
          <p:cNvPr id="16388" name="Slide Number Placeholder 3"/>
          <p:cNvSpPr>
            <a:spLocks noGrp="1"/>
          </p:cNvSpPr>
          <p:nvPr>
            <p:ph type="sldNum" sz="quarter" idx="12"/>
          </p:nvPr>
        </p:nvSpPr>
        <p:spPr>
          <a:xfrm>
            <a:off x="4393696" y="4856560"/>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465535"/>
            <a:ext cx="8458200" cy="32385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789385"/>
            <a:ext cx="8229600" cy="39969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dirty="0">
                <a:latin typeface="Arial" charset="0"/>
              </a:rPr>
              <a:t>Relative costs, including licensing costs of essential patent claims, of different technical approaches </a:t>
            </a:r>
            <a:r>
              <a:rPr lang="en-US" dirty="0" smtClean="0">
                <a:latin typeface="Arial" charset="0"/>
              </a:rPr>
              <a:t>may </a:t>
            </a:r>
            <a:r>
              <a:rPr lang="en-US" dirty="0">
                <a:latin typeface="Arial" charset="0"/>
              </a:rPr>
              <a:t>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dirty="0">
                <a:latin typeface="Arial" charset="0"/>
              </a:rPr>
              <a:t>Technical considerations remain primary focus</a:t>
            </a:r>
            <a:endParaRPr lang="en-US"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sz="1050"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100" b="1" dirty="0">
                <a:latin typeface="Arial" charset="0"/>
              </a:rPr>
              <a:t>If you have questions, contact the IEEE-SA Standards Board Patent Committee Administrator at patcom@ieee.org or visit http://standards.ieee.org/about/sasb/patcom/index.html </a:t>
            </a:r>
            <a:br>
              <a:rPr lang="en-US" sz="1100" b="1" dirty="0">
                <a:latin typeface="Arial" charset="0"/>
              </a:rPr>
            </a:br>
            <a:endParaRPr lang="en-US" sz="11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100" b="1" dirty="0">
                <a:latin typeface="Arial" charset="0"/>
              </a:rPr>
              <a:t>See </a:t>
            </a:r>
            <a:r>
              <a:rPr lang="en-US" sz="1100" b="1" i="1" dirty="0">
                <a:latin typeface="Arial" charset="0"/>
              </a:rPr>
              <a:t>IEEE-SA Standards Board Operations Manual</a:t>
            </a:r>
            <a:r>
              <a:rPr lang="en-US" sz="1100" b="1" dirty="0">
                <a:latin typeface="Arial" charset="0"/>
              </a:rPr>
              <a:t>, clause 5.3.10 and </a:t>
            </a:r>
            <a:r>
              <a:rPr lang="en-GB" sz="1100" b="1" dirty="0">
                <a:latin typeface="Arial" charset="0"/>
              </a:rPr>
              <a:t>“Promoting Competition and Innovation: What You Need to Know about the IEEE Standards Association's Antitrust and Competition Policy”</a:t>
            </a:r>
            <a:r>
              <a:rPr lang="en-US" sz="11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100" b="1" dirty="0">
                <a:latin typeface="Arial" charset="0"/>
              </a:rPr>
              <a:t>This slide set is available </a:t>
            </a:r>
            <a:br>
              <a:rPr lang="en-US" sz="1100" b="1" dirty="0">
                <a:latin typeface="Arial" charset="0"/>
              </a:rPr>
            </a:br>
            <a:r>
              <a:rPr lang="en-US" sz="1100" b="1" dirty="0">
                <a:latin typeface="Arial" charset="0"/>
              </a:rPr>
              <a:t>at https://development.standards.ieee.org/myproject/Public/mytools/mob/slideset.ppt</a:t>
            </a:r>
          </a:p>
        </p:txBody>
      </p:sp>
    </p:spTree>
    <p:extLst>
      <p:ext uri="{BB962C8B-B14F-4D97-AF65-F5344CB8AC3E}">
        <p14:creationId xmlns:p14="http://schemas.microsoft.com/office/powerpoint/2010/main"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5364088" y="4856560"/>
            <a:ext cx="3178250" cy="184666"/>
          </a:xfrm>
          <a:prstGeom prst="rect">
            <a:avLst/>
          </a:prstGeom>
        </p:spPr>
        <p:txBody>
          <a:bodyPr/>
          <a:lstStyle/>
          <a:p>
            <a:pPr>
              <a:defRPr/>
            </a:pPr>
            <a:r>
              <a:rPr lang="en-US" altLang="zh-CN" dirty="0" smtClean="0"/>
              <a:t>Haiming Wang (SEU), Jiamin Chen (Huawei)</a:t>
            </a:r>
            <a:endParaRPr lang="en-US" altLang="zh-CN" dirty="0"/>
          </a:p>
        </p:txBody>
      </p:sp>
      <p:sp>
        <p:nvSpPr>
          <p:cNvPr id="6" name="Slide Number Placeholder 5"/>
          <p:cNvSpPr>
            <a:spLocks noGrp="1"/>
          </p:cNvSpPr>
          <p:nvPr>
            <p:ph type="sldNum" idx="12"/>
          </p:nvPr>
        </p:nvSpPr>
        <p:spPr>
          <a:xfrm>
            <a:off x="4393696" y="4856560"/>
            <a:ext cx="432811" cy="184666"/>
          </a:xfrm>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457200"/>
            <a:ext cx="7772400" cy="870347"/>
          </a:xfrm>
          <a:ln/>
        </p:spPr>
        <p:txBody>
          <a:bodyPr lIns="90000" tIns="46800" rIns="90000" bIns="46800"/>
          <a:lstStyle/>
          <a:p>
            <a:r>
              <a:rPr lang="en-US" dirty="0" smtClean="0"/>
              <a:t>Participation in IEEE 802 Meetings</a:t>
            </a:r>
            <a:endParaRPr lang="en-US" dirty="0"/>
          </a:p>
        </p:txBody>
      </p:sp>
      <p:sp>
        <p:nvSpPr>
          <p:cNvPr id="10242" name="Rectangle 2"/>
          <p:cNvSpPr>
            <a:spLocks noGrp="1" noChangeArrowheads="1"/>
          </p:cNvSpPr>
          <p:nvPr>
            <p:ph type="body" idx="1"/>
          </p:nvPr>
        </p:nvSpPr>
        <p:spPr>
          <a:xfrm>
            <a:off x="685800" y="1257300"/>
            <a:ext cx="7848600" cy="3371850"/>
          </a:xfrm>
          <a:ln/>
        </p:spPr>
        <p:txBody>
          <a:bodyPr/>
          <a:lstStyle/>
          <a:p>
            <a:pPr>
              <a:buNone/>
            </a:pPr>
            <a:r>
              <a:rPr lang="en-US" sz="1400" dirty="0"/>
              <a:t>All participation in IEEE 802 Working Group meetings is on an individual basis</a:t>
            </a:r>
          </a:p>
          <a:p>
            <a:pPr>
              <a:buNone/>
            </a:pPr>
            <a:r>
              <a:rPr lang="en-GB" sz="1200" i="1" dirty="0"/>
              <a:t>•     </a:t>
            </a:r>
            <a:r>
              <a:rPr lang="en-GB" sz="1200" i="1" dirty="0" smtClean="0"/>
              <a:t>Participants </a:t>
            </a:r>
            <a:r>
              <a:rPr lang="en-GB" sz="1200" i="1" dirty="0"/>
              <a:t>in the IEEE standards development individual process shall act based on their qualifications and experience</a:t>
            </a:r>
            <a:r>
              <a:rPr lang="en-GB" sz="1200" i="1" dirty="0" smtClean="0"/>
              <a:t>. (</a:t>
            </a:r>
            <a:r>
              <a:rPr lang="en-GB" sz="1200" i="1" dirty="0" smtClean="0">
                <a:hlinkClick r:id="rId3"/>
              </a:rPr>
              <a:t>https</a:t>
            </a:r>
            <a:r>
              <a:rPr lang="en-GB" sz="1200" i="1" dirty="0">
                <a:hlinkClick r:id="rId3"/>
              </a:rPr>
              <a:t>://</a:t>
            </a:r>
            <a:r>
              <a:rPr lang="en-GB" sz="1200" i="1" dirty="0" smtClean="0">
                <a:hlinkClick r:id="rId3"/>
              </a:rPr>
              <a:t>standards.ieee.org/develop/policies/bylaws/sb_bylaws.pdf</a:t>
            </a:r>
            <a:r>
              <a:rPr lang="en-GB" sz="1200" i="1" dirty="0" smtClean="0"/>
              <a:t>  section </a:t>
            </a:r>
            <a:r>
              <a:rPr lang="en-GB" sz="1200" i="1" dirty="0"/>
              <a:t>5.2.1)</a:t>
            </a:r>
            <a:endParaRPr lang="en-US" sz="1200" dirty="0"/>
          </a:p>
          <a:p>
            <a:pPr>
              <a:buNone/>
            </a:pPr>
            <a:r>
              <a:rPr lang="en-US" sz="1200" dirty="0" smtClean="0"/>
              <a:t>•</a:t>
            </a:r>
            <a:r>
              <a:rPr lang="en-US" sz="1200" dirty="0"/>
              <a:t>    </a:t>
            </a:r>
            <a:r>
              <a:rPr lang="en-US" sz="1200" i="1" dirty="0" smtClean="0"/>
              <a:t>IEEE 802 </a:t>
            </a:r>
            <a:r>
              <a:rPr lang="en-GB" sz="1200" i="1" dirty="0" smtClean="0"/>
              <a:t>Working </a:t>
            </a:r>
            <a:r>
              <a:rPr lang="en-GB" sz="1200" i="1" dirty="0"/>
              <a:t>Group membership is by </a:t>
            </a:r>
            <a:r>
              <a:rPr lang="en-GB" sz="1200" i="1" dirty="0" smtClean="0"/>
              <a:t>individual; </a:t>
            </a:r>
            <a:r>
              <a:rPr lang="en-GB" sz="1200" i="1" dirty="0"/>
              <a:t>“Working Group members shall participate in the consensus process in a manner consistent with their professional expert opinion as individuals, and not as organizational representatives”. </a:t>
            </a:r>
            <a:r>
              <a:rPr lang="en-GB" sz="1200" i="1" dirty="0" smtClean="0"/>
              <a:t>(</a:t>
            </a:r>
            <a:r>
              <a:rPr lang="en-GB" sz="1200" i="1" u="sng" dirty="0" smtClean="0">
                <a:hlinkClick r:id="rId4"/>
              </a:rPr>
              <a:t>http</a:t>
            </a:r>
            <a:r>
              <a:rPr lang="en-GB" sz="1200" i="1" u="sng" dirty="0">
                <a:hlinkClick r:id="rId4"/>
              </a:rPr>
              <a:t>://</a:t>
            </a:r>
            <a:r>
              <a:rPr lang="en-GB" sz="1200" i="1" u="sng" dirty="0" smtClean="0">
                <a:hlinkClick r:id="rId4"/>
              </a:rPr>
              <a:t>ieee802.org/PNP/approved/IEEE_802_WG_PandP_v19.pdf</a:t>
            </a:r>
            <a:r>
              <a:rPr lang="en-GB" sz="1200" i="1" dirty="0" smtClean="0"/>
              <a:t> section 4.2.1)</a:t>
            </a:r>
            <a:endParaRPr lang="en-US" sz="1200" dirty="0"/>
          </a:p>
          <a:p>
            <a:pPr>
              <a:buFont typeface="Arial" panose="020B0604020202020204" pitchFamily="34" charset="0"/>
              <a:buChar char="•"/>
            </a:pPr>
            <a:r>
              <a:rPr lang="en-US" sz="1200" dirty="0" smtClean="0"/>
              <a:t>You </a:t>
            </a:r>
            <a:r>
              <a:rPr lang="en-US" sz="1200" dirty="0"/>
              <a:t>have an obligation to act and vote as an individual and not under the direction of any other individual or group. Your obligation to act and vote as an individual applies in all cases, </a:t>
            </a:r>
            <a:r>
              <a:rPr lang="en-US" sz="1200" dirty="0" smtClean="0"/>
              <a:t>regardless </a:t>
            </a:r>
            <a:r>
              <a:rPr lang="en-US" sz="1200" dirty="0"/>
              <a:t>of any external commitments, agreements, contracts, or orders</a:t>
            </a:r>
            <a:r>
              <a:rPr lang="en-US" sz="1200" dirty="0" smtClean="0"/>
              <a:t>. </a:t>
            </a:r>
          </a:p>
          <a:p>
            <a:pPr>
              <a:buFont typeface="Arial" panose="020B0604020202020204" pitchFamily="34" charset="0"/>
              <a:buChar char="•"/>
            </a:pPr>
            <a:r>
              <a:rPr lang="en-US" sz="1200" dirty="0" smtClean="0"/>
              <a:t>You </a:t>
            </a:r>
            <a:r>
              <a:rPr lang="en-US" sz="1200" dirty="0"/>
              <a:t>shall not direct the actions or votes of any other member of an IEEE 802 Working Group or retaliate against any other member for their actions or votes within IEEE 802 Working Group meetings</a:t>
            </a:r>
            <a:r>
              <a:rPr lang="en-US" sz="1200" dirty="0" smtClean="0"/>
              <a:t>, see </a:t>
            </a:r>
            <a:r>
              <a:rPr lang="en-US" sz="1200" u="sng" dirty="0">
                <a:hlinkClick r:id="rId5"/>
              </a:rPr>
              <a:t>https://standards.ieee.org/develop/policies/bylaws/sb_bylaws.pdf </a:t>
            </a:r>
            <a:r>
              <a:rPr lang="en-US" sz="1200" dirty="0" smtClean="0"/>
              <a:t> section 5.2.1.3 and </a:t>
            </a:r>
            <a:r>
              <a:rPr lang="en-GB" sz="1200" u="sng" dirty="0" smtClean="0">
                <a:hlinkClick r:id="rId4"/>
              </a:rPr>
              <a:t>http</a:t>
            </a:r>
            <a:r>
              <a:rPr lang="en-GB" sz="1200" u="sng" dirty="0">
                <a:hlinkClick r:id="rId4"/>
              </a:rPr>
              <a:t>://ieee802.org/PNP/approved/IEEE_802_WG_PandP_v19.pdf</a:t>
            </a:r>
            <a:r>
              <a:rPr lang="en-GB" sz="1200" dirty="0"/>
              <a:t>  section </a:t>
            </a:r>
            <a:r>
              <a:rPr lang="en-GB" sz="1200" dirty="0" smtClean="0"/>
              <a:t>3.4.1, list item x</a:t>
            </a:r>
            <a:endParaRPr lang="en-US" sz="1200" dirty="0"/>
          </a:p>
          <a:p>
            <a:pPr>
              <a:buNone/>
            </a:pPr>
            <a:r>
              <a:rPr lang="en-US" sz="1400" dirty="0" smtClean="0"/>
              <a:t>By </a:t>
            </a:r>
            <a:r>
              <a:rPr lang="en-US" sz="1400" dirty="0"/>
              <a:t>participating in IEEE 802 meetings, you accept these requirements. </a:t>
            </a:r>
            <a:r>
              <a:rPr lang="en-US" sz="1400" dirty="0" smtClean="0"/>
              <a:t> If </a:t>
            </a:r>
            <a:r>
              <a:rPr lang="en-US" sz="1400" dirty="0"/>
              <a:t>you do not agree to these policies then you shall not participate</a:t>
            </a:r>
            <a:r>
              <a:rPr lang="en-US" sz="1400" dirty="0" smtClean="0"/>
              <a:t>.</a:t>
            </a:r>
            <a:endParaRPr lang="en-US" sz="2000" dirty="0"/>
          </a:p>
        </p:txBody>
      </p:sp>
      <p:sp>
        <p:nvSpPr>
          <p:cNvPr id="7" name="Date Placeholder 3"/>
          <p:cNvSpPr>
            <a:spLocks noGrp="1"/>
          </p:cNvSpPr>
          <p:nvPr>
            <p:ph type="dt" sz="quarter" idx="10"/>
          </p:nvPr>
        </p:nvSpPr>
        <p:spPr>
          <a:xfrm>
            <a:off x="696913" y="180782"/>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2017</a:t>
            </a:r>
            <a:endParaRPr lang="en-US" altLang="zh-CN"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180782"/>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July 2017</a:t>
            </a:r>
            <a:endParaRPr lang="en-GB" sz="1800" dirty="0"/>
          </a:p>
        </p:txBody>
      </p:sp>
      <p:sp>
        <p:nvSpPr>
          <p:cNvPr id="17411" name="Footer Placeholder 4"/>
          <p:cNvSpPr>
            <a:spLocks noGrp="1"/>
          </p:cNvSpPr>
          <p:nvPr>
            <p:ph type="ftr" sz="quarter" idx="4294967295"/>
          </p:nvPr>
        </p:nvSpPr>
        <p:spPr>
          <a:xfrm>
            <a:off x="5076057" y="4856560"/>
            <a:ext cx="3467869"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altLang="zh-CN" sz="1200" b="0" dirty="0" smtClean="0"/>
              <a:t>Haiming Wang (SEU), Jiamin Chen (Huawei)</a:t>
            </a:r>
            <a:endParaRPr lang="en-US" altLang="zh-CN" sz="1200" b="0" dirty="0"/>
          </a:p>
        </p:txBody>
      </p:sp>
      <p:sp>
        <p:nvSpPr>
          <p:cNvPr id="17412" name="Slide Number Placeholder 5"/>
          <p:cNvSpPr>
            <a:spLocks noGrp="1"/>
          </p:cNvSpPr>
          <p:nvPr>
            <p:ph type="sldNum" sz="quarter" idx="12"/>
          </p:nvPr>
        </p:nvSpPr>
        <p:spPr>
          <a:xfrm>
            <a:off x="4393696" y="4856560"/>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7</a:t>
            </a:fld>
            <a:endParaRPr lang="en-GB" sz="1200" b="0"/>
          </a:p>
        </p:txBody>
      </p:sp>
      <p:sp>
        <p:nvSpPr>
          <p:cNvPr id="17413" name="Rectangle 2"/>
          <p:cNvSpPr>
            <a:spLocks noGrp="1" noChangeArrowheads="1"/>
          </p:cNvSpPr>
          <p:nvPr>
            <p:ph type="title"/>
          </p:nvPr>
        </p:nvSpPr>
        <p:spPr>
          <a:xfrm>
            <a:off x="684213" y="411956"/>
            <a:ext cx="7772400" cy="691754"/>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085850"/>
            <a:ext cx="7772400" cy="2753916"/>
          </a:xfrm>
        </p:spPr>
        <p:txBody>
          <a:bodyPr/>
          <a:lstStyle/>
          <a:p>
            <a:pPr>
              <a:lnSpc>
                <a:spcPct val="90000"/>
              </a:lnSpc>
            </a:pPr>
            <a:r>
              <a:rPr lang="en-US" dirty="0">
                <a:latin typeface="Times New Roman" charset="0"/>
              </a:rPr>
              <a:t>Link to IEEE Disclosure of Affiliation </a:t>
            </a:r>
          </a:p>
          <a:p>
            <a:pPr lvl="1">
              <a:lnSpc>
                <a:spcPct val="90000"/>
              </a:lnSpc>
            </a:pPr>
            <a:r>
              <a:rPr lang="en-US" dirty="0">
                <a:latin typeface="Times New Roman" charset="0"/>
                <a:hlinkClick r:id="rId3"/>
              </a:rPr>
              <a:t>http://standards.ieee.org/faqs/affiliationFAQ.html</a:t>
            </a:r>
            <a:endParaRPr lang="en-US" dirty="0">
              <a:latin typeface="Times New Roman" charset="0"/>
            </a:endParaRPr>
          </a:p>
          <a:p>
            <a:pPr>
              <a:lnSpc>
                <a:spcPct val="90000"/>
              </a:lnSpc>
            </a:pPr>
            <a:r>
              <a:rPr lang="en-US" dirty="0">
                <a:latin typeface="Times New Roman" charset="0"/>
              </a:rPr>
              <a:t>Links to IEEE Antitrust Guidelines</a:t>
            </a:r>
          </a:p>
          <a:p>
            <a:pPr lvl="1">
              <a:lnSpc>
                <a:spcPct val="90000"/>
              </a:lnSpc>
            </a:pPr>
            <a:r>
              <a:rPr lang="en-US" dirty="0">
                <a:latin typeface="Times New Roman" charset="0"/>
                <a:hlinkClick r:id="rId4"/>
              </a:rPr>
              <a:t>http://standards.ieee.org/resources/antitrust-guidelines.pdf</a:t>
            </a:r>
            <a:endParaRPr lang="en-US" dirty="0">
              <a:latin typeface="Times New Roman" charset="0"/>
            </a:endParaRPr>
          </a:p>
          <a:p>
            <a:pPr>
              <a:lnSpc>
                <a:spcPct val="90000"/>
              </a:lnSpc>
            </a:pPr>
            <a:r>
              <a:rPr lang="en-US" dirty="0">
                <a:latin typeface="Times New Roman" charset="0"/>
              </a:rPr>
              <a:t>Link to IEEE Code of Ethics</a:t>
            </a:r>
          </a:p>
          <a:p>
            <a:pPr lvl="1">
              <a:lnSpc>
                <a:spcPct val="90000"/>
              </a:lnSpc>
            </a:pPr>
            <a:r>
              <a:rPr lang="en-US" dirty="0">
                <a:latin typeface="Times New Roman" charset="0"/>
                <a:hlinkClick r:id="rId5"/>
              </a:rPr>
              <a:t>http://www.ieee.org/web/membership/ethics/code_ethics.html</a:t>
            </a:r>
            <a:r>
              <a:rPr lang="en-US" dirty="0">
                <a:latin typeface="Times New Roman" charset="0"/>
              </a:rPr>
              <a:t> </a:t>
            </a:r>
          </a:p>
          <a:p>
            <a:pPr>
              <a:lnSpc>
                <a:spcPct val="90000"/>
              </a:lnSpc>
            </a:pPr>
            <a:r>
              <a:rPr lang="en-US" dirty="0">
                <a:latin typeface="Times New Roman" charset="0"/>
              </a:rPr>
              <a:t>Link to IEEE Patent Policy</a:t>
            </a:r>
          </a:p>
          <a:p>
            <a:pPr lvl="1">
              <a:lnSpc>
                <a:spcPct val="90000"/>
              </a:lnSpc>
            </a:pPr>
            <a:r>
              <a:rPr lang="en-US" dirty="0">
                <a:latin typeface="Times New Roman" charset="0"/>
                <a:hlinkClick r:id="rId6"/>
              </a:rPr>
              <a:t>http://standards.ieee.org/board/pat/pat-slideset.ppt</a:t>
            </a:r>
            <a:endParaRPr lang="en-US" dirty="0">
              <a:latin typeface="Times New Roman" charset="0"/>
            </a:endParaRPr>
          </a:p>
        </p:txBody>
      </p:sp>
    </p:spTree>
    <p:extLst>
      <p:ext uri="{BB962C8B-B14F-4D97-AF65-F5344CB8AC3E}">
        <p14:creationId xmlns:p14="http://schemas.microsoft.com/office/powerpoint/2010/main" val="79498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285750"/>
            <a:ext cx="7772400" cy="800100"/>
          </a:xfrm>
        </p:spPr>
        <p:txBody>
          <a:bodyPr/>
          <a:lstStyle/>
          <a:p>
            <a:r>
              <a:rPr lang="en-US" altLang="zh-CN" dirty="0" smtClean="0"/>
              <a:t>Agenda Items for the Week</a:t>
            </a:r>
          </a:p>
        </p:txBody>
      </p:sp>
      <p:sp>
        <p:nvSpPr>
          <p:cNvPr id="38914" name="Content Placeholder 2"/>
          <p:cNvSpPr>
            <a:spLocks noGrp="1"/>
          </p:cNvSpPr>
          <p:nvPr>
            <p:ph idx="1"/>
          </p:nvPr>
        </p:nvSpPr>
        <p:spPr>
          <a:xfrm>
            <a:off x="533400" y="1371600"/>
            <a:ext cx="8305800" cy="3486150"/>
          </a:xfrm>
        </p:spPr>
        <p:txBody>
          <a:bodyPr/>
          <a:lstStyle/>
          <a:p>
            <a:r>
              <a:rPr lang="en-US" altLang="zh-CN" sz="2000" b="0" dirty="0" smtClean="0">
                <a:latin typeface="+mj-lt"/>
                <a:cs typeface="Arial" panose="020B0604020202020204" pitchFamily="34" charset="0"/>
              </a:rPr>
              <a:t>Set agenda for the week</a:t>
            </a:r>
          </a:p>
          <a:p>
            <a:r>
              <a:rPr lang="en-US" altLang="zh-CN" sz="2000" b="0" dirty="0" smtClean="0">
                <a:latin typeface="+mj-lt"/>
                <a:cs typeface="Arial" panose="020B0604020202020204" pitchFamily="34" charset="0"/>
              </a:rPr>
              <a:t>Review from May meeting</a:t>
            </a:r>
          </a:p>
          <a:p>
            <a:r>
              <a:rPr lang="en-US" altLang="zh-CN" sz="2000" b="0" dirty="0" smtClean="0">
                <a:latin typeface="+mj-lt"/>
                <a:cs typeface="Arial" panose="020B0604020202020204" pitchFamily="34" charset="0"/>
              </a:rPr>
              <a:t>Approve the meeting minutes for May meeting</a:t>
            </a:r>
          </a:p>
          <a:p>
            <a:r>
              <a:rPr lang="en-US" altLang="zh-CN" sz="2000" b="0" dirty="0" smtClean="0">
                <a:latin typeface="+mj-lt"/>
                <a:cs typeface="Arial" panose="020B0604020202020204" pitchFamily="34" charset="0"/>
              </a:rPr>
              <a:t>Comment Resolution for </a:t>
            </a:r>
            <a:r>
              <a:rPr lang="en-US" altLang="zh-CN" sz="2000" b="0" dirty="0" err="1" smtClean="0">
                <a:latin typeface="+mj-lt"/>
                <a:cs typeface="Arial" panose="020B0604020202020204" pitchFamily="34" charset="0"/>
              </a:rPr>
              <a:t>TGaj</a:t>
            </a:r>
            <a:r>
              <a:rPr lang="en-US" altLang="zh-CN" sz="2000" b="0" dirty="0" smtClean="0">
                <a:latin typeface="+mj-lt"/>
                <a:cs typeface="Arial" panose="020B0604020202020204" pitchFamily="34" charset="0"/>
              </a:rPr>
              <a:t> Recirculation Sponsor Ballot</a:t>
            </a:r>
          </a:p>
          <a:p>
            <a:r>
              <a:rPr lang="en-US" altLang="zh-CN" sz="2000" b="0" dirty="0" smtClean="0">
                <a:latin typeface="+mj-lt"/>
                <a:cs typeface="Arial" panose="020B0604020202020204" pitchFamily="34" charset="0"/>
              </a:rPr>
              <a:t>Timeline update</a:t>
            </a:r>
            <a:endParaRPr lang="en-US" altLang="zh-CN" sz="2000" b="0" dirty="0" smtClean="0"/>
          </a:p>
          <a:p>
            <a:r>
              <a:rPr lang="en-US" altLang="zh-CN" sz="2000" b="0" dirty="0" smtClean="0"/>
              <a:t>Motion</a:t>
            </a:r>
            <a:endParaRPr lang="en-US" altLang="zh-CN" sz="2000" b="0" dirty="0" smtClean="0">
              <a:latin typeface="+mj-lt"/>
              <a:cs typeface="Arial" panose="020B0604020202020204" pitchFamily="34" charset="0"/>
            </a:endParaRPr>
          </a:p>
          <a:p>
            <a:r>
              <a:rPr lang="en-US" altLang="zh-CN" sz="2000" b="0" dirty="0" smtClean="0">
                <a:latin typeface="+mj-lt"/>
                <a:cs typeface="Arial" panose="020B0604020202020204" pitchFamily="34" charset="0"/>
              </a:rPr>
              <a:t>Planning for September 2017 meeting</a:t>
            </a:r>
          </a:p>
          <a:p>
            <a:r>
              <a:rPr lang="en-US" altLang="zh-CN" sz="2000" b="0" dirty="0" smtClean="0">
                <a:latin typeface="+mj-lt"/>
              </a:rPr>
              <a:t>Conference call time</a:t>
            </a:r>
            <a:endParaRPr lang="en-US" altLang="zh-CN" b="0" dirty="0" smtClean="0">
              <a:latin typeface="+mj-lt"/>
            </a:endParaRPr>
          </a:p>
          <a:p>
            <a:pPr>
              <a:buFontTx/>
              <a:buNone/>
            </a:pPr>
            <a:endParaRPr lang="en-US" altLang="zh-CN" b="0" dirty="0" smtClean="0">
              <a:latin typeface="+mj-lt"/>
            </a:endParaRPr>
          </a:p>
        </p:txBody>
      </p:sp>
      <p:sp>
        <p:nvSpPr>
          <p:cNvPr id="38915" name="Slide Number Placeholder 5"/>
          <p:cNvSpPr>
            <a:spLocks noGrp="1"/>
          </p:cNvSpPr>
          <p:nvPr>
            <p:ph type="sldNum" sz="quarter" idx="12"/>
          </p:nvPr>
        </p:nvSpPr>
        <p:spPr>
          <a:xfrm>
            <a:off x="4393696" y="4856560"/>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8</a:t>
            </a:fld>
            <a:endParaRPr lang="en-US" altLang="zh-CN"/>
          </a:p>
        </p:txBody>
      </p:sp>
      <p:sp>
        <p:nvSpPr>
          <p:cNvPr id="38917" name="Date Placeholder 3"/>
          <p:cNvSpPr>
            <a:spLocks noGrp="1"/>
          </p:cNvSpPr>
          <p:nvPr>
            <p:ph type="dt" sz="quarter" idx="10"/>
          </p:nvPr>
        </p:nvSpPr>
        <p:spPr>
          <a:xfrm>
            <a:off x="696913" y="180782"/>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2017</a:t>
            </a:r>
            <a:endParaRPr lang="en-US" altLang="zh-CN" sz="1800" dirty="0"/>
          </a:p>
        </p:txBody>
      </p:sp>
      <p:sp>
        <p:nvSpPr>
          <p:cNvPr id="7" name="Footer Placeholder 4"/>
          <p:cNvSpPr>
            <a:spLocks noGrp="1"/>
          </p:cNvSpPr>
          <p:nvPr>
            <p:ph type="ftr" sz="quarter" idx="4294967295"/>
          </p:nvPr>
        </p:nvSpPr>
        <p:spPr>
          <a:xfrm>
            <a:off x="5076057" y="4856560"/>
            <a:ext cx="3467869"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altLang="zh-CN" sz="1200" b="0" dirty="0" smtClean="0"/>
              <a:t>Haiming Wang (SEU), Jiamin Chen (Huawei)</a:t>
            </a:r>
            <a:endParaRPr lang="en-US" altLang="zh-CN"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514350"/>
            <a:ext cx="7772400" cy="491226"/>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113588"/>
            <a:ext cx="8280920" cy="3429000"/>
          </a:xfrm>
        </p:spPr>
        <p:txBody>
          <a:bodyPr/>
          <a:lstStyle/>
          <a:p>
            <a:pPr>
              <a:lnSpc>
                <a:spcPct val="90000"/>
              </a:lnSpc>
            </a:pPr>
            <a:r>
              <a:rPr lang="en-US" altLang="zh-CN" sz="1800" dirty="0" smtClean="0"/>
              <a:t>Tuesday, July 11, 2017 16:00 – 18:00</a:t>
            </a:r>
            <a:endParaRPr lang="en-US" altLang="zh-CN" sz="1800" dirty="0" smtClean="0">
              <a:sym typeface="Wingdings" panose="05000000000000000000" pitchFamily="2" charset="2"/>
            </a:endParaRPr>
          </a:p>
          <a:p>
            <a:pPr lvl="1"/>
            <a:r>
              <a:rPr lang="en-US" altLang="zh-CN" sz="1600" dirty="0" smtClean="0"/>
              <a:t>Call for secretary </a:t>
            </a:r>
          </a:p>
          <a:p>
            <a:pPr lvl="1"/>
            <a:r>
              <a:rPr lang="en-US" altLang="zh-CN" sz="1600" dirty="0" smtClean="0"/>
              <a:t>Review IEEE 802 &amp; IEEE 802.11 Policies and Procedures</a:t>
            </a:r>
          </a:p>
          <a:p>
            <a:pPr lvl="1"/>
            <a:r>
              <a:rPr lang="en-US" altLang="zh-CN" sz="1600" dirty="0" smtClean="0"/>
              <a:t>Set agenda for the week</a:t>
            </a:r>
          </a:p>
          <a:p>
            <a:pPr lvl="1"/>
            <a:r>
              <a:rPr lang="en-US" altLang="zh-CN" sz="1600" dirty="0" smtClean="0"/>
              <a:t>Approve the meeting minutes in May meeting and conference call</a:t>
            </a:r>
          </a:p>
          <a:p>
            <a:pPr lvl="2">
              <a:lnSpc>
                <a:spcPct val="90000"/>
              </a:lnSpc>
            </a:pPr>
            <a:r>
              <a:rPr lang="en-US" altLang="zh-CN" sz="1400" dirty="0" smtClean="0">
                <a:solidFill>
                  <a:srgbClr val="000000"/>
                </a:solidFill>
              </a:rPr>
              <a:t>11-17/0841r1 - </a:t>
            </a:r>
            <a:r>
              <a:rPr lang="en-GB" altLang="zh-CN" sz="1400" dirty="0" smtClean="0"/>
              <a:t>IEEE 802.11aj May 2017 Meeting Minutes</a:t>
            </a:r>
            <a:endParaRPr lang="en-US" altLang="zh-CN" sz="1400" dirty="0" smtClean="0">
              <a:solidFill>
                <a:srgbClr val="000000"/>
              </a:solidFill>
            </a:endParaRPr>
          </a:p>
          <a:p>
            <a:pPr lvl="2">
              <a:lnSpc>
                <a:spcPct val="90000"/>
              </a:lnSpc>
            </a:pPr>
            <a:r>
              <a:rPr lang="en-US" altLang="zh-CN" sz="1400" dirty="0" smtClean="0">
                <a:solidFill>
                  <a:srgbClr val="000000"/>
                </a:solidFill>
              </a:rPr>
              <a:t>11-17/0975r0 - </a:t>
            </a:r>
            <a:r>
              <a:rPr lang="en-US" altLang="zh-CN" sz="1400" dirty="0" err="1" smtClean="0">
                <a:solidFill>
                  <a:srgbClr val="000000"/>
                </a:solidFill>
              </a:rPr>
              <a:t>TGaj</a:t>
            </a:r>
            <a:r>
              <a:rPr lang="en-US" altLang="zh-CN" sz="1400" dirty="0" smtClean="0">
                <a:solidFill>
                  <a:srgbClr val="000000"/>
                </a:solidFill>
              </a:rPr>
              <a:t> June 2017 Conference Call Meeting Minutes</a:t>
            </a:r>
            <a:endParaRPr lang="en-US" altLang="zh-CN" sz="1600" dirty="0" smtClean="0"/>
          </a:p>
          <a:p>
            <a:pPr lvl="1">
              <a:lnSpc>
                <a:spcPct val="90000"/>
              </a:lnSpc>
            </a:pPr>
            <a:r>
              <a:rPr lang="en-US" sz="1600" dirty="0" smtClean="0"/>
              <a:t>Resolution for comments received from 1</a:t>
            </a:r>
            <a:r>
              <a:rPr lang="en-US" sz="1600" baseline="30000" dirty="0" smtClean="0"/>
              <a:t>st</a:t>
            </a:r>
            <a:r>
              <a:rPr lang="en-US" sz="1600" dirty="0" smtClean="0"/>
              <a:t> Recirculation Sponsor Ballot</a:t>
            </a:r>
          </a:p>
          <a:p>
            <a:pPr lvl="2">
              <a:lnSpc>
                <a:spcPct val="90000"/>
              </a:lnSpc>
            </a:pPr>
            <a:r>
              <a:rPr lang="en-US" altLang="zh-CN" sz="1400" dirty="0" smtClean="0"/>
              <a:t>11-17/1090r0 – </a:t>
            </a:r>
            <a:r>
              <a:rPr lang="en-US" altLang="zh-CN" sz="1400" dirty="0"/>
              <a:t>Proposed resolutions to CID 901, 926-931</a:t>
            </a:r>
            <a:endParaRPr lang="en-US" altLang="zh-CN" sz="1400" dirty="0" smtClean="0"/>
          </a:p>
          <a:p>
            <a:pPr lvl="2">
              <a:lnSpc>
                <a:spcPct val="90000"/>
              </a:lnSpc>
            </a:pPr>
            <a:endParaRPr lang="en-US" sz="1600" dirty="0" smtClean="0"/>
          </a:p>
          <a:p>
            <a:pPr>
              <a:lnSpc>
                <a:spcPct val="90000"/>
              </a:lnSpc>
            </a:pPr>
            <a:r>
              <a:rPr lang="en-US" altLang="zh-CN" sz="1800" dirty="0" smtClean="0"/>
              <a:t>Wednesday, July 12, 2017 8:00 – 10:00</a:t>
            </a:r>
          </a:p>
          <a:p>
            <a:pPr lvl="1">
              <a:lnSpc>
                <a:spcPct val="90000"/>
              </a:lnSpc>
            </a:pPr>
            <a:r>
              <a:rPr lang="en-US" altLang="zh-CN" sz="1600" dirty="0" smtClean="0"/>
              <a:t>Cancelled</a:t>
            </a:r>
          </a:p>
          <a:p>
            <a:pPr lvl="1">
              <a:lnSpc>
                <a:spcPct val="90000"/>
              </a:lnSpc>
            </a:pPr>
            <a:endParaRPr lang="en-US" sz="1600" dirty="0" smtClean="0">
              <a:solidFill>
                <a:srgbClr val="FF0000"/>
              </a:solidFill>
            </a:endParaRPr>
          </a:p>
        </p:txBody>
      </p:sp>
      <p:sp>
        <p:nvSpPr>
          <p:cNvPr id="39940" name="Slide Number Placeholder 6"/>
          <p:cNvSpPr>
            <a:spLocks noGrp="1"/>
          </p:cNvSpPr>
          <p:nvPr>
            <p:ph type="sldNum" sz="quarter" idx="12"/>
          </p:nvPr>
        </p:nvSpPr>
        <p:spPr>
          <a:xfrm>
            <a:off x="4393696" y="4856560"/>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xfrm>
            <a:off x="696913" y="180782"/>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2017</a:t>
            </a:r>
            <a:endParaRPr lang="en-US" altLang="zh-CN" sz="1800" dirty="0"/>
          </a:p>
        </p:txBody>
      </p:sp>
      <p:sp>
        <p:nvSpPr>
          <p:cNvPr id="7" name="Footer Placeholder 4"/>
          <p:cNvSpPr>
            <a:spLocks noGrp="1"/>
          </p:cNvSpPr>
          <p:nvPr>
            <p:ph type="ftr" sz="quarter" idx="4294967295"/>
          </p:nvPr>
        </p:nvSpPr>
        <p:spPr>
          <a:xfrm>
            <a:off x="5076057" y="4856560"/>
            <a:ext cx="3467869"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altLang="zh-CN" sz="1200" b="0" dirty="0" smtClean="0"/>
              <a:t>Haiming Wang (SEU), Jiamin Chen (Huawei)</a:t>
            </a:r>
            <a:endParaRPr lang="en-US" altLang="zh-CN" sz="1200" b="0"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132125</TotalTime>
  <Words>1557</Words>
  <Application>Microsoft Office PowerPoint</Application>
  <PresentationFormat>全屏显示(16:9)</PresentationFormat>
  <Paragraphs>254</Paragraphs>
  <Slides>17</Slides>
  <Notes>15</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17</vt:i4>
      </vt:variant>
    </vt:vector>
  </HeadingPairs>
  <TitlesOfParts>
    <vt:vector size="25" baseType="lpstr">
      <vt:lpstr>Monotype Sorts</vt:lpstr>
      <vt:lpstr>MS PGothic</vt:lpstr>
      <vt:lpstr>MS PGothic</vt:lpstr>
      <vt:lpstr>Arial</vt:lpstr>
      <vt:lpstr>Times New Roman</vt:lpstr>
      <vt:lpstr>Wingdings</vt:lpstr>
      <vt:lpstr>802-11-Submission</vt:lpstr>
      <vt:lpstr>Document</vt:lpstr>
      <vt:lpstr>PowerPoint 演示文稿</vt:lpstr>
      <vt:lpstr>PowerPoint 演示文稿</vt:lpstr>
      <vt:lpstr>Participants, Patents, and Duty to Inform</vt:lpstr>
      <vt:lpstr>Call for potentially essential patents </vt:lpstr>
      <vt:lpstr>Guidelines for IEEE-SA Meetings</vt:lpstr>
      <vt:lpstr>Participation in IEEE 802 Meetings</vt:lpstr>
      <vt:lpstr>Resources – URLs</vt:lpstr>
      <vt:lpstr>Agenda Items for the Week</vt:lpstr>
      <vt:lpstr>IEEE 802.11aj Agenda for the Week</vt:lpstr>
      <vt:lpstr>IEEE 802.11aj Agenda for the Week</vt:lpstr>
      <vt:lpstr>Approve the meeting minutes</vt:lpstr>
      <vt:lpstr>Motion 1 (Comment Resolution for 1st recirculation SB) </vt:lpstr>
      <vt:lpstr>Motion 2   (2nd Recirculation SB for P802.11aj D7.0)</vt:lpstr>
      <vt:lpstr>Official Time Line for 802.11aj  (Updated in July 2017)</vt:lpstr>
      <vt:lpstr>Plan for September meeting</vt:lpstr>
      <vt:lpstr>Conference Call Time</vt:lpstr>
      <vt:lpstr> </vt:lpstr>
    </vt:vector>
  </TitlesOfParts>
  <Company>Huawei</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Haiming Wang</cp:lastModifiedBy>
  <cp:revision>4116</cp:revision>
  <cp:lastPrinted>1998-02-10T13:28:06Z</cp:lastPrinted>
  <dcterms:created xsi:type="dcterms:W3CDTF">2007-04-17T18:10:23Z</dcterms:created>
  <dcterms:modified xsi:type="dcterms:W3CDTF">2017-07-13T06:42:06Z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1481025696</vt:lpwstr>
  </property>
  <property fmtid="{D5CDD505-2E9C-101B-9397-08002B2CF9AE}" pid="6" name="_2015_ms_pID_725343">
    <vt:lpwstr>(2)fieB04ioZOWdLat2C5JmENoQGEgOiOnV+Qb0ZMnwY9DBTDKWOIRa6VvEUrNI5IMxA6/ZptOY
6oukI4Kl/YpRqpfH0pqafE3NLEFN2KxXtnrB+N6ToIA2cKjNkRcadvZgzb0OcUvIqwdauVRf
m0jxoQGt7kPPe8xNUWZhLNLpKylN2dNwakE5snYnGmkTSqZxlYcmr0e4O0MAHEYd4yVCjiwc
6dRuyKMqTDGZU6+eH/</vt:lpwstr>
  </property>
  <property fmtid="{D5CDD505-2E9C-101B-9397-08002B2CF9AE}" pid="7" name="_2015_ms_pID_7253431">
    <vt:lpwstr>9WeQHtzkHnYF/lNClzjMeLHU5eXWSHpEqC+LeZpZyaQbNwWn5+lwmv
y28gx29Bf4tQbRXAmwrlPOpjo74TmLaBuSUN6dMJZwqLNVNoUKFpGwUSC/jSj4t2QBruUYK5
IYYWiI8YKLFfwN+qdAaIPI4aARwR8e/iLuLaJygwUZAckg==</vt:lpwstr>
  </property>
</Properties>
</file>