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85" r:id="rId2"/>
    <p:sldId id="386" r:id="rId3"/>
    <p:sldId id="395" r:id="rId4"/>
    <p:sldId id="396" r:id="rId5"/>
    <p:sldId id="397" r:id="rId6"/>
    <p:sldId id="398" r:id="rId7"/>
    <p:sldId id="399" r:id="rId8"/>
    <p:sldId id="400" r:id="rId9"/>
    <p:sldId id="401" r:id="rId10"/>
    <p:sldId id="402" r:id="rId11"/>
    <p:sldId id="403" r:id="rId12"/>
    <p:sldId id="404" r:id="rId13"/>
    <p:sldId id="405" r:id="rId14"/>
    <p:sldId id="392" r:id="rId15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6" d="100"/>
          <a:sy n="96" d="100"/>
        </p:scale>
        <p:origin x="156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252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04758" y="6475413"/>
            <a:ext cx="233916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117D05D-D0C9-4B34-B1ED-C9E95193EB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540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Resource Allocation for </a:t>
            </a:r>
            <a:r>
              <a:rPr lang="en-GB" dirty="0" err="1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Unassociated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 </a:t>
            </a:r>
            <a:r>
              <a:rPr lang="en-GB" dirty="0" smtClean="0"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STAs – Follow Up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2017-07-12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979488" y="2947988"/>
          <a:ext cx="6840537" cy="137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8" name="Document" r:id="rId4" imgW="9172161" imgH="1989590" progId="Word.Document.8">
                  <p:embed/>
                </p:oleObj>
              </mc:Choice>
              <mc:Fallback>
                <p:oleObj name="Document" r:id="rId4" imgW="9172161" imgH="19895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488" y="2947988"/>
                        <a:ext cx="6840537" cy="1376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sp>
        <p:nvSpPr>
          <p:cNvPr id="7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</a:t>
            </a:r>
            <a:r>
              <a:rPr lang="en-GB" dirty="0" smtClean="0"/>
              <a:t>Ghosh, Intel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833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772816"/>
            <a:ext cx="7990656" cy="4114800"/>
          </a:xfrm>
        </p:spPr>
        <p:txBody>
          <a:bodyPr/>
          <a:lstStyle/>
          <a:p>
            <a:r>
              <a:rPr lang="en-US" sz="2000" smtClean="0"/>
              <a:t>We discussed about the possible SU and MU mode of iFTM transmission by the Responding STAs in response to iFTMRs from Initiating STAs</a:t>
            </a:r>
          </a:p>
          <a:p>
            <a:r>
              <a:rPr lang="en-US" sz="2000" smtClean="0"/>
              <a:t>We prefer the SU mode of iFTM transmission over the MU mode</a:t>
            </a:r>
          </a:p>
          <a:p>
            <a:r>
              <a:rPr lang="en-US" sz="2000" smtClean="0"/>
              <a:t>We define Ranging ID element within the iFTM frame containing the Ranging IDs assigned to the unassociated STAs that have sent iFTMRs to the Responding STA using OFDMA RA RUs </a:t>
            </a:r>
            <a:endParaRPr lang="en-US" sz="20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Ghosh, Intel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915656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850" y="1844824"/>
            <a:ext cx="7889589" cy="4114800"/>
          </a:xfrm>
        </p:spPr>
        <p:txBody>
          <a:bodyPr/>
          <a:lstStyle/>
          <a:p>
            <a:r>
              <a:rPr lang="en-US" sz="2000" smtClean="0"/>
              <a:t>Do you support the SU mode of iFTM transmission by the Responding STA in response to MU iFTMR from unassociated STAs? </a:t>
            </a:r>
            <a:endParaRPr lang="en-US" sz="20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Ghosh, Intel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1339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2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z="2000" smtClean="0"/>
              <a:t>Do you support the definition of Ranging ID element in iFTM as in Slide 7?  </a:t>
            </a:r>
            <a:endParaRPr lang="en-US" sz="20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Ghosh, Intel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850634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07622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/>
              <a:t>Move to adopt the following text to the SFD and instruct the SFD editor to include it in </a:t>
            </a:r>
            <a:r>
              <a:rPr lang="en-US" sz="2000" dirty="0" err="1" smtClean="0"/>
              <a:t>TGaz</a:t>
            </a:r>
            <a:r>
              <a:rPr lang="en-US" sz="2000" dirty="0" smtClean="0"/>
              <a:t> </a:t>
            </a:r>
            <a:r>
              <a:rPr lang="en-US" sz="2000" dirty="0"/>
              <a:t>SFD under Subsection 3.2 and grant editorial license to SFD Editor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resource allocation for initial FTM Request in MU negotiation for unassociated STAs to be based on OFDMA random access as depicted in Slide 3? </a:t>
            </a:r>
          </a:p>
          <a:p>
            <a:r>
              <a:rPr lang="en-US" sz="2000" dirty="0" smtClean="0"/>
              <a:t>Moved by: Ganesh Venkatesan</a:t>
            </a:r>
          </a:p>
          <a:p>
            <a:r>
              <a:rPr lang="en-US" sz="2000" dirty="0" smtClean="0"/>
              <a:t>Seconded: Chittabrata Ghosh</a:t>
            </a:r>
          </a:p>
          <a:p>
            <a:pPr marL="0" indent="0">
              <a:buNone/>
            </a:pPr>
            <a:r>
              <a:rPr lang="en-US" sz="2000" dirty="0" smtClean="0"/>
              <a:t>	Y:12   N:0    A: 4</a:t>
            </a:r>
          </a:p>
          <a:p>
            <a:pPr marL="0" indent="0">
              <a:buNone/>
            </a:pPr>
            <a:r>
              <a:rPr lang="en-US" sz="2000" dirty="0" smtClean="0"/>
              <a:t>Motion passes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rgbClr val="000000"/>
                </a:solidFill>
              </a:rPr>
              <a:t>May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802.11-17/0802r1</a:t>
            </a:r>
            <a:endParaRPr lang="en-US" sz="1800" b="1" dirty="0"/>
          </a:p>
        </p:txBody>
      </p:sp>
      <p:sp>
        <p:nvSpPr>
          <p:cNvPr id="12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</p:spTree>
    <p:extLst>
      <p:ext uri="{BB962C8B-B14F-4D97-AF65-F5344CB8AC3E}">
        <p14:creationId xmlns:p14="http://schemas.microsoft.com/office/powerpoint/2010/main" val="263618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918648" cy="4114800"/>
          </a:xfrm>
        </p:spPr>
        <p:txBody>
          <a:bodyPr/>
          <a:lstStyle/>
          <a:p>
            <a:r>
              <a:rPr lang="en-US" dirty="0"/>
              <a:t>In this presentation, we discuss about the MU negotiation phase (transmission of </a:t>
            </a:r>
            <a:r>
              <a:rPr lang="en-US" dirty="0" err="1"/>
              <a:t>iFTMR</a:t>
            </a:r>
            <a:r>
              <a:rPr lang="en-US" dirty="0"/>
              <a:t> followed by iFTM) for unassociated </a:t>
            </a:r>
            <a:r>
              <a:rPr lang="en-US" dirty="0" smtClean="0"/>
              <a:t>STAs </a:t>
            </a:r>
            <a:endParaRPr lang="en-US" dirty="0" smtClean="0"/>
          </a:p>
          <a:p>
            <a:pPr lvl="1"/>
            <a:r>
              <a:rPr lang="en-US" dirty="0" smtClean="0"/>
              <a:t>This is a follow-up presentation from our May 2017 contribution (11-17-0802r1)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</a:t>
            </a:r>
            <a:r>
              <a:rPr lang="en-GB" dirty="0" smtClean="0"/>
              <a:t>Ghosh, Intel</a:t>
            </a:r>
            <a:endParaRPr lang="en-GB" dirty="0" smtClean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2934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630616" cy="4114800"/>
          </a:xfrm>
        </p:spPr>
        <p:txBody>
          <a:bodyPr/>
          <a:lstStyle/>
          <a:p>
            <a:r>
              <a:rPr lang="en-US" sz="1800" smtClean="0"/>
              <a:t>11az amendment has agreed upon the following procedure on MU negotiation for unassociated STAs:</a:t>
            </a:r>
          </a:p>
          <a:p>
            <a:pPr lvl="1"/>
            <a:r>
              <a:rPr lang="en-US" sz="1800" smtClean="0"/>
              <a:t> </a:t>
            </a:r>
            <a:r>
              <a:rPr lang="en-US" sz="1800"/>
              <a:t>The resource allocation for initial FTM Request in MU negotiation for unassociated STAs to be based on OFDMA random </a:t>
            </a:r>
            <a:r>
              <a:rPr lang="en-US" sz="1800" smtClean="0"/>
              <a:t>access</a:t>
            </a:r>
          </a:p>
          <a:p>
            <a:pPr lvl="1"/>
            <a:r>
              <a:rPr lang="en-US" sz="1800" smtClean="0"/>
              <a:t>The Ranging ID of the STAs are indicated in the iFTM frame</a:t>
            </a:r>
          </a:p>
          <a:p>
            <a:r>
              <a:rPr lang="en-US" sz="1800" smtClean="0"/>
              <a:t>However, SU or MU mode of iFTM frame transmission by the Responding STA is still open for discussion </a:t>
            </a:r>
          </a:p>
          <a:p>
            <a:pPr lvl="1"/>
            <a:r>
              <a:rPr lang="en-US" sz="1400" smtClean="0"/>
              <a:t>Content corresponding to Ranging ID also needs to be discussed 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dirty="0" smtClean="0"/>
              <a:t>Chittabrata Ghosh, Intel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65550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Illustration of iFTM frame Transmission in MU Mode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168084" y="3475673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7" name="Straight Connector 51"/>
          <p:cNvCxnSpPr/>
          <p:nvPr/>
        </p:nvCxnSpPr>
        <p:spPr bwMode="auto">
          <a:xfrm flipV="1">
            <a:off x="1738064" y="3455478"/>
            <a:ext cx="7010400" cy="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52"/>
          <p:cNvSpPr/>
          <p:nvPr/>
        </p:nvSpPr>
        <p:spPr bwMode="auto">
          <a:xfrm>
            <a:off x="899864" y="3150678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53"/>
          <p:cNvSpPr/>
          <p:nvPr/>
        </p:nvSpPr>
        <p:spPr bwMode="auto">
          <a:xfrm>
            <a:off x="899864" y="2845878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54"/>
          <p:cNvSpPr/>
          <p:nvPr/>
        </p:nvSpPr>
        <p:spPr bwMode="auto">
          <a:xfrm>
            <a:off x="899864" y="2541078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Rectangle 55"/>
          <p:cNvSpPr/>
          <p:nvPr/>
        </p:nvSpPr>
        <p:spPr bwMode="auto">
          <a:xfrm>
            <a:off x="899864" y="2236278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864" y="1916832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Trigger frame for</a:t>
            </a:r>
          </a:p>
          <a:p>
            <a:r>
              <a:rPr lang="en-US" sz="800" dirty="0" smtClean="0"/>
              <a:t>random access</a:t>
            </a:r>
            <a:endParaRPr lang="en-US" sz="800" dirty="0"/>
          </a:p>
        </p:txBody>
      </p:sp>
      <p:sp>
        <p:nvSpPr>
          <p:cNvPr id="13" name="Rectangle 57"/>
          <p:cNvSpPr/>
          <p:nvPr/>
        </p:nvSpPr>
        <p:spPr bwMode="auto">
          <a:xfrm>
            <a:off x="1433264" y="254107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58"/>
          <p:cNvSpPr/>
          <p:nvPr/>
        </p:nvSpPr>
        <p:spPr bwMode="auto">
          <a:xfrm>
            <a:off x="1433264" y="223627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Rectangle 59"/>
          <p:cNvSpPr/>
          <p:nvPr/>
        </p:nvSpPr>
        <p:spPr bwMode="auto">
          <a:xfrm>
            <a:off x="1433264" y="3152910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Rectangle 60"/>
          <p:cNvSpPr/>
          <p:nvPr/>
        </p:nvSpPr>
        <p:spPr bwMode="auto">
          <a:xfrm>
            <a:off x="1433264" y="284587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7" name="Straight Connector 61"/>
          <p:cNvCxnSpPr/>
          <p:nvPr/>
        </p:nvCxnSpPr>
        <p:spPr bwMode="auto">
          <a:xfrm>
            <a:off x="1433264" y="3303078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62"/>
          <p:cNvCxnSpPr/>
          <p:nvPr/>
        </p:nvCxnSpPr>
        <p:spPr bwMode="auto">
          <a:xfrm>
            <a:off x="1433264" y="2998278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63"/>
          <p:cNvCxnSpPr/>
          <p:nvPr/>
        </p:nvCxnSpPr>
        <p:spPr bwMode="auto">
          <a:xfrm>
            <a:off x="1433264" y="2693478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64"/>
          <p:cNvCxnSpPr/>
          <p:nvPr/>
        </p:nvCxnSpPr>
        <p:spPr bwMode="auto">
          <a:xfrm>
            <a:off x="1433264" y="2388678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65"/>
          <p:cNvSpPr/>
          <p:nvPr/>
        </p:nvSpPr>
        <p:spPr bwMode="auto">
          <a:xfrm>
            <a:off x="3185864" y="3150678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66"/>
          <p:cNvSpPr/>
          <p:nvPr/>
        </p:nvSpPr>
        <p:spPr bwMode="auto">
          <a:xfrm>
            <a:off x="3185864" y="2845878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67"/>
          <p:cNvSpPr/>
          <p:nvPr/>
        </p:nvSpPr>
        <p:spPr bwMode="auto">
          <a:xfrm>
            <a:off x="3185864" y="2541078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68"/>
          <p:cNvSpPr/>
          <p:nvPr/>
        </p:nvSpPr>
        <p:spPr bwMode="auto">
          <a:xfrm>
            <a:off x="3185864" y="2236278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25688" y="2056793"/>
            <a:ext cx="614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DL </a:t>
            </a:r>
            <a:r>
              <a:rPr lang="en-US" altLang="zh-CN" sz="800" dirty="0" smtClean="0"/>
              <a:t>M-BA</a:t>
            </a:r>
            <a:endParaRPr lang="en-US" sz="800" dirty="0"/>
          </a:p>
        </p:txBody>
      </p:sp>
      <p:cxnSp>
        <p:nvCxnSpPr>
          <p:cNvPr id="26" name="Straight Connector 70"/>
          <p:cNvCxnSpPr>
            <a:stCxn id="24" idx="1"/>
            <a:endCxn id="24" idx="3"/>
          </p:cNvCxnSpPr>
          <p:nvPr/>
        </p:nvCxnSpPr>
        <p:spPr bwMode="auto">
          <a:xfrm>
            <a:off x="3185864" y="2388678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71"/>
          <p:cNvCxnSpPr/>
          <p:nvPr/>
        </p:nvCxnSpPr>
        <p:spPr bwMode="auto">
          <a:xfrm>
            <a:off x="3185864" y="2693478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72"/>
          <p:cNvCxnSpPr/>
          <p:nvPr/>
        </p:nvCxnSpPr>
        <p:spPr bwMode="auto">
          <a:xfrm>
            <a:off x="3185864" y="2998278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73"/>
          <p:cNvCxnSpPr/>
          <p:nvPr/>
        </p:nvCxnSpPr>
        <p:spPr bwMode="auto">
          <a:xfrm>
            <a:off x="3185864" y="3303078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74"/>
          <p:cNvCxnSpPr/>
          <p:nvPr/>
        </p:nvCxnSpPr>
        <p:spPr bwMode="auto">
          <a:xfrm>
            <a:off x="4091884" y="2855837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1509464" y="2056793"/>
            <a:ext cx="1600200" cy="21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Contention-based  UL OFDMA</a:t>
            </a:r>
            <a:endParaRPr lang="en-US" sz="800" dirty="0"/>
          </a:p>
        </p:txBody>
      </p:sp>
      <p:sp>
        <p:nvSpPr>
          <p:cNvPr id="32" name="TextBox 31"/>
          <p:cNvSpPr txBox="1"/>
          <p:nvPr/>
        </p:nvSpPr>
        <p:spPr>
          <a:xfrm>
            <a:off x="518864" y="3533910"/>
            <a:ext cx="10150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smtClean="0"/>
              <a:t>iFTMR </a:t>
            </a:r>
            <a:r>
              <a:rPr lang="en-US" sz="800" smtClean="0"/>
              <a:t>from </a:t>
            </a:r>
            <a:r>
              <a:rPr lang="en-US" sz="800" dirty="0" smtClean="0"/>
              <a:t>STA1 </a:t>
            </a:r>
            <a:endParaRPr lang="en-US" sz="800" dirty="0"/>
          </a:p>
        </p:txBody>
      </p:sp>
      <p:cxnSp>
        <p:nvCxnSpPr>
          <p:cNvPr id="33" name="Straight Connector 78"/>
          <p:cNvCxnSpPr/>
          <p:nvPr/>
        </p:nvCxnSpPr>
        <p:spPr bwMode="auto">
          <a:xfrm flipH="1">
            <a:off x="595064" y="3303078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79"/>
          <p:cNvCxnSpPr/>
          <p:nvPr/>
        </p:nvCxnSpPr>
        <p:spPr bwMode="auto">
          <a:xfrm flipH="1">
            <a:off x="518864" y="33030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80"/>
          <p:cNvCxnSpPr/>
          <p:nvPr/>
        </p:nvCxnSpPr>
        <p:spPr bwMode="auto">
          <a:xfrm flipH="1">
            <a:off x="595064" y="33030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81"/>
          <p:cNvCxnSpPr/>
          <p:nvPr/>
        </p:nvCxnSpPr>
        <p:spPr bwMode="auto">
          <a:xfrm flipH="1">
            <a:off x="671264" y="33030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82"/>
          <p:cNvCxnSpPr/>
          <p:nvPr/>
        </p:nvCxnSpPr>
        <p:spPr bwMode="auto">
          <a:xfrm flipH="1">
            <a:off x="747464" y="3303078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Arrow Connector 84"/>
          <p:cNvCxnSpPr/>
          <p:nvPr/>
        </p:nvCxnSpPr>
        <p:spPr bwMode="auto">
          <a:xfrm flipV="1">
            <a:off x="1472059" y="336211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85"/>
          <p:cNvCxnSpPr/>
          <p:nvPr/>
        </p:nvCxnSpPr>
        <p:spPr bwMode="auto">
          <a:xfrm flipV="1">
            <a:off x="3274635" y="3229110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576264" y="3517032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ACK/BA to STA1</a:t>
            </a:r>
            <a:endParaRPr lang="en-US" sz="800" dirty="0"/>
          </a:p>
        </p:txBody>
      </p:sp>
      <p:cxnSp>
        <p:nvCxnSpPr>
          <p:cNvPr id="41" name="Straight Connector 47"/>
          <p:cNvCxnSpPr/>
          <p:nvPr/>
        </p:nvCxnSpPr>
        <p:spPr bwMode="auto">
          <a:xfrm flipH="1">
            <a:off x="4458708" y="3315269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8"/>
          <p:cNvCxnSpPr/>
          <p:nvPr/>
        </p:nvCxnSpPr>
        <p:spPr bwMode="auto">
          <a:xfrm flipH="1">
            <a:off x="4382508" y="3315269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9"/>
          <p:cNvCxnSpPr/>
          <p:nvPr/>
        </p:nvCxnSpPr>
        <p:spPr bwMode="auto">
          <a:xfrm flipH="1">
            <a:off x="4458708" y="3315269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50"/>
          <p:cNvCxnSpPr/>
          <p:nvPr/>
        </p:nvCxnSpPr>
        <p:spPr bwMode="auto">
          <a:xfrm flipH="1">
            <a:off x="4534908" y="3315269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91"/>
          <p:cNvCxnSpPr/>
          <p:nvPr/>
        </p:nvCxnSpPr>
        <p:spPr bwMode="auto">
          <a:xfrm flipH="1">
            <a:off x="4611108" y="3315269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95"/>
          <p:cNvSpPr/>
          <p:nvPr/>
        </p:nvSpPr>
        <p:spPr bwMode="auto">
          <a:xfrm>
            <a:off x="4765368" y="3229110"/>
            <a:ext cx="1140814" cy="2274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   iFTM for STA 1</a:t>
            </a:r>
          </a:p>
        </p:txBody>
      </p:sp>
      <p:sp>
        <p:nvSpPr>
          <p:cNvPr id="47" name="TextBox 59"/>
          <p:cNvSpPr txBox="1"/>
          <p:nvPr/>
        </p:nvSpPr>
        <p:spPr>
          <a:xfrm>
            <a:off x="4692384" y="3511011"/>
            <a:ext cx="13356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FTM </a:t>
            </a:r>
            <a:r>
              <a:rPr lang="en-US" sz="800" smtClean="0"/>
              <a:t>response (MU </a:t>
            </a:r>
            <a:r>
              <a:rPr lang="en-US" sz="800" dirty="0" smtClean="0"/>
              <a:t>format)</a:t>
            </a:r>
            <a:endParaRPr lang="en-US" sz="800" dirty="0"/>
          </a:p>
        </p:txBody>
      </p:sp>
      <p:sp>
        <p:nvSpPr>
          <p:cNvPr id="48" name="TextBox 47"/>
          <p:cNvSpPr txBox="1"/>
          <p:nvPr/>
        </p:nvSpPr>
        <p:spPr>
          <a:xfrm>
            <a:off x="1433264" y="3764741"/>
            <a:ext cx="9893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smtClean="0"/>
              <a:t>iFTMR</a:t>
            </a:r>
            <a:r>
              <a:rPr lang="en-US" sz="800" smtClean="0"/>
              <a:t> </a:t>
            </a:r>
            <a:r>
              <a:rPr lang="en-US" sz="800" dirty="0" smtClean="0"/>
              <a:t>from STA2</a:t>
            </a:r>
            <a:endParaRPr lang="en-US" sz="800" dirty="0"/>
          </a:p>
        </p:txBody>
      </p:sp>
      <p:cxnSp>
        <p:nvCxnSpPr>
          <p:cNvPr id="49" name="Straight Arrow Connector 84"/>
          <p:cNvCxnSpPr/>
          <p:nvPr/>
        </p:nvCxnSpPr>
        <p:spPr bwMode="auto">
          <a:xfrm flipV="1">
            <a:off x="2119064" y="3212232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0" name="Rectangle 95"/>
          <p:cNvSpPr/>
          <p:nvPr/>
        </p:nvSpPr>
        <p:spPr bwMode="auto">
          <a:xfrm>
            <a:off x="4766086" y="2999321"/>
            <a:ext cx="1140814" cy="2274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   iFTM for STA 2</a:t>
            </a:r>
          </a:p>
        </p:txBody>
      </p:sp>
      <p:sp>
        <p:nvSpPr>
          <p:cNvPr id="51" name="Rectangle 95"/>
          <p:cNvSpPr/>
          <p:nvPr/>
        </p:nvSpPr>
        <p:spPr bwMode="auto">
          <a:xfrm>
            <a:off x="4760582" y="2769468"/>
            <a:ext cx="1140814" cy="2274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   iFTM for STA N</a:t>
            </a:r>
          </a:p>
        </p:txBody>
      </p:sp>
      <p:sp>
        <p:nvSpPr>
          <p:cNvPr id="52" name="Rectangle 95"/>
          <p:cNvSpPr/>
          <p:nvPr/>
        </p:nvSpPr>
        <p:spPr bwMode="auto">
          <a:xfrm>
            <a:off x="4760582" y="2539679"/>
            <a:ext cx="1140814" cy="22748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   iFTM for STA M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9268" y="4031937"/>
            <a:ext cx="80651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/>
              <a:t>Since unassociated STA do not have Ranging IDs yet (Ranging ID in MAC payload of iFTM), MU mode of iFTM is not feasible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/>
              <a:t>For DL MU PPDU, the ID of the STAs assigned RUs are indicated in the HE-SIG-B of the HE modulated preamble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/>
              <a:t>In absence of Ranging ID knowledge, unassociated STAs will not be able to decode </a:t>
            </a:r>
            <a:r>
              <a:rPr lang="en-US" sz="1400" smtClean="0"/>
              <a:t>either the RU or the SS in which the MAC </a:t>
            </a:r>
            <a:r>
              <a:rPr lang="en-US" sz="1400"/>
              <a:t>payload of the DL MU </a:t>
            </a:r>
            <a:r>
              <a:rPr lang="en-US" sz="1400" smtClean="0"/>
              <a:t>PPDU may be transmitted for the intended 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smtClean="0"/>
              <a:t>One option of iFTM in MU mode is that the Responding STA uses the same RU for iFTM on which it has received the iFTMR from the Initiating STA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smtClean="0"/>
              <a:t>Issue: </a:t>
            </a:r>
            <a:r>
              <a:rPr lang="en-US" sz="1600" smtClean="0"/>
              <a:t>Initiating STAs required to store the OFDMA-RA RUs used for their iFTMRs in their previous on-channel activity</a:t>
            </a:r>
            <a:endParaRPr lang="en-US" sz="1600"/>
          </a:p>
          <a:p>
            <a:endParaRPr lang="en-US"/>
          </a:p>
        </p:txBody>
      </p:sp>
      <p:sp>
        <p:nvSpPr>
          <p:cNvPr id="54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Ghosh, Intel</a:t>
            </a:r>
          </a:p>
        </p:txBody>
      </p:sp>
      <p:sp>
        <p:nvSpPr>
          <p:cNvPr id="55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267601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2829"/>
            <a:ext cx="9286800" cy="1066800"/>
          </a:xfrm>
        </p:spPr>
        <p:txBody>
          <a:bodyPr/>
          <a:lstStyle/>
          <a:p>
            <a:r>
              <a:rPr lang="en-US" smtClean="0"/>
              <a:t>Proposed iFTM Transmission in SU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2" y="2050504"/>
            <a:ext cx="8034496" cy="4114800"/>
          </a:xfrm>
        </p:spPr>
        <p:txBody>
          <a:bodyPr/>
          <a:lstStyle/>
          <a:p>
            <a:r>
              <a:rPr lang="en-US" sz="1800"/>
              <a:t>W</a:t>
            </a:r>
            <a:r>
              <a:rPr lang="en-US" sz="1800" smtClean="0"/>
              <a:t>e </a:t>
            </a:r>
            <a:r>
              <a:rPr lang="en-US" sz="1800" dirty="0" smtClean="0"/>
              <a:t>propose to define a SU (broadcast</a:t>
            </a:r>
            <a:r>
              <a:rPr lang="en-US" sz="1800" smtClean="0"/>
              <a:t>) mode of iFTM transmission from </a:t>
            </a:r>
            <a:r>
              <a:rPr lang="en-US" sz="1800" dirty="0" smtClean="0"/>
              <a:t>the Responding STA in response to MU </a:t>
            </a:r>
            <a:r>
              <a:rPr lang="en-US" sz="1800" dirty="0" err="1" smtClean="0"/>
              <a:t>iFTMR</a:t>
            </a:r>
            <a:r>
              <a:rPr lang="en-US" sz="1800" dirty="0" smtClean="0"/>
              <a:t> within the MU negotiation phase </a:t>
            </a:r>
          </a:p>
          <a:p>
            <a:r>
              <a:rPr lang="en-US" sz="1800" smtClean="0"/>
              <a:t>We also define the Ranging ID element to be included in the iFTM frame :</a:t>
            </a:r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Ghosh, Intel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06840" y="5347881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0" name="Straight Connector 51"/>
          <p:cNvCxnSpPr/>
          <p:nvPr/>
        </p:nvCxnSpPr>
        <p:spPr bwMode="auto">
          <a:xfrm flipV="1">
            <a:off x="1776820" y="5327686"/>
            <a:ext cx="7010400" cy="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52"/>
          <p:cNvSpPr/>
          <p:nvPr/>
        </p:nvSpPr>
        <p:spPr bwMode="auto">
          <a:xfrm>
            <a:off x="938620" y="502288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2" name="Rectangle 53"/>
          <p:cNvSpPr/>
          <p:nvPr/>
        </p:nvSpPr>
        <p:spPr bwMode="auto">
          <a:xfrm>
            <a:off x="938620" y="471808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3" name="Rectangle 54"/>
          <p:cNvSpPr/>
          <p:nvPr/>
        </p:nvSpPr>
        <p:spPr bwMode="auto">
          <a:xfrm>
            <a:off x="938620" y="441328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Rectangle 55"/>
          <p:cNvSpPr/>
          <p:nvPr/>
        </p:nvSpPr>
        <p:spPr bwMode="auto">
          <a:xfrm>
            <a:off x="938620" y="410848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7620" y="378904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 Trigger frame for</a:t>
            </a:r>
          </a:p>
          <a:p>
            <a:r>
              <a:rPr lang="en-US" sz="800" dirty="0" smtClean="0"/>
              <a:t>random access</a:t>
            </a:r>
            <a:endParaRPr lang="en-US" sz="800" dirty="0"/>
          </a:p>
        </p:txBody>
      </p:sp>
      <p:sp>
        <p:nvSpPr>
          <p:cNvPr id="16" name="Rectangle 57"/>
          <p:cNvSpPr/>
          <p:nvPr/>
        </p:nvSpPr>
        <p:spPr bwMode="auto">
          <a:xfrm>
            <a:off x="1472020" y="441328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58"/>
          <p:cNvSpPr/>
          <p:nvPr/>
        </p:nvSpPr>
        <p:spPr bwMode="auto">
          <a:xfrm>
            <a:off x="1472020" y="410848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59"/>
          <p:cNvSpPr/>
          <p:nvPr/>
        </p:nvSpPr>
        <p:spPr bwMode="auto">
          <a:xfrm>
            <a:off x="1472020" y="5025118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60"/>
          <p:cNvSpPr/>
          <p:nvPr/>
        </p:nvSpPr>
        <p:spPr bwMode="auto">
          <a:xfrm>
            <a:off x="1472020" y="4718086"/>
            <a:ext cx="16002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20" name="Straight Connector 61"/>
          <p:cNvCxnSpPr/>
          <p:nvPr/>
        </p:nvCxnSpPr>
        <p:spPr bwMode="auto">
          <a:xfrm>
            <a:off x="1472020" y="517528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62"/>
          <p:cNvCxnSpPr/>
          <p:nvPr/>
        </p:nvCxnSpPr>
        <p:spPr bwMode="auto">
          <a:xfrm>
            <a:off x="1472020" y="487048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63"/>
          <p:cNvCxnSpPr/>
          <p:nvPr/>
        </p:nvCxnSpPr>
        <p:spPr bwMode="auto">
          <a:xfrm>
            <a:off x="1472020" y="456568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64"/>
          <p:cNvCxnSpPr/>
          <p:nvPr/>
        </p:nvCxnSpPr>
        <p:spPr bwMode="auto">
          <a:xfrm>
            <a:off x="1472020" y="4260886"/>
            <a:ext cx="1600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65"/>
          <p:cNvSpPr/>
          <p:nvPr/>
        </p:nvSpPr>
        <p:spPr bwMode="auto">
          <a:xfrm>
            <a:off x="3224620" y="502288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66"/>
          <p:cNvSpPr/>
          <p:nvPr/>
        </p:nvSpPr>
        <p:spPr bwMode="auto">
          <a:xfrm>
            <a:off x="3224620" y="471808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Rectangle 67"/>
          <p:cNvSpPr/>
          <p:nvPr/>
        </p:nvSpPr>
        <p:spPr bwMode="auto">
          <a:xfrm>
            <a:off x="3224620" y="441328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7" name="Rectangle 68"/>
          <p:cNvSpPr/>
          <p:nvPr/>
        </p:nvSpPr>
        <p:spPr bwMode="auto">
          <a:xfrm>
            <a:off x="3224620" y="4108486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64444" y="3929001"/>
            <a:ext cx="6142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DL </a:t>
            </a:r>
            <a:r>
              <a:rPr lang="en-US" altLang="zh-CN" sz="800" dirty="0" smtClean="0"/>
              <a:t>M-BA</a:t>
            </a:r>
            <a:endParaRPr lang="en-US" sz="800" dirty="0"/>
          </a:p>
        </p:txBody>
      </p:sp>
      <p:cxnSp>
        <p:nvCxnSpPr>
          <p:cNvPr id="29" name="Straight Connector 70"/>
          <p:cNvCxnSpPr>
            <a:stCxn id="27" idx="1"/>
            <a:endCxn id="27" idx="3"/>
          </p:cNvCxnSpPr>
          <p:nvPr/>
        </p:nvCxnSpPr>
        <p:spPr bwMode="auto">
          <a:xfrm>
            <a:off x="3224620" y="426088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71"/>
          <p:cNvCxnSpPr/>
          <p:nvPr/>
        </p:nvCxnSpPr>
        <p:spPr bwMode="auto">
          <a:xfrm>
            <a:off x="3224620" y="456568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72"/>
          <p:cNvCxnSpPr/>
          <p:nvPr/>
        </p:nvCxnSpPr>
        <p:spPr bwMode="auto">
          <a:xfrm>
            <a:off x="3224620" y="487048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73"/>
          <p:cNvCxnSpPr/>
          <p:nvPr/>
        </p:nvCxnSpPr>
        <p:spPr bwMode="auto">
          <a:xfrm>
            <a:off x="3224620" y="5175286"/>
            <a:ext cx="38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74"/>
          <p:cNvCxnSpPr/>
          <p:nvPr/>
        </p:nvCxnSpPr>
        <p:spPr bwMode="auto">
          <a:xfrm>
            <a:off x="4130640" y="4728045"/>
            <a:ext cx="381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548220" y="3929001"/>
            <a:ext cx="1600200" cy="21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Contention-based  UL OFDMA</a:t>
            </a:r>
            <a:endParaRPr lang="en-US" sz="800" dirty="0"/>
          </a:p>
        </p:txBody>
      </p:sp>
      <p:sp>
        <p:nvSpPr>
          <p:cNvPr id="35" name="TextBox 34"/>
          <p:cNvSpPr txBox="1"/>
          <p:nvPr/>
        </p:nvSpPr>
        <p:spPr>
          <a:xfrm>
            <a:off x="557620" y="5406118"/>
            <a:ext cx="12731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FTM </a:t>
            </a:r>
            <a:r>
              <a:rPr lang="en-US" sz="800" dirty="0" smtClean="0"/>
              <a:t>Request from STA1 </a:t>
            </a:r>
            <a:endParaRPr lang="en-US" sz="800" dirty="0"/>
          </a:p>
        </p:txBody>
      </p:sp>
      <p:cxnSp>
        <p:nvCxnSpPr>
          <p:cNvPr id="36" name="Straight Connector 78"/>
          <p:cNvCxnSpPr/>
          <p:nvPr/>
        </p:nvCxnSpPr>
        <p:spPr bwMode="auto">
          <a:xfrm flipH="1">
            <a:off x="633820" y="5175286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79"/>
          <p:cNvCxnSpPr/>
          <p:nvPr/>
        </p:nvCxnSpPr>
        <p:spPr bwMode="auto">
          <a:xfrm flipH="1">
            <a:off x="557620" y="517528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80"/>
          <p:cNvCxnSpPr/>
          <p:nvPr/>
        </p:nvCxnSpPr>
        <p:spPr bwMode="auto">
          <a:xfrm flipH="1">
            <a:off x="633820" y="517528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81"/>
          <p:cNvCxnSpPr/>
          <p:nvPr/>
        </p:nvCxnSpPr>
        <p:spPr bwMode="auto">
          <a:xfrm flipH="1">
            <a:off x="710020" y="517528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82"/>
          <p:cNvCxnSpPr/>
          <p:nvPr/>
        </p:nvCxnSpPr>
        <p:spPr bwMode="auto">
          <a:xfrm flipH="1">
            <a:off x="786220" y="5175286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Arrow Connector 84"/>
          <p:cNvCxnSpPr/>
          <p:nvPr/>
        </p:nvCxnSpPr>
        <p:spPr bwMode="auto">
          <a:xfrm flipV="1">
            <a:off x="1776820" y="510131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85"/>
          <p:cNvCxnSpPr/>
          <p:nvPr/>
        </p:nvCxnSpPr>
        <p:spPr bwMode="auto">
          <a:xfrm flipV="1">
            <a:off x="3313391" y="5101318"/>
            <a:ext cx="1524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2615020" y="5389240"/>
            <a:ext cx="1066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ACK/BA to STA1</a:t>
            </a:r>
            <a:endParaRPr lang="en-US" sz="800" dirty="0"/>
          </a:p>
        </p:txBody>
      </p:sp>
      <p:cxnSp>
        <p:nvCxnSpPr>
          <p:cNvPr id="44" name="Straight Connector 47"/>
          <p:cNvCxnSpPr/>
          <p:nvPr/>
        </p:nvCxnSpPr>
        <p:spPr bwMode="auto">
          <a:xfrm flipH="1">
            <a:off x="4497464" y="5187477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8"/>
          <p:cNvCxnSpPr/>
          <p:nvPr/>
        </p:nvCxnSpPr>
        <p:spPr bwMode="auto">
          <a:xfrm flipH="1">
            <a:off x="4421264" y="518747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9"/>
          <p:cNvCxnSpPr/>
          <p:nvPr/>
        </p:nvCxnSpPr>
        <p:spPr bwMode="auto">
          <a:xfrm flipH="1">
            <a:off x="4497464" y="518747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50"/>
          <p:cNvCxnSpPr/>
          <p:nvPr/>
        </p:nvCxnSpPr>
        <p:spPr bwMode="auto">
          <a:xfrm flipH="1">
            <a:off x="4573664" y="518747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91"/>
          <p:cNvCxnSpPr/>
          <p:nvPr/>
        </p:nvCxnSpPr>
        <p:spPr bwMode="auto">
          <a:xfrm flipH="1">
            <a:off x="4649864" y="5187477"/>
            <a:ext cx="762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Rectangle 95"/>
          <p:cNvSpPr/>
          <p:nvPr/>
        </p:nvSpPr>
        <p:spPr bwMode="auto">
          <a:xfrm>
            <a:off x="4802264" y="5024002"/>
            <a:ext cx="708356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TextBox 59"/>
          <p:cNvSpPr txBox="1"/>
          <p:nvPr/>
        </p:nvSpPr>
        <p:spPr>
          <a:xfrm>
            <a:off x="4540980" y="4785103"/>
            <a:ext cx="13019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800" dirty="0" smtClean="0"/>
              <a:t>FTM response (SU format)</a:t>
            </a:r>
            <a:endParaRPr lang="en-US" sz="800" dirty="0"/>
          </a:p>
        </p:txBody>
      </p:sp>
      <p:sp>
        <p:nvSpPr>
          <p:cNvPr id="51" name="TextBox 50"/>
          <p:cNvSpPr txBox="1"/>
          <p:nvPr/>
        </p:nvSpPr>
        <p:spPr>
          <a:xfrm>
            <a:off x="1472020" y="5636949"/>
            <a:ext cx="12474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 smtClean="0"/>
              <a:t>FTM </a:t>
            </a:r>
            <a:r>
              <a:rPr lang="en-US" sz="800" dirty="0" smtClean="0"/>
              <a:t>Request from STA2</a:t>
            </a:r>
            <a:endParaRPr lang="en-US" sz="800" dirty="0"/>
          </a:p>
        </p:txBody>
      </p:sp>
      <p:cxnSp>
        <p:nvCxnSpPr>
          <p:cNvPr id="52" name="Straight Arrow Connector 84"/>
          <p:cNvCxnSpPr/>
          <p:nvPr/>
        </p:nvCxnSpPr>
        <p:spPr bwMode="auto">
          <a:xfrm flipV="1">
            <a:off x="2157820" y="5084440"/>
            <a:ext cx="304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53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43527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6640" cy="1066800"/>
          </a:xfrm>
        </p:spPr>
        <p:txBody>
          <a:bodyPr/>
          <a:lstStyle/>
          <a:p>
            <a:r>
              <a:rPr lang="en-US" smtClean="0"/>
              <a:t>Ranging ID Lifetime for Unassociated STAs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16832"/>
            <a:ext cx="7846640" cy="4114800"/>
          </a:xfrm>
        </p:spPr>
        <p:txBody>
          <a:bodyPr/>
          <a:lstStyle/>
          <a:p>
            <a:r>
              <a:rPr lang="en-US" sz="1600" smtClean="0"/>
              <a:t>An </a:t>
            </a:r>
            <a:r>
              <a:rPr lang="en-US" sz="1600"/>
              <a:t>unassociated STA with assigned </a:t>
            </a:r>
            <a:r>
              <a:rPr lang="en-US" sz="1600" smtClean="0"/>
              <a:t>Ranging ID </a:t>
            </a:r>
            <a:r>
              <a:rPr lang="en-US" sz="1600"/>
              <a:t>might not complete association with the </a:t>
            </a:r>
            <a:r>
              <a:rPr lang="en-US" sz="1600" smtClean="0"/>
              <a:t>Responding STA </a:t>
            </a:r>
            <a:r>
              <a:rPr lang="en-US" sz="1600"/>
              <a:t>that has assigned the </a:t>
            </a:r>
            <a:r>
              <a:rPr lang="en-US" sz="1600" smtClean="0"/>
              <a:t>Ranging ID</a:t>
            </a:r>
            <a:endParaRPr lang="en-US" sz="1600"/>
          </a:p>
          <a:p>
            <a:pPr lvl="1"/>
            <a:r>
              <a:rPr lang="en-US" sz="1400"/>
              <a:t>In order to release the </a:t>
            </a:r>
            <a:r>
              <a:rPr lang="en-US" sz="1400" smtClean="0"/>
              <a:t>Ranging ID </a:t>
            </a:r>
            <a:r>
              <a:rPr lang="en-US" sz="1400"/>
              <a:t>assigned to </a:t>
            </a:r>
            <a:r>
              <a:rPr lang="en-US" sz="1400" smtClean="0"/>
              <a:t>an unassociated </a:t>
            </a:r>
            <a:r>
              <a:rPr lang="en-US" sz="1400"/>
              <a:t>STA, we propose to define </a:t>
            </a:r>
            <a:r>
              <a:rPr lang="en-US" sz="1400" smtClean="0"/>
              <a:t>Ranging ID lifetime</a:t>
            </a:r>
            <a:endParaRPr lang="en-US" sz="1400"/>
          </a:p>
          <a:p>
            <a:pPr lvl="1"/>
            <a:r>
              <a:rPr lang="en-US" sz="1400" smtClean="0"/>
              <a:t>The Ranging ID may be </a:t>
            </a:r>
            <a:r>
              <a:rPr lang="en-US" sz="1400"/>
              <a:t>defined by </a:t>
            </a:r>
            <a:r>
              <a:rPr lang="en-US" sz="1400" smtClean="0"/>
              <a:t>the Responding STA </a:t>
            </a:r>
            <a:r>
              <a:rPr lang="en-US" sz="1400"/>
              <a:t>as a common value </a:t>
            </a:r>
            <a:r>
              <a:rPr lang="en-US" sz="1400" smtClean="0"/>
              <a:t>for a subset of unassociated STAs with the following common metrics:</a:t>
            </a:r>
          </a:p>
          <a:p>
            <a:pPr lvl="2"/>
            <a:r>
              <a:rPr lang="en-US" sz="1400" smtClean="0"/>
              <a:t>Set of Initiating STAs capable of performing HEz-based MU measurements</a:t>
            </a:r>
          </a:p>
          <a:p>
            <a:pPr lvl="2"/>
            <a:r>
              <a:rPr lang="en-US" sz="1400" smtClean="0"/>
              <a:t>Set of STAs with common negotiated TWT SPs or at least the starting TWT SP</a:t>
            </a:r>
          </a:p>
          <a:p>
            <a:pPr marL="342900" lvl="1" indent="-342900">
              <a:buFontTx/>
              <a:buChar char="•"/>
            </a:pPr>
            <a:r>
              <a:rPr lang="en-US" sz="1600" b="1"/>
              <a:t>Once the value indicated in the </a:t>
            </a:r>
            <a:r>
              <a:rPr lang="en-US" sz="1600" b="1" smtClean="0"/>
              <a:t>Ranging ID </a:t>
            </a:r>
            <a:r>
              <a:rPr lang="en-US" sz="1600" b="1"/>
              <a:t>lifetime </a:t>
            </a:r>
            <a:r>
              <a:rPr lang="en-US" sz="1600" b="1" smtClean="0"/>
              <a:t>expires</a:t>
            </a:r>
            <a:r>
              <a:rPr lang="en-US" sz="1600" b="1"/>
              <a:t>, the </a:t>
            </a:r>
            <a:r>
              <a:rPr lang="en-US" sz="1600" b="1" smtClean="0"/>
              <a:t>ID </a:t>
            </a:r>
            <a:r>
              <a:rPr lang="en-US" sz="1600" b="1"/>
              <a:t>is automatically released</a:t>
            </a:r>
          </a:p>
          <a:p>
            <a:pPr lvl="1"/>
            <a:r>
              <a:rPr lang="en-US" sz="1400"/>
              <a:t>The </a:t>
            </a:r>
            <a:r>
              <a:rPr lang="en-US" sz="1400" smtClean="0"/>
              <a:t>Ranging ID </a:t>
            </a:r>
            <a:r>
              <a:rPr lang="en-US" sz="1400"/>
              <a:t>value shall not be used between the </a:t>
            </a:r>
            <a:r>
              <a:rPr lang="en-US" sz="1400" smtClean="0"/>
              <a:t>unassociated </a:t>
            </a:r>
            <a:r>
              <a:rPr lang="en-US" sz="1400"/>
              <a:t>STA and the </a:t>
            </a:r>
            <a:r>
              <a:rPr lang="en-US" sz="1400" smtClean="0"/>
              <a:t>Responding STA </a:t>
            </a:r>
            <a:r>
              <a:rPr lang="en-US" sz="1400"/>
              <a:t>in any UL or DL frame </a:t>
            </a:r>
            <a:r>
              <a:rPr lang="en-US" sz="1400" smtClean="0"/>
              <a:t>exchange after the ID expires</a:t>
            </a:r>
            <a:endParaRPr lang="en-US" sz="1400"/>
          </a:p>
          <a:p>
            <a:pPr lvl="1"/>
            <a:endParaRPr lang="en-US" sz="1800" smtClean="0"/>
          </a:p>
          <a:p>
            <a:pPr lvl="2"/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Ghosh, Intel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06161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Proposed Ranging ID Element in iFTM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467544" y="3573016"/>
            <a:ext cx="828092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smtClean="0"/>
              <a:t>The </a:t>
            </a:r>
            <a:r>
              <a:rPr lang="en-US" sz="1400" b="1" smtClean="0"/>
              <a:t>Ranging ID</a:t>
            </a:r>
            <a:r>
              <a:rPr lang="en-US" sz="1400" smtClean="0"/>
              <a:t> element in iFTM includes the following fields: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smtClean="0"/>
              <a:t>Ranging </a:t>
            </a:r>
            <a:r>
              <a:rPr lang="en-US" sz="1400" b="1" dirty="0" smtClean="0"/>
              <a:t>ID Lifetime</a:t>
            </a:r>
            <a:r>
              <a:rPr lang="en-US" sz="1400" smtClean="0"/>
              <a:t>: This field indicates the dynamic </a:t>
            </a:r>
            <a:r>
              <a:rPr lang="en-US" sz="1400" dirty="0" smtClean="0"/>
              <a:t>range similar to </a:t>
            </a:r>
            <a:r>
              <a:rPr lang="en-US" sz="1400" dirty="0" err="1" smtClean="0"/>
              <a:t>RevMC</a:t>
            </a:r>
            <a:r>
              <a:rPr lang="en-US" sz="1400" dirty="0"/>
              <a:t> </a:t>
            </a:r>
            <a:r>
              <a:rPr lang="en-US" sz="1400" dirty="0" smtClean="0"/>
              <a:t>Burst Period (units of 100ms, 16 bits</a:t>
            </a:r>
            <a:r>
              <a:rPr lang="en-US" sz="1400" smtClean="0"/>
              <a:t>)  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The </a:t>
            </a:r>
            <a:r>
              <a:rPr lang="en-US" b="1"/>
              <a:t>Ranging ID Lifetime </a:t>
            </a:r>
            <a:r>
              <a:rPr lang="en-US"/>
              <a:t>is identical for the set of STAs identified by the Ranging ID-MAC Address pairs in the same Ranging ID element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/>
              <a:t>Ranging </a:t>
            </a:r>
            <a:r>
              <a:rPr lang="en-US" smtClean="0"/>
              <a:t>ID lifetime </a:t>
            </a:r>
            <a:r>
              <a:rPr lang="en-US"/>
              <a:t>is in units of </a:t>
            </a:r>
            <a:r>
              <a:rPr lang="en-US" smtClean="0"/>
              <a:t>100ms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smtClean="0"/>
              <a:t>Ranging ID Lifetime</a:t>
            </a:r>
            <a:r>
              <a:rPr lang="en-US" smtClean="0"/>
              <a:t> within a Ranging ID element should </a:t>
            </a:r>
            <a:r>
              <a:rPr lang="en-US"/>
              <a:t>be at least greater than the duration of the first TWT SP </a:t>
            </a:r>
            <a:r>
              <a:rPr lang="en-US" smtClean="0"/>
              <a:t>negotiated by set of STAs identified by the Ranging ID-MAC Address pairs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smtClean="0"/>
              <a:t>Count of Ranging ID-MAC Address Pairs</a:t>
            </a:r>
            <a:r>
              <a:rPr lang="en-US" sz="1400" smtClean="0"/>
              <a:t>: This field indicates the number of Ranging ID-MAC Address pairs included in the current Ranging ID element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smtClean="0"/>
              <a:t>Ranging ID: </a:t>
            </a:r>
            <a:r>
              <a:rPr lang="en-US" sz="1400" smtClean="0"/>
              <a:t>This field indicates the ID assigned to the unassociated STA from which the Responding STA has received an iFTMR containing the </a:t>
            </a:r>
            <a:r>
              <a:rPr lang="en-US" sz="1400" b="1" smtClean="0"/>
              <a:t>MAC address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smtClean="0"/>
              <a:t>There might me multiple </a:t>
            </a:r>
            <a:r>
              <a:rPr lang="en-US" sz="1400" b="1" smtClean="0"/>
              <a:t>Ranging IE</a:t>
            </a:r>
            <a:r>
              <a:rPr lang="en-US" sz="1400" smtClean="0"/>
              <a:t> Elements within a single iFTM frame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sz="1400" dirty="0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Ghosh, Intel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55576" y="1916832"/>
            <a:ext cx="7632848" cy="1775772"/>
            <a:chOff x="755576" y="1916832"/>
            <a:chExt cx="7632848" cy="177577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55576" y="1916832"/>
              <a:ext cx="7632848" cy="1775772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/>
          </p:nvSpPr>
          <p:spPr bwMode="auto">
            <a:xfrm>
              <a:off x="4067944" y="2708920"/>
              <a:ext cx="648072" cy="21602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62879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 ID Lifetime Renewal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US" sz="2000" dirty="0" smtClean="0"/>
              <a:t>Renewal is implicit, no explicit mechanism proposed</a:t>
            </a:r>
          </a:p>
          <a:p>
            <a:r>
              <a:rPr lang="en-US" sz="2000" dirty="0" smtClean="0"/>
              <a:t>Renewed when Initiator responds with the UL NDP solicited by the Trigger frame </a:t>
            </a:r>
            <a:r>
              <a:rPr lang="en-US" sz="2000" smtClean="0"/>
              <a:t>for UL sounding within the MU measurement phase</a:t>
            </a:r>
            <a:endParaRPr lang="en-US" sz="2000" dirty="0" smtClean="0"/>
          </a:p>
          <a:p>
            <a:pPr lvl="1"/>
            <a:r>
              <a:rPr lang="en-US" sz="2000" dirty="0" smtClean="0"/>
              <a:t>Reset the Ranging ID lifetime to 0 until it expires</a:t>
            </a:r>
          </a:p>
          <a:p>
            <a:r>
              <a:rPr lang="en-US" sz="2000" smtClean="0"/>
              <a:t>When the Responding STA does </a:t>
            </a:r>
            <a:r>
              <a:rPr lang="en-US" sz="2000" dirty="0" smtClean="0"/>
              <a:t>not hear from the STA (even though the lifetime did not </a:t>
            </a:r>
            <a:r>
              <a:rPr lang="en-US" sz="2000" smtClean="0"/>
              <a:t>expire), Ranging ID lifetime </a:t>
            </a:r>
            <a:r>
              <a:rPr lang="en-US" sz="2000" dirty="0" smtClean="0"/>
              <a:t>does not expire till the end of the expiration of the lifetime value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Ghosh, Intel</a:t>
            </a:r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16438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Ranging ID Lifetime Management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117D05D-D0C9-4B34-B1ED-C9E95193EB2E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1712182"/>
            <a:ext cx="3600400" cy="4525130"/>
          </a:xfrm>
          <a:prstGeom prst="rect">
            <a:avLst/>
          </a:prstGeom>
        </p:spPr>
      </p:pic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7334997" y="6513927"/>
            <a:ext cx="14875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smtClean="0"/>
              <a:t>Chittabrata Ghosh, Intel</a:t>
            </a: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802.11-17/1126r0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01085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81547</TotalTime>
  <Words>1131</Words>
  <Application>Microsoft Office PowerPoint</Application>
  <PresentationFormat>On-screen Show (4:3)</PresentationFormat>
  <Paragraphs>138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Garamond</vt:lpstr>
      <vt:lpstr>Intel Clear</vt:lpstr>
      <vt:lpstr>Times New Roman</vt:lpstr>
      <vt:lpstr>ACcord-Submission</vt:lpstr>
      <vt:lpstr>Document</vt:lpstr>
      <vt:lpstr>Resource Allocation for Unassociated STAs – Follow Up</vt:lpstr>
      <vt:lpstr>Abstract</vt:lpstr>
      <vt:lpstr>Introduction</vt:lpstr>
      <vt:lpstr>Illustration of iFTM frame Transmission in MU Mode</vt:lpstr>
      <vt:lpstr>Proposed iFTM Transmission in SU Mode</vt:lpstr>
      <vt:lpstr>Ranging ID Lifetime for Unassociated STAs</vt:lpstr>
      <vt:lpstr>Proposed Ranging ID Element in iFTM</vt:lpstr>
      <vt:lpstr>Ranging ID Lifetime Renewal</vt:lpstr>
      <vt:lpstr>Ranging ID Lifetime Management</vt:lpstr>
      <vt:lpstr>Summary </vt:lpstr>
      <vt:lpstr>Straw Poll 1</vt:lpstr>
      <vt:lpstr>Straw Poll 2 </vt:lpstr>
      <vt:lpstr>Appendix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221</cp:revision>
  <cp:lastPrinted>2013-07-10T22:27:23Z</cp:lastPrinted>
  <dcterms:created xsi:type="dcterms:W3CDTF">2009-11-13T19:11:16Z</dcterms:created>
  <dcterms:modified xsi:type="dcterms:W3CDTF">2017-07-11T13:03:24Z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