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5" r:id="rId9"/>
    <p:sldId id="263" r:id="rId10"/>
    <p:sldId id="274" r:id="rId11"/>
    <p:sldId id="267" r:id="rId12"/>
    <p:sldId id="269" r:id="rId13"/>
    <p:sldId id="272" r:id="rId14"/>
    <p:sldId id="273" r:id="rId15"/>
    <p:sldId id="271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21" d="100"/>
          <a:sy n="121" d="100"/>
        </p:scale>
        <p:origin x="1624" y="3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37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8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73625" y="357166"/>
            <a:ext cx="362746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802.11-17/1118r1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ired.com/2016/03/study-finds-24-car-models-open-unlocking-ignition-hac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hyperlink" Target="https://www.wired.com/2016/03/study-finds-24-car-models-open-unlocking-ignition-hack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>
                <a:ea typeface="Times New Roman"/>
                <a:cs typeface="Times New Roman"/>
                <a:sym typeface="Times New Roman"/>
              </a:rPr>
              <a:t>Relay Threat  Model for </a:t>
            </a:r>
            <a:r>
              <a:rPr lang="en" dirty="0" err="1">
                <a:ea typeface="Times New Roman"/>
                <a:cs typeface="Times New Roman"/>
                <a:sym typeface="Times New Roman"/>
              </a:rPr>
              <a:t>TGaz</a:t>
            </a:r>
            <a:r>
              <a:rPr lang="en" dirty="0">
                <a:ea typeface="Times New Roman"/>
                <a:cs typeface="Times New Roman"/>
                <a:sym typeface="Times New Roman"/>
              </a:rPr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Shape 125"/>
          <p:cNvGraphicFramePr/>
          <p:nvPr>
            <p:extLst>
              <p:ext uri="{D42A27DB-BD31-4B8C-83A1-F6EECF244321}">
                <p14:modId xmlns:p14="http://schemas.microsoft.com/office/powerpoint/2010/main" val="663750982"/>
              </p:ext>
            </p:extLst>
          </p:nvPr>
        </p:nvGraphicFramePr>
        <p:xfrm>
          <a:off x="505750" y="2514600"/>
          <a:ext cx="8132500" cy="2285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26500"/>
                <a:gridCol w="1626500"/>
                <a:gridCol w="1200125"/>
                <a:gridCol w="1390650"/>
                <a:gridCol w="2288725"/>
              </a:tblGrid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 Wang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weiwa@google.com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0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Roy Want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err="1"/>
                        <a:t>roywant@google.com</a:t>
                      </a:r>
                      <a:endParaRPr lang="en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142288" cy="464661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dirty="0"/>
              <a:t>What about the </a:t>
            </a:r>
            <a:r>
              <a:rPr lang="en" sz="2800" u="sng" dirty="0"/>
              <a:t>unassociated mode</a:t>
            </a:r>
            <a:r>
              <a:rPr lang="en" sz="2800" dirty="0"/>
              <a:t> in </a:t>
            </a:r>
            <a:r>
              <a:rPr lang="en" sz="2800" dirty="0" smtClean="0"/>
              <a:t>11az</a:t>
            </a:r>
            <a:r>
              <a:rPr lang="en-US" sz="2800" dirty="0" smtClean="0"/>
              <a:t> as there are likely no </a:t>
            </a:r>
            <a:r>
              <a:rPr lang="en" sz="2800" dirty="0" smtClean="0"/>
              <a:t>shared keys</a:t>
            </a:r>
            <a:r>
              <a:rPr lang="en-US" sz="2800" dirty="0" smtClean="0"/>
              <a:t> via AP association?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 smtClean="0">
                <a:solidFill>
                  <a:schemeClr val="tx1"/>
                </a:solidFill>
              </a:rPr>
              <a:t>But unassociated modes are useful for: 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dirty="0" smtClean="0">
                <a:solidFill>
                  <a:srgbClr val="38761D"/>
                </a:solidFill>
              </a:rPr>
              <a:t>Control </a:t>
            </a:r>
            <a:r>
              <a:rPr lang="en" dirty="0" smtClean="0">
                <a:solidFill>
                  <a:srgbClr val="38761D"/>
                </a:solidFill>
              </a:rPr>
              <a:t>of </a:t>
            </a:r>
            <a:r>
              <a:rPr lang="en" dirty="0">
                <a:solidFill>
                  <a:srgbClr val="38761D"/>
                </a:solidFill>
              </a:rPr>
              <a:t>a public </a:t>
            </a:r>
            <a:r>
              <a:rPr lang="en-US" dirty="0" err="1" smtClean="0">
                <a:solidFill>
                  <a:srgbClr val="38761D"/>
                </a:solidFill>
              </a:rPr>
              <a:t>IoT</a:t>
            </a:r>
            <a:r>
              <a:rPr lang="en-US" dirty="0" smtClean="0">
                <a:solidFill>
                  <a:srgbClr val="38761D"/>
                </a:solidFill>
              </a:rPr>
              <a:t> </a:t>
            </a:r>
            <a:r>
              <a:rPr lang="en" dirty="0" smtClean="0">
                <a:solidFill>
                  <a:srgbClr val="38761D"/>
                </a:solidFill>
              </a:rPr>
              <a:t>device </a:t>
            </a:r>
            <a:r>
              <a:rPr lang="en" dirty="0">
                <a:solidFill>
                  <a:srgbClr val="38761D"/>
                </a:solidFill>
              </a:rPr>
              <a:t>with a wireless </a:t>
            </a:r>
            <a:r>
              <a:rPr lang="en" dirty="0" smtClean="0">
                <a:solidFill>
                  <a:srgbClr val="38761D"/>
                </a:solidFill>
              </a:rPr>
              <a:t>token</a:t>
            </a:r>
            <a:r>
              <a:rPr lang="en-US" dirty="0" smtClean="0">
                <a:solidFill>
                  <a:srgbClr val="38761D"/>
                </a:solidFill>
              </a:rPr>
              <a:t/>
            </a:r>
            <a:br>
              <a:rPr lang="en-US" dirty="0" smtClean="0">
                <a:solidFill>
                  <a:srgbClr val="38761D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114300" indent="0">
              <a:spcBef>
                <a:spcPts val="0"/>
              </a:spcBef>
              <a:buClr>
                <a:srgbClr val="38761D"/>
              </a:buClr>
            </a:pPr>
            <a:r>
              <a:rPr lang="en-US" sz="2000" u="sng" dirty="0" smtClean="0">
                <a:solidFill>
                  <a:schemeClr val="tx1"/>
                </a:solidFill>
              </a:rPr>
              <a:t>Solutions</a:t>
            </a: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 smtClean="0">
                <a:solidFill>
                  <a:schemeClr val="tx1"/>
                </a:solidFill>
              </a:rPr>
              <a:t>Ref</a:t>
            </a:r>
            <a:r>
              <a:rPr lang="en-US" sz="2000" dirty="0">
                <a:solidFill>
                  <a:schemeClr val="tx1"/>
                </a:solidFill>
              </a:rPr>
              <a:t>: 11-16-1498r1 (Qi Wang et al., Broadcom)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“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Security in Associated and Un-associated States”</a:t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sz="2000" dirty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Ref: </a:t>
            </a:r>
            <a:r>
              <a:rPr lang="en-US" sz="2000" dirty="0">
                <a:solidFill>
                  <a:schemeClr val="tx1"/>
                </a:solidFill>
              </a:rPr>
              <a:t>11-16-1508r0 (Naveen </a:t>
            </a:r>
            <a:r>
              <a:rPr lang="en-US" sz="2000" dirty="0" err="1">
                <a:solidFill>
                  <a:schemeClr val="tx1"/>
                </a:solidFill>
              </a:rPr>
              <a:t>Kakani</a:t>
            </a:r>
            <a:r>
              <a:rPr lang="en-US" sz="2000" dirty="0">
                <a:solidFill>
                  <a:schemeClr val="tx1"/>
                </a:solidFill>
              </a:rPr>
              <a:t> et al., Qualcomm)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Frame Exchange Authentication”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81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52196"/>
            <a:ext cx="7770813" cy="106521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Separation of Concerns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363"/>
          <p:cNvSpPr/>
          <p:nvPr/>
        </p:nvSpPr>
        <p:spPr>
          <a:xfrm>
            <a:off x="1918375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8" name="Shape 364"/>
          <p:cNvSpPr/>
          <p:nvPr/>
        </p:nvSpPr>
        <p:spPr>
          <a:xfrm>
            <a:off x="6042750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9" name="Shape 365"/>
          <p:cNvSpPr/>
          <p:nvPr/>
        </p:nvSpPr>
        <p:spPr>
          <a:xfrm>
            <a:off x="1918375" y="35090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10" name="Shape 366"/>
          <p:cNvSpPr/>
          <p:nvPr/>
        </p:nvSpPr>
        <p:spPr>
          <a:xfrm>
            <a:off x="1918350" y="2286000"/>
            <a:ext cx="5231400" cy="897397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CLOUD </a:t>
            </a:r>
            <a:r>
              <a:rPr lang="en" dirty="0" smtClean="0">
                <a:solidFill>
                  <a:schemeClr val="accent4"/>
                </a:solidFill>
              </a:rPr>
              <a:t>SERVICE</a:t>
            </a: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endParaRPr lang="en" sz="1600" dirty="0">
              <a:solidFill>
                <a:schemeClr val="accent4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1600" b="1" dirty="0">
                <a:solidFill>
                  <a:schemeClr val="accent4"/>
                </a:solidFill>
              </a:rPr>
              <a:t>CHECKS </a:t>
            </a:r>
            <a:r>
              <a:rPr lang="en-US" sz="1600" b="1" dirty="0" smtClean="0">
                <a:solidFill>
                  <a:schemeClr val="accent4"/>
                </a:solidFill>
              </a:rPr>
              <a:t>IF </a:t>
            </a:r>
            <a:r>
              <a:rPr lang="en" sz="1600" b="1" dirty="0" smtClean="0">
                <a:solidFill>
                  <a:schemeClr val="accent4"/>
                </a:solidFill>
              </a:rPr>
              <a:t>X1 = X2</a:t>
            </a:r>
            <a:r>
              <a:rPr lang="en-US" sz="1600" b="1" dirty="0" smtClean="0">
                <a:solidFill>
                  <a:schemeClr val="accent4"/>
                </a:solidFill>
              </a:rPr>
              <a:t>,  THERE IS NO RELAY ATTACK </a:t>
            </a:r>
            <a:endParaRPr lang="en" sz="1600" b="1" dirty="0">
              <a:solidFill>
                <a:schemeClr val="accent4"/>
              </a:solidFill>
            </a:endParaRPr>
          </a:p>
        </p:txBody>
      </p:sp>
      <p:sp>
        <p:nvSpPr>
          <p:cNvPr id="11" name="Shape 367"/>
          <p:cNvSpPr/>
          <p:nvPr/>
        </p:nvSpPr>
        <p:spPr>
          <a:xfrm>
            <a:off x="6042750" y="35345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cxnSp>
        <p:nvCxnSpPr>
          <p:cNvPr id="12" name="Shape 368"/>
          <p:cNvCxnSpPr/>
          <p:nvPr/>
        </p:nvCxnSpPr>
        <p:spPr>
          <a:xfrm>
            <a:off x="557775" y="3373500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3" name="Shape 369"/>
          <p:cNvCxnSpPr/>
          <p:nvPr/>
        </p:nvCxnSpPr>
        <p:spPr>
          <a:xfrm>
            <a:off x="557775" y="4499597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4" name="Shape 370"/>
          <p:cNvCxnSpPr/>
          <p:nvPr/>
        </p:nvCxnSpPr>
        <p:spPr>
          <a:xfrm>
            <a:off x="3540975" y="5063700"/>
            <a:ext cx="205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5" name="Shape 372"/>
          <p:cNvSpPr/>
          <p:nvPr/>
        </p:nvSpPr>
        <p:spPr>
          <a:xfrm>
            <a:off x="921175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6" name="Shape 373"/>
          <p:cNvSpPr/>
          <p:nvPr/>
        </p:nvSpPr>
        <p:spPr>
          <a:xfrm>
            <a:off x="870450" y="3044175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7" name="Shape 374"/>
          <p:cNvSpPr/>
          <p:nvPr/>
        </p:nvSpPr>
        <p:spPr>
          <a:xfrm>
            <a:off x="7555500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8" name="Shape 375"/>
          <p:cNvSpPr/>
          <p:nvPr/>
        </p:nvSpPr>
        <p:spPr>
          <a:xfrm>
            <a:off x="7555500" y="30446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9" name="Shape 377"/>
          <p:cNvSpPr txBox="1"/>
          <p:nvPr/>
        </p:nvSpPr>
        <p:spPr>
          <a:xfrm>
            <a:off x="457200" y="4779750"/>
            <a:ext cx="13716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X1</a:t>
            </a:r>
          </a:p>
        </p:txBody>
      </p:sp>
      <p:sp>
        <p:nvSpPr>
          <p:cNvPr id="20" name="Shape 378"/>
          <p:cNvSpPr txBox="1"/>
          <p:nvPr/>
        </p:nvSpPr>
        <p:spPr>
          <a:xfrm>
            <a:off x="7367600" y="4779750"/>
            <a:ext cx="13954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X2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91000" y="4800600"/>
            <a:ext cx="838200" cy="533400"/>
          </a:xfrm>
          <a:prstGeom prst="rect">
            <a:avLst/>
          </a:prstGeom>
          <a:solidFill>
            <a:srgbClr val="FD7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Relay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Attack</a:t>
            </a:r>
          </a:p>
        </p:txBody>
      </p:sp>
    </p:spTree>
    <p:extLst>
      <p:ext uri="{BB962C8B-B14F-4D97-AF65-F5344CB8AC3E}">
        <p14:creationId xmlns:p14="http://schemas.microsoft.com/office/powerpoint/2010/main" val="187355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Attack Defense without Shared </a:t>
            </a:r>
            <a:r>
              <a:rPr lang="en-US" dirty="0"/>
              <a:t>K</a:t>
            </a:r>
            <a:r>
              <a:rPr lang="en-US" dirty="0" smtClean="0"/>
              <a:t>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hape 389"/>
          <p:cNvCxnSpPr/>
          <p:nvPr/>
        </p:nvCxnSpPr>
        <p:spPr>
          <a:xfrm flipH="1">
            <a:off x="3161675" y="246187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0"/>
          <p:cNvCxnSpPr/>
          <p:nvPr/>
        </p:nvCxnSpPr>
        <p:spPr>
          <a:xfrm>
            <a:off x="3134006" y="3128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" name="Shape 391"/>
          <p:cNvSpPr txBox="1"/>
          <p:nvPr/>
        </p:nvSpPr>
        <p:spPr>
          <a:xfrm>
            <a:off x="2666958" y="27153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0" name="Shape 392"/>
          <p:cNvSpPr txBox="1"/>
          <p:nvPr/>
        </p:nvSpPr>
        <p:spPr>
          <a:xfrm>
            <a:off x="2684575" y="33058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1" name="Shape 393"/>
          <p:cNvCxnSpPr/>
          <p:nvPr/>
        </p:nvCxnSpPr>
        <p:spPr>
          <a:xfrm flipH="1">
            <a:off x="3157275" y="360292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94"/>
          <p:cNvCxnSpPr/>
          <p:nvPr/>
        </p:nvCxnSpPr>
        <p:spPr>
          <a:xfrm flipH="1">
            <a:off x="3152825" y="260705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395"/>
          <p:cNvCxnSpPr/>
          <p:nvPr/>
        </p:nvCxnSpPr>
        <p:spPr>
          <a:xfrm>
            <a:off x="3123225" y="44786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" name="Shape 396"/>
          <p:cNvCxnSpPr/>
          <p:nvPr/>
        </p:nvCxnSpPr>
        <p:spPr>
          <a:xfrm>
            <a:off x="3155886" y="277670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" name="Shape 399"/>
          <p:cNvSpPr txBox="1"/>
          <p:nvPr/>
        </p:nvSpPr>
        <p:spPr>
          <a:xfrm>
            <a:off x="5620962" y="29592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17" name="Shape 400"/>
          <p:cNvSpPr txBox="1"/>
          <p:nvPr/>
        </p:nvSpPr>
        <p:spPr>
          <a:xfrm>
            <a:off x="5624937" y="348257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18" name="Shape 401"/>
          <p:cNvSpPr txBox="1"/>
          <p:nvPr/>
        </p:nvSpPr>
        <p:spPr>
          <a:xfrm>
            <a:off x="3161675" y="413030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FTM(t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  <a:r>
              <a:rPr lang="en" sz="1600">
                <a:solidFill>
                  <a:schemeClr val="accent4"/>
                </a:solidFill>
              </a:rPr>
              <a:t>- 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  <a:r>
              <a:rPr lang="en" sz="16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19" name="Shape 402"/>
          <p:cNvCxnSpPr/>
          <p:nvPr/>
        </p:nvCxnSpPr>
        <p:spPr>
          <a:xfrm>
            <a:off x="5447036" y="246971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0" name="Shape 403"/>
          <p:cNvSpPr txBox="1"/>
          <p:nvPr/>
        </p:nvSpPr>
        <p:spPr>
          <a:xfrm>
            <a:off x="3161675" y="2819400"/>
            <a:ext cx="17927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23" name="Shape 406"/>
          <p:cNvSpPr txBox="1"/>
          <p:nvPr/>
        </p:nvSpPr>
        <p:spPr>
          <a:xfrm>
            <a:off x="3810000" y="3276600"/>
            <a:ext cx="1631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(</a:t>
            </a:r>
            <a:r>
              <a:rPr lang="en" sz="1600" dirty="0" err="1" smtClean="0">
                <a:solidFill>
                  <a:schemeClr val="accent4"/>
                </a:solidFill>
              </a:rPr>
              <a:t>Ack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+ </a:t>
            </a:r>
            <a:r>
              <a:rPr lang="en" sz="1600" dirty="0" smtClean="0">
                <a:solidFill>
                  <a:schemeClr val="accent4"/>
                </a:solidFill>
              </a:rPr>
              <a:t>Nonce-B</a:t>
            </a:r>
            <a:r>
              <a:rPr lang="en-US" sz="1600" dirty="0" smtClean="0">
                <a:solidFill>
                  <a:schemeClr val="accent4"/>
                </a:solidFill>
              </a:rPr>
              <a:t>)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27" name="Shape 398"/>
          <p:cNvSpPr txBox="1"/>
          <p:nvPr/>
        </p:nvSpPr>
        <p:spPr>
          <a:xfrm>
            <a:off x="4783125" y="1737885"/>
            <a:ext cx="1355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8" name="Shape 411"/>
          <p:cNvSpPr txBox="1"/>
          <p:nvPr/>
        </p:nvSpPr>
        <p:spPr>
          <a:xfrm>
            <a:off x="1773399" y="1767462"/>
            <a:ext cx="297961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FTM RESPONDER </a:t>
            </a:r>
          </a:p>
        </p:txBody>
      </p:sp>
      <p:cxnSp>
        <p:nvCxnSpPr>
          <p:cNvPr id="29" name="Shape 393"/>
          <p:cNvCxnSpPr/>
          <p:nvPr/>
        </p:nvCxnSpPr>
        <p:spPr>
          <a:xfrm flipH="1">
            <a:off x="3170975" y="4724400"/>
            <a:ext cx="2272431" cy="762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0" name="Shape 465"/>
          <p:cNvSpPr txBox="1"/>
          <p:nvPr/>
        </p:nvSpPr>
        <p:spPr>
          <a:xfrm>
            <a:off x="16764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1" name="Shape 471"/>
          <p:cNvSpPr/>
          <p:nvPr/>
        </p:nvSpPr>
        <p:spPr>
          <a:xfrm>
            <a:off x="20490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32" name="Shape 465"/>
          <p:cNvSpPr txBox="1"/>
          <p:nvPr/>
        </p:nvSpPr>
        <p:spPr>
          <a:xfrm>
            <a:off x="57912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3" name="Shape 471"/>
          <p:cNvSpPr/>
          <p:nvPr/>
        </p:nvSpPr>
        <p:spPr>
          <a:xfrm>
            <a:off x="61638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09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implified </a:t>
            </a:r>
            <a:r>
              <a:rPr lang="en" dirty="0" smtClean="0"/>
              <a:t>relay </a:t>
            </a:r>
            <a:r>
              <a:rPr lang="en-US" dirty="0" smtClean="0"/>
              <a:t>attack </a:t>
            </a:r>
            <a:br>
              <a:rPr lang="en-US" dirty="0" smtClean="0"/>
            </a:br>
            <a:r>
              <a:rPr lang="en" dirty="0" smtClean="0"/>
              <a:t>solution </a:t>
            </a:r>
            <a:r>
              <a:rPr lang="en" dirty="0"/>
              <a:t>for unassociated 11az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8" name="Shape 422"/>
          <p:cNvCxnSpPr/>
          <p:nvPr/>
        </p:nvCxnSpPr>
        <p:spPr>
          <a:xfrm flipH="1">
            <a:off x="1284031" y="274016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423"/>
          <p:cNvSpPr txBox="1"/>
          <p:nvPr/>
        </p:nvSpPr>
        <p:spPr>
          <a:xfrm>
            <a:off x="2708733" y="2130725"/>
            <a:ext cx="1714057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424"/>
          <p:cNvSpPr txBox="1"/>
          <p:nvPr/>
        </p:nvSpPr>
        <p:spPr>
          <a:xfrm>
            <a:off x="4609306" y="2132403"/>
            <a:ext cx="1769232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425"/>
          <p:cNvCxnSpPr/>
          <p:nvPr/>
        </p:nvCxnSpPr>
        <p:spPr>
          <a:xfrm>
            <a:off x="1256362" y="34070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426"/>
          <p:cNvCxnSpPr/>
          <p:nvPr/>
        </p:nvCxnSpPr>
        <p:spPr>
          <a:xfrm>
            <a:off x="7716323" y="2776885"/>
            <a:ext cx="24900" cy="295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427"/>
          <p:cNvCxnSpPr/>
          <p:nvPr/>
        </p:nvCxnSpPr>
        <p:spPr>
          <a:xfrm>
            <a:off x="5404223" y="3634790"/>
            <a:ext cx="2324700" cy="199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428"/>
          <p:cNvSpPr txBox="1"/>
          <p:nvPr/>
        </p:nvSpPr>
        <p:spPr>
          <a:xfrm>
            <a:off x="1017914" y="30698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5" name="Shape 429"/>
          <p:cNvSpPr txBox="1"/>
          <p:nvPr/>
        </p:nvSpPr>
        <p:spPr>
          <a:xfrm>
            <a:off x="1035531" y="35841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6" name="Shape 430"/>
          <p:cNvCxnSpPr/>
          <p:nvPr/>
        </p:nvCxnSpPr>
        <p:spPr>
          <a:xfrm flipH="1">
            <a:off x="5380523" y="4113077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" name="Shape 431"/>
          <p:cNvCxnSpPr/>
          <p:nvPr/>
        </p:nvCxnSpPr>
        <p:spPr>
          <a:xfrm flipH="1">
            <a:off x="1279631" y="372881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432"/>
          <p:cNvCxnSpPr/>
          <p:nvPr/>
        </p:nvCxnSpPr>
        <p:spPr>
          <a:xfrm flipH="1">
            <a:off x="5419623" y="2803540"/>
            <a:ext cx="2299800" cy="438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433"/>
          <p:cNvCxnSpPr/>
          <p:nvPr/>
        </p:nvCxnSpPr>
        <p:spPr>
          <a:xfrm flipH="1">
            <a:off x="3574831" y="2852040"/>
            <a:ext cx="1869900" cy="330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0" name="Shape 434"/>
          <p:cNvCxnSpPr/>
          <p:nvPr/>
        </p:nvCxnSpPr>
        <p:spPr>
          <a:xfrm flipH="1">
            <a:off x="1275181" y="288534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435"/>
          <p:cNvCxnSpPr/>
          <p:nvPr/>
        </p:nvCxnSpPr>
        <p:spPr>
          <a:xfrm>
            <a:off x="1245581" y="47568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2" name="Shape 436"/>
          <p:cNvCxnSpPr/>
          <p:nvPr/>
        </p:nvCxnSpPr>
        <p:spPr>
          <a:xfrm>
            <a:off x="5396385" y="4923846"/>
            <a:ext cx="2359200" cy="11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437"/>
          <p:cNvCxnSpPr/>
          <p:nvPr/>
        </p:nvCxnSpPr>
        <p:spPr>
          <a:xfrm>
            <a:off x="1278242" y="305499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438"/>
          <p:cNvCxnSpPr/>
          <p:nvPr/>
        </p:nvCxnSpPr>
        <p:spPr>
          <a:xfrm flipH="1">
            <a:off x="1293256" y="4945265"/>
            <a:ext cx="2277300" cy="107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5" name="Shape 439"/>
          <p:cNvSpPr txBox="1"/>
          <p:nvPr/>
        </p:nvSpPr>
        <p:spPr>
          <a:xfrm>
            <a:off x="7269897" y="2107025"/>
            <a:ext cx="1713452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MOBILE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6" name="Shape 440"/>
          <p:cNvSpPr txBox="1"/>
          <p:nvPr/>
        </p:nvSpPr>
        <p:spPr>
          <a:xfrm>
            <a:off x="7787473" y="35668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27" name="Shape 441"/>
          <p:cNvSpPr txBox="1"/>
          <p:nvPr/>
        </p:nvSpPr>
        <p:spPr>
          <a:xfrm>
            <a:off x="7791448" y="409021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28" name="Shape 442"/>
          <p:cNvSpPr txBox="1"/>
          <p:nvPr/>
        </p:nvSpPr>
        <p:spPr>
          <a:xfrm>
            <a:off x="1284031" y="440859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Nonce-AX</a:t>
            </a:r>
          </a:p>
        </p:txBody>
      </p:sp>
      <p:sp>
        <p:nvSpPr>
          <p:cNvPr id="29" name="Shape 443"/>
          <p:cNvSpPr txBox="1"/>
          <p:nvPr/>
        </p:nvSpPr>
        <p:spPr>
          <a:xfrm>
            <a:off x="5460373" y="4611065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30" name="Shape 444"/>
          <p:cNvCxnSpPr/>
          <p:nvPr/>
        </p:nvCxnSpPr>
        <p:spPr>
          <a:xfrm>
            <a:off x="3569392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1" name="Shape 445"/>
          <p:cNvCxnSpPr/>
          <p:nvPr/>
        </p:nvCxnSpPr>
        <p:spPr>
          <a:xfrm>
            <a:off x="5419317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2" name="Shape 446"/>
          <p:cNvSpPr txBox="1"/>
          <p:nvPr/>
        </p:nvSpPr>
        <p:spPr>
          <a:xfrm>
            <a:off x="6228773" y="2471100"/>
            <a:ext cx="1088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33" name="Shape 447"/>
          <p:cNvSpPr txBox="1"/>
          <p:nvPr/>
        </p:nvSpPr>
        <p:spPr>
          <a:xfrm>
            <a:off x="1284031" y="3124190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34" name="Shape 448"/>
          <p:cNvSpPr txBox="1"/>
          <p:nvPr/>
        </p:nvSpPr>
        <p:spPr>
          <a:xfrm>
            <a:off x="5821471" y="3855365"/>
            <a:ext cx="1428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Ack + Nonce-B</a:t>
            </a:r>
          </a:p>
        </p:txBody>
      </p:sp>
      <p:sp>
        <p:nvSpPr>
          <p:cNvPr id="35" name="Shape 449"/>
          <p:cNvSpPr txBox="1"/>
          <p:nvPr/>
        </p:nvSpPr>
        <p:spPr>
          <a:xfrm>
            <a:off x="5012222" y="3123933"/>
            <a:ext cx="407400" cy="36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36" name="Shape 450"/>
          <p:cNvCxnSpPr/>
          <p:nvPr/>
        </p:nvCxnSpPr>
        <p:spPr>
          <a:xfrm>
            <a:off x="5408522" y="321997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" name="Shape 451"/>
          <p:cNvCxnSpPr/>
          <p:nvPr/>
        </p:nvCxnSpPr>
        <p:spPr>
          <a:xfrm>
            <a:off x="3592481" y="3144035"/>
            <a:ext cx="1843800" cy="7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38" name="Shape 452"/>
          <p:cNvSpPr txBox="1"/>
          <p:nvPr/>
        </p:nvSpPr>
        <p:spPr>
          <a:xfrm>
            <a:off x="4419600" y="4020749"/>
            <a:ext cx="985949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 </a:t>
            </a:r>
            <a:r>
              <a:rPr lang="en-US" sz="1400" dirty="0" smtClean="0">
                <a:solidFill>
                  <a:schemeClr val="accent4"/>
                </a:solidFill>
              </a:rPr>
              <a:t>ignored </a:t>
            </a:r>
            <a:r>
              <a:rPr lang="en" sz="1400" dirty="0" smtClean="0">
                <a:solidFill>
                  <a:schemeClr val="accent4"/>
                </a:solidFill>
              </a:rPr>
              <a:t>t</a:t>
            </a:r>
            <a:r>
              <a:rPr lang="en" sz="1400" baseline="-25000" dirty="0" smtClean="0">
                <a:solidFill>
                  <a:schemeClr val="accent4"/>
                </a:solidFill>
              </a:rPr>
              <a:t>4</a:t>
            </a:r>
            <a:r>
              <a:rPr lang="en" sz="1400" dirty="0">
                <a:solidFill>
                  <a:schemeClr val="accent4"/>
                </a:solidFill>
              </a:rPr>
              <a:t>’</a:t>
            </a:r>
          </a:p>
        </p:txBody>
      </p:sp>
      <p:sp>
        <p:nvSpPr>
          <p:cNvPr id="39" name="Shape 453"/>
          <p:cNvSpPr txBox="1"/>
          <p:nvPr/>
        </p:nvSpPr>
        <p:spPr>
          <a:xfrm>
            <a:off x="3554856" y="3517340"/>
            <a:ext cx="13719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  <a:r>
              <a:rPr lang="en" sz="1400">
                <a:solidFill>
                  <a:schemeClr val="accent4"/>
                </a:solidFill>
              </a:rPr>
              <a:t>’ generated</a:t>
            </a:r>
          </a:p>
        </p:txBody>
      </p:sp>
      <p:sp>
        <p:nvSpPr>
          <p:cNvPr id="40" name="Shape 454"/>
          <p:cNvSpPr txBox="1"/>
          <p:nvPr/>
        </p:nvSpPr>
        <p:spPr>
          <a:xfrm>
            <a:off x="3502381" y="31131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45" name="Shape 459"/>
          <p:cNvCxnSpPr/>
          <p:nvPr/>
        </p:nvCxnSpPr>
        <p:spPr>
          <a:xfrm>
            <a:off x="3547573" y="4826915"/>
            <a:ext cx="1812600" cy="112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6" name="Shape 460"/>
          <p:cNvCxnSpPr/>
          <p:nvPr/>
        </p:nvCxnSpPr>
        <p:spPr>
          <a:xfrm>
            <a:off x="3582309" y="3488049"/>
            <a:ext cx="1854000" cy="141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7" name="Shape 461"/>
          <p:cNvCxnSpPr/>
          <p:nvPr/>
        </p:nvCxnSpPr>
        <p:spPr>
          <a:xfrm flipH="1">
            <a:off x="5398786" y="5211690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8" name="Shape 462"/>
          <p:cNvSpPr txBox="1"/>
          <p:nvPr/>
        </p:nvSpPr>
        <p:spPr>
          <a:xfrm>
            <a:off x="6122973" y="2890590"/>
            <a:ext cx="137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FTM_Req_Ack</a:t>
            </a:r>
          </a:p>
        </p:txBody>
      </p:sp>
      <p:sp>
        <p:nvSpPr>
          <p:cNvPr id="49" name="Shape 463"/>
          <p:cNvSpPr txBox="1"/>
          <p:nvPr/>
        </p:nvSpPr>
        <p:spPr>
          <a:xfrm>
            <a:off x="1989981" y="3459590"/>
            <a:ext cx="1474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accent4"/>
                </a:solidFill>
              </a:rPr>
              <a:t>(</a:t>
            </a:r>
            <a:r>
              <a:rPr lang="en" sz="1400" dirty="0" err="1" smtClean="0">
                <a:solidFill>
                  <a:schemeClr val="accent4"/>
                </a:solidFill>
              </a:rPr>
              <a:t>Ack</a:t>
            </a:r>
            <a:r>
              <a:rPr lang="en" sz="1400" dirty="0" smtClean="0">
                <a:solidFill>
                  <a:schemeClr val="accent4"/>
                </a:solidFill>
              </a:rPr>
              <a:t> </a:t>
            </a:r>
            <a:r>
              <a:rPr lang="en" sz="1400" dirty="0">
                <a:solidFill>
                  <a:schemeClr val="accent4"/>
                </a:solidFill>
              </a:rPr>
              <a:t>+ </a:t>
            </a:r>
            <a:r>
              <a:rPr lang="en" sz="1400" dirty="0" smtClean="0">
                <a:solidFill>
                  <a:schemeClr val="accent4"/>
                </a:solidFill>
              </a:rPr>
              <a:t>Nonce-X</a:t>
            </a:r>
            <a:r>
              <a:rPr lang="en-US" sz="1400" dirty="0" smtClean="0">
                <a:solidFill>
                  <a:schemeClr val="accent4"/>
                </a:solidFill>
              </a:rPr>
              <a:t>)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50" name="Shape 465"/>
          <p:cNvSpPr txBox="1"/>
          <p:nvPr/>
        </p:nvSpPr>
        <p:spPr>
          <a:xfrm>
            <a:off x="84453" y="4765115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1" name="Shape 466"/>
          <p:cNvSpPr txBox="1"/>
          <p:nvPr/>
        </p:nvSpPr>
        <p:spPr>
          <a:xfrm>
            <a:off x="5956223" y="3399324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53" name="Shape 468"/>
          <p:cNvSpPr txBox="1"/>
          <p:nvPr/>
        </p:nvSpPr>
        <p:spPr>
          <a:xfrm>
            <a:off x="7864800" y="4733670"/>
            <a:ext cx="1203000" cy="1037431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4" name="Shape 469"/>
          <p:cNvSpPr txBox="1"/>
          <p:nvPr/>
        </p:nvSpPr>
        <p:spPr>
          <a:xfrm>
            <a:off x="-24660" y="2108569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l" rtl="0">
              <a:spcBef>
                <a:spcPts val="0"/>
              </a:spcBef>
              <a:buNone/>
            </a:pP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5" name="Shape 471"/>
          <p:cNvSpPr/>
          <p:nvPr/>
        </p:nvSpPr>
        <p:spPr>
          <a:xfrm>
            <a:off x="457150" y="4203665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56" name="Shape 472"/>
          <p:cNvSpPr/>
          <p:nvPr/>
        </p:nvSpPr>
        <p:spPr>
          <a:xfrm>
            <a:off x="8264810" y="41583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9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84"/>
          <p:cNvSpPr txBox="1">
            <a:spLocks/>
          </p:cNvSpPr>
          <p:nvPr/>
        </p:nvSpPr>
        <p:spPr bwMode="auto">
          <a:xfrm>
            <a:off x="531035" y="1751013"/>
            <a:ext cx="8080342" cy="434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0">
              <a:spcBef>
                <a:spcPts val="0"/>
              </a:spcBef>
              <a:spcAft>
                <a:spcPts val="0"/>
              </a:spcAft>
            </a:pPr>
            <a:r>
              <a:rPr lang="en-US" kern="0" dirty="0" smtClean="0"/>
              <a:t>If encryption is not supported in the FTM negotiation</a:t>
            </a:r>
            <a:br>
              <a:rPr lang="en-US" kern="0" dirty="0" smtClean="0"/>
            </a:br>
            <a:r>
              <a:rPr lang="en-US" kern="0" dirty="0" smtClean="0"/>
              <a:t>- because of silicon complexity </a:t>
            </a:r>
            <a:br>
              <a:rPr lang="en-US" kern="0" dirty="0" smtClean="0"/>
            </a:br>
            <a:r>
              <a:rPr lang="en-US" kern="0" dirty="0" smtClean="0"/>
              <a:t>- because of interaction time</a:t>
            </a:r>
            <a:br>
              <a:rPr lang="en-US" kern="0" dirty="0" smtClean="0"/>
            </a:br>
            <a:r>
              <a:rPr lang="en-US" kern="0" dirty="0" smtClean="0"/>
              <a:t>- because of power consumption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Then range integrity can still be obtained by making the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 2 </a:t>
            </a:r>
            <a:r>
              <a:rPr lang="en-US" kern="0" dirty="0" err="1" smtClean="0"/>
              <a:t>nonces</a:t>
            </a:r>
            <a:r>
              <a:rPr lang="en-US" kern="0" dirty="0" smtClean="0"/>
              <a:t> + (t4-t1) accessible to the App layer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  At the expense of having the range data overheard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[which may not be a problem in many use cases].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0260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533400" y="2213717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kern="0" dirty="0" smtClean="0"/>
              <a:t>11az</a:t>
            </a:r>
            <a:r>
              <a:rPr lang="en" sz="2800" kern="0" dirty="0" smtClean="0"/>
              <a:t> </a:t>
            </a:r>
            <a:r>
              <a:rPr lang="en" sz="2800" kern="0" dirty="0" smtClean="0"/>
              <a:t>should include </a:t>
            </a:r>
            <a:r>
              <a:rPr lang="en-US" sz="2800" kern="0" dirty="0" smtClean="0"/>
              <a:t>text in the FRD with the goal of ensuring </a:t>
            </a:r>
            <a:r>
              <a:rPr lang="en-US" sz="2800" kern="0" dirty="0" smtClean="0"/>
              <a:t>relay </a:t>
            </a:r>
            <a:r>
              <a:rPr lang="en" sz="2800" kern="0" dirty="0" smtClean="0"/>
              <a:t>attacks </a:t>
            </a:r>
            <a:r>
              <a:rPr lang="en-US" sz="2800" kern="0" dirty="0" smtClean="0"/>
              <a:t>can be defeated </a:t>
            </a:r>
            <a:r>
              <a:rPr lang="en" sz="2800" kern="0" dirty="0" smtClean="0"/>
              <a:t>between pairs of both associated and unassociated stations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       N:         A: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88249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7" name="Shape 509"/>
          <p:cNvSpPr txBox="1">
            <a:spLocks/>
          </p:cNvSpPr>
          <p:nvPr/>
        </p:nvSpPr>
        <p:spPr bwMode="auto">
          <a:xfrm>
            <a:off x="457575" y="1841178"/>
            <a:ext cx="8303462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11-16-1498r1 </a:t>
            </a:r>
            <a:r>
              <a:rPr lang="en-US" dirty="0">
                <a:solidFill>
                  <a:schemeClr val="tx1"/>
                </a:solidFill>
              </a:rPr>
              <a:t>(Qi Wang et al., Broadcom)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Security in Associated and Un-associated 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States”</a:t>
            </a:r>
            <a:b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dirty="0" smtClean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11-16-1508r0 </a:t>
            </a:r>
            <a:r>
              <a:rPr lang="en-US" dirty="0">
                <a:solidFill>
                  <a:schemeClr val="tx1"/>
                </a:solidFill>
              </a:rPr>
              <a:t>(Naveen </a:t>
            </a:r>
            <a:r>
              <a:rPr lang="en-US" dirty="0" err="1">
                <a:solidFill>
                  <a:schemeClr val="tx1"/>
                </a:solidFill>
              </a:rPr>
              <a:t>Kakani</a:t>
            </a:r>
            <a:r>
              <a:rPr lang="en-US" dirty="0">
                <a:solidFill>
                  <a:schemeClr val="tx1"/>
                </a:solidFill>
              </a:rPr>
              <a:t> et al., Qualcomm)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</a:t>
            </a:r>
            <a:r>
              <a:rPr lang="en-GB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Frame Exchange 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Authentication”</a:t>
            </a:r>
            <a:b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</a:b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" kern="0" dirty="0" smtClean="0"/>
              <a:t>Radio attack lets hackers steal 24 different car models</a:t>
            </a:r>
            <a:r>
              <a:rPr lang="en-US" kern="0" dirty="0"/>
              <a:t/>
            </a:r>
            <a:br>
              <a:rPr lang="en-US" kern="0" dirty="0"/>
            </a:br>
            <a:endParaRPr lang="en" kern="0" dirty="0" smtClean="0"/>
          </a:p>
          <a:p>
            <a:pPr marL="0" algn="ctr">
              <a:spcBef>
                <a:spcPts val="0"/>
              </a:spcBef>
            </a:pP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https://</a:t>
            </a:r>
            <a:r>
              <a:rPr lang="en" sz="2000" b="0" u="sng" kern="0" dirty="0" err="1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www.wired.com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/2016/03/study-finds-24-car-models-open-unlocking-ignition-hack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</a:t>
            </a:r>
            <a:endParaRPr lang="en-US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algn="ctr">
              <a:spcBef>
                <a:spcPts val="0"/>
              </a:spcBef>
            </a:pPr>
            <a:endParaRPr lang="en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9" name="Shape 138"/>
          <p:cNvSpPr txBox="1">
            <a:spLocks/>
          </p:cNvSpPr>
          <p:nvPr/>
        </p:nvSpPr>
        <p:spPr bwMode="auto">
          <a:xfrm>
            <a:off x="685800" y="1981200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The relay threat model occurs when two attackers collaborate to fake the distance between two stations, making them appear closer than they really are. </a:t>
            </a:r>
            <a:r>
              <a:rPr lang="en" kern="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11</a:t>
            </a:r>
            <a:r>
              <a:rPr lang="en" kern="0" dirty="0" err="1" smtClean="0"/>
              <a:t>az</a:t>
            </a:r>
            <a:r>
              <a:rPr lang="en" kern="0" dirty="0" smtClean="0"/>
              <a:t> should be resilient to a relay attack in both associated and unassociated modes.</a:t>
            </a: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Shape 149"/>
          <p:cNvSpPr txBox="1">
            <a:spLocks/>
          </p:cNvSpPr>
          <p:nvPr/>
        </p:nvSpPr>
        <p:spPr bwMode="auto">
          <a:xfrm>
            <a:off x="685800" y="1799210"/>
            <a:ext cx="7770900" cy="9183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2" indent="-341312">
              <a:spcBef>
                <a:spcPts val="0"/>
              </a:spcBef>
              <a:spcAft>
                <a:spcPts val="0"/>
              </a:spcAft>
              <a:buSzPct val="133333"/>
              <a:buFont typeface="Times New Roman"/>
              <a:buChar char="•"/>
            </a:pPr>
            <a:r>
              <a:rPr lang="en" kern="0" smtClean="0"/>
              <a:t>Wireless Relay Attacks have been used  to defeat wireless car locks and pose a real threat to property </a:t>
            </a:r>
            <a:endParaRPr lang="en" kern="0" dirty="0"/>
          </a:p>
        </p:txBody>
      </p:sp>
      <p:pic>
        <p:nvPicPr>
          <p:cNvPr id="1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163560" y="3924301"/>
            <a:ext cx="1600199" cy="8000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52"/>
          <p:cNvSpPr txBox="1"/>
          <p:nvPr/>
        </p:nvSpPr>
        <p:spPr>
          <a:xfrm>
            <a:off x="809806" y="5622184"/>
            <a:ext cx="7599000" cy="5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https://www.wired.com/2016/03/study-finds-24-car-models-open-unlocking-ignition-hack</a:t>
            </a:r>
            <a:r>
              <a:rPr lang="en" u="sng" dirty="0">
                <a:solidFill>
                  <a:srgbClr val="263238"/>
                </a:solidFill>
              </a:rPr>
              <a:t>/</a:t>
            </a:r>
            <a:endParaRPr lang="en" u="sng" dirty="0">
              <a:solidFill>
                <a:srgbClr val="263238"/>
              </a:solidFill>
              <a:hlinkClick r:id="rId4"/>
            </a:endParaRPr>
          </a:p>
        </p:txBody>
      </p:sp>
      <p:cxnSp>
        <p:nvCxnSpPr>
          <p:cNvPr id="20" name="Shape 160"/>
          <p:cNvCxnSpPr/>
          <p:nvPr/>
        </p:nvCxnSpPr>
        <p:spPr>
          <a:xfrm>
            <a:off x="3532050" y="4646391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1" name="Shape 161"/>
          <p:cNvSpPr txBox="1"/>
          <p:nvPr/>
        </p:nvSpPr>
        <p:spPr>
          <a:xfrm>
            <a:off x="3559952" y="4786584"/>
            <a:ext cx="2440321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Bridging the gap</a:t>
            </a:r>
          </a:p>
        </p:txBody>
      </p:sp>
      <p:sp>
        <p:nvSpPr>
          <p:cNvPr id="23" name="Shape 162"/>
          <p:cNvSpPr txBox="1"/>
          <p:nvPr/>
        </p:nvSpPr>
        <p:spPr>
          <a:xfrm>
            <a:off x="1936150" y="2911448"/>
            <a:ext cx="2398136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tx1"/>
                </a:solidFill>
              </a:rPr>
              <a:t>Attacker Box 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Near Owner</a:t>
            </a:r>
          </a:p>
        </p:txBody>
      </p:sp>
      <p:sp>
        <p:nvSpPr>
          <p:cNvPr id="24" name="Shape 163"/>
          <p:cNvSpPr txBox="1"/>
          <p:nvPr/>
        </p:nvSpPr>
        <p:spPr>
          <a:xfrm>
            <a:off x="4655772" y="2946856"/>
            <a:ext cx="2507788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Near Car</a:t>
            </a:r>
          </a:p>
        </p:txBody>
      </p:sp>
      <p:pic>
        <p:nvPicPr>
          <p:cNvPr id="22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7163560" y="3879174"/>
            <a:ext cx="1600199" cy="80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1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3380" y="3434661"/>
            <a:ext cx="754049" cy="1503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1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1293737" y="3966066"/>
            <a:ext cx="528625" cy="44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15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65934" y="3985274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15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29984" y="3935599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15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37775" y="4113234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1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33575" y="4191509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15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400000">
            <a:off x="3577814" y="4035430"/>
            <a:ext cx="464799" cy="3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15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5400000" flipH="1">
            <a:off x="4912619" y="4059056"/>
            <a:ext cx="527199" cy="440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Shape 160"/>
          <p:cNvCxnSpPr/>
          <p:nvPr/>
        </p:nvCxnSpPr>
        <p:spPr>
          <a:xfrm>
            <a:off x="3541800" y="4656000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Mitigating Relay Attacks</a:t>
            </a:r>
            <a:endParaRPr lang="en-GB" dirty="0"/>
          </a:p>
        </p:txBody>
      </p:sp>
      <p:sp>
        <p:nvSpPr>
          <p:cNvPr id="8" name="Shape 188"/>
          <p:cNvSpPr txBox="1">
            <a:spLocks/>
          </p:cNvSpPr>
          <p:nvPr/>
        </p:nvSpPr>
        <p:spPr bwMode="auto">
          <a:xfrm>
            <a:off x="685800" y="2215474"/>
            <a:ext cx="7770900" cy="342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Using range and location can be a good defense against relay attacks, assuming that the range/location of each party can be validated.</a:t>
            </a:r>
            <a:endParaRPr lang="en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931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Applications using RTT range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" dirty="0" smtClean="0"/>
              <a:t>secure </a:t>
            </a:r>
            <a:r>
              <a:rPr lang="en" dirty="0"/>
              <a:t>operation</a:t>
            </a:r>
            <a:endParaRPr lang="en-GB" dirty="0"/>
          </a:p>
        </p:txBody>
      </p:sp>
      <p:sp>
        <p:nvSpPr>
          <p:cNvPr id="8" name="Shape 175"/>
          <p:cNvSpPr txBox="1">
            <a:spLocks/>
          </p:cNvSpPr>
          <p:nvPr/>
        </p:nvSpPr>
        <p:spPr bwMode="auto">
          <a:xfrm>
            <a:off x="456300" y="2362200"/>
            <a:ext cx="8535300" cy="343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Associated (or prior shared key</a:t>
            </a:r>
            <a:r>
              <a:rPr lang="en-US" kern="0" dirty="0" smtClean="0"/>
              <a:t>s</a:t>
            </a:r>
            <a:r>
              <a:rPr lang="en" kern="0" dirty="0" smtClean="0"/>
              <a:t>)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Building door locks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Car door locks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Document access (</a:t>
            </a:r>
            <a:r>
              <a:rPr lang="en" kern="0" dirty="0" err="1" smtClean="0">
                <a:solidFill>
                  <a:schemeClr val="dk1"/>
                </a:solidFill>
              </a:rPr>
              <a:t>e.g</a:t>
            </a:r>
            <a:r>
              <a:rPr lang="en-US" kern="0" dirty="0" smtClean="0">
                <a:solidFill>
                  <a:schemeClr val="dk1"/>
                </a:solidFill>
              </a:rPr>
              <a:t>.</a:t>
            </a:r>
            <a:r>
              <a:rPr lang="en" kern="0" dirty="0" smtClean="0">
                <a:solidFill>
                  <a:schemeClr val="dk1"/>
                </a:solidFill>
              </a:rPr>
              <a:t> only at work)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Cloud Service Access (e.g. only within home)</a:t>
            </a:r>
            <a:br>
              <a:rPr lang="en" kern="0" dirty="0" smtClean="0">
                <a:solidFill>
                  <a:schemeClr val="dk1"/>
                </a:solidFill>
              </a:rPr>
            </a:br>
            <a:endParaRPr lang="en" kern="0" dirty="0" smtClean="0">
              <a:solidFill>
                <a:schemeClr val="dk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" kern="0" dirty="0" smtClean="0"/>
              <a:t>Unassociated</a:t>
            </a:r>
            <a:r>
              <a:rPr lang="en-US" kern="0" dirty="0" smtClean="0"/>
              <a:t> (no prior shared keys)</a:t>
            </a:r>
            <a:endParaRPr lang="en" kern="0" dirty="0" smtClean="0"/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kern="0" dirty="0">
                <a:solidFill>
                  <a:srgbClr val="38761D"/>
                </a:solidFill>
              </a:rPr>
              <a:t>C</a:t>
            </a:r>
            <a:r>
              <a:rPr lang="en" kern="0" dirty="0" err="1" smtClean="0">
                <a:solidFill>
                  <a:srgbClr val="38761D"/>
                </a:solidFill>
              </a:rPr>
              <a:t>ontrol</a:t>
            </a:r>
            <a:r>
              <a:rPr lang="en" kern="0" dirty="0" smtClean="0">
                <a:solidFill>
                  <a:srgbClr val="38761D"/>
                </a:solidFill>
              </a:rPr>
              <a:t> of a public </a:t>
            </a:r>
            <a:r>
              <a:rPr lang="en-US" kern="0" dirty="0" err="1" smtClean="0">
                <a:solidFill>
                  <a:srgbClr val="38761D"/>
                </a:solidFill>
              </a:rPr>
              <a:t>IoT</a:t>
            </a:r>
            <a:r>
              <a:rPr lang="en-US" kern="0" dirty="0" smtClean="0">
                <a:solidFill>
                  <a:srgbClr val="38761D"/>
                </a:solidFill>
              </a:rPr>
              <a:t> </a:t>
            </a:r>
            <a:r>
              <a:rPr lang="en" kern="0" dirty="0" smtClean="0">
                <a:solidFill>
                  <a:srgbClr val="38761D"/>
                </a:solidFill>
              </a:rPr>
              <a:t>device with a wireless token</a:t>
            </a:r>
            <a:endParaRPr lang="en" kern="0" dirty="0"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Ranging in 11mc</a:t>
            </a:r>
            <a:endParaRPr lang="en-GB" dirty="0"/>
          </a:p>
        </p:txBody>
      </p:sp>
      <p:cxnSp>
        <p:nvCxnSpPr>
          <p:cNvPr id="8" name="Shape 200"/>
          <p:cNvCxnSpPr/>
          <p:nvPr/>
        </p:nvCxnSpPr>
        <p:spPr>
          <a:xfrm flipH="1">
            <a:off x="1650100" y="2623775"/>
            <a:ext cx="2072" cy="347222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201"/>
          <p:cNvCxnSpPr/>
          <p:nvPr/>
        </p:nvCxnSpPr>
        <p:spPr>
          <a:xfrm>
            <a:off x="4936775" y="2623800"/>
            <a:ext cx="14853" cy="339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202"/>
          <p:cNvCxnSpPr/>
          <p:nvPr/>
        </p:nvCxnSpPr>
        <p:spPr>
          <a:xfrm flipH="1">
            <a:off x="1658350" y="2855650"/>
            <a:ext cx="3287100" cy="28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" name="Shape 203"/>
          <p:cNvCxnSpPr/>
          <p:nvPr/>
        </p:nvCxnSpPr>
        <p:spPr>
          <a:xfrm>
            <a:off x="1668100" y="32758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04"/>
          <p:cNvCxnSpPr/>
          <p:nvPr/>
        </p:nvCxnSpPr>
        <p:spPr>
          <a:xfrm>
            <a:off x="1668100" y="37330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205"/>
          <p:cNvCxnSpPr/>
          <p:nvPr/>
        </p:nvCxnSpPr>
        <p:spPr>
          <a:xfrm flipH="1">
            <a:off x="1630425" y="4399325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206"/>
          <p:cNvSpPr txBox="1"/>
          <p:nvPr/>
        </p:nvSpPr>
        <p:spPr>
          <a:xfrm>
            <a:off x="2699820" y="2451935"/>
            <a:ext cx="1561381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FTM_Req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15" name="Shape 207"/>
          <p:cNvSpPr txBox="1"/>
          <p:nvPr/>
        </p:nvSpPr>
        <p:spPr>
          <a:xfrm>
            <a:off x="1745635" y="3324310"/>
            <a:ext cx="11060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</a:t>
            </a:r>
          </a:p>
        </p:txBody>
      </p:sp>
      <p:sp>
        <p:nvSpPr>
          <p:cNvPr id="16" name="Shape 208"/>
          <p:cNvSpPr txBox="1"/>
          <p:nvPr/>
        </p:nvSpPr>
        <p:spPr>
          <a:xfrm>
            <a:off x="2816188" y="489720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FTM(t</a:t>
            </a:r>
            <a:r>
              <a:rPr lang="en" baseline="-25000">
                <a:solidFill>
                  <a:schemeClr val="tx2"/>
                </a:solidFill>
              </a:rPr>
              <a:t>4</a:t>
            </a:r>
            <a:r>
              <a:rPr lang="en">
                <a:solidFill>
                  <a:schemeClr val="tx2"/>
                </a:solidFill>
              </a:rPr>
              <a:t>- t</a:t>
            </a:r>
            <a:r>
              <a:rPr lang="en" baseline="-25000">
                <a:solidFill>
                  <a:schemeClr val="tx2"/>
                </a:solidFill>
              </a:rPr>
              <a:t>1</a:t>
            </a:r>
            <a:r>
              <a:rPr lang="en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" name="Shape 209"/>
          <p:cNvSpPr txBox="1"/>
          <p:nvPr/>
        </p:nvSpPr>
        <p:spPr>
          <a:xfrm>
            <a:off x="517637" y="1919464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18" name="Shape 210"/>
          <p:cNvSpPr txBox="1"/>
          <p:nvPr/>
        </p:nvSpPr>
        <p:spPr>
          <a:xfrm>
            <a:off x="4038600" y="1905000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  <p:cxnSp>
        <p:nvCxnSpPr>
          <p:cNvPr id="19" name="Shape 211"/>
          <p:cNvCxnSpPr/>
          <p:nvPr/>
        </p:nvCxnSpPr>
        <p:spPr>
          <a:xfrm>
            <a:off x="1668100" y="5181962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" name="Shape 212"/>
          <p:cNvSpPr txBox="1"/>
          <p:nvPr/>
        </p:nvSpPr>
        <p:spPr>
          <a:xfrm>
            <a:off x="1717456" y="4136825"/>
            <a:ext cx="88355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1" name="Shape 213"/>
          <p:cNvSpPr txBox="1"/>
          <p:nvPr/>
        </p:nvSpPr>
        <p:spPr>
          <a:xfrm>
            <a:off x="1597999" y="5466479"/>
            <a:ext cx="89057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2" name="Shape 214"/>
          <p:cNvSpPr txBox="1"/>
          <p:nvPr/>
        </p:nvSpPr>
        <p:spPr>
          <a:xfrm>
            <a:off x="1143000" y="33724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3" name="Shape 215"/>
          <p:cNvSpPr txBox="1"/>
          <p:nvPr/>
        </p:nvSpPr>
        <p:spPr>
          <a:xfrm>
            <a:off x="5043025" y="37338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4" name="Shape 216"/>
          <p:cNvSpPr txBox="1"/>
          <p:nvPr/>
        </p:nvSpPr>
        <p:spPr>
          <a:xfrm>
            <a:off x="5029200" y="41987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5" name="Shape 217"/>
          <p:cNvSpPr txBox="1"/>
          <p:nvPr/>
        </p:nvSpPr>
        <p:spPr>
          <a:xfrm>
            <a:off x="1143000" y="44690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6" name="Shape 218"/>
          <p:cNvSpPr txBox="1"/>
          <p:nvPr/>
        </p:nvSpPr>
        <p:spPr>
          <a:xfrm>
            <a:off x="4171005" y="3055846"/>
            <a:ext cx="9611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8" name="Shape 220"/>
          <p:cNvSpPr txBox="1"/>
          <p:nvPr/>
        </p:nvSpPr>
        <p:spPr>
          <a:xfrm>
            <a:off x="5661900" y="3549027"/>
            <a:ext cx="3416100" cy="60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Distance (d) can be used to verify a condition:   </a:t>
            </a:r>
            <a:endParaRPr lang="en-US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chemeClr val="tx2"/>
                </a:solidFill>
              </a:rPr>
              <a:t>d </a:t>
            </a:r>
            <a:r>
              <a:rPr lang="en" dirty="0">
                <a:solidFill>
                  <a:schemeClr val="tx2"/>
                </a:solidFill>
              </a:rPr>
              <a:t>&lt; [opening criterion],</a:t>
            </a: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But ONLY if you can trust it.</a:t>
            </a:r>
          </a:p>
        </p:txBody>
      </p:sp>
      <p:cxnSp>
        <p:nvCxnSpPr>
          <p:cNvPr id="29" name="Shape 221"/>
          <p:cNvCxnSpPr/>
          <p:nvPr/>
        </p:nvCxnSpPr>
        <p:spPr>
          <a:xfrm flipH="1">
            <a:off x="1650100" y="5650650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30" name="Shape 219" descr="Screenshot from 2015-06-16 13:09:4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1444" y="2301226"/>
            <a:ext cx="2802240" cy="110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#1:  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6858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695400" y="437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66900" y="43369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243"/>
          <p:cNvCxnSpPr/>
          <p:nvPr/>
        </p:nvCxnSpPr>
        <p:spPr>
          <a:xfrm flipH="1">
            <a:off x="3447662" y="4430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5300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1672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43562" y="5334000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098925" y="391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53310" y="476343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184975" y="4956553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FAKE 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110948" y="4200622"/>
            <a:ext cx="74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Ack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5906674" y="4738263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8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49" name="Shape 255"/>
          <p:cNvSpPr txBox="1"/>
          <p:nvPr/>
        </p:nvSpPr>
        <p:spPr>
          <a:xfrm>
            <a:off x="3426678" y="3998381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0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1" name="Shape 314"/>
          <p:cNvSpPr txBox="1"/>
          <p:nvPr/>
        </p:nvSpPr>
        <p:spPr>
          <a:xfrm>
            <a:off x="5376308" y="4360543"/>
            <a:ext cx="443695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smtClean="0">
                <a:solidFill>
                  <a:schemeClr val="accent4"/>
                </a:solidFill>
              </a:rPr>
              <a:t>t</a:t>
            </a:r>
            <a:r>
              <a:rPr lang="en" sz="1800" baseline="-2500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sp>
        <p:nvSpPr>
          <p:cNvPr id="52" name="Shape 209"/>
          <p:cNvSpPr txBox="1"/>
          <p:nvPr/>
        </p:nvSpPr>
        <p:spPr>
          <a:xfrm>
            <a:off x="0" y="2101397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3" name="Shape 210"/>
          <p:cNvSpPr txBox="1"/>
          <p:nvPr/>
        </p:nvSpPr>
        <p:spPr>
          <a:xfrm>
            <a:off x="7264883" y="1961372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4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</a:t>
            </a:r>
            <a:r>
              <a:rPr lang="en" dirty="0" smtClean="0"/>
              <a:t>#</a:t>
            </a:r>
            <a:r>
              <a:rPr lang="en-US" dirty="0" smtClean="0"/>
              <a:t>2</a:t>
            </a:r>
            <a:r>
              <a:rPr lang="en" dirty="0" smtClean="0"/>
              <a:t>:  </a:t>
            </a:r>
            <a:r>
              <a:rPr lang="en" dirty="0"/>
              <a:t>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7620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735600" y="40386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70752" y="4336975"/>
            <a:ext cx="2313949" cy="226409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243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257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34325" y="5410453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109060" y="3804645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35628" y="4800600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332575" y="4966030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FTM</a:t>
            </a:r>
            <a:r>
              <a:rPr lang="en" sz="2000" dirty="0" smtClean="0">
                <a:solidFill>
                  <a:schemeClr val="accent4"/>
                </a:solidFill>
              </a:rPr>
              <a:t> </a:t>
            </a:r>
            <a:r>
              <a:rPr lang="en" sz="2000" dirty="0">
                <a:solidFill>
                  <a:schemeClr val="accent4"/>
                </a:solidFill>
              </a:rPr>
              <a:t>(t</a:t>
            </a:r>
            <a:r>
              <a:rPr lang="en" sz="2000" baseline="-25000" dirty="0">
                <a:solidFill>
                  <a:schemeClr val="accent4"/>
                </a:solidFill>
              </a:rPr>
              <a:t>4</a:t>
            </a:r>
            <a:r>
              <a:rPr lang="en" sz="2000" dirty="0">
                <a:solidFill>
                  <a:schemeClr val="accent4"/>
                </a:solidFill>
              </a:rPr>
              <a:t>- t</a:t>
            </a:r>
            <a:r>
              <a:rPr lang="en" sz="2000" baseline="-25000" dirty="0">
                <a:solidFill>
                  <a:schemeClr val="accent4"/>
                </a:solidFill>
              </a:rPr>
              <a:t>1</a:t>
            </a:r>
            <a:r>
              <a:rPr lang="en" sz="2000" dirty="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556116" y="3882687"/>
            <a:ext cx="1535793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FAKE (</a:t>
            </a:r>
            <a:r>
              <a:rPr lang="en" sz="2000" dirty="0" err="1" smtClean="0">
                <a:solidFill>
                  <a:schemeClr val="accent4"/>
                </a:solidFill>
              </a:rPr>
              <a:t>Ack</a:t>
            </a:r>
            <a:r>
              <a:rPr lang="en-US" sz="2000" dirty="0" smtClean="0">
                <a:solidFill>
                  <a:schemeClr val="accent4"/>
                </a:solidFill>
              </a:rPr>
              <a:t>)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1193184" y="3796512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6" name="Shape 272"/>
          <p:cNvSpPr txBox="1"/>
          <p:nvPr/>
        </p:nvSpPr>
        <p:spPr>
          <a:xfrm>
            <a:off x="3806765" y="6052500"/>
            <a:ext cx="18767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VALID_SIG</a:t>
            </a:r>
          </a:p>
        </p:txBody>
      </p:sp>
      <p:sp>
        <p:nvSpPr>
          <p:cNvPr id="48" name="Shape 314"/>
          <p:cNvSpPr txBox="1"/>
          <p:nvPr/>
        </p:nvSpPr>
        <p:spPr>
          <a:xfrm>
            <a:off x="4800600" y="4359557"/>
            <a:ext cx="113133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Ignore </a:t>
            </a:r>
            <a:r>
              <a:rPr lang="en" sz="1800" dirty="0" smtClean="0">
                <a:solidFill>
                  <a:schemeClr val="accent4"/>
                </a:solidFill>
              </a:rPr>
              <a:t>t</a:t>
            </a:r>
            <a:r>
              <a:rPr lang="en" sz="1800" baseline="-25000" dirty="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cxnSp>
        <p:nvCxnSpPr>
          <p:cNvPr id="50" name="Shape 238"/>
          <p:cNvCxnSpPr/>
          <p:nvPr/>
        </p:nvCxnSpPr>
        <p:spPr>
          <a:xfrm>
            <a:off x="3453529" y="533981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sp>
        <p:nvSpPr>
          <p:cNvPr id="51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2" name="Shape 255"/>
          <p:cNvSpPr txBox="1"/>
          <p:nvPr/>
        </p:nvSpPr>
        <p:spPr>
          <a:xfrm>
            <a:off x="3445706" y="3894769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3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6" name="Shape 209"/>
          <p:cNvSpPr txBox="1"/>
          <p:nvPr/>
        </p:nvSpPr>
        <p:spPr>
          <a:xfrm>
            <a:off x="-92616" y="2095050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7" name="Shape 210"/>
          <p:cNvSpPr txBox="1"/>
          <p:nvPr/>
        </p:nvSpPr>
        <p:spPr>
          <a:xfrm>
            <a:off x="7208220" y="1989461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63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Shape 339"/>
          <p:cNvSpPr txBox="1">
            <a:spLocks/>
          </p:cNvSpPr>
          <p:nvPr/>
        </p:nvSpPr>
        <p:spPr bwMode="auto">
          <a:xfrm>
            <a:off x="397638" y="2133600"/>
            <a:ext cx="81447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3000" kern="0" dirty="0" smtClean="0"/>
              <a:t>11az </a:t>
            </a:r>
            <a:r>
              <a:rPr lang="en" sz="3000" kern="0" dirty="0" smtClean="0"/>
              <a:t>Authentication can prevent a relay attack</a:t>
            </a:r>
            <a:endParaRPr lang="en-US" sz="30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3000" kern="0" dirty="0" smtClean="0"/>
              <a:t/>
            </a:r>
            <a:br>
              <a:rPr lang="en" sz="3000" kern="0" dirty="0" smtClean="0"/>
            </a:br>
            <a:r>
              <a:rPr lang="en" sz="3000" kern="0" dirty="0" smtClean="0"/>
              <a:t>  if…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SzPct val="25000"/>
            </a:pPr>
            <a:endParaRPr lang="en" sz="3000" kern="0" dirty="0" smtClean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each packet </a:t>
            </a:r>
            <a:r>
              <a:rPr lang="en-US" sz="3000" kern="0" dirty="0" smtClean="0"/>
              <a:t>is</a:t>
            </a:r>
            <a:r>
              <a:rPr lang="en" sz="3000" kern="0" dirty="0" smtClean="0"/>
              <a:t> authenticated </a:t>
            </a:r>
            <a:endParaRPr lang="en-US" sz="3000" kern="0" dirty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there is a shared symmetric key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copy</Template>
  <TotalTime>484</TotalTime>
  <Words>842</Words>
  <Application>Microsoft Macintosh PowerPoint</Application>
  <PresentationFormat>On-screen Show (4:3)</PresentationFormat>
  <Paragraphs>267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Intel Clear</vt:lpstr>
      <vt:lpstr>MS Gothic</vt:lpstr>
      <vt:lpstr>Times New Roman</vt:lpstr>
      <vt:lpstr>Arial</vt:lpstr>
      <vt:lpstr>Office Theme</vt:lpstr>
      <vt:lpstr>Relay Threat  Model for TGaz </vt:lpstr>
      <vt:lpstr>Abstract</vt:lpstr>
      <vt:lpstr>Background</vt:lpstr>
      <vt:lpstr>Mitigating Relay Attacks</vt:lpstr>
      <vt:lpstr>Applications using RTT range for  secure operation</vt:lpstr>
      <vt:lpstr>Ranging in 11mc</vt:lpstr>
      <vt:lpstr>Relay Attack #1:  Faking a Range in 11mc</vt:lpstr>
      <vt:lpstr>Relay Attack #2:  Faking a Range in 11mc</vt:lpstr>
      <vt:lpstr>PowerPoint Presentation</vt:lpstr>
      <vt:lpstr>PowerPoint Presentation</vt:lpstr>
      <vt:lpstr>Separation of Concerns </vt:lpstr>
      <vt:lpstr>Relay Attack Defense without Shared Keys</vt:lpstr>
      <vt:lpstr>Simplified relay attack  solution for unassociated 11az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Roy Want</dc:creator>
  <cp:lastModifiedBy>Roy Want</cp:lastModifiedBy>
  <cp:revision>35</cp:revision>
  <cp:lastPrinted>1601-01-01T00:00:00Z</cp:lastPrinted>
  <dcterms:created xsi:type="dcterms:W3CDTF">2017-07-10T21:56:04Z</dcterms:created>
  <dcterms:modified xsi:type="dcterms:W3CDTF">2017-07-12T07:48:39Z</dcterms:modified>
</cp:coreProperties>
</file>