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6" r:id="rId8"/>
    <p:sldId id="265" r:id="rId9"/>
    <p:sldId id="263" r:id="rId10"/>
    <p:sldId id="268" r:id="rId11"/>
    <p:sldId id="267" r:id="rId12"/>
    <p:sldId id="269" r:id="rId13"/>
    <p:sldId id="272" r:id="rId14"/>
    <p:sldId id="270" r:id="rId15"/>
    <p:sldId id="271" r:id="rId16"/>
    <p:sldId id="26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>
        <p:scale>
          <a:sx n="135" d="100"/>
          <a:sy n="135" d="100"/>
        </p:scale>
        <p:origin x="1224" y="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4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6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375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880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802.11-17/1118r0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wired.com/2016/03/study-finds-24-car-models-open-unlocking-ignition-hack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4" Type="http://schemas.openxmlformats.org/officeDocument/2006/relationships/hyperlink" Target="https://www.wired.com/2016/03/study-finds-24-car-models-open-unlocking-ignition-hack/" TargetMode="External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7" Type="http://schemas.openxmlformats.org/officeDocument/2006/relationships/image" Target="../media/image3.png"/><Relationship Id="rId8" Type="http://schemas.openxmlformats.org/officeDocument/2006/relationships/image" Target="../media/image4.png"/><Relationship Id="rId9" Type="http://schemas.openxmlformats.org/officeDocument/2006/relationships/image" Target="../media/image5.png"/><Relationship Id="rId10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" dirty="0">
                <a:ea typeface="Times New Roman"/>
                <a:cs typeface="Times New Roman"/>
                <a:sym typeface="Times New Roman"/>
              </a:rPr>
              <a:t>Relay Threat  Model for </a:t>
            </a:r>
            <a:r>
              <a:rPr lang="en" dirty="0" err="1">
                <a:ea typeface="Times New Roman"/>
                <a:cs typeface="Times New Roman"/>
                <a:sym typeface="Times New Roman"/>
              </a:rPr>
              <a:t>TGaz</a:t>
            </a:r>
            <a:r>
              <a:rPr lang="en" dirty="0">
                <a:ea typeface="Times New Roman"/>
                <a:cs typeface="Times New Roman"/>
                <a:sym typeface="Times New Roman"/>
              </a:rPr>
              <a:t>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2017-07-07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Shape 125"/>
          <p:cNvGraphicFramePr/>
          <p:nvPr>
            <p:extLst>
              <p:ext uri="{D42A27DB-BD31-4B8C-83A1-F6EECF244321}">
                <p14:modId xmlns:p14="http://schemas.microsoft.com/office/powerpoint/2010/main" val="663750982"/>
              </p:ext>
            </p:extLst>
          </p:nvPr>
        </p:nvGraphicFramePr>
        <p:xfrm>
          <a:off x="505750" y="2514600"/>
          <a:ext cx="8132500" cy="22858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626500"/>
                <a:gridCol w="1626500"/>
                <a:gridCol w="1200125"/>
                <a:gridCol w="1390650"/>
                <a:gridCol w="2288725"/>
              </a:tblGrid>
              <a:tr h="429875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b="1" dirty="0"/>
                        <a:t>Name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b="1" dirty="0"/>
                        <a:t>Affiliations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b="1" dirty="0"/>
                        <a:t>Address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b="1" dirty="0"/>
                        <a:t>Phone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b="1" dirty="0"/>
                        <a:t>email</a:t>
                      </a:r>
                    </a:p>
                  </a:txBody>
                  <a:tcPr marL="91425" marR="91425" marT="91425" marB="91425"/>
                </a:tc>
              </a:tr>
              <a:tr h="429875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Wei Wang</a:t>
                      </a:r>
                    </a:p>
                  </a:txBody>
                  <a:tcPr marL="91425" marR="91425" marT="91425" marB="914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Google Inc.</a:t>
                      </a:r>
                    </a:p>
                  </a:txBody>
                  <a:tcPr marL="91425" marR="91425" marT="91425" marB="914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weiwa@google.com</a:t>
                      </a:r>
                    </a:p>
                  </a:txBody>
                  <a:tcPr marL="91425" marR="91425" marT="91425" marB="914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05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dirty="0"/>
                        <a:t>Roy Want</a:t>
                      </a: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Google Inc.</a:t>
                      </a: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dirty="0" err="1"/>
                        <a:t>roywant@google.com</a:t>
                      </a:r>
                      <a:endParaRPr lang="en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4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1740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Shape 351"/>
          <p:cNvSpPr txBox="1">
            <a:spLocks noGrp="1"/>
          </p:cNvSpPr>
          <p:nvPr>
            <p:ph type="title"/>
          </p:nvPr>
        </p:nvSpPr>
        <p:spPr>
          <a:xfrm>
            <a:off x="381000" y="709874"/>
            <a:ext cx="8534400" cy="5081325"/>
          </a:xfrm>
          <a:prstGeom prst="rect">
            <a:avLst/>
          </a:prstGeom>
          <a:noFill/>
          <a:ln>
            <a:noFill/>
          </a:ln>
        </p:spPr>
        <p:txBody>
          <a:bodyPr lIns="92150" tIns="46075" rIns="92150" bIns="46075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3000" dirty="0"/>
              <a:t>What about the </a:t>
            </a:r>
            <a:r>
              <a:rPr lang="en" sz="3000" u="sng" dirty="0"/>
              <a:t>unassociated mode</a:t>
            </a:r>
            <a:r>
              <a:rPr lang="en" sz="3000" dirty="0"/>
              <a:t> in 11az?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3000" dirty="0" smtClean="0"/>
              <a:t>There </a:t>
            </a:r>
            <a:r>
              <a:rPr lang="en" sz="3000" dirty="0"/>
              <a:t>are </a:t>
            </a:r>
            <a:r>
              <a:rPr lang="en-US" sz="3000" dirty="0" smtClean="0"/>
              <a:t>not </a:t>
            </a:r>
            <a:r>
              <a:rPr lang="en" sz="3000" dirty="0" smtClean="0"/>
              <a:t>likely </a:t>
            </a:r>
            <a:r>
              <a:rPr lang="en-US" sz="3000" dirty="0" smtClean="0"/>
              <a:t>to be any</a:t>
            </a:r>
            <a:r>
              <a:rPr lang="en" sz="3000" dirty="0" smtClean="0"/>
              <a:t> </a:t>
            </a:r>
            <a:r>
              <a:rPr lang="en" sz="3000" dirty="0"/>
              <a:t>shared </a:t>
            </a:r>
            <a:r>
              <a:rPr lang="en" sz="3000" dirty="0" smtClean="0"/>
              <a:t>keys</a:t>
            </a:r>
            <a:r>
              <a:rPr lang="en" sz="3000" dirty="0"/>
              <a:t/>
            </a:r>
            <a:br>
              <a:rPr lang="en" sz="3000" dirty="0"/>
            </a:br>
            <a:endParaRPr lang="en" sz="30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3000" dirty="0"/>
              <a:t>Secure ranging in </a:t>
            </a:r>
            <a:r>
              <a:rPr lang="en" sz="3000" u="sng" dirty="0"/>
              <a:t>unassociated mode</a:t>
            </a:r>
            <a:r>
              <a:rPr lang="en" sz="3000" dirty="0"/>
              <a:t> </a:t>
            </a:r>
            <a:r>
              <a:rPr lang="en" sz="3000" dirty="0" smtClean="0"/>
              <a:t>is</a:t>
            </a:r>
            <a:r>
              <a:rPr lang="en-US" sz="3000" dirty="0" smtClean="0"/>
              <a:t> </a:t>
            </a:r>
            <a:r>
              <a:rPr lang="en" sz="3000" dirty="0" smtClean="0"/>
              <a:t>important:</a:t>
            </a:r>
            <a:endParaRPr lang="en" sz="3000" dirty="0"/>
          </a:p>
          <a:p>
            <a:pPr marL="457200" lvl="0" indent="-342900" algn="l" rtl="0">
              <a:spcBef>
                <a:spcPts val="0"/>
              </a:spcBef>
              <a:buClr>
                <a:srgbClr val="38761D"/>
              </a:buClr>
              <a:buSzPct val="100000"/>
              <a:buChar char="●"/>
            </a:pPr>
            <a:r>
              <a:rPr lang="en" sz="2400" dirty="0">
                <a:solidFill>
                  <a:srgbClr val="38761D"/>
                </a:solidFill>
              </a:rPr>
              <a:t>Proof of presence at a location</a:t>
            </a:r>
          </a:p>
          <a:p>
            <a:pPr marL="457200" lvl="0" indent="-342900" algn="l" rtl="0">
              <a:spcBef>
                <a:spcPts val="0"/>
              </a:spcBef>
              <a:buClr>
                <a:srgbClr val="38761D"/>
              </a:buClr>
              <a:buSzPct val="100000"/>
              <a:buChar char="●"/>
            </a:pPr>
            <a:r>
              <a:rPr lang="en" sz="2400" dirty="0">
                <a:solidFill>
                  <a:srgbClr val="38761D"/>
                </a:solidFill>
              </a:rPr>
              <a:t>Proximity transfer of a redeemable wireless coupon</a:t>
            </a:r>
          </a:p>
          <a:p>
            <a:pPr marL="457200" lvl="0" indent="-342900" algn="l" rtl="0">
              <a:spcBef>
                <a:spcPts val="0"/>
              </a:spcBef>
              <a:buClr>
                <a:srgbClr val="38761D"/>
              </a:buClr>
              <a:buSzPct val="100000"/>
              <a:buChar char="●"/>
            </a:pPr>
            <a:r>
              <a:rPr lang="en" sz="2400" dirty="0">
                <a:solidFill>
                  <a:srgbClr val="38761D"/>
                </a:solidFill>
              </a:rPr>
              <a:t>Proximity control of a public device with a wireless token </a:t>
            </a:r>
            <a:r>
              <a:rPr lang="en" sz="2400" dirty="0" smtClean="0">
                <a:solidFill>
                  <a:srgbClr val="38761D"/>
                </a:solidFill>
              </a:rPr>
              <a:t>(</a:t>
            </a:r>
            <a:r>
              <a:rPr lang="en-US" sz="2400" dirty="0" smtClean="0">
                <a:solidFill>
                  <a:srgbClr val="38761D"/>
                </a:solidFill>
              </a:rPr>
              <a:t>IOT</a:t>
            </a:r>
            <a:r>
              <a:rPr lang="en" sz="2400" dirty="0" smtClean="0">
                <a:solidFill>
                  <a:srgbClr val="38761D"/>
                </a:solidFill>
              </a:rPr>
              <a:t>)</a:t>
            </a:r>
            <a:endParaRPr lang="en" sz="2400" dirty="0">
              <a:solidFill>
                <a:srgbClr val="38761D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800" dirty="0">
              <a:solidFill>
                <a:srgbClr val="3876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58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733525"/>
            <a:ext cx="7770813" cy="1065213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en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Separation of Concerns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Shape 363"/>
          <p:cNvSpPr/>
          <p:nvPr/>
        </p:nvSpPr>
        <p:spPr>
          <a:xfrm>
            <a:off x="1918375" y="4666500"/>
            <a:ext cx="1107000" cy="8199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600" b="1">
                <a:solidFill>
                  <a:schemeClr val="accent4"/>
                </a:solidFill>
              </a:rPr>
              <a:t>11az</a:t>
            </a:r>
          </a:p>
        </p:txBody>
      </p:sp>
      <p:sp>
        <p:nvSpPr>
          <p:cNvPr id="8" name="Shape 364"/>
          <p:cNvSpPr/>
          <p:nvPr/>
        </p:nvSpPr>
        <p:spPr>
          <a:xfrm>
            <a:off x="6042750" y="4666500"/>
            <a:ext cx="1107000" cy="8199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600" b="1">
                <a:solidFill>
                  <a:schemeClr val="accent4"/>
                </a:solidFill>
              </a:rPr>
              <a:t>11az</a:t>
            </a:r>
          </a:p>
        </p:txBody>
      </p:sp>
      <p:sp>
        <p:nvSpPr>
          <p:cNvPr id="9" name="Shape 365"/>
          <p:cNvSpPr/>
          <p:nvPr/>
        </p:nvSpPr>
        <p:spPr>
          <a:xfrm>
            <a:off x="1918375" y="3509000"/>
            <a:ext cx="1107000" cy="819900"/>
          </a:xfrm>
          <a:prstGeom prst="rect">
            <a:avLst/>
          </a:prstGeom>
          <a:solidFill>
            <a:srgbClr val="B4A7D6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600" dirty="0" smtClean="0">
                <a:solidFill>
                  <a:schemeClr val="accent4"/>
                </a:solidFill>
              </a:rPr>
              <a:t>APP</a:t>
            </a:r>
            <a:r>
              <a:rPr lang="en-US" sz="1600" dirty="0" smtClean="0">
                <a:solidFill>
                  <a:schemeClr val="accent4"/>
                </a:solidFill>
              </a:rPr>
              <a:t>/OS</a:t>
            </a:r>
            <a:endParaRPr lang="en" sz="1600" dirty="0">
              <a:solidFill>
                <a:schemeClr val="accent4"/>
              </a:solidFill>
            </a:endParaRPr>
          </a:p>
        </p:txBody>
      </p:sp>
      <p:sp>
        <p:nvSpPr>
          <p:cNvPr id="10" name="Shape 366"/>
          <p:cNvSpPr/>
          <p:nvPr/>
        </p:nvSpPr>
        <p:spPr>
          <a:xfrm>
            <a:off x="1918350" y="2402500"/>
            <a:ext cx="5231400" cy="819900"/>
          </a:xfrm>
          <a:prstGeom prst="rect">
            <a:avLst/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CLOUD SERVICE</a:t>
            </a:r>
            <a:br>
              <a:rPr lang="en" sz="1600">
                <a:solidFill>
                  <a:schemeClr val="accent4"/>
                </a:solidFill>
              </a:rPr>
            </a:br>
            <a:endParaRPr lang="en" sz="1600">
              <a:solidFill>
                <a:schemeClr val="accent4"/>
              </a:solidFill>
            </a:endParaRPr>
          </a:p>
          <a:p>
            <a:pPr lvl="0" algn="ctr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CHECKS X1 = X2</a:t>
            </a:r>
          </a:p>
        </p:txBody>
      </p:sp>
      <p:sp>
        <p:nvSpPr>
          <p:cNvPr id="11" name="Shape 367"/>
          <p:cNvSpPr/>
          <p:nvPr/>
        </p:nvSpPr>
        <p:spPr>
          <a:xfrm>
            <a:off x="6042750" y="3534500"/>
            <a:ext cx="1107000" cy="819900"/>
          </a:xfrm>
          <a:prstGeom prst="rect">
            <a:avLst/>
          </a:prstGeom>
          <a:solidFill>
            <a:srgbClr val="B4A7D6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600" dirty="0" smtClean="0">
                <a:solidFill>
                  <a:schemeClr val="accent4"/>
                </a:solidFill>
              </a:rPr>
              <a:t>APP</a:t>
            </a:r>
            <a:r>
              <a:rPr lang="en-US" sz="1600" dirty="0" smtClean="0">
                <a:solidFill>
                  <a:schemeClr val="accent4"/>
                </a:solidFill>
              </a:rPr>
              <a:t>/OS</a:t>
            </a:r>
            <a:endParaRPr lang="en" sz="1600" dirty="0">
              <a:solidFill>
                <a:schemeClr val="accent4"/>
              </a:solidFill>
            </a:endParaRPr>
          </a:p>
        </p:txBody>
      </p:sp>
      <p:cxnSp>
        <p:nvCxnSpPr>
          <p:cNvPr id="12" name="Shape 368"/>
          <p:cNvCxnSpPr/>
          <p:nvPr/>
        </p:nvCxnSpPr>
        <p:spPr>
          <a:xfrm>
            <a:off x="557775" y="3373500"/>
            <a:ext cx="7977900" cy="8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lgDash"/>
            <a:round/>
            <a:headEnd type="none" w="lg" len="lg"/>
            <a:tailEnd type="none" w="lg" len="lg"/>
          </a:ln>
        </p:spPr>
      </p:cxnSp>
      <p:cxnSp>
        <p:nvCxnSpPr>
          <p:cNvPr id="13" name="Shape 369"/>
          <p:cNvCxnSpPr/>
          <p:nvPr/>
        </p:nvCxnSpPr>
        <p:spPr>
          <a:xfrm>
            <a:off x="557775" y="4499597"/>
            <a:ext cx="7977900" cy="8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lgDash"/>
            <a:round/>
            <a:headEnd type="none" w="lg" len="lg"/>
            <a:tailEnd type="none" w="lg" len="lg"/>
          </a:ln>
        </p:spPr>
      </p:cxnSp>
      <p:cxnSp>
        <p:nvCxnSpPr>
          <p:cNvPr id="14" name="Shape 370"/>
          <p:cNvCxnSpPr/>
          <p:nvPr/>
        </p:nvCxnSpPr>
        <p:spPr>
          <a:xfrm>
            <a:off x="3540975" y="5063700"/>
            <a:ext cx="20535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triangle" w="lg" len="lg"/>
            <a:tailEnd type="triangle" w="lg" len="lg"/>
          </a:ln>
        </p:spPr>
      </p:cxnSp>
      <p:sp>
        <p:nvSpPr>
          <p:cNvPr id="15" name="Shape 372"/>
          <p:cNvSpPr/>
          <p:nvPr/>
        </p:nvSpPr>
        <p:spPr>
          <a:xfrm>
            <a:off x="921175" y="4151000"/>
            <a:ext cx="422700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600">
              <a:solidFill>
                <a:schemeClr val="accent4"/>
              </a:solidFill>
            </a:endParaRPr>
          </a:p>
        </p:txBody>
      </p:sp>
      <p:sp>
        <p:nvSpPr>
          <p:cNvPr id="16" name="Shape 373"/>
          <p:cNvSpPr/>
          <p:nvPr/>
        </p:nvSpPr>
        <p:spPr>
          <a:xfrm>
            <a:off x="870450" y="3044175"/>
            <a:ext cx="422700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600">
              <a:solidFill>
                <a:schemeClr val="accent4"/>
              </a:solidFill>
            </a:endParaRPr>
          </a:p>
        </p:txBody>
      </p:sp>
      <p:sp>
        <p:nvSpPr>
          <p:cNvPr id="17" name="Shape 374"/>
          <p:cNvSpPr/>
          <p:nvPr/>
        </p:nvSpPr>
        <p:spPr>
          <a:xfrm>
            <a:off x="7555500" y="4151000"/>
            <a:ext cx="422700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600">
              <a:solidFill>
                <a:schemeClr val="accent4"/>
              </a:solidFill>
            </a:endParaRPr>
          </a:p>
        </p:txBody>
      </p:sp>
      <p:sp>
        <p:nvSpPr>
          <p:cNvPr id="18" name="Shape 375"/>
          <p:cNvSpPr/>
          <p:nvPr/>
        </p:nvSpPr>
        <p:spPr>
          <a:xfrm>
            <a:off x="7555500" y="3044600"/>
            <a:ext cx="422700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600">
              <a:solidFill>
                <a:schemeClr val="accent4"/>
              </a:solidFill>
            </a:endParaRPr>
          </a:p>
        </p:txBody>
      </p:sp>
      <p:sp>
        <p:nvSpPr>
          <p:cNvPr id="19" name="Shape 377"/>
          <p:cNvSpPr txBox="1"/>
          <p:nvPr/>
        </p:nvSpPr>
        <p:spPr>
          <a:xfrm>
            <a:off x="457200" y="4779750"/>
            <a:ext cx="1371600" cy="435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accent4"/>
                </a:solidFill>
              </a:rPr>
              <a:t>DERIVED</a:t>
            </a:r>
            <a:r>
              <a:rPr lang="en" sz="1600" dirty="0" smtClean="0">
                <a:solidFill>
                  <a:schemeClr val="accent4"/>
                </a:solidFill>
              </a:rPr>
              <a:t> </a:t>
            </a:r>
            <a:r>
              <a:rPr lang="en" sz="1600" dirty="0">
                <a:solidFill>
                  <a:schemeClr val="accent4"/>
                </a:solidFill>
              </a:rPr>
              <a:t>X1</a:t>
            </a:r>
          </a:p>
        </p:txBody>
      </p:sp>
      <p:sp>
        <p:nvSpPr>
          <p:cNvPr id="20" name="Shape 378"/>
          <p:cNvSpPr txBox="1"/>
          <p:nvPr/>
        </p:nvSpPr>
        <p:spPr>
          <a:xfrm>
            <a:off x="7367600" y="4779750"/>
            <a:ext cx="1395400" cy="435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accent4"/>
                </a:solidFill>
              </a:rPr>
              <a:t>DERIVED</a:t>
            </a:r>
            <a:r>
              <a:rPr lang="en" sz="1600" dirty="0" smtClean="0">
                <a:solidFill>
                  <a:schemeClr val="accent4"/>
                </a:solidFill>
              </a:rPr>
              <a:t> </a:t>
            </a:r>
            <a:r>
              <a:rPr lang="en" sz="1600" dirty="0">
                <a:solidFill>
                  <a:schemeClr val="accent4"/>
                </a:solidFill>
              </a:rPr>
              <a:t>X2</a:t>
            </a:r>
          </a:p>
        </p:txBody>
      </p:sp>
    </p:spTree>
    <p:extLst>
      <p:ext uri="{BB962C8B-B14F-4D97-AF65-F5344CB8AC3E}">
        <p14:creationId xmlns:p14="http://schemas.microsoft.com/office/powerpoint/2010/main" val="1873558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Relay Attack Defense without shared keys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cxnSp>
        <p:nvCxnSpPr>
          <p:cNvPr id="7" name="Shape 389"/>
          <p:cNvCxnSpPr/>
          <p:nvPr/>
        </p:nvCxnSpPr>
        <p:spPr>
          <a:xfrm flipH="1">
            <a:off x="3161675" y="2461875"/>
            <a:ext cx="9300" cy="304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" name="Shape 390"/>
          <p:cNvCxnSpPr/>
          <p:nvPr/>
        </p:nvCxnSpPr>
        <p:spPr>
          <a:xfrm>
            <a:off x="3134006" y="312880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9" name="Shape 391"/>
          <p:cNvSpPr txBox="1"/>
          <p:nvPr/>
        </p:nvSpPr>
        <p:spPr>
          <a:xfrm>
            <a:off x="2666958" y="271535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t</a:t>
            </a:r>
            <a:r>
              <a:rPr lang="en" sz="1600" baseline="-25000">
                <a:solidFill>
                  <a:schemeClr val="accent4"/>
                </a:solidFill>
              </a:rPr>
              <a:t>1</a:t>
            </a:r>
          </a:p>
        </p:txBody>
      </p:sp>
      <p:sp>
        <p:nvSpPr>
          <p:cNvPr id="10" name="Shape 392"/>
          <p:cNvSpPr txBox="1"/>
          <p:nvPr/>
        </p:nvSpPr>
        <p:spPr>
          <a:xfrm>
            <a:off x="2684575" y="330585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t</a:t>
            </a:r>
            <a:r>
              <a:rPr lang="en" sz="1600" baseline="-25000">
                <a:solidFill>
                  <a:schemeClr val="accent4"/>
                </a:solidFill>
              </a:rPr>
              <a:t>4</a:t>
            </a:r>
          </a:p>
        </p:txBody>
      </p:sp>
      <p:cxnSp>
        <p:nvCxnSpPr>
          <p:cNvPr id="11" name="Shape 393"/>
          <p:cNvCxnSpPr/>
          <p:nvPr/>
        </p:nvCxnSpPr>
        <p:spPr>
          <a:xfrm flipH="1">
            <a:off x="3157275" y="3602925"/>
            <a:ext cx="2296800" cy="909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" name="Shape 394"/>
          <p:cNvCxnSpPr/>
          <p:nvPr/>
        </p:nvCxnSpPr>
        <p:spPr>
          <a:xfrm flipH="1">
            <a:off x="3152825" y="2607056"/>
            <a:ext cx="2307900" cy="837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3" name="Shape 395"/>
          <p:cNvCxnSpPr/>
          <p:nvPr/>
        </p:nvCxnSpPr>
        <p:spPr>
          <a:xfrm>
            <a:off x="3123225" y="447860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4" name="Shape 396"/>
          <p:cNvCxnSpPr/>
          <p:nvPr/>
        </p:nvCxnSpPr>
        <p:spPr>
          <a:xfrm>
            <a:off x="3155886" y="2776705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6" name="Shape 399"/>
          <p:cNvSpPr txBox="1"/>
          <p:nvPr/>
        </p:nvSpPr>
        <p:spPr>
          <a:xfrm>
            <a:off x="5620962" y="295922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t</a:t>
            </a:r>
            <a:r>
              <a:rPr lang="en" sz="1600" baseline="-25000">
                <a:solidFill>
                  <a:schemeClr val="accent4"/>
                </a:solidFill>
              </a:rPr>
              <a:t>2</a:t>
            </a:r>
          </a:p>
        </p:txBody>
      </p:sp>
      <p:sp>
        <p:nvSpPr>
          <p:cNvPr id="17" name="Shape 400"/>
          <p:cNvSpPr txBox="1"/>
          <p:nvPr/>
        </p:nvSpPr>
        <p:spPr>
          <a:xfrm>
            <a:off x="5624937" y="348257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t</a:t>
            </a:r>
            <a:r>
              <a:rPr lang="en" sz="1600" baseline="-25000">
                <a:solidFill>
                  <a:schemeClr val="accent4"/>
                </a:solidFill>
              </a:rPr>
              <a:t>3</a:t>
            </a:r>
          </a:p>
        </p:txBody>
      </p:sp>
      <p:sp>
        <p:nvSpPr>
          <p:cNvPr id="18" name="Shape 401"/>
          <p:cNvSpPr txBox="1"/>
          <p:nvPr/>
        </p:nvSpPr>
        <p:spPr>
          <a:xfrm>
            <a:off x="3161675" y="4130300"/>
            <a:ext cx="22182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FTM(t</a:t>
            </a:r>
            <a:r>
              <a:rPr lang="en" sz="1600" baseline="-25000">
                <a:solidFill>
                  <a:schemeClr val="accent4"/>
                </a:solidFill>
              </a:rPr>
              <a:t>4</a:t>
            </a:r>
            <a:r>
              <a:rPr lang="en" sz="1600">
                <a:solidFill>
                  <a:schemeClr val="accent4"/>
                </a:solidFill>
              </a:rPr>
              <a:t>- t</a:t>
            </a:r>
            <a:r>
              <a:rPr lang="en" sz="1600" baseline="-25000">
                <a:solidFill>
                  <a:schemeClr val="accent4"/>
                </a:solidFill>
              </a:rPr>
              <a:t>1</a:t>
            </a:r>
            <a:r>
              <a:rPr lang="en" sz="1600">
                <a:solidFill>
                  <a:schemeClr val="accent4"/>
                </a:solidFill>
              </a:rPr>
              <a:t>) + Nonce-AB</a:t>
            </a:r>
          </a:p>
        </p:txBody>
      </p:sp>
      <p:cxnSp>
        <p:nvCxnSpPr>
          <p:cNvPr id="19" name="Shape 402"/>
          <p:cNvCxnSpPr/>
          <p:nvPr/>
        </p:nvCxnSpPr>
        <p:spPr>
          <a:xfrm>
            <a:off x="5447036" y="2469710"/>
            <a:ext cx="0" cy="3043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0" name="Shape 403"/>
          <p:cNvSpPr txBox="1"/>
          <p:nvPr/>
        </p:nvSpPr>
        <p:spPr>
          <a:xfrm>
            <a:off x="3161675" y="2819400"/>
            <a:ext cx="1792799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FTM + Nonce-A</a:t>
            </a:r>
          </a:p>
        </p:txBody>
      </p:sp>
      <p:sp>
        <p:nvSpPr>
          <p:cNvPr id="23" name="Shape 406"/>
          <p:cNvSpPr txBox="1"/>
          <p:nvPr/>
        </p:nvSpPr>
        <p:spPr>
          <a:xfrm>
            <a:off x="3946000" y="3276600"/>
            <a:ext cx="16317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Ack</a:t>
            </a:r>
            <a:r>
              <a:rPr lang="en" sz="1600" dirty="0">
                <a:solidFill>
                  <a:schemeClr val="accent4"/>
                </a:solidFill>
              </a:rPr>
              <a:t> + Nonce-B</a:t>
            </a:r>
          </a:p>
        </p:txBody>
      </p:sp>
      <p:sp>
        <p:nvSpPr>
          <p:cNvPr id="24" name="Shape 408"/>
          <p:cNvSpPr txBox="1"/>
          <p:nvPr/>
        </p:nvSpPr>
        <p:spPr>
          <a:xfrm>
            <a:off x="5586576" y="5063200"/>
            <a:ext cx="20280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Verify AB + (t4-t1) at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APP Level </a:t>
            </a:r>
          </a:p>
        </p:txBody>
      </p:sp>
      <p:sp>
        <p:nvSpPr>
          <p:cNvPr id="26" name="Shape 410"/>
          <p:cNvSpPr txBox="1"/>
          <p:nvPr/>
        </p:nvSpPr>
        <p:spPr>
          <a:xfrm>
            <a:off x="993176" y="4982300"/>
            <a:ext cx="20280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Verify AB + (t4-t1) at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600">
                <a:solidFill>
                  <a:schemeClr val="accent4"/>
                </a:solidFill>
              </a:rPr>
              <a:t>APP Level </a:t>
            </a:r>
          </a:p>
        </p:txBody>
      </p:sp>
      <p:sp>
        <p:nvSpPr>
          <p:cNvPr id="27" name="Shape 398"/>
          <p:cNvSpPr txBox="1"/>
          <p:nvPr/>
        </p:nvSpPr>
        <p:spPr>
          <a:xfrm>
            <a:off x="4783125" y="1737885"/>
            <a:ext cx="13552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dirty="0" smtClean="0">
                <a:solidFill>
                  <a:srgbClr val="0000FF"/>
                </a:solidFill>
              </a:rPr>
              <a:t>M</a:t>
            </a:r>
            <a:r>
              <a:rPr lang="en-US" sz="2000" dirty="0" smtClean="0">
                <a:solidFill>
                  <a:srgbClr val="0000FF"/>
                </a:solidFill>
              </a:rPr>
              <a:t>OBILE</a:t>
            </a:r>
            <a:endParaRPr lang="en" sz="2000" dirty="0">
              <a:solidFill>
                <a:srgbClr val="0000FF"/>
              </a:solidFill>
            </a:endParaRPr>
          </a:p>
        </p:txBody>
      </p:sp>
      <p:sp>
        <p:nvSpPr>
          <p:cNvPr id="28" name="Shape 411"/>
          <p:cNvSpPr txBox="1"/>
          <p:nvPr/>
        </p:nvSpPr>
        <p:spPr>
          <a:xfrm>
            <a:off x="1773399" y="1767462"/>
            <a:ext cx="2979618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>
                <a:solidFill>
                  <a:srgbClr val="FF0000"/>
                </a:solidFill>
              </a:rPr>
              <a:t>FTM RESPONDER </a:t>
            </a:r>
          </a:p>
        </p:txBody>
      </p:sp>
      <p:cxnSp>
        <p:nvCxnSpPr>
          <p:cNvPr id="29" name="Shape 393"/>
          <p:cNvCxnSpPr/>
          <p:nvPr/>
        </p:nvCxnSpPr>
        <p:spPr>
          <a:xfrm flipH="1">
            <a:off x="3170975" y="4724400"/>
            <a:ext cx="2272431" cy="762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</p:spTree>
    <p:extLst>
      <p:ext uri="{BB962C8B-B14F-4D97-AF65-F5344CB8AC3E}">
        <p14:creationId xmlns:p14="http://schemas.microsoft.com/office/powerpoint/2010/main" val="1755109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Possible relay solution for unassociated 11az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cxnSp>
        <p:nvCxnSpPr>
          <p:cNvPr id="8" name="Shape 422"/>
          <p:cNvCxnSpPr/>
          <p:nvPr/>
        </p:nvCxnSpPr>
        <p:spPr>
          <a:xfrm flipH="1">
            <a:off x="1284031" y="2740165"/>
            <a:ext cx="9300" cy="304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9" name="Shape 423"/>
          <p:cNvSpPr txBox="1"/>
          <p:nvPr/>
        </p:nvSpPr>
        <p:spPr>
          <a:xfrm>
            <a:off x="2708733" y="2130725"/>
            <a:ext cx="1714057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dirty="0">
                <a:solidFill>
                  <a:schemeClr val="accent4"/>
                </a:solidFill>
              </a:rPr>
              <a:t>Attacker Box A</a:t>
            </a:r>
          </a:p>
        </p:txBody>
      </p:sp>
      <p:sp>
        <p:nvSpPr>
          <p:cNvPr id="10" name="Shape 424"/>
          <p:cNvSpPr txBox="1"/>
          <p:nvPr/>
        </p:nvSpPr>
        <p:spPr>
          <a:xfrm>
            <a:off x="4609306" y="2132403"/>
            <a:ext cx="1769232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chemeClr val="accent4"/>
                </a:solidFill>
              </a:rPr>
              <a:t>Attacker Box B</a:t>
            </a:r>
          </a:p>
        </p:txBody>
      </p:sp>
      <p:cxnSp>
        <p:nvCxnSpPr>
          <p:cNvPr id="11" name="Shape 425"/>
          <p:cNvCxnSpPr/>
          <p:nvPr/>
        </p:nvCxnSpPr>
        <p:spPr>
          <a:xfrm>
            <a:off x="1256362" y="340709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" name="Shape 426"/>
          <p:cNvCxnSpPr/>
          <p:nvPr/>
        </p:nvCxnSpPr>
        <p:spPr>
          <a:xfrm>
            <a:off x="7716323" y="2776885"/>
            <a:ext cx="24900" cy="2951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" name="Shape 427"/>
          <p:cNvCxnSpPr/>
          <p:nvPr/>
        </p:nvCxnSpPr>
        <p:spPr>
          <a:xfrm>
            <a:off x="5404223" y="3634790"/>
            <a:ext cx="2324700" cy="1995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4" name="Shape 428"/>
          <p:cNvSpPr txBox="1"/>
          <p:nvPr/>
        </p:nvSpPr>
        <p:spPr>
          <a:xfrm>
            <a:off x="1017914" y="306984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1</a:t>
            </a:r>
          </a:p>
        </p:txBody>
      </p:sp>
      <p:sp>
        <p:nvSpPr>
          <p:cNvPr id="15" name="Shape 429"/>
          <p:cNvSpPr txBox="1"/>
          <p:nvPr/>
        </p:nvSpPr>
        <p:spPr>
          <a:xfrm>
            <a:off x="1035531" y="358414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4</a:t>
            </a:r>
          </a:p>
        </p:txBody>
      </p:sp>
      <p:cxnSp>
        <p:nvCxnSpPr>
          <p:cNvPr id="16" name="Shape 430"/>
          <p:cNvCxnSpPr/>
          <p:nvPr/>
        </p:nvCxnSpPr>
        <p:spPr>
          <a:xfrm flipH="1">
            <a:off x="5380523" y="4113077"/>
            <a:ext cx="2326800" cy="1170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7" name="Shape 431"/>
          <p:cNvCxnSpPr/>
          <p:nvPr/>
        </p:nvCxnSpPr>
        <p:spPr>
          <a:xfrm flipH="1">
            <a:off x="1279631" y="3728815"/>
            <a:ext cx="2296800" cy="909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8" name="Shape 432"/>
          <p:cNvCxnSpPr/>
          <p:nvPr/>
        </p:nvCxnSpPr>
        <p:spPr>
          <a:xfrm flipH="1">
            <a:off x="5419623" y="2803540"/>
            <a:ext cx="2299800" cy="43800"/>
          </a:xfrm>
          <a:prstGeom prst="straightConnector1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9" name="Shape 433"/>
          <p:cNvCxnSpPr/>
          <p:nvPr/>
        </p:nvCxnSpPr>
        <p:spPr>
          <a:xfrm flipH="1">
            <a:off x="3574831" y="2852040"/>
            <a:ext cx="1869900" cy="33000"/>
          </a:xfrm>
          <a:prstGeom prst="straightConnector1">
            <a:avLst/>
          </a:prstGeom>
          <a:noFill/>
          <a:ln w="19050" cap="flat" cmpd="sng">
            <a:solidFill>
              <a:srgbClr val="9900FF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20" name="Shape 434"/>
          <p:cNvCxnSpPr/>
          <p:nvPr/>
        </p:nvCxnSpPr>
        <p:spPr>
          <a:xfrm flipH="1">
            <a:off x="1275181" y="2885346"/>
            <a:ext cx="2307900" cy="83700"/>
          </a:xfrm>
          <a:prstGeom prst="straightConnector1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1" name="Shape 435"/>
          <p:cNvCxnSpPr/>
          <p:nvPr/>
        </p:nvCxnSpPr>
        <p:spPr>
          <a:xfrm>
            <a:off x="1245581" y="475689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2" name="Shape 436"/>
          <p:cNvCxnSpPr/>
          <p:nvPr/>
        </p:nvCxnSpPr>
        <p:spPr>
          <a:xfrm>
            <a:off x="5396385" y="4923846"/>
            <a:ext cx="2359200" cy="1101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3" name="Shape 437"/>
          <p:cNvCxnSpPr/>
          <p:nvPr/>
        </p:nvCxnSpPr>
        <p:spPr>
          <a:xfrm>
            <a:off x="1278242" y="3054995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4" name="Shape 438"/>
          <p:cNvCxnSpPr/>
          <p:nvPr/>
        </p:nvCxnSpPr>
        <p:spPr>
          <a:xfrm flipH="1">
            <a:off x="1293256" y="4945265"/>
            <a:ext cx="2277300" cy="1074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5" name="Shape 439"/>
          <p:cNvSpPr txBox="1"/>
          <p:nvPr/>
        </p:nvSpPr>
        <p:spPr>
          <a:xfrm>
            <a:off x="7269897" y="2107025"/>
            <a:ext cx="1713452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mtClean="0">
                <a:solidFill>
                  <a:srgbClr val="0000FF"/>
                </a:solidFill>
              </a:rPr>
              <a:t>MOBILE</a:t>
            </a:r>
            <a:endParaRPr lang="en" dirty="0">
              <a:solidFill>
                <a:srgbClr val="0000FF"/>
              </a:solidFill>
            </a:endParaRPr>
          </a:p>
        </p:txBody>
      </p:sp>
      <p:sp>
        <p:nvSpPr>
          <p:cNvPr id="26" name="Shape 440"/>
          <p:cNvSpPr txBox="1"/>
          <p:nvPr/>
        </p:nvSpPr>
        <p:spPr>
          <a:xfrm>
            <a:off x="7787473" y="356686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2</a:t>
            </a:r>
          </a:p>
        </p:txBody>
      </p:sp>
      <p:sp>
        <p:nvSpPr>
          <p:cNvPr id="27" name="Shape 441"/>
          <p:cNvSpPr txBox="1"/>
          <p:nvPr/>
        </p:nvSpPr>
        <p:spPr>
          <a:xfrm>
            <a:off x="7791448" y="409021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3</a:t>
            </a:r>
          </a:p>
        </p:txBody>
      </p:sp>
      <p:sp>
        <p:nvSpPr>
          <p:cNvPr id="28" name="Shape 442"/>
          <p:cNvSpPr txBox="1"/>
          <p:nvPr/>
        </p:nvSpPr>
        <p:spPr>
          <a:xfrm>
            <a:off x="1284031" y="4408590"/>
            <a:ext cx="22182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FTM(t</a:t>
            </a:r>
            <a:r>
              <a:rPr lang="en" sz="1400" baseline="-25000">
                <a:solidFill>
                  <a:schemeClr val="accent4"/>
                </a:solidFill>
              </a:rPr>
              <a:t>4</a:t>
            </a:r>
            <a:r>
              <a:rPr lang="en" sz="1400">
                <a:solidFill>
                  <a:schemeClr val="accent4"/>
                </a:solidFill>
              </a:rPr>
              <a:t>- t</a:t>
            </a:r>
            <a:r>
              <a:rPr lang="en" sz="1400" baseline="-25000">
                <a:solidFill>
                  <a:schemeClr val="accent4"/>
                </a:solidFill>
              </a:rPr>
              <a:t>1</a:t>
            </a:r>
            <a:r>
              <a:rPr lang="en" sz="1400">
                <a:solidFill>
                  <a:schemeClr val="accent4"/>
                </a:solidFill>
              </a:rPr>
              <a:t>) + Nonce-AX</a:t>
            </a:r>
          </a:p>
        </p:txBody>
      </p:sp>
      <p:sp>
        <p:nvSpPr>
          <p:cNvPr id="29" name="Shape 443"/>
          <p:cNvSpPr txBox="1"/>
          <p:nvPr/>
        </p:nvSpPr>
        <p:spPr>
          <a:xfrm>
            <a:off x="5460373" y="4611065"/>
            <a:ext cx="22182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FTM (t</a:t>
            </a:r>
            <a:r>
              <a:rPr lang="en" sz="1400" baseline="-25000">
                <a:solidFill>
                  <a:schemeClr val="accent4"/>
                </a:solidFill>
              </a:rPr>
              <a:t>4</a:t>
            </a:r>
            <a:r>
              <a:rPr lang="en" sz="1400">
                <a:solidFill>
                  <a:schemeClr val="accent4"/>
                </a:solidFill>
              </a:rPr>
              <a:t>- t</a:t>
            </a:r>
            <a:r>
              <a:rPr lang="en" sz="1400" baseline="-25000">
                <a:solidFill>
                  <a:schemeClr val="accent4"/>
                </a:solidFill>
              </a:rPr>
              <a:t>1</a:t>
            </a:r>
            <a:r>
              <a:rPr lang="en" sz="1400">
                <a:solidFill>
                  <a:schemeClr val="accent4"/>
                </a:solidFill>
              </a:rPr>
              <a:t>) + Nonce-AB</a:t>
            </a:r>
          </a:p>
        </p:txBody>
      </p:sp>
      <p:cxnSp>
        <p:nvCxnSpPr>
          <p:cNvPr id="30" name="Shape 444"/>
          <p:cNvCxnSpPr/>
          <p:nvPr/>
        </p:nvCxnSpPr>
        <p:spPr>
          <a:xfrm>
            <a:off x="3569392" y="2748000"/>
            <a:ext cx="0" cy="3043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1" name="Shape 445"/>
          <p:cNvCxnSpPr/>
          <p:nvPr/>
        </p:nvCxnSpPr>
        <p:spPr>
          <a:xfrm>
            <a:off x="5419317" y="2748000"/>
            <a:ext cx="0" cy="3043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2" name="Shape 446"/>
          <p:cNvSpPr txBox="1"/>
          <p:nvPr/>
        </p:nvSpPr>
        <p:spPr>
          <a:xfrm>
            <a:off x="6228773" y="2401275"/>
            <a:ext cx="10887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FTM_Req</a:t>
            </a:r>
          </a:p>
        </p:txBody>
      </p:sp>
      <p:sp>
        <p:nvSpPr>
          <p:cNvPr id="33" name="Shape 447"/>
          <p:cNvSpPr txBox="1"/>
          <p:nvPr/>
        </p:nvSpPr>
        <p:spPr>
          <a:xfrm>
            <a:off x="1284031" y="3124190"/>
            <a:ext cx="17928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FTM + Nonce-A</a:t>
            </a:r>
          </a:p>
        </p:txBody>
      </p:sp>
      <p:sp>
        <p:nvSpPr>
          <p:cNvPr id="34" name="Shape 448"/>
          <p:cNvSpPr txBox="1"/>
          <p:nvPr/>
        </p:nvSpPr>
        <p:spPr>
          <a:xfrm>
            <a:off x="5821471" y="3855365"/>
            <a:ext cx="14286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Ack + Nonce-B</a:t>
            </a:r>
          </a:p>
        </p:txBody>
      </p:sp>
      <p:sp>
        <p:nvSpPr>
          <p:cNvPr id="35" name="Shape 449"/>
          <p:cNvSpPr txBox="1"/>
          <p:nvPr/>
        </p:nvSpPr>
        <p:spPr>
          <a:xfrm>
            <a:off x="5012222" y="3123933"/>
            <a:ext cx="407400" cy="36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1</a:t>
            </a:r>
            <a:r>
              <a:rPr lang="en" sz="1400">
                <a:solidFill>
                  <a:schemeClr val="accent4"/>
                </a:solidFill>
              </a:rPr>
              <a:t>’</a:t>
            </a:r>
          </a:p>
        </p:txBody>
      </p:sp>
      <p:cxnSp>
        <p:nvCxnSpPr>
          <p:cNvPr id="36" name="Shape 450"/>
          <p:cNvCxnSpPr/>
          <p:nvPr/>
        </p:nvCxnSpPr>
        <p:spPr>
          <a:xfrm>
            <a:off x="5408522" y="3219975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7" name="Shape 451"/>
          <p:cNvCxnSpPr/>
          <p:nvPr/>
        </p:nvCxnSpPr>
        <p:spPr>
          <a:xfrm>
            <a:off x="3592481" y="3144035"/>
            <a:ext cx="1843800" cy="714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dot"/>
            <a:round/>
            <a:headEnd type="none" w="lg" len="lg"/>
            <a:tailEnd type="triangle" w="lg" len="lg"/>
          </a:ln>
        </p:spPr>
      </p:cxnSp>
      <p:sp>
        <p:nvSpPr>
          <p:cNvPr id="38" name="Shape 452"/>
          <p:cNvSpPr txBox="1"/>
          <p:nvPr/>
        </p:nvSpPr>
        <p:spPr>
          <a:xfrm>
            <a:off x="4979426" y="3992902"/>
            <a:ext cx="4683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 t</a:t>
            </a:r>
            <a:r>
              <a:rPr lang="en" sz="1400" baseline="-25000">
                <a:solidFill>
                  <a:schemeClr val="accent4"/>
                </a:solidFill>
              </a:rPr>
              <a:t>4</a:t>
            </a:r>
            <a:r>
              <a:rPr lang="en" sz="1400">
                <a:solidFill>
                  <a:schemeClr val="accent4"/>
                </a:solidFill>
              </a:rPr>
              <a:t>’</a:t>
            </a:r>
          </a:p>
        </p:txBody>
      </p:sp>
      <p:sp>
        <p:nvSpPr>
          <p:cNvPr id="39" name="Shape 453"/>
          <p:cNvSpPr txBox="1"/>
          <p:nvPr/>
        </p:nvSpPr>
        <p:spPr>
          <a:xfrm>
            <a:off x="3554856" y="3517340"/>
            <a:ext cx="13719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3</a:t>
            </a:r>
            <a:r>
              <a:rPr lang="en" sz="1400">
                <a:solidFill>
                  <a:schemeClr val="accent4"/>
                </a:solidFill>
              </a:rPr>
              <a:t>’ generated</a:t>
            </a:r>
          </a:p>
        </p:txBody>
      </p:sp>
      <p:sp>
        <p:nvSpPr>
          <p:cNvPr id="40" name="Shape 454"/>
          <p:cNvSpPr txBox="1"/>
          <p:nvPr/>
        </p:nvSpPr>
        <p:spPr>
          <a:xfrm>
            <a:off x="3502381" y="311316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t</a:t>
            </a:r>
            <a:r>
              <a:rPr lang="en" sz="1400" baseline="-25000">
                <a:solidFill>
                  <a:schemeClr val="accent4"/>
                </a:solidFill>
              </a:rPr>
              <a:t>2</a:t>
            </a:r>
            <a:r>
              <a:rPr lang="en" sz="1400">
                <a:solidFill>
                  <a:schemeClr val="accent4"/>
                </a:solidFill>
              </a:rPr>
              <a:t>’</a:t>
            </a:r>
          </a:p>
        </p:txBody>
      </p:sp>
      <p:cxnSp>
        <p:nvCxnSpPr>
          <p:cNvPr id="45" name="Shape 459"/>
          <p:cNvCxnSpPr/>
          <p:nvPr/>
        </p:nvCxnSpPr>
        <p:spPr>
          <a:xfrm>
            <a:off x="3547573" y="4826915"/>
            <a:ext cx="1812600" cy="1125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dash"/>
            <a:round/>
            <a:headEnd type="none" w="lg" len="lg"/>
            <a:tailEnd type="triangle" w="lg" len="lg"/>
          </a:ln>
        </p:spPr>
      </p:cxnSp>
      <p:cxnSp>
        <p:nvCxnSpPr>
          <p:cNvPr id="46" name="Shape 460"/>
          <p:cNvCxnSpPr/>
          <p:nvPr/>
        </p:nvCxnSpPr>
        <p:spPr>
          <a:xfrm>
            <a:off x="3582309" y="3488049"/>
            <a:ext cx="1854000" cy="141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dash"/>
            <a:round/>
            <a:headEnd type="none" w="lg" len="lg"/>
            <a:tailEnd type="triangle" w="lg" len="lg"/>
          </a:ln>
        </p:spPr>
      </p:cxnSp>
      <p:cxnSp>
        <p:nvCxnSpPr>
          <p:cNvPr id="47" name="Shape 461"/>
          <p:cNvCxnSpPr/>
          <p:nvPr/>
        </p:nvCxnSpPr>
        <p:spPr>
          <a:xfrm flipH="1">
            <a:off x="5398786" y="5211690"/>
            <a:ext cx="2326800" cy="1170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48" name="Shape 462"/>
          <p:cNvSpPr txBox="1"/>
          <p:nvPr/>
        </p:nvSpPr>
        <p:spPr>
          <a:xfrm>
            <a:off x="6122973" y="2890590"/>
            <a:ext cx="13719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FTM_Req_Ack</a:t>
            </a:r>
          </a:p>
        </p:txBody>
      </p:sp>
      <p:sp>
        <p:nvSpPr>
          <p:cNvPr id="49" name="Shape 463"/>
          <p:cNvSpPr txBox="1"/>
          <p:nvPr/>
        </p:nvSpPr>
        <p:spPr>
          <a:xfrm>
            <a:off x="1989981" y="3459590"/>
            <a:ext cx="14742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Ack + Nonce-X</a:t>
            </a:r>
          </a:p>
        </p:txBody>
      </p:sp>
      <p:sp>
        <p:nvSpPr>
          <p:cNvPr id="50" name="Shape 465"/>
          <p:cNvSpPr txBox="1"/>
          <p:nvPr/>
        </p:nvSpPr>
        <p:spPr>
          <a:xfrm>
            <a:off x="84453" y="4765115"/>
            <a:ext cx="1155000" cy="10260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Verify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AB + (t4-t1) </a:t>
            </a:r>
            <a:br>
              <a:rPr lang="en" sz="1400">
                <a:solidFill>
                  <a:schemeClr val="accent4"/>
                </a:solidFill>
              </a:rPr>
            </a:br>
            <a:r>
              <a:rPr lang="en" sz="1400">
                <a:solidFill>
                  <a:schemeClr val="accent4"/>
                </a:solidFill>
              </a:rPr>
              <a:t>at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APP Level </a:t>
            </a:r>
          </a:p>
        </p:txBody>
      </p:sp>
      <p:sp>
        <p:nvSpPr>
          <p:cNvPr id="51" name="Shape 466"/>
          <p:cNvSpPr txBox="1"/>
          <p:nvPr/>
        </p:nvSpPr>
        <p:spPr>
          <a:xfrm>
            <a:off x="5956223" y="3399324"/>
            <a:ext cx="17928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FTM + Nonce-A</a:t>
            </a:r>
          </a:p>
        </p:txBody>
      </p:sp>
      <p:sp>
        <p:nvSpPr>
          <p:cNvPr id="53" name="Shape 468"/>
          <p:cNvSpPr txBox="1"/>
          <p:nvPr/>
        </p:nvSpPr>
        <p:spPr>
          <a:xfrm>
            <a:off x="7864800" y="4733670"/>
            <a:ext cx="1203000" cy="1037431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400">
                <a:solidFill>
                  <a:schemeClr val="accent4"/>
                </a:solidFill>
              </a:rPr>
              <a:t>Verify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AB + (t4-t1) </a:t>
            </a:r>
            <a:br>
              <a:rPr lang="en" sz="1400" dirty="0">
                <a:solidFill>
                  <a:schemeClr val="accent4"/>
                </a:solidFill>
              </a:rPr>
            </a:br>
            <a:r>
              <a:rPr lang="en" sz="1400" dirty="0">
                <a:solidFill>
                  <a:schemeClr val="accent4"/>
                </a:solidFill>
              </a:rPr>
              <a:t>at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400" dirty="0">
                <a:solidFill>
                  <a:schemeClr val="accent4"/>
                </a:solidFill>
              </a:rPr>
              <a:t>APP Level </a:t>
            </a:r>
          </a:p>
        </p:txBody>
      </p:sp>
      <p:sp>
        <p:nvSpPr>
          <p:cNvPr id="54" name="Shape 469"/>
          <p:cNvSpPr txBox="1"/>
          <p:nvPr/>
        </p:nvSpPr>
        <p:spPr>
          <a:xfrm>
            <a:off x="-24660" y="2108569"/>
            <a:ext cx="25716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>
                <a:solidFill>
                  <a:srgbClr val="FF0000"/>
                </a:solidFill>
              </a:rPr>
              <a:t>FTM RESPONDER </a:t>
            </a:r>
          </a:p>
          <a:p>
            <a:pPr lvl="0" algn="l" rtl="0">
              <a:spcBef>
                <a:spcPts val="0"/>
              </a:spcBef>
              <a:buNone/>
            </a:pP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55" name="Shape 471"/>
          <p:cNvSpPr/>
          <p:nvPr/>
        </p:nvSpPr>
        <p:spPr>
          <a:xfrm>
            <a:off x="457150" y="4203665"/>
            <a:ext cx="422699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>
              <a:solidFill>
                <a:schemeClr val="accent4"/>
              </a:solidFill>
            </a:endParaRPr>
          </a:p>
        </p:txBody>
      </p:sp>
      <p:sp>
        <p:nvSpPr>
          <p:cNvPr id="56" name="Shape 472"/>
          <p:cNvSpPr/>
          <p:nvPr/>
        </p:nvSpPr>
        <p:spPr>
          <a:xfrm>
            <a:off x="8264810" y="4158300"/>
            <a:ext cx="422700" cy="5661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591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Shape 484"/>
          <p:cNvSpPr txBox="1">
            <a:spLocks/>
          </p:cNvSpPr>
          <p:nvPr/>
        </p:nvSpPr>
        <p:spPr bwMode="auto">
          <a:xfrm>
            <a:off x="609599" y="2133600"/>
            <a:ext cx="7847013" cy="30849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228600">
              <a:spcBef>
                <a:spcPts val="0"/>
              </a:spcBef>
              <a:spcAft>
                <a:spcPts val="0"/>
              </a:spcAft>
              <a:buFont typeface="Times New Roman" pitchFamily="16" charset="0"/>
              <a:buAutoNum type="arabicPeriod"/>
            </a:pPr>
            <a:r>
              <a:rPr lang="en-US" kern="0" dirty="0" smtClean="0"/>
              <a:t> For authenticated ranging (associated) 11az will likely need </a:t>
            </a:r>
            <a:r>
              <a:rPr lang="en-US" kern="0" smtClean="0"/>
              <a:t>a nonce </a:t>
            </a:r>
            <a:r>
              <a:rPr lang="en-US" kern="0" dirty="0" smtClean="0"/>
              <a:t>in both FTM and </a:t>
            </a:r>
            <a:r>
              <a:rPr lang="en-US" kern="0" dirty="0" err="1" smtClean="0"/>
              <a:t>Ack</a:t>
            </a:r>
            <a:r>
              <a:rPr lang="en-US" kern="0" dirty="0" smtClean="0"/>
              <a:t> messages to validate range.</a:t>
            </a:r>
            <a:br>
              <a:rPr lang="en-US" kern="0" dirty="0" smtClean="0"/>
            </a:br>
            <a:endParaRPr lang="en-US" kern="0" dirty="0" smtClean="0"/>
          </a:p>
          <a:p>
            <a:pPr marL="457200" indent="-228600">
              <a:spcBef>
                <a:spcPts val="0"/>
              </a:spcBef>
              <a:spcAft>
                <a:spcPts val="0"/>
              </a:spcAft>
              <a:buFont typeface="Times New Roman" pitchFamily="16" charset="0"/>
              <a:buAutoNum type="arabicPeriod"/>
            </a:pPr>
            <a:r>
              <a:rPr lang="en-US" kern="0" dirty="0" smtClean="0"/>
              <a:t> Both end-STAs already have (t4-t1)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kern="0" dirty="0" smtClean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kern="0" dirty="0" smtClean="0"/>
              <a:t>An </a:t>
            </a:r>
            <a:r>
              <a:rPr lang="en-US" u="sng" kern="0" dirty="0" smtClean="0"/>
              <a:t>unassociated mode</a:t>
            </a:r>
            <a:r>
              <a:rPr lang="en-US" kern="0" dirty="0" smtClean="0"/>
              <a:t>, that protects against relay attacks could give the App layer access to the </a:t>
            </a:r>
            <a:r>
              <a:rPr lang="en-US" kern="0" dirty="0" err="1" smtClean="0"/>
              <a:t>nonces</a:t>
            </a:r>
            <a:r>
              <a:rPr lang="en-US" kern="0" dirty="0" smtClean="0"/>
              <a:t> and (t4-t1) parameters.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kern="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kern="0" dirty="0" smtClean="0"/>
              <a:t>The App is then responsible for validating the parameters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-US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-US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-US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86478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Shape 497"/>
          <p:cNvSpPr txBox="1">
            <a:spLocks/>
          </p:cNvSpPr>
          <p:nvPr/>
        </p:nvSpPr>
        <p:spPr bwMode="auto">
          <a:xfrm>
            <a:off x="533400" y="2213717"/>
            <a:ext cx="7770900" cy="3084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sz="2800" kern="0" dirty="0" err="1" smtClean="0"/>
              <a:t>TGaz</a:t>
            </a:r>
            <a:r>
              <a:rPr lang="en" sz="2800" kern="0" dirty="0" smtClean="0"/>
              <a:t> should include a mechanism to defend against relay ranging attacks between pairs of both associated and unassociated stations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" sz="2800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sz="2800" kern="0" dirty="0" smtClean="0"/>
              <a:t>Y:         N:         A: 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" sz="2800" kern="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endParaRPr lang="en" sz="2800" kern="0" dirty="0"/>
          </a:p>
        </p:txBody>
      </p:sp>
    </p:spTree>
    <p:extLst>
      <p:ext uri="{BB962C8B-B14F-4D97-AF65-F5344CB8AC3E}">
        <p14:creationId xmlns:p14="http://schemas.microsoft.com/office/powerpoint/2010/main" val="188249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7" name="Shape 509"/>
          <p:cNvSpPr txBox="1">
            <a:spLocks/>
          </p:cNvSpPr>
          <p:nvPr/>
        </p:nvSpPr>
        <p:spPr bwMode="auto">
          <a:xfrm>
            <a:off x="459538" y="2275199"/>
            <a:ext cx="7770900" cy="3084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381000">
              <a:spcBef>
                <a:spcPts val="0"/>
              </a:spcBef>
              <a:buFont typeface="Times New Roman"/>
              <a:buChar char="●"/>
            </a:pPr>
            <a:r>
              <a:rPr lang="en" kern="0" dirty="0" smtClean="0"/>
              <a:t>Radio attack lets hackers steal 24 different car models</a:t>
            </a:r>
            <a:r>
              <a:rPr lang="en-US" kern="0" dirty="0"/>
              <a:t/>
            </a:r>
            <a:br>
              <a:rPr lang="en-US" kern="0" dirty="0"/>
            </a:br>
            <a:endParaRPr lang="en" kern="0" dirty="0" smtClean="0"/>
          </a:p>
          <a:p>
            <a:pPr marL="0" algn="ctr">
              <a:spcBef>
                <a:spcPts val="0"/>
              </a:spcBef>
            </a:pPr>
            <a:r>
              <a:rPr lang="en" sz="2000" b="0" u="sng" kern="0" dirty="0" smtClean="0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</a:rPr>
              <a:t>https://www.wired.com/2016/03/study-finds-24-car-models-open-unlocking-ignition-hack</a:t>
            </a:r>
            <a:r>
              <a:rPr lang="en" sz="2000" b="0" u="sng" kern="0" dirty="0" smtClean="0">
                <a:solidFill>
                  <a:srgbClr val="263238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/</a:t>
            </a:r>
          </a:p>
          <a:p>
            <a:pPr marL="0">
              <a:spcBef>
                <a:spcPts val="0"/>
              </a:spcBef>
            </a:pPr>
            <a:endParaRPr lang="en" sz="1400" b="0" kern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>
              <a:spcBef>
                <a:spcPts val="0"/>
              </a:spcBef>
            </a:pPr>
            <a:endParaRPr lang="en" sz="1400" b="0" kern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9" name="Shape 138"/>
          <p:cNvSpPr txBox="1">
            <a:spLocks/>
          </p:cNvSpPr>
          <p:nvPr/>
        </p:nvSpPr>
        <p:spPr bwMode="auto">
          <a:xfrm>
            <a:off x="685800" y="1981200"/>
            <a:ext cx="7770900" cy="3084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kern="0" smtClean="0"/>
              <a:t>The relay threat model occurs when two attackers collaborate to fake the distance between two stations, making them appear closer than they really are. </a:t>
            </a:r>
            <a:r>
              <a:rPr lang="en" kern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kern="0" smtClean="0"/>
              <a:t>TGaz should be resilient to a relay attack in both associated and unassociated modes.</a:t>
            </a:r>
            <a:endParaRPr lang="en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9" name="Shape 149"/>
          <p:cNvSpPr txBox="1">
            <a:spLocks/>
          </p:cNvSpPr>
          <p:nvPr/>
        </p:nvSpPr>
        <p:spPr bwMode="auto">
          <a:xfrm>
            <a:off x="685800" y="1799210"/>
            <a:ext cx="7770900" cy="9183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2" indent="-341312">
              <a:spcBef>
                <a:spcPts val="0"/>
              </a:spcBef>
              <a:spcAft>
                <a:spcPts val="0"/>
              </a:spcAft>
              <a:buSzPct val="133333"/>
              <a:buFont typeface="Times New Roman"/>
              <a:buChar char="•"/>
            </a:pPr>
            <a:r>
              <a:rPr lang="en" kern="0" smtClean="0"/>
              <a:t>Wireless Relay Attacks have been used  to defeat wireless car locks and pose a real threat to property </a:t>
            </a:r>
            <a:endParaRPr lang="en" kern="0" dirty="0"/>
          </a:p>
        </p:txBody>
      </p:sp>
      <p:pic>
        <p:nvPicPr>
          <p:cNvPr id="10" name="Shape 1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7163560" y="3924301"/>
            <a:ext cx="1600199" cy="80009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52"/>
          <p:cNvSpPr txBox="1"/>
          <p:nvPr/>
        </p:nvSpPr>
        <p:spPr>
          <a:xfrm>
            <a:off x="809806" y="5622184"/>
            <a:ext cx="7599000" cy="51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https://www.wired.com/2016/03/study-finds-24-car-models-open-unlocking-ignition-hack</a:t>
            </a:r>
            <a:r>
              <a:rPr lang="en" u="sng" dirty="0">
                <a:solidFill>
                  <a:srgbClr val="263238"/>
                </a:solidFill>
              </a:rPr>
              <a:t>/</a:t>
            </a:r>
            <a:endParaRPr lang="en" u="sng" dirty="0">
              <a:solidFill>
                <a:srgbClr val="263238"/>
              </a:solidFill>
              <a:hlinkClick r:id="rId4"/>
            </a:endParaRPr>
          </a:p>
        </p:txBody>
      </p:sp>
      <p:cxnSp>
        <p:nvCxnSpPr>
          <p:cNvPr id="20" name="Shape 160"/>
          <p:cNvCxnSpPr/>
          <p:nvPr/>
        </p:nvCxnSpPr>
        <p:spPr>
          <a:xfrm>
            <a:off x="3532050" y="4646391"/>
            <a:ext cx="1887000" cy="9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triangle" w="lg" len="lg"/>
            <a:tailEnd type="triangle" w="lg" len="lg"/>
          </a:ln>
        </p:spPr>
      </p:cxnSp>
      <p:sp>
        <p:nvSpPr>
          <p:cNvPr id="21" name="Shape 161"/>
          <p:cNvSpPr txBox="1"/>
          <p:nvPr/>
        </p:nvSpPr>
        <p:spPr>
          <a:xfrm>
            <a:off x="3559952" y="4786584"/>
            <a:ext cx="2440321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solidFill>
                  <a:schemeClr val="tx1"/>
                </a:solidFill>
              </a:rPr>
              <a:t>Bridging the gap</a:t>
            </a:r>
          </a:p>
        </p:txBody>
      </p:sp>
      <p:sp>
        <p:nvSpPr>
          <p:cNvPr id="23" name="Shape 162"/>
          <p:cNvSpPr txBox="1"/>
          <p:nvPr/>
        </p:nvSpPr>
        <p:spPr>
          <a:xfrm>
            <a:off x="1936150" y="2911448"/>
            <a:ext cx="2398136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>
                <a:solidFill>
                  <a:schemeClr val="tx1"/>
                </a:solidFill>
              </a:rPr>
              <a:t>Attacker Box A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dirty="0">
                <a:solidFill>
                  <a:schemeClr val="tx1"/>
                </a:solidFill>
              </a:rPr>
              <a:t>Near Owner</a:t>
            </a:r>
          </a:p>
        </p:txBody>
      </p:sp>
      <p:sp>
        <p:nvSpPr>
          <p:cNvPr id="24" name="Shape 163"/>
          <p:cNvSpPr txBox="1"/>
          <p:nvPr/>
        </p:nvSpPr>
        <p:spPr>
          <a:xfrm>
            <a:off x="4655772" y="2946856"/>
            <a:ext cx="2507788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>
                <a:solidFill>
                  <a:schemeClr val="accent4"/>
                </a:solidFill>
              </a:rPr>
              <a:t>Attacker Box B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dirty="0">
                <a:solidFill>
                  <a:schemeClr val="accent4"/>
                </a:solidFill>
              </a:rPr>
              <a:t>Near Car</a:t>
            </a:r>
          </a:p>
        </p:txBody>
      </p:sp>
      <p:pic>
        <p:nvPicPr>
          <p:cNvPr id="22" name="Shape 15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>
            <a:off x="7163560" y="3879174"/>
            <a:ext cx="1600199" cy="800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Shape 15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3380" y="3434661"/>
            <a:ext cx="754049" cy="150335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Shape 15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 flipH="1">
            <a:off x="1293737" y="3966066"/>
            <a:ext cx="528625" cy="440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Shape 15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465934" y="3985274"/>
            <a:ext cx="829968" cy="587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Shape 15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729984" y="3935599"/>
            <a:ext cx="829968" cy="587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Shape 15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837775" y="4113234"/>
            <a:ext cx="829975" cy="331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Shape 15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333575" y="4191509"/>
            <a:ext cx="829975" cy="331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Shape 158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 rot="5400000">
            <a:off x="3577814" y="4035430"/>
            <a:ext cx="464799" cy="38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Shape 15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 rot="-5400000" flipH="1">
            <a:off x="4912619" y="4059056"/>
            <a:ext cx="527199" cy="4403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3" name="Shape 160"/>
          <p:cNvCxnSpPr/>
          <p:nvPr/>
        </p:nvCxnSpPr>
        <p:spPr>
          <a:xfrm>
            <a:off x="3541800" y="4656000"/>
            <a:ext cx="1887000" cy="9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triangle" w="lg" len="lg"/>
            <a:tailEnd type="triangle" w="lg" len="lg"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4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" dirty="0"/>
              <a:t>Mitigating Relay Attacks</a:t>
            </a:r>
            <a:endParaRPr lang="en-GB" dirty="0"/>
          </a:p>
        </p:txBody>
      </p:sp>
      <p:sp>
        <p:nvSpPr>
          <p:cNvPr id="8" name="Shape 188"/>
          <p:cNvSpPr txBox="1">
            <a:spLocks/>
          </p:cNvSpPr>
          <p:nvPr/>
        </p:nvSpPr>
        <p:spPr bwMode="auto">
          <a:xfrm>
            <a:off x="685800" y="2215474"/>
            <a:ext cx="7770900" cy="3423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sz="2800" kern="0" dirty="0" smtClean="0"/>
              <a:t>Using range and location can be a good defense against relay attacks, assuming that the range/location of each party can be validated.</a:t>
            </a:r>
            <a:endParaRPr lang="en" sz="2800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72264" y="6475413"/>
            <a:ext cx="1970074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5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9318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" dirty="0"/>
              <a:t>Applications using RTT range for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" dirty="0" smtClean="0"/>
              <a:t>secure </a:t>
            </a:r>
            <a:r>
              <a:rPr lang="en" dirty="0"/>
              <a:t>operation</a:t>
            </a:r>
            <a:endParaRPr lang="en-GB" dirty="0"/>
          </a:p>
        </p:txBody>
      </p:sp>
      <p:sp>
        <p:nvSpPr>
          <p:cNvPr id="8" name="Shape 175"/>
          <p:cNvSpPr txBox="1">
            <a:spLocks/>
          </p:cNvSpPr>
          <p:nvPr/>
        </p:nvSpPr>
        <p:spPr bwMode="auto">
          <a:xfrm>
            <a:off x="456300" y="2362200"/>
            <a:ext cx="8535300" cy="3431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kern="0" dirty="0" smtClean="0"/>
              <a:t>Associated (or prior shared key)</a:t>
            </a:r>
          </a:p>
          <a:p>
            <a:pPr marL="457200" indent="-355600">
              <a:spcBef>
                <a:spcPts val="0"/>
              </a:spcBef>
              <a:spcAft>
                <a:spcPts val="0"/>
              </a:spcAft>
              <a:buFont typeface="Times New Roman" pitchFamily="16" charset="0"/>
              <a:buChar char="●"/>
            </a:pPr>
            <a:r>
              <a:rPr lang="en" kern="0" dirty="0" smtClean="0"/>
              <a:t>Building door locks</a:t>
            </a:r>
          </a:p>
          <a:p>
            <a:pPr marL="457200" indent="-355600">
              <a:spcBef>
                <a:spcPts val="0"/>
              </a:spcBef>
              <a:spcAft>
                <a:spcPts val="0"/>
              </a:spcAft>
              <a:buFont typeface="Times New Roman" pitchFamily="16" charset="0"/>
              <a:buChar char="●"/>
            </a:pPr>
            <a:r>
              <a:rPr lang="en" kern="0" dirty="0" smtClean="0"/>
              <a:t>Car door locks</a:t>
            </a:r>
          </a:p>
          <a:p>
            <a:pPr marL="457200" indent="-355600">
              <a:spcBef>
                <a:spcPts val="0"/>
              </a:spcBef>
              <a:buClr>
                <a:schemeClr val="dk1"/>
              </a:buClr>
              <a:buFont typeface="Times New Roman" pitchFamily="16" charset="0"/>
              <a:buChar char="●"/>
            </a:pPr>
            <a:r>
              <a:rPr lang="en" kern="0" dirty="0" smtClean="0">
                <a:solidFill>
                  <a:schemeClr val="dk1"/>
                </a:solidFill>
              </a:rPr>
              <a:t>Document access (</a:t>
            </a:r>
            <a:r>
              <a:rPr lang="en" kern="0" dirty="0" err="1" smtClean="0">
                <a:solidFill>
                  <a:schemeClr val="dk1"/>
                </a:solidFill>
              </a:rPr>
              <a:t>e.g</a:t>
            </a:r>
            <a:r>
              <a:rPr lang="en-US" kern="0" dirty="0" smtClean="0">
                <a:solidFill>
                  <a:schemeClr val="dk1"/>
                </a:solidFill>
              </a:rPr>
              <a:t>.</a:t>
            </a:r>
            <a:r>
              <a:rPr lang="en" kern="0" dirty="0" smtClean="0">
                <a:solidFill>
                  <a:schemeClr val="dk1"/>
                </a:solidFill>
              </a:rPr>
              <a:t> only at work)</a:t>
            </a:r>
          </a:p>
          <a:p>
            <a:pPr marL="457200" indent="-355600">
              <a:spcBef>
                <a:spcPts val="0"/>
              </a:spcBef>
              <a:buClr>
                <a:schemeClr val="dk1"/>
              </a:buClr>
              <a:buFont typeface="Times New Roman" pitchFamily="16" charset="0"/>
              <a:buChar char="●"/>
            </a:pPr>
            <a:r>
              <a:rPr lang="en" kern="0" dirty="0" smtClean="0">
                <a:solidFill>
                  <a:schemeClr val="dk1"/>
                </a:solidFill>
              </a:rPr>
              <a:t>Cloud Service Access (e.g. only within home)</a:t>
            </a:r>
            <a:br>
              <a:rPr lang="en" kern="0" dirty="0" smtClean="0">
                <a:solidFill>
                  <a:schemeClr val="dk1"/>
                </a:solidFill>
              </a:rPr>
            </a:br>
            <a:endParaRPr lang="en" kern="0" dirty="0" smtClean="0">
              <a:solidFill>
                <a:schemeClr val="dk1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" kern="0" dirty="0" smtClean="0"/>
              <a:t>Unassociated</a:t>
            </a:r>
          </a:p>
          <a:p>
            <a:pPr marL="457200">
              <a:spcBef>
                <a:spcPts val="0"/>
              </a:spcBef>
              <a:buClr>
                <a:srgbClr val="38761D"/>
              </a:buClr>
              <a:buFont typeface="Times New Roman" pitchFamily="16" charset="0"/>
              <a:buChar char="●"/>
            </a:pPr>
            <a:r>
              <a:rPr lang="en" kern="0" dirty="0" smtClean="0">
                <a:solidFill>
                  <a:srgbClr val="38761D"/>
                </a:solidFill>
              </a:rPr>
              <a:t>Proof of presence at a location</a:t>
            </a:r>
          </a:p>
          <a:p>
            <a:pPr marL="457200">
              <a:spcBef>
                <a:spcPts val="0"/>
              </a:spcBef>
              <a:buClr>
                <a:srgbClr val="38761D"/>
              </a:buClr>
              <a:buFont typeface="Times New Roman" pitchFamily="16" charset="0"/>
              <a:buChar char="●"/>
            </a:pPr>
            <a:r>
              <a:rPr lang="en" kern="0" dirty="0" smtClean="0">
                <a:solidFill>
                  <a:srgbClr val="38761D"/>
                </a:solidFill>
              </a:rPr>
              <a:t>Proximity transfer of a redeemable wireless coupon</a:t>
            </a:r>
          </a:p>
          <a:p>
            <a:pPr marL="457200">
              <a:spcBef>
                <a:spcPts val="0"/>
              </a:spcBef>
              <a:buClr>
                <a:srgbClr val="38761D"/>
              </a:buClr>
              <a:buFont typeface="Times New Roman" pitchFamily="16" charset="0"/>
              <a:buChar char="●"/>
            </a:pPr>
            <a:r>
              <a:rPr lang="en" kern="0" dirty="0" smtClean="0">
                <a:solidFill>
                  <a:srgbClr val="38761D"/>
                </a:solidFill>
              </a:rPr>
              <a:t>Proximity control of a public device with a wireless token (</a:t>
            </a:r>
            <a:r>
              <a:rPr lang="en-US" kern="0" dirty="0" smtClean="0">
                <a:solidFill>
                  <a:srgbClr val="38761D"/>
                </a:solidFill>
              </a:rPr>
              <a:t>IOT</a:t>
            </a:r>
            <a:r>
              <a:rPr lang="en" kern="0" dirty="0" smtClean="0">
                <a:solidFill>
                  <a:srgbClr val="38761D"/>
                </a:solidFill>
              </a:rPr>
              <a:t>)</a:t>
            </a:r>
            <a:endParaRPr lang="en" kern="0" dirty="0">
              <a:solidFill>
                <a:srgbClr val="38761D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72198" y="6475413"/>
            <a:ext cx="2470140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6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Ranging in 11mc</a:t>
            </a:r>
            <a:endParaRPr lang="en-GB" dirty="0"/>
          </a:p>
        </p:txBody>
      </p:sp>
      <p:cxnSp>
        <p:nvCxnSpPr>
          <p:cNvPr id="8" name="Shape 200"/>
          <p:cNvCxnSpPr/>
          <p:nvPr/>
        </p:nvCxnSpPr>
        <p:spPr>
          <a:xfrm flipH="1">
            <a:off x="1650100" y="2623775"/>
            <a:ext cx="2072" cy="3472225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" name="Shape 201"/>
          <p:cNvCxnSpPr/>
          <p:nvPr/>
        </p:nvCxnSpPr>
        <p:spPr>
          <a:xfrm>
            <a:off x="4936775" y="2623800"/>
            <a:ext cx="14853" cy="3396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" name="Shape 202"/>
          <p:cNvCxnSpPr/>
          <p:nvPr/>
        </p:nvCxnSpPr>
        <p:spPr>
          <a:xfrm flipH="1">
            <a:off x="1658350" y="2855650"/>
            <a:ext cx="3287100" cy="2814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1" name="Shape 203"/>
          <p:cNvCxnSpPr/>
          <p:nvPr/>
        </p:nvCxnSpPr>
        <p:spPr>
          <a:xfrm>
            <a:off x="1668100" y="3275875"/>
            <a:ext cx="3286500" cy="3168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" name="Shape 204"/>
          <p:cNvCxnSpPr/>
          <p:nvPr/>
        </p:nvCxnSpPr>
        <p:spPr>
          <a:xfrm>
            <a:off x="1668100" y="3733075"/>
            <a:ext cx="3286500" cy="3168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3" name="Shape 205"/>
          <p:cNvCxnSpPr/>
          <p:nvPr/>
        </p:nvCxnSpPr>
        <p:spPr>
          <a:xfrm flipH="1">
            <a:off x="1630425" y="4399325"/>
            <a:ext cx="3322500" cy="2808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4" name="Shape 206"/>
          <p:cNvSpPr txBox="1"/>
          <p:nvPr/>
        </p:nvSpPr>
        <p:spPr>
          <a:xfrm>
            <a:off x="2699820" y="2451935"/>
            <a:ext cx="1561381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FTM_Req</a:t>
            </a:r>
            <a:endParaRPr lang="en" dirty="0">
              <a:solidFill>
                <a:schemeClr val="tx2"/>
              </a:solidFill>
            </a:endParaRPr>
          </a:p>
        </p:txBody>
      </p:sp>
      <p:sp>
        <p:nvSpPr>
          <p:cNvPr id="15" name="Shape 207"/>
          <p:cNvSpPr txBox="1"/>
          <p:nvPr/>
        </p:nvSpPr>
        <p:spPr>
          <a:xfrm>
            <a:off x="1745635" y="3324310"/>
            <a:ext cx="1106099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FTM</a:t>
            </a:r>
          </a:p>
        </p:txBody>
      </p:sp>
      <p:sp>
        <p:nvSpPr>
          <p:cNvPr id="16" name="Shape 208"/>
          <p:cNvSpPr txBox="1"/>
          <p:nvPr/>
        </p:nvSpPr>
        <p:spPr>
          <a:xfrm>
            <a:off x="2816188" y="4897201"/>
            <a:ext cx="16668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FTM(t</a:t>
            </a:r>
            <a:r>
              <a:rPr lang="en" baseline="-25000">
                <a:solidFill>
                  <a:schemeClr val="tx2"/>
                </a:solidFill>
              </a:rPr>
              <a:t>4</a:t>
            </a:r>
            <a:r>
              <a:rPr lang="en">
                <a:solidFill>
                  <a:schemeClr val="tx2"/>
                </a:solidFill>
              </a:rPr>
              <a:t>- t</a:t>
            </a:r>
            <a:r>
              <a:rPr lang="en" baseline="-25000">
                <a:solidFill>
                  <a:schemeClr val="tx2"/>
                </a:solidFill>
              </a:rPr>
              <a:t>1</a:t>
            </a:r>
            <a:r>
              <a:rPr lang="en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17" name="Shape 209"/>
          <p:cNvSpPr txBox="1"/>
          <p:nvPr/>
        </p:nvSpPr>
        <p:spPr>
          <a:xfrm>
            <a:off x="517637" y="1919464"/>
            <a:ext cx="25716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dirty="0">
                <a:solidFill>
                  <a:srgbClr val="FF0000"/>
                </a:solidFill>
              </a:rPr>
              <a:t>FTM RESPONDER </a:t>
            </a:r>
          </a:p>
          <a:p>
            <a:pPr lvl="0" algn="ctr" rtl="0">
              <a:spcBef>
                <a:spcPts val="0"/>
              </a:spcBef>
              <a:buNone/>
            </a:pPr>
            <a:endParaRPr dirty="0">
              <a:solidFill>
                <a:schemeClr val="tx2"/>
              </a:solidFill>
            </a:endParaRPr>
          </a:p>
        </p:txBody>
      </p:sp>
      <p:sp>
        <p:nvSpPr>
          <p:cNvPr id="18" name="Shape 210"/>
          <p:cNvSpPr txBox="1"/>
          <p:nvPr/>
        </p:nvSpPr>
        <p:spPr>
          <a:xfrm>
            <a:off x="4038600" y="1905000"/>
            <a:ext cx="1689484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MOBILE</a:t>
            </a:r>
            <a:endParaRPr lang="en" sz="2000" dirty="0">
              <a:solidFill>
                <a:schemeClr val="accent2"/>
              </a:solidFill>
            </a:endParaRPr>
          </a:p>
        </p:txBody>
      </p:sp>
      <p:cxnSp>
        <p:nvCxnSpPr>
          <p:cNvPr id="19" name="Shape 211"/>
          <p:cNvCxnSpPr/>
          <p:nvPr/>
        </p:nvCxnSpPr>
        <p:spPr>
          <a:xfrm>
            <a:off x="1668100" y="5181962"/>
            <a:ext cx="3286500" cy="3168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0" name="Shape 212"/>
          <p:cNvSpPr txBox="1"/>
          <p:nvPr/>
        </p:nvSpPr>
        <p:spPr>
          <a:xfrm>
            <a:off x="1717456" y="4136825"/>
            <a:ext cx="883554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Ack</a:t>
            </a:r>
            <a:endParaRPr lang="en" dirty="0">
              <a:solidFill>
                <a:schemeClr val="tx2"/>
              </a:solidFill>
            </a:endParaRPr>
          </a:p>
        </p:txBody>
      </p:sp>
      <p:sp>
        <p:nvSpPr>
          <p:cNvPr id="21" name="Shape 213"/>
          <p:cNvSpPr txBox="1"/>
          <p:nvPr/>
        </p:nvSpPr>
        <p:spPr>
          <a:xfrm>
            <a:off x="1597999" y="5466479"/>
            <a:ext cx="890578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Ack</a:t>
            </a:r>
            <a:endParaRPr lang="en" dirty="0">
              <a:solidFill>
                <a:schemeClr val="tx2"/>
              </a:solidFill>
            </a:endParaRPr>
          </a:p>
        </p:txBody>
      </p:sp>
      <p:sp>
        <p:nvSpPr>
          <p:cNvPr id="22" name="Shape 214"/>
          <p:cNvSpPr txBox="1"/>
          <p:nvPr/>
        </p:nvSpPr>
        <p:spPr>
          <a:xfrm>
            <a:off x="1143000" y="337242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t</a:t>
            </a:r>
            <a:r>
              <a:rPr lang="en" baseline="-250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23" name="Shape 215"/>
          <p:cNvSpPr txBox="1"/>
          <p:nvPr/>
        </p:nvSpPr>
        <p:spPr>
          <a:xfrm>
            <a:off x="5043025" y="373380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t</a:t>
            </a:r>
            <a:r>
              <a:rPr lang="en" baseline="-2500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24" name="Shape 216"/>
          <p:cNvSpPr txBox="1"/>
          <p:nvPr/>
        </p:nvSpPr>
        <p:spPr>
          <a:xfrm>
            <a:off x="5029200" y="419870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t</a:t>
            </a:r>
            <a:r>
              <a:rPr lang="en" baseline="-2500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25" name="Shape 217"/>
          <p:cNvSpPr txBox="1"/>
          <p:nvPr/>
        </p:nvSpPr>
        <p:spPr>
          <a:xfrm>
            <a:off x="1143000" y="446900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t</a:t>
            </a:r>
            <a:r>
              <a:rPr lang="en" baseline="-2500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26" name="Shape 218"/>
          <p:cNvSpPr txBox="1"/>
          <p:nvPr/>
        </p:nvSpPr>
        <p:spPr>
          <a:xfrm>
            <a:off x="4171005" y="3055846"/>
            <a:ext cx="96115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tx2"/>
                </a:solidFill>
              </a:rPr>
              <a:t>Ack</a:t>
            </a:r>
            <a:endParaRPr lang="en" dirty="0">
              <a:solidFill>
                <a:schemeClr val="tx2"/>
              </a:solidFill>
            </a:endParaRPr>
          </a:p>
        </p:txBody>
      </p:sp>
      <p:sp>
        <p:nvSpPr>
          <p:cNvPr id="28" name="Shape 220"/>
          <p:cNvSpPr txBox="1"/>
          <p:nvPr/>
        </p:nvSpPr>
        <p:spPr>
          <a:xfrm>
            <a:off x="5661900" y="3549027"/>
            <a:ext cx="3416100" cy="608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solidFill>
                  <a:schemeClr val="tx2"/>
                </a:solidFill>
              </a:rPr>
              <a:t>Distance (d) can be used to verify a condition:   </a:t>
            </a:r>
            <a:endParaRPr lang="en-US" dirty="0" smtClean="0">
              <a:solidFill>
                <a:schemeClr val="tx2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en" dirty="0" smtClean="0">
                <a:solidFill>
                  <a:schemeClr val="tx2"/>
                </a:solidFill>
              </a:rPr>
              <a:t>d </a:t>
            </a:r>
            <a:r>
              <a:rPr lang="en" dirty="0">
                <a:solidFill>
                  <a:schemeClr val="tx2"/>
                </a:solidFill>
              </a:rPr>
              <a:t>&lt; [opening criterion],</a:t>
            </a:r>
          </a:p>
          <a:p>
            <a:pPr lvl="0">
              <a:spcBef>
                <a:spcPts val="0"/>
              </a:spcBef>
              <a:buNone/>
            </a:pPr>
            <a:endParaRPr dirty="0">
              <a:solidFill>
                <a:schemeClr val="tx2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en" dirty="0">
                <a:solidFill>
                  <a:schemeClr val="tx2"/>
                </a:solidFill>
              </a:rPr>
              <a:t>But ONLY if you can trust it.</a:t>
            </a:r>
          </a:p>
        </p:txBody>
      </p:sp>
      <p:cxnSp>
        <p:nvCxnSpPr>
          <p:cNvPr id="29" name="Shape 221"/>
          <p:cNvCxnSpPr/>
          <p:nvPr/>
        </p:nvCxnSpPr>
        <p:spPr>
          <a:xfrm flipH="1">
            <a:off x="1650100" y="5650650"/>
            <a:ext cx="3322500" cy="2808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pic>
        <p:nvPicPr>
          <p:cNvPr id="30" name="Shape 219" descr="Screenshot from 2015-06-16 13:09:45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01444" y="2301226"/>
            <a:ext cx="2802240" cy="11088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" dirty="0"/>
              <a:t>Relay Attack #1:  Faking a Range in 11mc</a:t>
            </a:r>
            <a:endParaRPr lang="en-US" dirty="0"/>
          </a:p>
        </p:txBody>
      </p:sp>
      <p:cxnSp>
        <p:nvCxnSpPr>
          <p:cNvPr id="8" name="Shape 233"/>
          <p:cNvCxnSpPr/>
          <p:nvPr/>
        </p:nvCxnSpPr>
        <p:spPr>
          <a:xfrm>
            <a:off x="1144150" y="2953325"/>
            <a:ext cx="16500" cy="3277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9" name="Shape 234"/>
          <p:cNvSpPr txBox="1"/>
          <p:nvPr/>
        </p:nvSpPr>
        <p:spPr>
          <a:xfrm>
            <a:off x="2611225" y="1828800"/>
            <a:ext cx="1474200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chemeClr val="accent4"/>
                </a:solidFill>
              </a:rPr>
              <a:t>Attacker Box A</a:t>
            </a:r>
          </a:p>
        </p:txBody>
      </p:sp>
      <p:sp>
        <p:nvSpPr>
          <p:cNvPr id="10" name="Shape 235"/>
          <p:cNvSpPr txBox="1"/>
          <p:nvPr/>
        </p:nvSpPr>
        <p:spPr>
          <a:xfrm>
            <a:off x="5079000" y="1828800"/>
            <a:ext cx="1474200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chemeClr val="accent4"/>
                </a:solidFill>
              </a:rPr>
              <a:t>Attacker Box B</a:t>
            </a:r>
          </a:p>
        </p:txBody>
      </p:sp>
      <p:cxnSp>
        <p:nvCxnSpPr>
          <p:cNvPr id="11" name="Shape 236"/>
          <p:cNvCxnSpPr/>
          <p:nvPr/>
        </p:nvCxnSpPr>
        <p:spPr>
          <a:xfrm>
            <a:off x="1138275" y="3863800"/>
            <a:ext cx="2274900" cy="801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" name="Shape 237"/>
          <p:cNvCxnSpPr/>
          <p:nvPr/>
        </p:nvCxnSpPr>
        <p:spPr>
          <a:xfrm>
            <a:off x="8095225" y="2842156"/>
            <a:ext cx="3975" cy="346468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" name="Shape 238"/>
          <p:cNvCxnSpPr/>
          <p:nvPr/>
        </p:nvCxnSpPr>
        <p:spPr>
          <a:xfrm>
            <a:off x="3423637" y="394395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14" name="Shape 239"/>
          <p:cNvCxnSpPr/>
          <p:nvPr/>
        </p:nvCxnSpPr>
        <p:spPr>
          <a:xfrm>
            <a:off x="5743562" y="403455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5" name="Shape 240"/>
          <p:cNvSpPr txBox="1"/>
          <p:nvPr/>
        </p:nvSpPr>
        <p:spPr>
          <a:xfrm>
            <a:off x="685800" y="346865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1</a:t>
            </a:r>
          </a:p>
        </p:txBody>
      </p:sp>
      <p:sp>
        <p:nvSpPr>
          <p:cNvPr id="16" name="Shape 241"/>
          <p:cNvSpPr txBox="1"/>
          <p:nvPr/>
        </p:nvSpPr>
        <p:spPr>
          <a:xfrm>
            <a:off x="695400" y="437252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4</a:t>
            </a:r>
          </a:p>
        </p:txBody>
      </p:sp>
      <p:cxnSp>
        <p:nvCxnSpPr>
          <p:cNvPr id="17" name="Shape 242"/>
          <p:cNvCxnSpPr/>
          <p:nvPr/>
        </p:nvCxnSpPr>
        <p:spPr>
          <a:xfrm flipH="1">
            <a:off x="5766900" y="4336975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8" name="Shape 243"/>
          <p:cNvCxnSpPr/>
          <p:nvPr/>
        </p:nvCxnSpPr>
        <p:spPr>
          <a:xfrm flipH="1">
            <a:off x="3447662" y="44304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19" name="Shape 244"/>
          <p:cNvCxnSpPr/>
          <p:nvPr/>
        </p:nvCxnSpPr>
        <p:spPr>
          <a:xfrm flipH="1">
            <a:off x="1130750" y="45300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0" name="Shape 245"/>
          <p:cNvCxnSpPr/>
          <p:nvPr/>
        </p:nvCxnSpPr>
        <p:spPr>
          <a:xfrm flipH="1">
            <a:off x="5766900" y="2965375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1" name="Shape 246"/>
          <p:cNvCxnSpPr/>
          <p:nvPr/>
        </p:nvCxnSpPr>
        <p:spPr>
          <a:xfrm flipH="1">
            <a:off x="3447662" y="30588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22" name="Shape 247"/>
          <p:cNvCxnSpPr/>
          <p:nvPr/>
        </p:nvCxnSpPr>
        <p:spPr>
          <a:xfrm flipH="1">
            <a:off x="1130750" y="31584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3" name="Shape 248"/>
          <p:cNvCxnSpPr/>
          <p:nvPr/>
        </p:nvCxnSpPr>
        <p:spPr>
          <a:xfrm>
            <a:off x="1103725" y="516720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4" name="Shape 249"/>
          <p:cNvCxnSpPr/>
          <p:nvPr/>
        </p:nvCxnSpPr>
        <p:spPr>
          <a:xfrm>
            <a:off x="5743562" y="5334000"/>
            <a:ext cx="2355638" cy="97908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5" name="Shape 250"/>
          <p:cNvCxnSpPr/>
          <p:nvPr/>
        </p:nvCxnSpPr>
        <p:spPr>
          <a:xfrm flipH="1">
            <a:off x="5766900" y="5632375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6" name="Shape 251"/>
          <p:cNvCxnSpPr/>
          <p:nvPr/>
        </p:nvCxnSpPr>
        <p:spPr>
          <a:xfrm flipH="1">
            <a:off x="3447662" y="57258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27" name="Shape 252"/>
          <p:cNvCxnSpPr/>
          <p:nvPr/>
        </p:nvCxnSpPr>
        <p:spPr>
          <a:xfrm flipH="1">
            <a:off x="1130750" y="58254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9" name="Shape 254"/>
          <p:cNvSpPr txBox="1"/>
          <p:nvPr/>
        </p:nvSpPr>
        <p:spPr>
          <a:xfrm>
            <a:off x="8098925" y="391252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2</a:t>
            </a:r>
          </a:p>
        </p:txBody>
      </p:sp>
      <p:sp>
        <p:nvSpPr>
          <p:cNvPr id="30" name="Shape 255"/>
          <p:cNvSpPr txBox="1"/>
          <p:nvPr/>
        </p:nvSpPr>
        <p:spPr>
          <a:xfrm>
            <a:off x="8109625" y="417572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3</a:t>
            </a:r>
          </a:p>
        </p:txBody>
      </p:sp>
      <p:sp>
        <p:nvSpPr>
          <p:cNvPr id="31" name="Shape 256"/>
          <p:cNvSpPr txBox="1"/>
          <p:nvPr/>
        </p:nvSpPr>
        <p:spPr>
          <a:xfrm>
            <a:off x="1153310" y="4763431"/>
            <a:ext cx="16668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FTM(t</a:t>
            </a:r>
            <a:r>
              <a:rPr lang="en" sz="2000" baseline="-25000">
                <a:solidFill>
                  <a:schemeClr val="accent4"/>
                </a:solidFill>
              </a:rPr>
              <a:t>4</a:t>
            </a:r>
            <a:r>
              <a:rPr lang="en" sz="2000">
                <a:solidFill>
                  <a:schemeClr val="accent4"/>
                </a:solidFill>
              </a:rPr>
              <a:t>- t</a:t>
            </a:r>
            <a:r>
              <a:rPr lang="en" sz="2000" baseline="-25000">
                <a:solidFill>
                  <a:schemeClr val="accent4"/>
                </a:solidFill>
              </a:rPr>
              <a:t>1</a:t>
            </a:r>
            <a:r>
              <a:rPr lang="en" sz="2000">
                <a:solidFill>
                  <a:schemeClr val="accent4"/>
                </a:solidFill>
              </a:rPr>
              <a:t>)</a:t>
            </a:r>
          </a:p>
        </p:txBody>
      </p:sp>
      <p:sp>
        <p:nvSpPr>
          <p:cNvPr id="32" name="Shape 257"/>
          <p:cNvSpPr txBox="1"/>
          <p:nvPr/>
        </p:nvSpPr>
        <p:spPr>
          <a:xfrm>
            <a:off x="6184975" y="4956553"/>
            <a:ext cx="211765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FAKE (t</a:t>
            </a:r>
            <a:r>
              <a:rPr lang="en" sz="2000" baseline="-25000">
                <a:solidFill>
                  <a:schemeClr val="accent4"/>
                </a:solidFill>
              </a:rPr>
              <a:t>4</a:t>
            </a:r>
            <a:r>
              <a:rPr lang="en" sz="2000">
                <a:solidFill>
                  <a:schemeClr val="accent4"/>
                </a:solidFill>
              </a:rPr>
              <a:t>- t</a:t>
            </a:r>
            <a:r>
              <a:rPr lang="en" sz="2000" baseline="-25000">
                <a:solidFill>
                  <a:schemeClr val="accent4"/>
                </a:solidFill>
              </a:rPr>
              <a:t>1</a:t>
            </a:r>
            <a:r>
              <a:rPr lang="en" sz="2000">
                <a:solidFill>
                  <a:schemeClr val="accent4"/>
                </a:solidFill>
              </a:rPr>
              <a:t>)</a:t>
            </a:r>
          </a:p>
        </p:txBody>
      </p:sp>
      <p:cxnSp>
        <p:nvCxnSpPr>
          <p:cNvPr id="33" name="Shape 258"/>
          <p:cNvCxnSpPr/>
          <p:nvPr/>
        </p:nvCxnSpPr>
        <p:spPr>
          <a:xfrm>
            <a:off x="3434861" y="2965660"/>
            <a:ext cx="0" cy="3043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4" name="Shape 259"/>
          <p:cNvCxnSpPr/>
          <p:nvPr/>
        </p:nvCxnSpPr>
        <p:spPr>
          <a:xfrm flipH="1">
            <a:off x="5758775" y="2968575"/>
            <a:ext cx="7800" cy="3332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5" name="Shape 260"/>
          <p:cNvSpPr txBox="1"/>
          <p:nvPr/>
        </p:nvSpPr>
        <p:spPr>
          <a:xfrm>
            <a:off x="6665507" y="2523834"/>
            <a:ext cx="1497836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FTM_Req</a:t>
            </a:r>
            <a:endParaRPr lang="en" sz="2000" dirty="0">
              <a:solidFill>
                <a:schemeClr val="accent4"/>
              </a:solidFill>
            </a:endParaRPr>
          </a:p>
        </p:txBody>
      </p:sp>
      <p:sp>
        <p:nvSpPr>
          <p:cNvPr id="36" name="Shape 261"/>
          <p:cNvSpPr txBox="1"/>
          <p:nvPr/>
        </p:nvSpPr>
        <p:spPr>
          <a:xfrm>
            <a:off x="6313832" y="3225295"/>
            <a:ext cx="232739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FTM_Req_Ack</a:t>
            </a:r>
            <a:endParaRPr lang="en" sz="2000" dirty="0">
              <a:solidFill>
                <a:schemeClr val="accent4"/>
              </a:solidFill>
            </a:endParaRPr>
          </a:p>
        </p:txBody>
      </p:sp>
      <p:sp>
        <p:nvSpPr>
          <p:cNvPr id="37" name="Shape 262"/>
          <p:cNvSpPr txBox="1"/>
          <p:nvPr/>
        </p:nvSpPr>
        <p:spPr>
          <a:xfrm>
            <a:off x="1110948" y="4200622"/>
            <a:ext cx="7419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Ack</a:t>
            </a:r>
            <a:endParaRPr lang="en" sz="2000" dirty="0">
              <a:solidFill>
                <a:schemeClr val="accent4"/>
              </a:solidFill>
            </a:endParaRPr>
          </a:p>
        </p:txBody>
      </p:sp>
      <p:cxnSp>
        <p:nvCxnSpPr>
          <p:cNvPr id="38" name="Shape 263"/>
          <p:cNvCxnSpPr/>
          <p:nvPr/>
        </p:nvCxnSpPr>
        <p:spPr>
          <a:xfrm>
            <a:off x="1143711" y="3454243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9" name="Shape 264"/>
          <p:cNvCxnSpPr/>
          <p:nvPr/>
        </p:nvCxnSpPr>
        <p:spPr>
          <a:xfrm>
            <a:off x="3463623" y="3544843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40" name="Shape 265"/>
          <p:cNvCxnSpPr/>
          <p:nvPr/>
        </p:nvCxnSpPr>
        <p:spPr>
          <a:xfrm>
            <a:off x="5783548" y="3635443"/>
            <a:ext cx="2309399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41" name="Shape 266"/>
          <p:cNvSpPr txBox="1"/>
          <p:nvPr/>
        </p:nvSpPr>
        <p:spPr>
          <a:xfrm>
            <a:off x="1106549" y="3440372"/>
            <a:ext cx="898936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dirty="0">
                <a:solidFill>
                  <a:schemeClr val="accent4"/>
                </a:solidFill>
              </a:rPr>
              <a:t>FTM</a:t>
            </a:r>
          </a:p>
        </p:txBody>
      </p:sp>
      <p:sp>
        <p:nvSpPr>
          <p:cNvPr id="42" name="Shape 267"/>
          <p:cNvSpPr/>
          <p:nvPr/>
        </p:nvSpPr>
        <p:spPr>
          <a:xfrm>
            <a:off x="5906674" y="4738263"/>
            <a:ext cx="2038252" cy="904200"/>
          </a:xfrm>
          <a:prstGeom prst="ellipse">
            <a:avLst/>
          </a:prstGeom>
          <a:noFill/>
          <a:ln w="38100" cap="flat" cmpd="sng">
            <a:solidFill>
              <a:srgbClr val="9900FF"/>
            </a:solidFill>
            <a:prstDash val="dot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000">
              <a:solidFill>
                <a:schemeClr val="accent4"/>
              </a:solidFill>
            </a:endParaRPr>
          </a:p>
        </p:txBody>
      </p:sp>
      <p:sp>
        <p:nvSpPr>
          <p:cNvPr id="48" name="Shape 254"/>
          <p:cNvSpPr txBox="1"/>
          <p:nvPr/>
        </p:nvSpPr>
        <p:spPr>
          <a:xfrm>
            <a:off x="3426247" y="3522203"/>
            <a:ext cx="536783" cy="4937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" sz="2000" dirty="0" smtClean="0">
                <a:solidFill>
                  <a:schemeClr val="accent4"/>
                </a:solidFill>
              </a:rPr>
              <a:t>t</a:t>
            </a:r>
            <a:r>
              <a:rPr lang="en" sz="2000" baseline="-25000" dirty="0" smtClean="0">
                <a:solidFill>
                  <a:schemeClr val="accent4"/>
                </a:solidFill>
              </a:rPr>
              <a:t>2</a:t>
            </a:r>
            <a:r>
              <a:rPr lang="en-US" sz="2000" dirty="0">
                <a:solidFill>
                  <a:schemeClr val="accent4"/>
                </a:solidFill>
              </a:rPr>
              <a:t> ‘</a:t>
            </a:r>
            <a:endParaRPr lang="en" sz="2000" baseline="-25000" dirty="0">
              <a:solidFill>
                <a:schemeClr val="accent4"/>
              </a:solidFill>
            </a:endParaRPr>
          </a:p>
        </p:txBody>
      </p:sp>
      <p:sp>
        <p:nvSpPr>
          <p:cNvPr id="49" name="Shape 255"/>
          <p:cNvSpPr txBox="1"/>
          <p:nvPr/>
        </p:nvSpPr>
        <p:spPr>
          <a:xfrm>
            <a:off x="3426678" y="3998381"/>
            <a:ext cx="599901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" sz="2000" dirty="0" smtClean="0">
                <a:solidFill>
                  <a:schemeClr val="accent4"/>
                </a:solidFill>
              </a:rPr>
              <a:t>t</a:t>
            </a:r>
            <a:r>
              <a:rPr lang="en" sz="2000" baseline="-25000" dirty="0" smtClean="0">
                <a:solidFill>
                  <a:schemeClr val="accent4"/>
                </a:solidFill>
              </a:rPr>
              <a:t>3</a:t>
            </a:r>
            <a:r>
              <a:rPr lang="en-US" sz="2000" dirty="0">
                <a:solidFill>
                  <a:schemeClr val="accent4"/>
                </a:solidFill>
              </a:rPr>
              <a:t> ‘</a:t>
            </a:r>
            <a:endParaRPr lang="en" sz="2000" baseline="-25000" dirty="0">
              <a:solidFill>
                <a:schemeClr val="accent4"/>
              </a:solidFill>
            </a:endParaRPr>
          </a:p>
        </p:txBody>
      </p:sp>
      <p:sp>
        <p:nvSpPr>
          <p:cNvPr id="50" name="Shape 240"/>
          <p:cNvSpPr txBox="1"/>
          <p:nvPr/>
        </p:nvSpPr>
        <p:spPr>
          <a:xfrm>
            <a:off x="5378297" y="3565496"/>
            <a:ext cx="553634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" sz="2000" dirty="0" smtClean="0">
                <a:solidFill>
                  <a:schemeClr val="accent4"/>
                </a:solidFill>
              </a:rPr>
              <a:t>t</a:t>
            </a:r>
            <a:r>
              <a:rPr lang="en" sz="2000" baseline="-25000" dirty="0" smtClean="0">
                <a:solidFill>
                  <a:schemeClr val="accent4"/>
                </a:solidFill>
              </a:rPr>
              <a:t>1</a:t>
            </a:r>
            <a:r>
              <a:rPr lang="en-US" sz="2000" dirty="0">
                <a:solidFill>
                  <a:schemeClr val="accent4"/>
                </a:solidFill>
              </a:rPr>
              <a:t> ‘</a:t>
            </a:r>
            <a:endParaRPr lang="en" sz="2000" baseline="-25000" dirty="0">
              <a:solidFill>
                <a:schemeClr val="accent4"/>
              </a:solidFill>
            </a:endParaRPr>
          </a:p>
        </p:txBody>
      </p:sp>
      <p:sp>
        <p:nvSpPr>
          <p:cNvPr id="51" name="Shape 314"/>
          <p:cNvSpPr txBox="1"/>
          <p:nvPr/>
        </p:nvSpPr>
        <p:spPr>
          <a:xfrm>
            <a:off x="5376308" y="4360543"/>
            <a:ext cx="443695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smtClean="0">
                <a:solidFill>
                  <a:schemeClr val="accent4"/>
                </a:solidFill>
              </a:rPr>
              <a:t>t</a:t>
            </a:r>
            <a:r>
              <a:rPr lang="en" sz="1800" baseline="-25000" smtClean="0">
                <a:solidFill>
                  <a:schemeClr val="accent4"/>
                </a:solidFill>
              </a:rPr>
              <a:t>4</a:t>
            </a:r>
            <a:r>
              <a:rPr lang="en-US" sz="1800" dirty="0" smtClean="0">
                <a:solidFill>
                  <a:schemeClr val="accent4"/>
                </a:solidFill>
              </a:rPr>
              <a:t>’</a:t>
            </a:r>
            <a:endParaRPr lang="en" sz="1800" dirty="0">
              <a:solidFill>
                <a:schemeClr val="accent4"/>
              </a:solidFill>
            </a:endParaRPr>
          </a:p>
        </p:txBody>
      </p:sp>
      <p:sp>
        <p:nvSpPr>
          <p:cNvPr id="52" name="Shape 209"/>
          <p:cNvSpPr txBox="1"/>
          <p:nvPr/>
        </p:nvSpPr>
        <p:spPr>
          <a:xfrm>
            <a:off x="0" y="2101397"/>
            <a:ext cx="25716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dirty="0">
                <a:solidFill>
                  <a:srgbClr val="FF0000"/>
                </a:solidFill>
              </a:rPr>
              <a:t>FTM RESPONDER </a:t>
            </a:r>
          </a:p>
          <a:p>
            <a:pPr lvl="0" algn="ctr" rtl="0">
              <a:spcBef>
                <a:spcPts val="0"/>
              </a:spcBef>
              <a:buNone/>
            </a:pPr>
            <a:endParaRPr dirty="0">
              <a:solidFill>
                <a:schemeClr val="tx2"/>
              </a:solidFill>
            </a:endParaRPr>
          </a:p>
        </p:txBody>
      </p:sp>
      <p:sp>
        <p:nvSpPr>
          <p:cNvPr id="53" name="Shape 210"/>
          <p:cNvSpPr txBox="1"/>
          <p:nvPr/>
        </p:nvSpPr>
        <p:spPr>
          <a:xfrm>
            <a:off x="7264883" y="1961372"/>
            <a:ext cx="1689484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MOBILE</a:t>
            </a:r>
            <a:endParaRPr lang="en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7245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" dirty="0"/>
              <a:t>Relay Attack </a:t>
            </a:r>
            <a:r>
              <a:rPr lang="en" dirty="0" smtClean="0"/>
              <a:t>#</a:t>
            </a:r>
            <a:r>
              <a:rPr lang="en-US" dirty="0" smtClean="0"/>
              <a:t>2</a:t>
            </a:r>
            <a:r>
              <a:rPr lang="en" dirty="0" smtClean="0"/>
              <a:t>:  </a:t>
            </a:r>
            <a:r>
              <a:rPr lang="en" dirty="0"/>
              <a:t>Faking a Range in 11mc</a:t>
            </a:r>
            <a:endParaRPr lang="en-US" dirty="0"/>
          </a:p>
        </p:txBody>
      </p:sp>
      <p:cxnSp>
        <p:nvCxnSpPr>
          <p:cNvPr id="8" name="Shape 233"/>
          <p:cNvCxnSpPr/>
          <p:nvPr/>
        </p:nvCxnSpPr>
        <p:spPr>
          <a:xfrm>
            <a:off x="1144150" y="2953325"/>
            <a:ext cx="16500" cy="3277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9" name="Shape 234"/>
          <p:cNvSpPr txBox="1"/>
          <p:nvPr/>
        </p:nvSpPr>
        <p:spPr>
          <a:xfrm>
            <a:off x="2611225" y="1828800"/>
            <a:ext cx="1474200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chemeClr val="accent4"/>
                </a:solidFill>
              </a:rPr>
              <a:t>Attacker Box A</a:t>
            </a:r>
          </a:p>
        </p:txBody>
      </p:sp>
      <p:sp>
        <p:nvSpPr>
          <p:cNvPr id="10" name="Shape 235"/>
          <p:cNvSpPr txBox="1"/>
          <p:nvPr/>
        </p:nvSpPr>
        <p:spPr>
          <a:xfrm>
            <a:off x="5079000" y="1828800"/>
            <a:ext cx="1474200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chemeClr val="accent4"/>
                </a:solidFill>
              </a:rPr>
              <a:t>Attacker Box B</a:t>
            </a:r>
          </a:p>
        </p:txBody>
      </p:sp>
      <p:cxnSp>
        <p:nvCxnSpPr>
          <p:cNvPr id="11" name="Shape 236"/>
          <p:cNvCxnSpPr/>
          <p:nvPr/>
        </p:nvCxnSpPr>
        <p:spPr>
          <a:xfrm>
            <a:off x="1138275" y="3863800"/>
            <a:ext cx="2274900" cy="801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" name="Shape 237"/>
          <p:cNvCxnSpPr/>
          <p:nvPr/>
        </p:nvCxnSpPr>
        <p:spPr>
          <a:xfrm>
            <a:off x="8095225" y="2842156"/>
            <a:ext cx="3975" cy="346468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" name="Shape 238"/>
          <p:cNvCxnSpPr/>
          <p:nvPr/>
        </p:nvCxnSpPr>
        <p:spPr>
          <a:xfrm>
            <a:off x="3423637" y="394395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14" name="Shape 239"/>
          <p:cNvCxnSpPr/>
          <p:nvPr/>
        </p:nvCxnSpPr>
        <p:spPr>
          <a:xfrm>
            <a:off x="5743562" y="403455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5" name="Shape 240"/>
          <p:cNvSpPr txBox="1"/>
          <p:nvPr/>
        </p:nvSpPr>
        <p:spPr>
          <a:xfrm>
            <a:off x="762000" y="346865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1</a:t>
            </a:r>
          </a:p>
        </p:txBody>
      </p:sp>
      <p:sp>
        <p:nvSpPr>
          <p:cNvPr id="16" name="Shape 241"/>
          <p:cNvSpPr txBox="1"/>
          <p:nvPr/>
        </p:nvSpPr>
        <p:spPr>
          <a:xfrm>
            <a:off x="735600" y="4038600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4</a:t>
            </a:r>
          </a:p>
        </p:txBody>
      </p:sp>
      <p:cxnSp>
        <p:nvCxnSpPr>
          <p:cNvPr id="17" name="Shape 242"/>
          <p:cNvCxnSpPr/>
          <p:nvPr/>
        </p:nvCxnSpPr>
        <p:spPr>
          <a:xfrm flipH="1">
            <a:off x="5770752" y="4336975"/>
            <a:ext cx="2313949" cy="226409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9" name="Shape 244"/>
          <p:cNvCxnSpPr/>
          <p:nvPr/>
        </p:nvCxnSpPr>
        <p:spPr>
          <a:xfrm flipH="1">
            <a:off x="1130750" y="42438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0" name="Shape 245"/>
          <p:cNvCxnSpPr/>
          <p:nvPr/>
        </p:nvCxnSpPr>
        <p:spPr>
          <a:xfrm flipH="1">
            <a:off x="5766900" y="2965375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1" name="Shape 246"/>
          <p:cNvCxnSpPr/>
          <p:nvPr/>
        </p:nvCxnSpPr>
        <p:spPr>
          <a:xfrm flipH="1">
            <a:off x="3447662" y="30588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22" name="Shape 247"/>
          <p:cNvCxnSpPr/>
          <p:nvPr/>
        </p:nvCxnSpPr>
        <p:spPr>
          <a:xfrm flipH="1">
            <a:off x="1130750" y="31584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3" name="Shape 248"/>
          <p:cNvCxnSpPr/>
          <p:nvPr/>
        </p:nvCxnSpPr>
        <p:spPr>
          <a:xfrm>
            <a:off x="1103725" y="5257800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4" name="Shape 249"/>
          <p:cNvCxnSpPr/>
          <p:nvPr/>
        </p:nvCxnSpPr>
        <p:spPr>
          <a:xfrm>
            <a:off x="5734325" y="5410453"/>
            <a:ext cx="2355638" cy="97908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5" name="Shape 250"/>
          <p:cNvCxnSpPr/>
          <p:nvPr/>
        </p:nvCxnSpPr>
        <p:spPr>
          <a:xfrm flipH="1">
            <a:off x="5766900" y="5632375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6" name="Shape 251"/>
          <p:cNvCxnSpPr/>
          <p:nvPr/>
        </p:nvCxnSpPr>
        <p:spPr>
          <a:xfrm flipH="1">
            <a:off x="3447662" y="57258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27" name="Shape 252"/>
          <p:cNvCxnSpPr/>
          <p:nvPr/>
        </p:nvCxnSpPr>
        <p:spPr>
          <a:xfrm flipH="1">
            <a:off x="1130750" y="5825400"/>
            <a:ext cx="2317800" cy="996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9" name="Shape 254"/>
          <p:cNvSpPr txBox="1"/>
          <p:nvPr/>
        </p:nvSpPr>
        <p:spPr>
          <a:xfrm>
            <a:off x="8109060" y="3804645"/>
            <a:ext cx="536783" cy="4937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2</a:t>
            </a:r>
          </a:p>
        </p:txBody>
      </p:sp>
      <p:sp>
        <p:nvSpPr>
          <p:cNvPr id="30" name="Shape 255"/>
          <p:cNvSpPr txBox="1"/>
          <p:nvPr/>
        </p:nvSpPr>
        <p:spPr>
          <a:xfrm>
            <a:off x="8109625" y="4175725"/>
            <a:ext cx="407400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t</a:t>
            </a:r>
            <a:r>
              <a:rPr lang="en" sz="2000" baseline="-25000">
                <a:solidFill>
                  <a:schemeClr val="accent4"/>
                </a:solidFill>
              </a:rPr>
              <a:t>3</a:t>
            </a:r>
          </a:p>
        </p:txBody>
      </p:sp>
      <p:sp>
        <p:nvSpPr>
          <p:cNvPr id="31" name="Shape 256"/>
          <p:cNvSpPr txBox="1"/>
          <p:nvPr/>
        </p:nvSpPr>
        <p:spPr>
          <a:xfrm>
            <a:off x="1135628" y="4800600"/>
            <a:ext cx="16668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FTM(t</a:t>
            </a:r>
            <a:r>
              <a:rPr lang="en" sz="2000" baseline="-25000">
                <a:solidFill>
                  <a:schemeClr val="accent4"/>
                </a:solidFill>
              </a:rPr>
              <a:t>4</a:t>
            </a:r>
            <a:r>
              <a:rPr lang="en" sz="2000">
                <a:solidFill>
                  <a:schemeClr val="accent4"/>
                </a:solidFill>
              </a:rPr>
              <a:t>- t</a:t>
            </a:r>
            <a:r>
              <a:rPr lang="en" sz="2000" baseline="-25000">
                <a:solidFill>
                  <a:schemeClr val="accent4"/>
                </a:solidFill>
              </a:rPr>
              <a:t>1</a:t>
            </a:r>
            <a:r>
              <a:rPr lang="en" sz="2000">
                <a:solidFill>
                  <a:schemeClr val="accent4"/>
                </a:solidFill>
              </a:rPr>
              <a:t>)</a:t>
            </a:r>
          </a:p>
        </p:txBody>
      </p:sp>
      <p:sp>
        <p:nvSpPr>
          <p:cNvPr id="32" name="Shape 257"/>
          <p:cNvSpPr txBox="1"/>
          <p:nvPr/>
        </p:nvSpPr>
        <p:spPr>
          <a:xfrm>
            <a:off x="6332575" y="4966030"/>
            <a:ext cx="211765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accent4"/>
                </a:solidFill>
              </a:rPr>
              <a:t>FTM</a:t>
            </a:r>
            <a:r>
              <a:rPr lang="en" sz="2000" dirty="0" smtClean="0">
                <a:solidFill>
                  <a:schemeClr val="accent4"/>
                </a:solidFill>
              </a:rPr>
              <a:t> </a:t>
            </a:r>
            <a:r>
              <a:rPr lang="en" sz="2000" dirty="0">
                <a:solidFill>
                  <a:schemeClr val="accent4"/>
                </a:solidFill>
              </a:rPr>
              <a:t>(t</a:t>
            </a:r>
            <a:r>
              <a:rPr lang="en" sz="2000" baseline="-25000" dirty="0">
                <a:solidFill>
                  <a:schemeClr val="accent4"/>
                </a:solidFill>
              </a:rPr>
              <a:t>4</a:t>
            </a:r>
            <a:r>
              <a:rPr lang="en" sz="2000" dirty="0">
                <a:solidFill>
                  <a:schemeClr val="accent4"/>
                </a:solidFill>
              </a:rPr>
              <a:t>- t</a:t>
            </a:r>
            <a:r>
              <a:rPr lang="en" sz="2000" baseline="-25000" dirty="0">
                <a:solidFill>
                  <a:schemeClr val="accent4"/>
                </a:solidFill>
              </a:rPr>
              <a:t>1</a:t>
            </a:r>
            <a:r>
              <a:rPr lang="en" sz="2000" dirty="0">
                <a:solidFill>
                  <a:schemeClr val="accent4"/>
                </a:solidFill>
              </a:rPr>
              <a:t>)</a:t>
            </a:r>
          </a:p>
        </p:txBody>
      </p:sp>
      <p:cxnSp>
        <p:nvCxnSpPr>
          <p:cNvPr id="33" name="Shape 258"/>
          <p:cNvCxnSpPr/>
          <p:nvPr/>
        </p:nvCxnSpPr>
        <p:spPr>
          <a:xfrm>
            <a:off x="3434861" y="2965660"/>
            <a:ext cx="0" cy="3043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4" name="Shape 259"/>
          <p:cNvCxnSpPr/>
          <p:nvPr/>
        </p:nvCxnSpPr>
        <p:spPr>
          <a:xfrm flipH="1">
            <a:off x="5758775" y="2968575"/>
            <a:ext cx="7800" cy="3332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5" name="Shape 260"/>
          <p:cNvSpPr txBox="1"/>
          <p:nvPr/>
        </p:nvSpPr>
        <p:spPr>
          <a:xfrm>
            <a:off x="6665507" y="2523834"/>
            <a:ext cx="1497836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FTM_Req</a:t>
            </a:r>
            <a:endParaRPr lang="en" sz="2000" dirty="0">
              <a:solidFill>
                <a:schemeClr val="accent4"/>
              </a:solidFill>
            </a:endParaRPr>
          </a:p>
        </p:txBody>
      </p:sp>
      <p:sp>
        <p:nvSpPr>
          <p:cNvPr id="36" name="Shape 261"/>
          <p:cNvSpPr txBox="1"/>
          <p:nvPr/>
        </p:nvSpPr>
        <p:spPr>
          <a:xfrm>
            <a:off x="6313832" y="3225295"/>
            <a:ext cx="232739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FTM_Req_Ack</a:t>
            </a:r>
            <a:endParaRPr lang="en" sz="2000" dirty="0">
              <a:solidFill>
                <a:schemeClr val="accent4"/>
              </a:solidFill>
            </a:endParaRPr>
          </a:p>
        </p:txBody>
      </p:sp>
      <p:sp>
        <p:nvSpPr>
          <p:cNvPr id="37" name="Shape 262"/>
          <p:cNvSpPr txBox="1"/>
          <p:nvPr/>
        </p:nvSpPr>
        <p:spPr>
          <a:xfrm>
            <a:off x="1556116" y="3882687"/>
            <a:ext cx="1535793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accent4"/>
                </a:solidFill>
              </a:rPr>
              <a:t>FAKE (</a:t>
            </a:r>
            <a:r>
              <a:rPr lang="en" sz="2000" dirty="0" err="1" smtClean="0">
                <a:solidFill>
                  <a:schemeClr val="accent4"/>
                </a:solidFill>
              </a:rPr>
              <a:t>Ack</a:t>
            </a:r>
            <a:r>
              <a:rPr lang="en-US" sz="2000" dirty="0" smtClean="0">
                <a:solidFill>
                  <a:schemeClr val="accent4"/>
                </a:solidFill>
              </a:rPr>
              <a:t>)</a:t>
            </a:r>
            <a:endParaRPr lang="en" sz="2000" dirty="0">
              <a:solidFill>
                <a:schemeClr val="accent4"/>
              </a:solidFill>
            </a:endParaRPr>
          </a:p>
        </p:txBody>
      </p:sp>
      <p:cxnSp>
        <p:nvCxnSpPr>
          <p:cNvPr id="38" name="Shape 263"/>
          <p:cNvCxnSpPr/>
          <p:nvPr/>
        </p:nvCxnSpPr>
        <p:spPr>
          <a:xfrm>
            <a:off x="1143711" y="3454243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9" name="Shape 264"/>
          <p:cNvCxnSpPr/>
          <p:nvPr/>
        </p:nvCxnSpPr>
        <p:spPr>
          <a:xfrm>
            <a:off x="3463623" y="3544843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lgDash"/>
            <a:round/>
            <a:headEnd type="none" w="lg" len="lg"/>
            <a:tailEnd type="triangle" w="lg" len="lg"/>
          </a:ln>
        </p:spPr>
      </p:cxnSp>
      <p:cxnSp>
        <p:nvCxnSpPr>
          <p:cNvPr id="40" name="Shape 265"/>
          <p:cNvCxnSpPr/>
          <p:nvPr/>
        </p:nvCxnSpPr>
        <p:spPr>
          <a:xfrm>
            <a:off x="5783548" y="3635443"/>
            <a:ext cx="2309399" cy="906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41" name="Shape 266"/>
          <p:cNvSpPr txBox="1"/>
          <p:nvPr/>
        </p:nvSpPr>
        <p:spPr>
          <a:xfrm>
            <a:off x="1106549" y="3440372"/>
            <a:ext cx="898936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dirty="0">
                <a:solidFill>
                  <a:schemeClr val="accent4"/>
                </a:solidFill>
              </a:rPr>
              <a:t>FTM</a:t>
            </a:r>
          </a:p>
        </p:txBody>
      </p:sp>
      <p:sp>
        <p:nvSpPr>
          <p:cNvPr id="42" name="Shape 267"/>
          <p:cNvSpPr/>
          <p:nvPr/>
        </p:nvSpPr>
        <p:spPr>
          <a:xfrm>
            <a:off x="1193184" y="3796512"/>
            <a:ext cx="2038252" cy="904200"/>
          </a:xfrm>
          <a:prstGeom prst="ellipse">
            <a:avLst/>
          </a:prstGeom>
          <a:noFill/>
          <a:ln w="38100" cap="flat" cmpd="sng">
            <a:solidFill>
              <a:srgbClr val="9900FF"/>
            </a:solidFill>
            <a:prstDash val="dot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000">
              <a:solidFill>
                <a:schemeClr val="accent4"/>
              </a:solidFill>
            </a:endParaRPr>
          </a:p>
        </p:txBody>
      </p:sp>
      <p:sp>
        <p:nvSpPr>
          <p:cNvPr id="46" name="Shape 272"/>
          <p:cNvSpPr txBox="1"/>
          <p:nvPr/>
        </p:nvSpPr>
        <p:spPr>
          <a:xfrm>
            <a:off x="3806765" y="6052500"/>
            <a:ext cx="187675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>
                <a:solidFill>
                  <a:schemeClr val="accent4"/>
                </a:solidFill>
              </a:rPr>
              <a:t>VALID_SIG</a:t>
            </a:r>
          </a:p>
        </p:txBody>
      </p:sp>
      <p:sp>
        <p:nvSpPr>
          <p:cNvPr id="48" name="Shape 314"/>
          <p:cNvSpPr txBox="1"/>
          <p:nvPr/>
        </p:nvSpPr>
        <p:spPr>
          <a:xfrm>
            <a:off x="4800600" y="4359557"/>
            <a:ext cx="1131331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dirty="0">
                <a:solidFill>
                  <a:schemeClr val="accent4"/>
                </a:solidFill>
              </a:rPr>
              <a:t>Ignore </a:t>
            </a:r>
            <a:r>
              <a:rPr lang="en" sz="1800" dirty="0" smtClean="0">
                <a:solidFill>
                  <a:schemeClr val="accent4"/>
                </a:solidFill>
              </a:rPr>
              <a:t>t</a:t>
            </a:r>
            <a:r>
              <a:rPr lang="en" sz="1800" baseline="-25000" dirty="0" smtClean="0">
                <a:solidFill>
                  <a:schemeClr val="accent4"/>
                </a:solidFill>
              </a:rPr>
              <a:t>4</a:t>
            </a:r>
            <a:r>
              <a:rPr lang="en-US" sz="1800" dirty="0" smtClean="0">
                <a:solidFill>
                  <a:schemeClr val="accent4"/>
                </a:solidFill>
              </a:rPr>
              <a:t>’</a:t>
            </a:r>
            <a:endParaRPr lang="en" sz="1800" dirty="0">
              <a:solidFill>
                <a:schemeClr val="accent4"/>
              </a:solidFill>
            </a:endParaRPr>
          </a:p>
        </p:txBody>
      </p:sp>
      <p:cxnSp>
        <p:nvCxnSpPr>
          <p:cNvPr id="50" name="Shape 238"/>
          <p:cNvCxnSpPr/>
          <p:nvPr/>
        </p:nvCxnSpPr>
        <p:spPr>
          <a:xfrm>
            <a:off x="3453529" y="5339813"/>
            <a:ext cx="2309400" cy="906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lgDash"/>
            <a:round/>
            <a:headEnd type="none" w="lg" len="lg"/>
            <a:tailEnd type="triangle" w="lg" len="lg"/>
          </a:ln>
        </p:spPr>
      </p:cxnSp>
      <p:sp>
        <p:nvSpPr>
          <p:cNvPr id="51" name="Shape 240"/>
          <p:cNvSpPr txBox="1"/>
          <p:nvPr/>
        </p:nvSpPr>
        <p:spPr>
          <a:xfrm>
            <a:off x="5378297" y="3565496"/>
            <a:ext cx="553634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" sz="2000" dirty="0" smtClean="0">
                <a:solidFill>
                  <a:schemeClr val="accent4"/>
                </a:solidFill>
              </a:rPr>
              <a:t>t</a:t>
            </a:r>
            <a:r>
              <a:rPr lang="en" sz="2000" baseline="-25000" dirty="0" smtClean="0">
                <a:solidFill>
                  <a:schemeClr val="accent4"/>
                </a:solidFill>
              </a:rPr>
              <a:t>1</a:t>
            </a:r>
            <a:r>
              <a:rPr lang="en-US" sz="2000" dirty="0">
                <a:solidFill>
                  <a:schemeClr val="accent4"/>
                </a:solidFill>
              </a:rPr>
              <a:t> ‘</a:t>
            </a:r>
            <a:endParaRPr lang="en" sz="2000" baseline="-25000" dirty="0">
              <a:solidFill>
                <a:schemeClr val="accent4"/>
              </a:solidFill>
            </a:endParaRPr>
          </a:p>
        </p:txBody>
      </p:sp>
      <p:sp>
        <p:nvSpPr>
          <p:cNvPr id="52" name="Shape 255"/>
          <p:cNvSpPr txBox="1"/>
          <p:nvPr/>
        </p:nvSpPr>
        <p:spPr>
          <a:xfrm>
            <a:off x="3445706" y="3894769"/>
            <a:ext cx="599901" cy="4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" sz="2000" dirty="0" smtClean="0">
                <a:solidFill>
                  <a:schemeClr val="accent4"/>
                </a:solidFill>
              </a:rPr>
              <a:t>t</a:t>
            </a:r>
            <a:r>
              <a:rPr lang="en" sz="2000" baseline="-25000" dirty="0" smtClean="0">
                <a:solidFill>
                  <a:schemeClr val="accent4"/>
                </a:solidFill>
              </a:rPr>
              <a:t>3</a:t>
            </a:r>
            <a:r>
              <a:rPr lang="en-US" sz="2000" dirty="0">
                <a:solidFill>
                  <a:schemeClr val="accent4"/>
                </a:solidFill>
              </a:rPr>
              <a:t> ‘</a:t>
            </a:r>
            <a:endParaRPr lang="en" sz="2000" baseline="-25000" dirty="0">
              <a:solidFill>
                <a:schemeClr val="accent4"/>
              </a:solidFill>
            </a:endParaRPr>
          </a:p>
        </p:txBody>
      </p:sp>
      <p:sp>
        <p:nvSpPr>
          <p:cNvPr id="53" name="Shape 254"/>
          <p:cNvSpPr txBox="1"/>
          <p:nvPr/>
        </p:nvSpPr>
        <p:spPr>
          <a:xfrm>
            <a:off x="3426247" y="3522203"/>
            <a:ext cx="536783" cy="4937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" sz="2000" dirty="0" smtClean="0">
                <a:solidFill>
                  <a:schemeClr val="accent4"/>
                </a:solidFill>
              </a:rPr>
              <a:t>t</a:t>
            </a:r>
            <a:r>
              <a:rPr lang="en" sz="2000" baseline="-25000" dirty="0" smtClean="0">
                <a:solidFill>
                  <a:schemeClr val="accent4"/>
                </a:solidFill>
              </a:rPr>
              <a:t>2</a:t>
            </a:r>
            <a:r>
              <a:rPr lang="en-US" sz="2000" dirty="0">
                <a:solidFill>
                  <a:schemeClr val="accent4"/>
                </a:solidFill>
              </a:rPr>
              <a:t> ‘</a:t>
            </a:r>
            <a:endParaRPr lang="en" sz="2000" baseline="-25000" dirty="0">
              <a:solidFill>
                <a:schemeClr val="accent4"/>
              </a:solidFill>
            </a:endParaRPr>
          </a:p>
        </p:txBody>
      </p:sp>
      <p:sp>
        <p:nvSpPr>
          <p:cNvPr id="56" name="Shape 209"/>
          <p:cNvSpPr txBox="1"/>
          <p:nvPr/>
        </p:nvSpPr>
        <p:spPr>
          <a:xfrm>
            <a:off x="-92616" y="2095050"/>
            <a:ext cx="2571600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dirty="0">
                <a:solidFill>
                  <a:srgbClr val="FF0000"/>
                </a:solidFill>
              </a:rPr>
              <a:t>FTM RESPONDER </a:t>
            </a:r>
          </a:p>
          <a:p>
            <a:pPr lvl="0" algn="ctr" rtl="0">
              <a:spcBef>
                <a:spcPts val="0"/>
              </a:spcBef>
              <a:buNone/>
            </a:pPr>
            <a:endParaRPr dirty="0">
              <a:solidFill>
                <a:schemeClr val="tx2"/>
              </a:solidFill>
            </a:endParaRPr>
          </a:p>
        </p:txBody>
      </p:sp>
      <p:sp>
        <p:nvSpPr>
          <p:cNvPr id="57" name="Shape 210"/>
          <p:cNvSpPr txBox="1"/>
          <p:nvPr/>
        </p:nvSpPr>
        <p:spPr>
          <a:xfrm>
            <a:off x="7208220" y="1989461"/>
            <a:ext cx="1689484" cy="348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MOBILE</a:t>
            </a:r>
            <a:endParaRPr lang="en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0636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Roy Want et al., Google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7" name="Shape 339"/>
          <p:cNvSpPr txBox="1">
            <a:spLocks/>
          </p:cNvSpPr>
          <p:nvPr/>
        </p:nvSpPr>
        <p:spPr bwMode="auto">
          <a:xfrm>
            <a:off x="397638" y="2133600"/>
            <a:ext cx="8144700" cy="224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50" tIns="46075" rIns="92150" bIns="46075" numCol="1" anchor="ctr" anchorCtr="0" compatLnSpc="1">
            <a:prstTxWarp prst="textNoShape">
              <a:avLst/>
            </a:prstTxWarp>
            <a:noAutofit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kern="0" dirty="0" smtClean="0"/>
              <a:t>11az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" sz="3000" kern="0" dirty="0" smtClean="0"/>
              <a:t>Authentication can prevent a relay attack</a:t>
            </a:r>
            <a:br>
              <a:rPr lang="en" sz="3000" kern="0" dirty="0" smtClean="0"/>
            </a:br>
            <a:r>
              <a:rPr lang="en" sz="3000" kern="0" dirty="0" smtClean="0"/>
              <a:t>  if…</a:t>
            </a:r>
          </a:p>
          <a:p>
            <a:pPr algn="l">
              <a:spcBef>
                <a:spcPts val="0"/>
              </a:spcBef>
              <a:spcAft>
                <a:spcPts val="0"/>
              </a:spcAft>
              <a:buSzPct val="25000"/>
            </a:pPr>
            <a:endParaRPr lang="en" sz="3000" kern="0" dirty="0" smtClean="0"/>
          </a:p>
          <a:p>
            <a:pPr marL="457200" indent="-419100" algn="l">
              <a:buFont typeface="Times New Roman" pitchFamily="16" charset="0"/>
              <a:buChar char="●"/>
            </a:pPr>
            <a:r>
              <a:rPr lang="en" sz="3000" kern="0" dirty="0" smtClean="0"/>
              <a:t>each packet has an authenticated payload</a:t>
            </a:r>
            <a:endParaRPr lang="en" sz="3000" u="sng" kern="0" dirty="0" smtClean="0"/>
          </a:p>
          <a:p>
            <a:pPr marL="457200" indent="-419100" algn="l">
              <a:spcBef>
                <a:spcPts val="0"/>
              </a:spcBef>
              <a:spcAft>
                <a:spcPts val="0"/>
              </a:spcAft>
              <a:buFont typeface="Times New Roman" pitchFamily="16" charset="0"/>
              <a:buChar char="●"/>
            </a:pPr>
            <a:r>
              <a:rPr lang="en" sz="3000" kern="0" dirty="0" smtClean="0"/>
              <a:t>there is a shared symmetric key</a:t>
            </a:r>
          </a:p>
          <a:p>
            <a:pPr marL="457200" indent="-419100" algn="l">
              <a:buFont typeface="Times New Roman" pitchFamily="16" charset="0"/>
              <a:buChar char="●"/>
            </a:pPr>
            <a:r>
              <a:rPr lang="en" sz="3000" kern="0" dirty="0" smtClean="0"/>
              <a:t>the stations are in </a:t>
            </a:r>
            <a:r>
              <a:rPr lang="en" sz="3000" u="sng" kern="0" dirty="0" smtClean="0"/>
              <a:t>associated mode</a:t>
            </a:r>
            <a:endParaRPr lang="en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copy</Template>
  <TotalTime>126</TotalTime>
  <Words>820</Words>
  <Application>Microsoft Macintosh PowerPoint</Application>
  <PresentationFormat>On-screen Show (4:3)</PresentationFormat>
  <Paragraphs>260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 Unicode MS</vt:lpstr>
      <vt:lpstr>MS Gothic</vt:lpstr>
      <vt:lpstr>Times New Roman</vt:lpstr>
      <vt:lpstr>Arial</vt:lpstr>
      <vt:lpstr>Office Theme</vt:lpstr>
      <vt:lpstr>Relay Threat  Model for TGaz </vt:lpstr>
      <vt:lpstr>Abstract</vt:lpstr>
      <vt:lpstr>Background</vt:lpstr>
      <vt:lpstr>Mitigating Relay Attacks</vt:lpstr>
      <vt:lpstr>Applications using RTT range for  secure operation</vt:lpstr>
      <vt:lpstr>Ranging in 11mc</vt:lpstr>
      <vt:lpstr>Relay Attack #1:  Faking a Range in 11mc</vt:lpstr>
      <vt:lpstr>Relay Attack #2:  Faking a Range in 11mc</vt:lpstr>
      <vt:lpstr>PowerPoint Presentation</vt:lpstr>
      <vt:lpstr>What about the unassociated mode in 11az? There are not likely to be any shared keys  Secure ranging in unassociated mode is important: Proof of presence at a location Proximity transfer of a redeemable wireless coupon Proximity control of a public device with a wireless token (IOT) </vt:lpstr>
      <vt:lpstr>Separation of Concerns </vt:lpstr>
      <vt:lpstr>Relay Attack Defense without shared keys</vt:lpstr>
      <vt:lpstr>Possible relay solution for unassociated 11az</vt:lpstr>
      <vt:lpstr>Considerations</vt:lpstr>
      <vt:lpstr>Straw Poll</vt:lpstr>
      <vt:lpstr>References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Roy Want</dc:creator>
  <cp:lastModifiedBy>Roy Want</cp:lastModifiedBy>
  <cp:revision>17</cp:revision>
  <cp:lastPrinted>1601-01-01T00:00:00Z</cp:lastPrinted>
  <dcterms:created xsi:type="dcterms:W3CDTF">2017-07-10T21:56:04Z</dcterms:created>
  <dcterms:modified xsi:type="dcterms:W3CDTF">2017-07-11T07:50:51Z</dcterms:modified>
</cp:coreProperties>
</file>