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0" r:id="rId2"/>
    <p:sldId id="288" r:id="rId3"/>
    <p:sldId id="289" r:id="rId4"/>
    <p:sldId id="283" r:id="rId5"/>
    <p:sldId id="291" r:id="rId6"/>
    <p:sldId id="286" r:id="rId7"/>
    <p:sldId id="294" r:id="rId8"/>
    <p:sldId id="295" r:id="rId9"/>
    <p:sldId id="296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8" autoAdjust="0"/>
    <p:restoredTop sz="92101" autoAdjust="0"/>
  </p:normalViewPr>
  <p:slideViewPr>
    <p:cSldViewPr>
      <p:cViewPr varScale="1">
        <p:scale>
          <a:sx n="73" d="100"/>
          <a:sy n="73" d="100"/>
        </p:scale>
        <p:origin x="-128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584559" y="95706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1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35207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33520" y="6475413"/>
            <a:ext cx="17104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2589" y="332601"/>
            <a:ext cx="337291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802.11-17/1115r5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 2017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Wakeup Frame 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55602"/>
            <a:ext cx="955390" cy="553998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Sept 2017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2017-09-10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914400" y="1975540"/>
          <a:ext cx="7239000" cy="904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Recap: Wakeup Frame Recap</a:t>
            </a:r>
            <a:r>
              <a:rPr lang="en-US" sz="2800" baseline="30000" dirty="0" smtClean="0"/>
              <a:t>[2][3]</a:t>
            </a:r>
            <a:endParaRPr lang="en-US" sz="2800" baseline="300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90600"/>
            <a:ext cx="91440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12-bit BSS color is long enough to avoid color collision.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AID can indicate broadcast/multicast/unicast receivers.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>
                <a:latin typeface="+mn-lt"/>
              </a:rPr>
              <a:t>AID may not needed for broadcast announcement, e.g. if multiple BSSID is not supported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Payload of Wakeup frame may not be needed to decrease WUR frame overhead, or  Wakeup frame can have different length to </a:t>
            </a:r>
            <a:r>
              <a:rPr lang="en-US" sz="1600" kern="0" dirty="0" smtClean="0"/>
              <a:t>decrease WUR frame overhead</a:t>
            </a:r>
            <a:endParaRPr lang="en-US" sz="1600" kern="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Type combined AID can indicate different type of wakeup signals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>
                <a:latin typeface="+mn-lt"/>
              </a:rPr>
              <a:t>Unicast data/management frame wakeup,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>
                <a:latin typeface="+mn-lt"/>
              </a:rPr>
              <a:t>Broadcast data frame wakeup,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>
                <a:latin typeface="+mn-lt"/>
              </a:rPr>
              <a:t>Broadcast management frame wakeup or management info announcement to announce new BSS operation parameters, e.g. 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new BSS operation parameter announcement, BSS operation channel, TSF time sync,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BSS recovery announcement,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kern="0" dirty="0" smtClean="0">
                <a:latin typeface="+mn-lt"/>
              </a:rPr>
              <a:t>Beacon announcement,</a:t>
            </a:r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7000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900" dirty="0"/>
              <a:t>Slide </a:t>
            </a:r>
            <a:fld id="{8ECFE58B-6F90-4BB0-B09C-F6AB727C71EB}" type="slidenum">
              <a:rPr lang="en-US" sz="900"/>
              <a:pPr/>
              <a:t>2</a:t>
            </a:fld>
            <a:endParaRPr lang="en-US" sz="90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2286000" y="48006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2971800" y="4800600"/>
            <a:ext cx="1524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495800" y="4800600"/>
            <a:ext cx="1524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7162800" y="48006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62200" y="4876800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10" name="TextBox 9"/>
          <p:cNvSpPr txBox="1"/>
          <p:nvPr/>
        </p:nvSpPr>
        <p:spPr>
          <a:xfrm>
            <a:off x="3276600" y="4876800"/>
            <a:ext cx="7280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BSS Color</a:t>
            </a:r>
            <a:endParaRPr lang="en-US" sz="1050" dirty="0"/>
          </a:p>
        </p:txBody>
      </p:sp>
      <p:sp>
        <p:nvSpPr>
          <p:cNvPr id="11" name="TextBox 10"/>
          <p:cNvSpPr txBox="1"/>
          <p:nvPr/>
        </p:nvSpPr>
        <p:spPr>
          <a:xfrm>
            <a:off x="5058078" y="4876800"/>
            <a:ext cx="4283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AID</a:t>
            </a:r>
            <a:endParaRPr lang="en-US" sz="1050" dirty="0"/>
          </a:p>
        </p:txBody>
      </p:sp>
      <p:sp>
        <p:nvSpPr>
          <p:cNvPr id="12" name="TextBox 11"/>
          <p:cNvSpPr txBox="1"/>
          <p:nvPr/>
        </p:nvSpPr>
        <p:spPr>
          <a:xfrm>
            <a:off x="7287114" y="4876800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13" name="TextBox 12"/>
          <p:cNvSpPr txBox="1"/>
          <p:nvPr/>
        </p:nvSpPr>
        <p:spPr>
          <a:xfrm>
            <a:off x="1870502" y="5181600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14" name="TextBox 13"/>
          <p:cNvSpPr txBox="1"/>
          <p:nvPr/>
        </p:nvSpPr>
        <p:spPr>
          <a:xfrm>
            <a:off x="2403902" y="5181600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3</a:t>
            </a:r>
            <a:endParaRPr lang="en-US" sz="1050" dirty="0"/>
          </a:p>
        </p:txBody>
      </p:sp>
      <p:sp>
        <p:nvSpPr>
          <p:cNvPr id="15" name="TextBox 14"/>
          <p:cNvSpPr txBox="1"/>
          <p:nvPr/>
        </p:nvSpPr>
        <p:spPr>
          <a:xfrm>
            <a:off x="3470702" y="5181600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12</a:t>
            </a:r>
            <a:endParaRPr lang="en-US" sz="1050" dirty="0"/>
          </a:p>
        </p:txBody>
      </p:sp>
      <p:sp>
        <p:nvSpPr>
          <p:cNvPr id="16" name="TextBox 15"/>
          <p:cNvSpPr txBox="1"/>
          <p:nvPr/>
        </p:nvSpPr>
        <p:spPr>
          <a:xfrm>
            <a:off x="5024300" y="5181600"/>
            <a:ext cx="30970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11</a:t>
            </a:r>
            <a:endParaRPr lang="en-US" sz="1050" dirty="0"/>
          </a:p>
        </p:txBody>
      </p:sp>
      <p:sp>
        <p:nvSpPr>
          <p:cNvPr id="17" name="TextBox 16"/>
          <p:cNvSpPr txBox="1"/>
          <p:nvPr/>
        </p:nvSpPr>
        <p:spPr>
          <a:xfrm>
            <a:off x="7386500" y="5181600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</a:t>
            </a:r>
            <a:endParaRPr lang="en-US" sz="1050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6019800" y="4800600"/>
            <a:ext cx="1143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248400" y="5181600"/>
            <a:ext cx="4539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TBD</a:t>
            </a:r>
            <a:endParaRPr lang="en-US" sz="1050" dirty="0"/>
          </a:p>
        </p:txBody>
      </p:sp>
      <p:sp>
        <p:nvSpPr>
          <p:cNvPr id="20" name="TextBox 19"/>
          <p:cNvSpPr txBox="1"/>
          <p:nvPr/>
        </p:nvSpPr>
        <p:spPr>
          <a:xfrm>
            <a:off x="6019800" y="4876800"/>
            <a:ext cx="121058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Payload (Optional)</a:t>
            </a:r>
            <a:endParaRPr lang="en-US" sz="1050" dirty="0"/>
          </a:p>
        </p:txBody>
      </p:sp>
      <p:sp>
        <p:nvSpPr>
          <p:cNvPr id="21" name="Rectangle 20"/>
          <p:cNvSpPr/>
          <p:nvPr/>
        </p:nvSpPr>
        <p:spPr bwMode="auto">
          <a:xfrm>
            <a:off x="2667000" y="57912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3352800" y="5791200"/>
            <a:ext cx="1524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4876800" y="5791200"/>
            <a:ext cx="1524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7086600" y="57912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743200" y="5867400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26" name="TextBox 25"/>
          <p:cNvSpPr txBox="1"/>
          <p:nvPr/>
        </p:nvSpPr>
        <p:spPr>
          <a:xfrm>
            <a:off x="3657600" y="5867400"/>
            <a:ext cx="7280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BSS Color</a:t>
            </a:r>
            <a:endParaRPr lang="en-US" sz="1050" dirty="0"/>
          </a:p>
        </p:txBody>
      </p:sp>
      <p:sp>
        <p:nvSpPr>
          <p:cNvPr id="27" name="TextBox 26"/>
          <p:cNvSpPr txBox="1"/>
          <p:nvPr/>
        </p:nvSpPr>
        <p:spPr>
          <a:xfrm>
            <a:off x="5439078" y="5867400"/>
            <a:ext cx="42832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AID</a:t>
            </a:r>
            <a:endParaRPr lang="en-US" sz="1050" dirty="0"/>
          </a:p>
        </p:txBody>
      </p:sp>
      <p:sp>
        <p:nvSpPr>
          <p:cNvPr id="28" name="TextBox 27"/>
          <p:cNvSpPr txBox="1"/>
          <p:nvPr/>
        </p:nvSpPr>
        <p:spPr>
          <a:xfrm>
            <a:off x="7210914" y="5867400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30" name="TextBox 29"/>
          <p:cNvSpPr txBox="1"/>
          <p:nvPr/>
        </p:nvSpPr>
        <p:spPr>
          <a:xfrm>
            <a:off x="2251502" y="6172200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31" name="TextBox 30"/>
          <p:cNvSpPr txBox="1"/>
          <p:nvPr/>
        </p:nvSpPr>
        <p:spPr>
          <a:xfrm>
            <a:off x="2784902" y="6172200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</a:t>
            </a:r>
            <a:endParaRPr lang="en-US" sz="1050" dirty="0"/>
          </a:p>
        </p:txBody>
      </p:sp>
      <p:sp>
        <p:nvSpPr>
          <p:cNvPr id="32" name="TextBox 31"/>
          <p:cNvSpPr txBox="1"/>
          <p:nvPr/>
        </p:nvSpPr>
        <p:spPr>
          <a:xfrm>
            <a:off x="3851702" y="6172200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12</a:t>
            </a:r>
            <a:endParaRPr lang="en-US" sz="1050" dirty="0"/>
          </a:p>
        </p:txBody>
      </p:sp>
      <p:sp>
        <p:nvSpPr>
          <p:cNvPr id="33" name="TextBox 32"/>
          <p:cNvSpPr txBox="1"/>
          <p:nvPr/>
        </p:nvSpPr>
        <p:spPr>
          <a:xfrm>
            <a:off x="5405300" y="6172200"/>
            <a:ext cx="30970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11</a:t>
            </a:r>
            <a:endParaRPr lang="en-US" sz="1050" dirty="0"/>
          </a:p>
        </p:txBody>
      </p:sp>
      <p:sp>
        <p:nvSpPr>
          <p:cNvPr id="34" name="TextBox 33"/>
          <p:cNvSpPr txBox="1"/>
          <p:nvPr/>
        </p:nvSpPr>
        <p:spPr>
          <a:xfrm>
            <a:off x="7310300" y="6172200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</a:t>
            </a:r>
            <a:endParaRPr lang="en-US" sz="1050" dirty="0"/>
          </a:p>
        </p:txBody>
      </p:sp>
      <p:sp>
        <p:nvSpPr>
          <p:cNvPr id="35" name="Rectangle 34"/>
          <p:cNvSpPr/>
          <p:nvPr/>
        </p:nvSpPr>
        <p:spPr bwMode="auto">
          <a:xfrm>
            <a:off x="6400800" y="57912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629400" y="6172200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</a:t>
            </a:r>
            <a:endParaRPr lang="en-US" sz="1050" dirty="0"/>
          </a:p>
        </p:txBody>
      </p:sp>
      <p:sp>
        <p:nvSpPr>
          <p:cNvPr id="37" name="TextBox 36"/>
          <p:cNvSpPr txBox="1"/>
          <p:nvPr/>
        </p:nvSpPr>
        <p:spPr>
          <a:xfrm>
            <a:off x="6400800" y="5816516"/>
            <a:ext cx="77136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BSI Token</a:t>
            </a:r>
          </a:p>
          <a:p>
            <a:r>
              <a:rPr lang="en-US" sz="1050" dirty="0" smtClean="0"/>
              <a:t>=0</a:t>
            </a:r>
            <a:endParaRPr lang="en-US" sz="1050" dirty="0"/>
          </a:p>
        </p:txBody>
      </p:sp>
      <p:cxnSp>
        <p:nvCxnSpPr>
          <p:cNvPr id="38" name="Straight Arrow Connector 37"/>
          <p:cNvCxnSpPr>
            <a:endCxn id="23" idx="0"/>
          </p:cNvCxnSpPr>
          <p:nvPr/>
        </p:nvCxnSpPr>
        <p:spPr bwMode="auto">
          <a:xfrm flipH="1">
            <a:off x="5638800" y="5587916"/>
            <a:ext cx="924877" cy="2032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6477000" y="5461084"/>
            <a:ext cx="2331087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Partial MAC address (may be removed)</a:t>
            </a:r>
            <a:endParaRPr lang="en-US" sz="1050" dirty="0"/>
          </a:p>
        </p:txBody>
      </p:sp>
      <p:sp>
        <p:nvSpPr>
          <p:cNvPr id="4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4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55602"/>
            <a:ext cx="955390" cy="553998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Sept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Recap: Wakeup Frame Recap</a:t>
            </a:r>
            <a:r>
              <a:rPr lang="en-US" sz="2800" baseline="30000" dirty="0" smtClean="0"/>
              <a:t>[3][4]</a:t>
            </a:r>
            <a:endParaRPr lang="en-US" sz="2800" baseline="300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90600"/>
            <a:ext cx="91440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kern="0" dirty="0" smtClean="0"/>
              <a:t>A group STAs can wake up together to receive group frames, receive DL MU PPDU.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kern="0" dirty="0" smtClean="0"/>
              <a:t>Static groups (group ID, group member) which are similar to 11ac’s DL MU group are maintained through Action frame.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dirty="0" smtClean="0"/>
              <a:t>An AP can allocates some AIDs which are not used by associated STAs as group ID</a:t>
            </a:r>
            <a:r>
              <a:rPr lang="en-US" sz="1600" kern="0" dirty="0" smtClean="0"/>
              <a:t>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/>
              <a:t>One group ID can be allocated to a multicast MAC address.  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 smtClean="0"/>
              <a:t>Dynamic group (multicast group without group announcement/negotiation) are defined through different methods: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/>
              <a:t>Part of multicast MAC address is put in AID field of LP Wakeup frame.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/>
              <a:t>The hash result of multicast MAC address is put in AID field of LP Wakeup frame.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/>
              <a:t>AID bit map which is similar to AID bitmap of TIM element is in LP Wakeup frame and/or sequential multiple LP Wakeup frames with SIFS inter-frame space.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/>
              <a:t> AID set which includes multiple AIDs is in LP Wakeup frame and/or sequential multiple LP Wakeup frames with SIFS inter-frame space.  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600" kern="0" dirty="0" smtClean="0"/>
              <a:t>Static group is preferable: Group negotiation can be managed through TWT negotiation, Group ID can be acquired from group ID set, e.g. 0 to 255, partial TSF time of TWT start time, or partial multicast address. </a:t>
            </a:r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900" dirty="0"/>
              <a:t>Slide </a:t>
            </a:r>
            <a:fld id="{8ECFE58B-6F90-4BB0-B09C-F6AB727C71EB}" type="slidenum">
              <a:rPr lang="en-US" sz="900"/>
              <a:pPr/>
              <a:t>3</a:t>
            </a:fld>
            <a:endParaRPr lang="en-US" sz="900" dirty="0"/>
          </a:p>
        </p:txBody>
      </p:sp>
      <p:sp>
        <p:nvSpPr>
          <p:cNvPr id="5" name="Rectangle 4"/>
          <p:cNvSpPr/>
          <p:nvPr/>
        </p:nvSpPr>
        <p:spPr bwMode="auto">
          <a:xfrm>
            <a:off x="3006298" y="56388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4343400" y="5638800"/>
            <a:ext cx="13716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715000" y="56388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82498" y="5715000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9" name="TextBox 8"/>
          <p:cNvSpPr txBox="1"/>
          <p:nvPr/>
        </p:nvSpPr>
        <p:spPr>
          <a:xfrm>
            <a:off x="4461302" y="5664116"/>
            <a:ext cx="70564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Group ID</a:t>
            </a:r>
            <a:endParaRPr lang="en-US" sz="1050" dirty="0"/>
          </a:p>
        </p:txBody>
      </p:sp>
      <p:sp>
        <p:nvSpPr>
          <p:cNvPr id="10" name="TextBox 9"/>
          <p:cNvSpPr txBox="1"/>
          <p:nvPr/>
        </p:nvSpPr>
        <p:spPr>
          <a:xfrm>
            <a:off x="5839314" y="5715000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11" name="TextBox 10"/>
          <p:cNvSpPr txBox="1"/>
          <p:nvPr/>
        </p:nvSpPr>
        <p:spPr>
          <a:xfrm>
            <a:off x="2590800" y="6019800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12" name="TextBox 11"/>
          <p:cNvSpPr txBox="1"/>
          <p:nvPr/>
        </p:nvSpPr>
        <p:spPr>
          <a:xfrm>
            <a:off x="3124200" y="6019800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3</a:t>
            </a:r>
            <a:endParaRPr lang="en-US" sz="1050" dirty="0"/>
          </a:p>
        </p:txBody>
      </p:sp>
      <p:sp>
        <p:nvSpPr>
          <p:cNvPr id="13" name="TextBox 12"/>
          <p:cNvSpPr txBox="1"/>
          <p:nvPr/>
        </p:nvSpPr>
        <p:spPr>
          <a:xfrm>
            <a:off x="4842302" y="6019800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8</a:t>
            </a:r>
            <a:endParaRPr lang="en-US" sz="1050" dirty="0"/>
          </a:p>
        </p:txBody>
      </p:sp>
      <p:sp>
        <p:nvSpPr>
          <p:cNvPr id="14" name="TextBox 13"/>
          <p:cNvSpPr txBox="1"/>
          <p:nvPr/>
        </p:nvSpPr>
        <p:spPr>
          <a:xfrm>
            <a:off x="5938700" y="6019800"/>
            <a:ext cx="24718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</a:t>
            </a:r>
            <a:endParaRPr lang="en-US" sz="1050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3657600" y="56388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86200" y="6019800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11</a:t>
            </a:r>
            <a:endParaRPr lang="en-US" sz="1050" dirty="0"/>
          </a:p>
        </p:txBody>
      </p:sp>
      <p:sp>
        <p:nvSpPr>
          <p:cNvPr id="17" name="TextBox 16"/>
          <p:cNvSpPr txBox="1"/>
          <p:nvPr/>
        </p:nvSpPr>
        <p:spPr>
          <a:xfrm>
            <a:off x="3680589" y="5715000"/>
            <a:ext cx="6575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CBSSID</a:t>
            </a:r>
            <a:endParaRPr lang="en-US" sz="1050" dirty="0"/>
          </a:p>
        </p:txBody>
      </p:sp>
      <p:sp>
        <p:nvSpPr>
          <p:cNvPr id="1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55602"/>
            <a:ext cx="955390" cy="553998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Sept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Proposed WUR Wake Up Frame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14400"/>
            <a:ext cx="91440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kern="0" dirty="0" smtClean="0">
                <a:latin typeface="+mn-lt"/>
              </a:rPr>
              <a:t>The Wakeup frame include 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400" kern="0" dirty="0" smtClean="0">
                <a:latin typeface="+mn-lt"/>
              </a:rPr>
              <a:t>Type, 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kern="0" dirty="0" smtClean="0">
                <a:latin typeface="+mn-lt"/>
              </a:rPr>
              <a:t>unicast, (broadcast may shared with unicast where specific LPSTAID is used to indicate broadcast)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kern="0" dirty="0" smtClean="0">
                <a:latin typeface="+mn-lt"/>
              </a:rPr>
              <a:t>broadcast for data, broadcast for new management info, these two may be separated to two types or may need subtype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kern="0" dirty="0" smtClean="0">
                <a:latin typeface="+mn-lt"/>
              </a:rPr>
              <a:t>LP Sync. </a:t>
            </a:r>
          </a:p>
          <a:p>
            <a:pPr marL="1257300" lvl="2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kern="0" dirty="0" smtClean="0">
                <a:latin typeface="+mn-lt"/>
              </a:rPr>
              <a:t>Extension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400" kern="0" dirty="0" smtClean="0">
                <a:latin typeface="+mn-lt"/>
              </a:rPr>
              <a:t>Compressed BSS Identifier (CBSSID),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400" kern="0" dirty="0" smtClean="0">
                <a:latin typeface="+mn-lt"/>
              </a:rPr>
              <a:t>Optional STA Identifier (AID, partial AID or LPSTAID which is continuously allocated to LP STA),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400" kern="0" dirty="0" smtClean="0">
                <a:latin typeface="+mn-lt"/>
              </a:rPr>
              <a:t>Optional payload,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400" kern="0" dirty="0" smtClean="0">
                <a:latin typeface="+mn-lt"/>
              </a:rPr>
              <a:t>FCS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400" kern="0" dirty="0" smtClean="0">
                <a:latin typeface="+mn-lt"/>
              </a:rPr>
              <a:t>The lengths of various fields just example.</a:t>
            </a:r>
            <a:endParaRPr lang="en-US" sz="1600" kern="0" dirty="0" smtClean="0">
              <a:latin typeface="+mn-lt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1939498" y="40386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2625298" y="4038600"/>
            <a:ext cx="1524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9" name="Rectangle 38"/>
          <p:cNvSpPr/>
          <p:nvPr/>
        </p:nvSpPr>
        <p:spPr bwMode="auto">
          <a:xfrm>
            <a:off x="4114800" y="4038600"/>
            <a:ext cx="1524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0" name="Rectangle 39"/>
          <p:cNvSpPr/>
          <p:nvPr/>
        </p:nvSpPr>
        <p:spPr bwMode="auto">
          <a:xfrm>
            <a:off x="5638800" y="40386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015698" y="4114800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42" name="TextBox 41"/>
          <p:cNvSpPr txBox="1"/>
          <p:nvPr/>
        </p:nvSpPr>
        <p:spPr>
          <a:xfrm>
            <a:off x="2930098" y="4114800"/>
            <a:ext cx="6575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CBSSID</a:t>
            </a:r>
            <a:endParaRPr lang="en-US" sz="1050" dirty="0"/>
          </a:p>
        </p:txBody>
      </p:sp>
      <p:sp>
        <p:nvSpPr>
          <p:cNvPr id="43" name="TextBox 42"/>
          <p:cNvSpPr txBox="1"/>
          <p:nvPr/>
        </p:nvSpPr>
        <p:spPr>
          <a:xfrm>
            <a:off x="4711576" y="4114800"/>
            <a:ext cx="73930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LPSTAID</a:t>
            </a:r>
            <a:endParaRPr lang="en-US" sz="1050" dirty="0"/>
          </a:p>
        </p:txBody>
      </p:sp>
      <p:sp>
        <p:nvSpPr>
          <p:cNvPr id="44" name="TextBox 43"/>
          <p:cNvSpPr txBox="1"/>
          <p:nvPr/>
        </p:nvSpPr>
        <p:spPr>
          <a:xfrm>
            <a:off x="5763114" y="4114800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45" name="TextBox 44"/>
          <p:cNvSpPr txBox="1"/>
          <p:nvPr/>
        </p:nvSpPr>
        <p:spPr>
          <a:xfrm>
            <a:off x="1524000" y="4419600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46" name="TextBox 45"/>
          <p:cNvSpPr txBox="1"/>
          <p:nvPr/>
        </p:nvSpPr>
        <p:spPr>
          <a:xfrm>
            <a:off x="2057400" y="4419600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2</a:t>
            </a:r>
            <a:endParaRPr lang="en-US" sz="1050" dirty="0"/>
          </a:p>
        </p:txBody>
      </p:sp>
      <p:sp>
        <p:nvSpPr>
          <p:cNvPr id="47" name="TextBox 46"/>
          <p:cNvSpPr txBox="1"/>
          <p:nvPr/>
        </p:nvSpPr>
        <p:spPr>
          <a:xfrm>
            <a:off x="3124200" y="4419600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12</a:t>
            </a:r>
            <a:endParaRPr lang="en-US" sz="1050" dirty="0"/>
          </a:p>
        </p:txBody>
      </p:sp>
      <p:sp>
        <p:nvSpPr>
          <p:cNvPr id="48" name="TextBox 47"/>
          <p:cNvSpPr txBox="1"/>
          <p:nvPr/>
        </p:nvSpPr>
        <p:spPr>
          <a:xfrm>
            <a:off x="4677798" y="4419600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10</a:t>
            </a:r>
            <a:endParaRPr lang="en-US" sz="1050" dirty="0"/>
          </a:p>
        </p:txBody>
      </p:sp>
      <p:sp>
        <p:nvSpPr>
          <p:cNvPr id="49" name="TextBox 48"/>
          <p:cNvSpPr txBox="1"/>
          <p:nvPr/>
        </p:nvSpPr>
        <p:spPr>
          <a:xfrm>
            <a:off x="5862500" y="4419600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8</a:t>
            </a:r>
            <a:endParaRPr lang="en-US" sz="1050" dirty="0"/>
          </a:p>
        </p:txBody>
      </p:sp>
      <p:sp>
        <p:nvSpPr>
          <p:cNvPr id="21" name="TextBox 20"/>
          <p:cNvSpPr txBox="1"/>
          <p:nvPr/>
        </p:nvSpPr>
        <p:spPr>
          <a:xfrm>
            <a:off x="6671102" y="4114800"/>
            <a:ext cx="59503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Unicast</a:t>
            </a:r>
            <a:endParaRPr lang="en-US" sz="1050" dirty="0"/>
          </a:p>
        </p:txBody>
      </p:sp>
      <p:sp>
        <p:nvSpPr>
          <p:cNvPr id="22" name="Rectangle 21"/>
          <p:cNvSpPr/>
          <p:nvPr/>
        </p:nvSpPr>
        <p:spPr bwMode="auto">
          <a:xfrm>
            <a:off x="1939498" y="47244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2625298" y="4724400"/>
            <a:ext cx="1524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257800" y="4724400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015698" y="4800600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27" name="TextBox 26"/>
          <p:cNvSpPr txBox="1"/>
          <p:nvPr/>
        </p:nvSpPr>
        <p:spPr>
          <a:xfrm>
            <a:off x="2930098" y="4800600"/>
            <a:ext cx="6575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CBSSID</a:t>
            </a:r>
            <a:endParaRPr lang="en-US" sz="1050" dirty="0"/>
          </a:p>
        </p:txBody>
      </p:sp>
      <p:sp>
        <p:nvSpPr>
          <p:cNvPr id="29" name="TextBox 28"/>
          <p:cNvSpPr txBox="1"/>
          <p:nvPr/>
        </p:nvSpPr>
        <p:spPr>
          <a:xfrm>
            <a:off x="5382114" y="4800600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30" name="TextBox 29"/>
          <p:cNvSpPr txBox="1"/>
          <p:nvPr/>
        </p:nvSpPr>
        <p:spPr>
          <a:xfrm>
            <a:off x="1524000" y="5105400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31" name="TextBox 30"/>
          <p:cNvSpPr txBox="1"/>
          <p:nvPr/>
        </p:nvSpPr>
        <p:spPr>
          <a:xfrm>
            <a:off x="2057400" y="5105400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2</a:t>
            </a:r>
            <a:endParaRPr lang="en-US" sz="1050" dirty="0"/>
          </a:p>
        </p:txBody>
      </p:sp>
      <p:sp>
        <p:nvSpPr>
          <p:cNvPr id="32" name="TextBox 31"/>
          <p:cNvSpPr txBox="1"/>
          <p:nvPr/>
        </p:nvSpPr>
        <p:spPr>
          <a:xfrm>
            <a:off x="3124200" y="5105400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12</a:t>
            </a:r>
            <a:endParaRPr lang="en-US" sz="1050" dirty="0"/>
          </a:p>
        </p:txBody>
      </p:sp>
      <p:sp>
        <p:nvSpPr>
          <p:cNvPr id="36" name="TextBox 35"/>
          <p:cNvSpPr txBox="1"/>
          <p:nvPr/>
        </p:nvSpPr>
        <p:spPr>
          <a:xfrm>
            <a:off x="5481500" y="5105400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8</a:t>
            </a:r>
            <a:endParaRPr lang="en-US" sz="1050" dirty="0"/>
          </a:p>
        </p:txBody>
      </p:sp>
      <p:sp>
        <p:nvSpPr>
          <p:cNvPr id="37" name="Rectangle 36"/>
          <p:cNvSpPr/>
          <p:nvPr/>
        </p:nvSpPr>
        <p:spPr bwMode="auto">
          <a:xfrm>
            <a:off x="4114800" y="4724400"/>
            <a:ext cx="11430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343400" y="5105400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</a:t>
            </a:r>
            <a:endParaRPr lang="en-US" sz="1050" dirty="0"/>
          </a:p>
        </p:txBody>
      </p:sp>
      <p:sp>
        <p:nvSpPr>
          <p:cNvPr id="53" name="TextBox 52"/>
          <p:cNvSpPr txBox="1"/>
          <p:nvPr/>
        </p:nvSpPr>
        <p:spPr>
          <a:xfrm>
            <a:off x="4114800" y="4800600"/>
            <a:ext cx="97174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New BSS Info</a:t>
            </a:r>
            <a:endParaRPr lang="en-US" sz="1050" dirty="0"/>
          </a:p>
        </p:txBody>
      </p:sp>
      <p:sp>
        <p:nvSpPr>
          <p:cNvPr id="54" name="TextBox 53"/>
          <p:cNvSpPr txBox="1"/>
          <p:nvPr/>
        </p:nvSpPr>
        <p:spPr>
          <a:xfrm>
            <a:off x="6324600" y="4749716"/>
            <a:ext cx="7216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Broadcast</a:t>
            </a:r>
            <a:endParaRPr lang="en-US" sz="1050" dirty="0"/>
          </a:p>
        </p:txBody>
      </p:sp>
      <p:sp>
        <p:nvSpPr>
          <p:cNvPr id="55" name="Rectangle 54"/>
          <p:cNvSpPr/>
          <p:nvPr/>
        </p:nvSpPr>
        <p:spPr bwMode="auto">
          <a:xfrm>
            <a:off x="1939498" y="5384884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3276600" y="5384884"/>
            <a:ext cx="13716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4648200" y="5384884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015698" y="5461084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59" name="TextBox 58"/>
          <p:cNvSpPr txBox="1"/>
          <p:nvPr/>
        </p:nvSpPr>
        <p:spPr>
          <a:xfrm>
            <a:off x="3394502" y="5410200"/>
            <a:ext cx="11160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Partial TSF Time</a:t>
            </a:r>
            <a:endParaRPr lang="en-US" sz="1050" dirty="0"/>
          </a:p>
        </p:txBody>
      </p:sp>
      <p:sp>
        <p:nvSpPr>
          <p:cNvPr id="61" name="TextBox 60"/>
          <p:cNvSpPr txBox="1"/>
          <p:nvPr/>
        </p:nvSpPr>
        <p:spPr>
          <a:xfrm>
            <a:off x="4772514" y="5461084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62" name="TextBox 61"/>
          <p:cNvSpPr txBox="1"/>
          <p:nvPr/>
        </p:nvSpPr>
        <p:spPr>
          <a:xfrm>
            <a:off x="1524000" y="5765884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63" name="TextBox 62"/>
          <p:cNvSpPr txBox="1"/>
          <p:nvPr/>
        </p:nvSpPr>
        <p:spPr>
          <a:xfrm>
            <a:off x="2057400" y="5765884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2</a:t>
            </a:r>
            <a:endParaRPr lang="en-US" sz="1050" dirty="0"/>
          </a:p>
        </p:txBody>
      </p:sp>
      <p:sp>
        <p:nvSpPr>
          <p:cNvPr id="64" name="TextBox 63"/>
          <p:cNvSpPr txBox="1"/>
          <p:nvPr/>
        </p:nvSpPr>
        <p:spPr>
          <a:xfrm>
            <a:off x="3775502" y="5765884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18</a:t>
            </a:r>
            <a:endParaRPr lang="en-US" sz="1050" dirty="0"/>
          </a:p>
        </p:txBody>
      </p:sp>
      <p:sp>
        <p:nvSpPr>
          <p:cNvPr id="65" name="TextBox 64"/>
          <p:cNvSpPr txBox="1"/>
          <p:nvPr/>
        </p:nvSpPr>
        <p:spPr>
          <a:xfrm>
            <a:off x="4871900" y="5765884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8</a:t>
            </a:r>
            <a:endParaRPr lang="en-US" sz="1050" dirty="0"/>
          </a:p>
        </p:txBody>
      </p:sp>
      <p:sp>
        <p:nvSpPr>
          <p:cNvPr id="66" name="Rectangle 65"/>
          <p:cNvSpPr/>
          <p:nvPr/>
        </p:nvSpPr>
        <p:spPr bwMode="auto">
          <a:xfrm>
            <a:off x="2590800" y="5384884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819400" y="5765884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12</a:t>
            </a:r>
            <a:endParaRPr lang="en-US" sz="1050" dirty="0"/>
          </a:p>
        </p:txBody>
      </p:sp>
      <p:sp>
        <p:nvSpPr>
          <p:cNvPr id="68" name="TextBox 67"/>
          <p:cNvSpPr txBox="1"/>
          <p:nvPr/>
        </p:nvSpPr>
        <p:spPr>
          <a:xfrm>
            <a:off x="2613789" y="5461084"/>
            <a:ext cx="6575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CBSSID</a:t>
            </a:r>
            <a:endParaRPr lang="en-US" sz="1050" dirty="0"/>
          </a:p>
        </p:txBody>
      </p:sp>
      <p:sp>
        <p:nvSpPr>
          <p:cNvPr id="69" name="TextBox 68"/>
          <p:cNvSpPr txBox="1"/>
          <p:nvPr/>
        </p:nvSpPr>
        <p:spPr>
          <a:xfrm>
            <a:off x="6248400" y="5486400"/>
            <a:ext cx="64472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LP Sync</a:t>
            </a:r>
            <a:endParaRPr lang="en-US" sz="1050" dirty="0"/>
          </a:p>
        </p:txBody>
      </p:sp>
      <p:sp>
        <p:nvSpPr>
          <p:cNvPr id="72" name="Rectangle 71"/>
          <p:cNvSpPr/>
          <p:nvPr/>
        </p:nvSpPr>
        <p:spPr bwMode="auto">
          <a:xfrm>
            <a:off x="1939498" y="6070684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3" name="Rectangle 72"/>
          <p:cNvSpPr/>
          <p:nvPr/>
        </p:nvSpPr>
        <p:spPr bwMode="auto">
          <a:xfrm>
            <a:off x="3276600" y="6070684"/>
            <a:ext cx="9144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4" name="Rectangle 73"/>
          <p:cNvSpPr/>
          <p:nvPr/>
        </p:nvSpPr>
        <p:spPr bwMode="auto">
          <a:xfrm>
            <a:off x="5105400" y="6070684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2015698" y="6146884"/>
            <a:ext cx="4619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Type</a:t>
            </a:r>
            <a:endParaRPr lang="en-US" sz="1050" dirty="0"/>
          </a:p>
        </p:txBody>
      </p:sp>
      <p:sp>
        <p:nvSpPr>
          <p:cNvPr id="76" name="TextBox 75"/>
          <p:cNvSpPr txBox="1"/>
          <p:nvPr/>
        </p:nvSpPr>
        <p:spPr>
          <a:xfrm>
            <a:off x="3394502" y="6096000"/>
            <a:ext cx="6254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Subtype</a:t>
            </a:r>
            <a:endParaRPr lang="en-US" sz="1050" dirty="0"/>
          </a:p>
        </p:txBody>
      </p:sp>
      <p:sp>
        <p:nvSpPr>
          <p:cNvPr id="77" name="TextBox 76"/>
          <p:cNvSpPr txBox="1"/>
          <p:nvPr/>
        </p:nvSpPr>
        <p:spPr>
          <a:xfrm>
            <a:off x="5229714" y="6146884"/>
            <a:ext cx="40908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FCS</a:t>
            </a:r>
            <a:endParaRPr lang="en-US" sz="1050" dirty="0"/>
          </a:p>
        </p:txBody>
      </p:sp>
      <p:sp>
        <p:nvSpPr>
          <p:cNvPr id="78" name="TextBox 77"/>
          <p:cNvSpPr txBox="1"/>
          <p:nvPr/>
        </p:nvSpPr>
        <p:spPr>
          <a:xfrm>
            <a:off x="1524000" y="6451684"/>
            <a:ext cx="41549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Bits:</a:t>
            </a:r>
            <a:endParaRPr lang="en-US" sz="1050" dirty="0"/>
          </a:p>
        </p:txBody>
      </p:sp>
      <p:sp>
        <p:nvSpPr>
          <p:cNvPr id="79" name="TextBox 78"/>
          <p:cNvSpPr txBox="1"/>
          <p:nvPr/>
        </p:nvSpPr>
        <p:spPr>
          <a:xfrm>
            <a:off x="2057400" y="6451684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2</a:t>
            </a:r>
            <a:endParaRPr lang="en-US" sz="1050" dirty="0"/>
          </a:p>
        </p:txBody>
      </p:sp>
      <p:sp>
        <p:nvSpPr>
          <p:cNvPr id="80" name="TextBox 79"/>
          <p:cNvSpPr txBox="1"/>
          <p:nvPr/>
        </p:nvSpPr>
        <p:spPr>
          <a:xfrm>
            <a:off x="3581400" y="6451684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4</a:t>
            </a:r>
            <a:endParaRPr lang="en-US" sz="1050" dirty="0"/>
          </a:p>
        </p:txBody>
      </p:sp>
      <p:sp>
        <p:nvSpPr>
          <p:cNvPr id="81" name="TextBox 80"/>
          <p:cNvSpPr txBox="1"/>
          <p:nvPr/>
        </p:nvSpPr>
        <p:spPr>
          <a:xfrm>
            <a:off x="5329100" y="6451684"/>
            <a:ext cx="25199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8</a:t>
            </a:r>
            <a:endParaRPr lang="en-US" sz="1050" dirty="0"/>
          </a:p>
        </p:txBody>
      </p:sp>
      <p:sp>
        <p:nvSpPr>
          <p:cNvPr id="82" name="Rectangle 81"/>
          <p:cNvSpPr/>
          <p:nvPr/>
        </p:nvSpPr>
        <p:spPr bwMode="auto">
          <a:xfrm>
            <a:off x="2590800" y="6070684"/>
            <a:ext cx="6858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2819400" y="6451684"/>
            <a:ext cx="31931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12</a:t>
            </a:r>
            <a:endParaRPr lang="en-US" sz="1050" dirty="0"/>
          </a:p>
        </p:txBody>
      </p:sp>
      <p:sp>
        <p:nvSpPr>
          <p:cNvPr id="84" name="TextBox 83"/>
          <p:cNvSpPr txBox="1"/>
          <p:nvPr/>
        </p:nvSpPr>
        <p:spPr>
          <a:xfrm>
            <a:off x="2613789" y="6146884"/>
            <a:ext cx="65755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CBSSID</a:t>
            </a:r>
            <a:endParaRPr lang="en-US" sz="1050" dirty="0"/>
          </a:p>
        </p:txBody>
      </p:sp>
      <p:sp>
        <p:nvSpPr>
          <p:cNvPr id="85" name="TextBox 84"/>
          <p:cNvSpPr txBox="1"/>
          <p:nvPr/>
        </p:nvSpPr>
        <p:spPr>
          <a:xfrm>
            <a:off x="5943600" y="6172200"/>
            <a:ext cx="7216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Extension</a:t>
            </a:r>
            <a:endParaRPr lang="en-US" sz="1050" dirty="0"/>
          </a:p>
        </p:txBody>
      </p:sp>
      <p:sp>
        <p:nvSpPr>
          <p:cNvPr id="86" name="Rectangle 85"/>
          <p:cNvSpPr/>
          <p:nvPr/>
        </p:nvSpPr>
        <p:spPr bwMode="auto">
          <a:xfrm>
            <a:off x="4199372" y="6070684"/>
            <a:ext cx="914400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4317274" y="6096000"/>
            <a:ext cx="60946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payload</a:t>
            </a:r>
            <a:endParaRPr lang="en-US" sz="1050" dirty="0"/>
          </a:p>
        </p:txBody>
      </p:sp>
      <p:sp>
        <p:nvSpPr>
          <p:cNvPr id="88" name="TextBox 87"/>
          <p:cNvSpPr txBox="1"/>
          <p:nvPr/>
        </p:nvSpPr>
        <p:spPr>
          <a:xfrm>
            <a:off x="4504172" y="6451684"/>
            <a:ext cx="6158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variable</a:t>
            </a:r>
            <a:endParaRPr lang="en-US" sz="1050" dirty="0"/>
          </a:p>
        </p:txBody>
      </p:sp>
      <p:sp>
        <p:nvSpPr>
          <p:cNvPr id="8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9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55602"/>
            <a:ext cx="955390" cy="553998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Sept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Frame Length of LP Wakeup Frame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90600"/>
            <a:ext cx="9144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LP Wakeup frame length can be identified by Type field with the exception of extension frame. 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800" kern="0" dirty="0" smtClean="0">
                <a:latin typeface="+mn-lt"/>
              </a:rPr>
              <a:t>No additional length field is needed in LP PPDU PHY header or LP Wakeup frame, 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endParaRPr lang="en-US" sz="1800" kern="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•"/>
              <a:defRPr/>
            </a:pPr>
            <a:r>
              <a:rPr lang="en-US" sz="1800" kern="0" dirty="0" smtClean="0">
                <a:latin typeface="+mn-lt"/>
              </a:rPr>
              <a:t>LP Wakeup frame Length (Type) can be either LP PHY header or MAC header</a:t>
            </a:r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900" dirty="0"/>
              <a:t>Slide </a:t>
            </a:r>
            <a:fld id="{8ECFE58B-6F90-4BB0-B09C-F6AB727C71EB}" type="slidenum">
              <a:rPr lang="en-US" sz="900"/>
              <a:pPr/>
              <a:t>5</a:t>
            </a:fld>
            <a:endParaRPr lang="en-US" sz="90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55602"/>
            <a:ext cx="955390" cy="553998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Sept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838200"/>
          </a:xfrm>
        </p:spPr>
        <p:txBody>
          <a:bodyPr/>
          <a:lstStyle/>
          <a:p>
            <a:r>
              <a:rPr lang="en-US" sz="2800" b="0" dirty="0" smtClean="0"/>
              <a:t>Reference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2971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b="0" dirty="0" smtClean="0"/>
              <a:t>[1] </a:t>
            </a:r>
            <a:r>
              <a:rPr lang="en-US" sz="1600" dirty="0" smtClean="0"/>
              <a:t>11-16/1460R01 WUR MAC consideration</a:t>
            </a:r>
          </a:p>
          <a:p>
            <a:pPr>
              <a:buNone/>
            </a:pPr>
            <a:r>
              <a:rPr lang="en-US" sz="1600" dirty="0" smtClean="0"/>
              <a:t>[2] 11-17/124R0 WUR MAC and Wakeup Frame</a:t>
            </a:r>
          </a:p>
          <a:p>
            <a:pPr>
              <a:buNone/>
            </a:pPr>
            <a:r>
              <a:rPr lang="en-US" sz="1600" dirty="0" smtClean="0"/>
              <a:t>[3] 11-17/437R0 WUR MAC and Wakeup Frame</a:t>
            </a:r>
          </a:p>
          <a:p>
            <a:pPr>
              <a:buNone/>
            </a:pPr>
            <a:r>
              <a:rPr lang="en-US" sz="1600" dirty="0" smtClean="0"/>
              <a:t>[4]11-17/1114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900" dirty="0" smtClean="0"/>
              <a:t>Slide </a:t>
            </a:r>
            <a:fld id="{3099D1E7-2CFE-4362-BB72-AF97192842EA}" type="slidenum">
              <a:rPr lang="en-US" sz="900" smtClean="0"/>
              <a:pPr>
                <a:defRPr/>
              </a:pPr>
              <a:t>6</a:t>
            </a:fld>
            <a:endParaRPr lang="en-US" sz="900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55602"/>
            <a:ext cx="955390" cy="553998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Sept 2017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2039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610600" cy="609600"/>
          </a:xfrm>
        </p:spPr>
        <p:txBody>
          <a:bodyPr/>
          <a:lstStyle/>
          <a:p>
            <a:r>
              <a:rPr lang="en-US" sz="2800" dirty="0" smtClean="0"/>
              <a:t>Straw Poll </a:t>
            </a:r>
            <a:r>
              <a:rPr lang="en-US" sz="2800" dirty="0" smtClean="0"/>
              <a:t>1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114300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kern="0" dirty="0" smtClean="0">
                <a:latin typeface="+mn-lt"/>
              </a:rPr>
              <a:t>Do you support that the unicast </a:t>
            </a:r>
            <a:r>
              <a:rPr lang="en-US" sz="1400" kern="0" dirty="0" smtClean="0">
                <a:latin typeface="+mn-lt"/>
              </a:rPr>
              <a:t>wakeup </a:t>
            </a:r>
            <a:r>
              <a:rPr lang="en-US" sz="1400" kern="0" dirty="0" smtClean="0">
                <a:latin typeface="+mn-lt"/>
              </a:rPr>
              <a:t>frame </a:t>
            </a:r>
            <a:r>
              <a:rPr lang="en-US" sz="1400" kern="0" dirty="0" smtClean="0">
                <a:latin typeface="+mn-lt"/>
              </a:rPr>
              <a:t>contains  an identifier that identifies both the  </a:t>
            </a:r>
            <a:r>
              <a:rPr lang="en-US" sz="1400" kern="0" dirty="0" smtClean="0"/>
              <a:t>Transmitter and the Receiver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55602"/>
            <a:ext cx="955390" cy="553998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Sept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10600" cy="762000"/>
          </a:xfrm>
        </p:spPr>
        <p:txBody>
          <a:bodyPr/>
          <a:lstStyle/>
          <a:p>
            <a:r>
              <a:rPr lang="en-US" sz="2800" dirty="0" smtClean="0"/>
              <a:t>Straw Poll 2 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990600"/>
            <a:ext cx="9144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800" kern="0" dirty="0" smtClean="0">
                <a:latin typeface="+mn-lt"/>
              </a:rPr>
              <a:t>Do you support that the </a:t>
            </a:r>
            <a:r>
              <a:rPr lang="en-US" sz="1800" kern="0" dirty="0" smtClean="0">
                <a:latin typeface="+mn-lt"/>
              </a:rPr>
              <a:t>frame </a:t>
            </a:r>
            <a:r>
              <a:rPr lang="en-US" sz="1800" kern="0" dirty="0" smtClean="0">
                <a:latin typeface="+mn-lt"/>
              </a:rPr>
              <a:t>length can be identified by Type field?</a:t>
            </a:r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900" dirty="0"/>
              <a:t>Slide </a:t>
            </a:r>
            <a:fld id="{8ECFE58B-6F90-4BB0-B09C-F6AB727C71EB}" type="slidenum">
              <a:rPr lang="en-US" sz="900"/>
              <a:pPr/>
              <a:t>8</a:t>
            </a:fld>
            <a:endParaRPr lang="en-US" sz="90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55602"/>
            <a:ext cx="955390" cy="553998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Sept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610600" cy="609600"/>
          </a:xfrm>
        </p:spPr>
        <p:txBody>
          <a:bodyPr/>
          <a:lstStyle/>
          <a:p>
            <a:r>
              <a:rPr lang="en-US" sz="2800" dirty="0" smtClean="0"/>
              <a:t>Motion 1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1143000"/>
            <a:ext cx="9144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kern="0" dirty="0" smtClean="0">
                <a:latin typeface="+mn-lt"/>
              </a:rPr>
              <a:t>Move to add the following text to 11ba SFD: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kern="0" dirty="0" smtClean="0">
                <a:latin typeface="+mn-lt"/>
              </a:rPr>
              <a:t>the </a:t>
            </a:r>
            <a:r>
              <a:rPr lang="en-US" sz="1400" kern="0" dirty="0" smtClean="0">
                <a:latin typeface="+mn-lt"/>
              </a:rPr>
              <a:t>unicast </a:t>
            </a:r>
            <a:r>
              <a:rPr lang="en-US" sz="1400" kern="0" dirty="0" smtClean="0">
                <a:latin typeface="+mn-lt"/>
              </a:rPr>
              <a:t>wakeup </a:t>
            </a:r>
            <a:r>
              <a:rPr lang="en-US" sz="1400" kern="0" dirty="0" smtClean="0">
                <a:latin typeface="+mn-lt"/>
              </a:rPr>
              <a:t>frame </a:t>
            </a:r>
            <a:r>
              <a:rPr lang="en-US" sz="1400" kern="0" dirty="0" smtClean="0">
                <a:latin typeface="+mn-lt"/>
              </a:rPr>
              <a:t>contains  an identifier that identifies both the  </a:t>
            </a:r>
            <a:r>
              <a:rPr lang="en-US" sz="1400" kern="0" dirty="0" smtClean="0"/>
              <a:t>Transmitter and the Receiver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endParaRPr lang="en-US" sz="1400" kern="0" dirty="0" smtClean="0"/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endParaRPr lang="en-US" sz="1400" kern="0" dirty="0" smtClean="0"/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endParaRPr lang="en-US" sz="1400" kern="0" dirty="0" smtClean="0"/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kern="0" dirty="0" smtClean="0"/>
              <a:t>Moved by Liwen Chu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kern="0" dirty="0" smtClean="0"/>
              <a:t>Seconded by George </a:t>
            </a:r>
            <a:r>
              <a:rPr lang="en-US" sz="1400" kern="0" dirty="0" err="1" smtClean="0"/>
              <a:t>Vlantis</a:t>
            </a:r>
            <a:endParaRPr lang="en-US" sz="1400" kern="0" dirty="0" smtClean="0"/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400" kern="0" dirty="0" smtClean="0"/>
              <a:t>Motion passed with unanimous consensus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900" dirty="0"/>
              <a:t>Slide </a:t>
            </a:r>
            <a:fld id="{8ECFE58B-6F90-4BB0-B09C-F6AB727C71EB}" type="slidenum">
              <a:rPr lang="en-US" sz="900"/>
              <a:pPr/>
              <a:t>9</a:t>
            </a:fld>
            <a:endParaRPr lang="en-US" sz="90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55602"/>
            <a:ext cx="955390" cy="553998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Sept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120859</TotalTime>
  <Words>843</Words>
  <Application>Microsoft Office PowerPoint</Application>
  <PresentationFormat>On-screen Show (4:3)</PresentationFormat>
  <Paragraphs>184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802-11-Submission</vt:lpstr>
      <vt:lpstr>Wakeup Frame Format</vt:lpstr>
      <vt:lpstr>Recap: Wakeup Frame Recap[2][3]</vt:lpstr>
      <vt:lpstr>Recap: Wakeup Frame Recap[3][4]</vt:lpstr>
      <vt:lpstr>Proposed WUR Wake Up Frame</vt:lpstr>
      <vt:lpstr>Frame Length of LP Wakeup Frame</vt:lpstr>
      <vt:lpstr>Reference</vt:lpstr>
      <vt:lpstr>Straw Poll 1</vt:lpstr>
      <vt:lpstr>Straw Poll 2 </vt:lpstr>
      <vt:lpstr>Motion 1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16QAM DCM Mapping</dc:title>
  <dc:creator>Sudhir Srinivasa</dc:creator>
  <cp:lastModifiedBy>Windows User</cp:lastModifiedBy>
  <cp:revision>1952</cp:revision>
  <cp:lastPrinted>1998-02-10T13:28:06Z</cp:lastPrinted>
  <dcterms:created xsi:type="dcterms:W3CDTF">2007-05-21T21:00:37Z</dcterms:created>
  <dcterms:modified xsi:type="dcterms:W3CDTF">2017-09-14T21:13:55Z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