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88" r:id="rId3"/>
    <p:sldId id="289" r:id="rId4"/>
    <p:sldId id="283" r:id="rId5"/>
    <p:sldId id="291" r:id="rId6"/>
    <p:sldId id="286" r:id="rId7"/>
    <p:sldId id="294" r:id="rId8"/>
    <p:sldId id="295" r:id="rId9"/>
    <p:sldId id="296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1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2589" y="332601"/>
            <a:ext cx="33729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802.11-17/1115r5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 Frame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Sept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Recap: Wakeup Frame Recap</a:t>
            </a:r>
            <a:r>
              <a:rPr lang="en-US" sz="2800" baseline="30000" dirty="0" smtClean="0"/>
              <a:t>[2][3]</a:t>
            </a:r>
            <a:endParaRPr lang="en-US" sz="2800" baseline="300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12-bit BSS color is long enough to avoid color collision.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AID can indicate broadcast/multicast/unicast receivers.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AID may not needed for broadcast announcement, e.g. if multiple BSSID is not supported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600" kern="0" dirty="0" smtClean="0"/>
              <a:t>decrease WUR frame overhead</a:t>
            </a:r>
            <a:endParaRPr lang="en-US" sz="16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Type combined AID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>
                <a:latin typeface="+mn-lt"/>
              </a:rPr>
              <a:t>Broadcast management frame wakeup or management info announcement to announce new BSS operation parameters, 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7000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2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286000" y="4800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971800" y="4800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95800" y="4800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162800" y="4800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48768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4876800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5058078" y="4876800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7287114" y="48768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870502" y="51816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403902" y="51816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470702" y="51816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024300" y="5181600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7386500" y="51816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019800" y="48006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400" y="5181600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6019800" y="4876800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2667000" y="57912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352800" y="57912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76800" y="57912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86600" y="57912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3200" y="58674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3657600" y="5867400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5439078" y="5867400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7210914" y="58674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2251502" y="61722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2784902" y="61722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3851702" y="61722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33" name="TextBox 32"/>
          <p:cNvSpPr txBox="1"/>
          <p:nvPr/>
        </p:nvSpPr>
        <p:spPr>
          <a:xfrm>
            <a:off x="5405300" y="6172200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34" name="TextBox 33"/>
          <p:cNvSpPr txBox="1"/>
          <p:nvPr/>
        </p:nvSpPr>
        <p:spPr>
          <a:xfrm>
            <a:off x="7310300" y="61722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6400800" y="57912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29400" y="61722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37" name="TextBox 36"/>
          <p:cNvSpPr txBox="1"/>
          <p:nvPr/>
        </p:nvSpPr>
        <p:spPr>
          <a:xfrm>
            <a:off x="6400800" y="5816516"/>
            <a:ext cx="7713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BSI Token</a:t>
            </a:r>
          </a:p>
          <a:p>
            <a:r>
              <a:rPr lang="en-US" sz="1050" dirty="0" smtClean="0"/>
              <a:t>=0</a:t>
            </a:r>
            <a:endParaRPr lang="en-US" sz="1050" dirty="0"/>
          </a:p>
        </p:txBody>
      </p:sp>
      <p:cxnSp>
        <p:nvCxnSpPr>
          <p:cNvPr id="38" name="Straight Arrow Connector 37"/>
          <p:cNvCxnSpPr>
            <a:endCxn id="23" idx="0"/>
          </p:cNvCxnSpPr>
          <p:nvPr/>
        </p:nvCxnSpPr>
        <p:spPr bwMode="auto">
          <a:xfrm flipH="1">
            <a:off x="5638800" y="5587916"/>
            <a:ext cx="924877" cy="2032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6477000" y="5461084"/>
            <a:ext cx="233108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Partial MAC address (may be removed)</a:t>
            </a:r>
            <a:endParaRPr lang="en-US" sz="1050" dirty="0"/>
          </a:p>
        </p:txBody>
      </p:sp>
      <p:sp>
        <p:nvSpPr>
          <p:cNvPr id="4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Sept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Recap: Wakeup Frame Recap</a:t>
            </a:r>
            <a:r>
              <a:rPr lang="en-US" sz="2800" baseline="30000" dirty="0" smtClean="0"/>
              <a:t>[3][4]</a:t>
            </a:r>
            <a:endParaRPr lang="en-US" sz="2800" baseline="300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/>
              <a:t>A group STAs can wake up together to receive group frames, receive DL MU PPDU.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600" kern="0" dirty="0" smtClean="0"/>
              <a:t>Static groups (group ID, group member) which are similar to 11ac’s DL MU group are maintained through Action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dirty="0" smtClean="0"/>
              <a:t>An AP can allocates some AIDs which are not used by associated STAs as group ID</a:t>
            </a:r>
            <a:r>
              <a:rPr lang="en-US" sz="1600" kern="0" dirty="0" smtClean="0"/>
              <a:t>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One group ID can be allocated to a multicast MAC address.  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Dynamic group (multicast group without group announcement/negotiation) are defined through different methods: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Part of multicast MAC address is put in AID field of LP Wakeup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The hash result of multicast MAC address is put in AID field of LP Wakeup frame.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AID bit map which is similar to AID bitmap of TIM element is in LP Wakeup frame and/or sequential multiple LP Wakeup frames with SIFS inter-frame space.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600" kern="0" dirty="0" smtClean="0"/>
              <a:t> AID set which includes multiple AIDs is in LP Wakeup frame and/or sequential multiple LP Wakeup frames with SIFS inter-frame space.  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600" kern="0" dirty="0" smtClean="0"/>
              <a:t>Static group is preferable: Group negotiation can be managed through TWT negotiation, Group ID can be acquired from group ID set, e.g. 0 to 255, partial TSF time of TWT start time, or partial multicast address. 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3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006298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343400" y="5638800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715000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2498" y="57150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4461302" y="5664116"/>
            <a:ext cx="7056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Group ID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5839314" y="57150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60198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60198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4842302" y="60198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5938700" y="6019800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657600" y="56388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60198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3680589" y="57150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Sept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Proposed WUR Wake Up Frame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144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The Wakeup frame include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Type,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unicast, (broadcast may shared with unicast where specific LPSTAID is used to indicate broadcast)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broadcast for data, broadcast for new management info, these two may be separated to two types or may need subtype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LP Sync.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Extension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Compressed BSS Identifier (CBSSID),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Optional STA Identifier (AID, partial AID or LPSTAID which is continuously allocated to LP STA),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Optional payload,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400" kern="0" dirty="0" smtClean="0">
                <a:latin typeface="+mn-lt"/>
              </a:rPr>
              <a:t>FCS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400" kern="0" dirty="0" smtClean="0">
                <a:latin typeface="+mn-lt"/>
              </a:rPr>
              <a:t>The lengths of various fields just example.</a:t>
            </a:r>
            <a:endParaRPr lang="en-US" sz="1600" kern="0" dirty="0" smtClean="0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939498" y="4038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625298" y="4038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14800" y="40386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638800" y="40386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15698" y="41148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42" name="TextBox 41"/>
          <p:cNvSpPr txBox="1"/>
          <p:nvPr/>
        </p:nvSpPr>
        <p:spPr>
          <a:xfrm>
            <a:off x="2930098" y="41148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43" name="TextBox 42"/>
          <p:cNvSpPr txBox="1"/>
          <p:nvPr/>
        </p:nvSpPr>
        <p:spPr>
          <a:xfrm>
            <a:off x="4711576" y="4114800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LPSTAID</a:t>
            </a:r>
            <a:endParaRPr lang="en-US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5763114" y="41148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1524000" y="44196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46" name="TextBox 45"/>
          <p:cNvSpPr txBox="1"/>
          <p:nvPr/>
        </p:nvSpPr>
        <p:spPr>
          <a:xfrm>
            <a:off x="2057400" y="4419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47" name="TextBox 46"/>
          <p:cNvSpPr txBox="1"/>
          <p:nvPr/>
        </p:nvSpPr>
        <p:spPr>
          <a:xfrm>
            <a:off x="3124200" y="44196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48" name="TextBox 47"/>
          <p:cNvSpPr txBox="1"/>
          <p:nvPr/>
        </p:nvSpPr>
        <p:spPr>
          <a:xfrm>
            <a:off x="4677798" y="44196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</a:t>
            </a:r>
            <a:endParaRPr lang="en-US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5862500" y="44196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6671102" y="4114800"/>
            <a:ext cx="59503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Unicast</a:t>
            </a:r>
            <a:endParaRPr lang="en-US" sz="105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1939498" y="4724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625298" y="4724400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57800" y="4724400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15698" y="480060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2930098" y="4800600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5382114" y="4800600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5105400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2057400" y="5105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32" name="TextBox 31"/>
          <p:cNvSpPr txBox="1"/>
          <p:nvPr/>
        </p:nvSpPr>
        <p:spPr>
          <a:xfrm>
            <a:off x="3124200" y="51054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36" name="TextBox 35"/>
          <p:cNvSpPr txBox="1"/>
          <p:nvPr/>
        </p:nvSpPr>
        <p:spPr>
          <a:xfrm>
            <a:off x="5481500" y="5105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4114800" y="4724400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3400" y="5105400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53" name="TextBox 52"/>
          <p:cNvSpPr txBox="1"/>
          <p:nvPr/>
        </p:nvSpPr>
        <p:spPr>
          <a:xfrm>
            <a:off x="4114800" y="4800600"/>
            <a:ext cx="9717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New BSS Info</a:t>
            </a:r>
            <a:endParaRPr lang="en-US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6324600" y="4749716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Broadcast</a:t>
            </a:r>
            <a:endParaRPr lang="en-US" sz="1050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1939498" y="53848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3276600" y="5384884"/>
            <a:ext cx="13716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648200" y="53848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15698" y="54610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59" name="TextBox 58"/>
          <p:cNvSpPr txBox="1"/>
          <p:nvPr/>
        </p:nvSpPr>
        <p:spPr>
          <a:xfrm>
            <a:off x="3394502" y="5410200"/>
            <a:ext cx="11160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Partial TSF Time</a:t>
            </a:r>
            <a:endParaRPr lang="en-US" sz="1050" dirty="0"/>
          </a:p>
        </p:txBody>
      </p:sp>
      <p:sp>
        <p:nvSpPr>
          <p:cNvPr id="61" name="TextBox 60"/>
          <p:cNvSpPr txBox="1"/>
          <p:nvPr/>
        </p:nvSpPr>
        <p:spPr>
          <a:xfrm>
            <a:off x="4772514" y="54610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62" name="TextBox 61"/>
          <p:cNvSpPr txBox="1"/>
          <p:nvPr/>
        </p:nvSpPr>
        <p:spPr>
          <a:xfrm>
            <a:off x="1524000" y="57658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2057400" y="57658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64" name="TextBox 63"/>
          <p:cNvSpPr txBox="1"/>
          <p:nvPr/>
        </p:nvSpPr>
        <p:spPr>
          <a:xfrm>
            <a:off x="3775502" y="57658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18</a:t>
            </a:r>
            <a:endParaRPr lang="en-US" sz="1050" dirty="0"/>
          </a:p>
        </p:txBody>
      </p:sp>
      <p:sp>
        <p:nvSpPr>
          <p:cNvPr id="65" name="TextBox 64"/>
          <p:cNvSpPr txBox="1"/>
          <p:nvPr/>
        </p:nvSpPr>
        <p:spPr>
          <a:xfrm>
            <a:off x="4871900" y="57658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2590800" y="53848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819400" y="57658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68" name="TextBox 67"/>
          <p:cNvSpPr txBox="1"/>
          <p:nvPr/>
        </p:nvSpPr>
        <p:spPr>
          <a:xfrm>
            <a:off x="2613789" y="5461084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69" name="TextBox 68"/>
          <p:cNvSpPr txBox="1"/>
          <p:nvPr/>
        </p:nvSpPr>
        <p:spPr>
          <a:xfrm>
            <a:off x="6248400" y="5486400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LP Sync</a:t>
            </a:r>
            <a:endParaRPr lang="en-US" sz="1050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1939498" y="6070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276600" y="6070684"/>
            <a:ext cx="914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105400" y="6070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015698" y="6146884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76" name="TextBox 75"/>
          <p:cNvSpPr txBox="1"/>
          <p:nvPr/>
        </p:nvSpPr>
        <p:spPr>
          <a:xfrm>
            <a:off x="3394502" y="6096000"/>
            <a:ext cx="6254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Subtype</a:t>
            </a:r>
            <a:endParaRPr lang="en-US" sz="1050" dirty="0"/>
          </a:p>
        </p:txBody>
      </p:sp>
      <p:sp>
        <p:nvSpPr>
          <p:cNvPr id="77" name="TextBox 76"/>
          <p:cNvSpPr txBox="1"/>
          <p:nvPr/>
        </p:nvSpPr>
        <p:spPr>
          <a:xfrm>
            <a:off x="5229714" y="6146884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78" name="TextBox 77"/>
          <p:cNvSpPr txBox="1"/>
          <p:nvPr/>
        </p:nvSpPr>
        <p:spPr>
          <a:xfrm>
            <a:off x="1524000" y="6451684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79" name="TextBox 78"/>
          <p:cNvSpPr txBox="1"/>
          <p:nvPr/>
        </p:nvSpPr>
        <p:spPr>
          <a:xfrm>
            <a:off x="2057400" y="6451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80" name="TextBox 79"/>
          <p:cNvSpPr txBox="1"/>
          <p:nvPr/>
        </p:nvSpPr>
        <p:spPr>
          <a:xfrm>
            <a:off x="3581400" y="6451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81" name="TextBox 80"/>
          <p:cNvSpPr txBox="1"/>
          <p:nvPr/>
        </p:nvSpPr>
        <p:spPr>
          <a:xfrm>
            <a:off x="5329100" y="6451684"/>
            <a:ext cx="2519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82" name="Rectangle 81"/>
          <p:cNvSpPr/>
          <p:nvPr/>
        </p:nvSpPr>
        <p:spPr bwMode="auto">
          <a:xfrm>
            <a:off x="2590800" y="6070684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19400" y="6451684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84" name="TextBox 83"/>
          <p:cNvSpPr txBox="1"/>
          <p:nvPr/>
        </p:nvSpPr>
        <p:spPr>
          <a:xfrm>
            <a:off x="2613789" y="6146884"/>
            <a:ext cx="657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CBSSID</a:t>
            </a:r>
            <a:endParaRPr lang="en-US" sz="1050" dirty="0"/>
          </a:p>
        </p:txBody>
      </p:sp>
      <p:sp>
        <p:nvSpPr>
          <p:cNvPr id="85" name="TextBox 84"/>
          <p:cNvSpPr txBox="1"/>
          <p:nvPr/>
        </p:nvSpPr>
        <p:spPr>
          <a:xfrm>
            <a:off x="5943600" y="6172200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Extension</a:t>
            </a:r>
            <a:endParaRPr lang="en-US" sz="1050" dirty="0"/>
          </a:p>
        </p:txBody>
      </p:sp>
      <p:sp>
        <p:nvSpPr>
          <p:cNvPr id="86" name="Rectangle 85"/>
          <p:cNvSpPr/>
          <p:nvPr/>
        </p:nvSpPr>
        <p:spPr bwMode="auto">
          <a:xfrm>
            <a:off x="4199372" y="6070684"/>
            <a:ext cx="9144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317274" y="6096000"/>
            <a:ext cx="6094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</a:t>
            </a:r>
            <a:endParaRPr lang="en-US" sz="1050" dirty="0"/>
          </a:p>
        </p:txBody>
      </p:sp>
      <p:sp>
        <p:nvSpPr>
          <p:cNvPr id="88" name="TextBox 87"/>
          <p:cNvSpPr txBox="1"/>
          <p:nvPr/>
        </p:nvSpPr>
        <p:spPr>
          <a:xfrm>
            <a:off x="4504172" y="6451684"/>
            <a:ext cx="6158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variable</a:t>
            </a:r>
            <a:endParaRPr lang="en-US" sz="1050" dirty="0"/>
          </a:p>
        </p:txBody>
      </p:sp>
      <p:sp>
        <p:nvSpPr>
          <p:cNvPr id="8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9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Sept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Frame Length of LP Wakeup Frame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LP Wakeup frame length can be identified by Type field with the exception of extension frame.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No additional length field is needed in LP PPDU PHY header or LP Wakeup frame, 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LP Wakeup frame Length (Type) can be either LP PHY header or MAC header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5</a:t>
            </a:fld>
            <a:endParaRPr lang="en-US" sz="9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Sept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Reference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0" dirty="0" smtClean="0"/>
              <a:t>[1] </a:t>
            </a:r>
            <a:r>
              <a:rPr lang="en-US" sz="1600" dirty="0" smtClean="0"/>
              <a:t>11-16/1460R01 WUR MAC consideration</a:t>
            </a:r>
          </a:p>
          <a:p>
            <a:pPr>
              <a:buNone/>
            </a:pPr>
            <a:r>
              <a:rPr lang="en-US" sz="1600" dirty="0" smtClean="0"/>
              <a:t>[2] 11-17/124R0 WUR MAC and Wakeup Frame</a:t>
            </a:r>
          </a:p>
          <a:p>
            <a:pPr>
              <a:buNone/>
            </a:pPr>
            <a:r>
              <a:rPr lang="en-US" sz="1600" dirty="0" smtClean="0"/>
              <a:t>[3] 11-17/437R0 WUR MAC and Wakeup Frame</a:t>
            </a:r>
          </a:p>
          <a:p>
            <a:pPr>
              <a:buNone/>
            </a:pPr>
            <a:r>
              <a:rPr lang="en-US" sz="1600" dirty="0" smtClean="0"/>
              <a:t>[4]11-17/1114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6</a:t>
            </a:fld>
            <a:endParaRPr lang="en-US" sz="9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Sept 2017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609600"/>
          </a:xfrm>
        </p:spPr>
        <p:txBody>
          <a:bodyPr/>
          <a:lstStyle/>
          <a:p>
            <a:r>
              <a:rPr lang="en-US" sz="2800" dirty="0" smtClean="0"/>
              <a:t>Straw Poll </a:t>
            </a:r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1430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Do you support that the unicast </a:t>
            </a:r>
            <a:r>
              <a:rPr lang="en-US" sz="1400" kern="0" dirty="0" smtClean="0">
                <a:latin typeface="+mn-lt"/>
              </a:rPr>
              <a:t>wakeup </a:t>
            </a:r>
            <a:r>
              <a:rPr lang="en-US" sz="1400" kern="0" dirty="0" smtClean="0">
                <a:latin typeface="+mn-lt"/>
              </a:rPr>
              <a:t>frame </a:t>
            </a:r>
            <a:r>
              <a:rPr lang="en-US" sz="1400" kern="0" dirty="0" smtClean="0">
                <a:latin typeface="+mn-lt"/>
              </a:rPr>
              <a:t>contains  an identifier that identifies both the  </a:t>
            </a:r>
            <a:r>
              <a:rPr lang="en-US" sz="1400" kern="0" dirty="0" smtClean="0"/>
              <a:t>Transmitter and the Receiver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Sept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Straw Poll 2 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Do you support that the </a:t>
            </a:r>
            <a:r>
              <a:rPr lang="en-US" sz="1800" kern="0" dirty="0" smtClean="0">
                <a:latin typeface="+mn-lt"/>
              </a:rPr>
              <a:t>frame </a:t>
            </a:r>
            <a:r>
              <a:rPr lang="en-US" sz="1800" kern="0" dirty="0" smtClean="0">
                <a:latin typeface="+mn-lt"/>
              </a:rPr>
              <a:t>length can be identified by Type field?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8</a:t>
            </a:fld>
            <a:endParaRPr lang="en-US" sz="9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Sept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10600" cy="609600"/>
          </a:xfrm>
        </p:spPr>
        <p:txBody>
          <a:bodyPr/>
          <a:lstStyle/>
          <a:p>
            <a:r>
              <a:rPr lang="en-US" sz="2800" dirty="0" smtClean="0"/>
              <a:t>Motion 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143000"/>
            <a:ext cx="914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Move to add the following text to 11ba SFD: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>
                <a:latin typeface="+mn-lt"/>
              </a:rPr>
              <a:t>the </a:t>
            </a:r>
            <a:r>
              <a:rPr lang="en-US" sz="1400" kern="0" dirty="0" smtClean="0">
                <a:latin typeface="+mn-lt"/>
              </a:rPr>
              <a:t>unicast </a:t>
            </a:r>
            <a:r>
              <a:rPr lang="en-US" sz="1400" kern="0" dirty="0" smtClean="0">
                <a:latin typeface="+mn-lt"/>
              </a:rPr>
              <a:t>wakeup </a:t>
            </a:r>
            <a:r>
              <a:rPr lang="en-US" sz="1400" kern="0" dirty="0" smtClean="0">
                <a:latin typeface="+mn-lt"/>
              </a:rPr>
              <a:t>frame </a:t>
            </a:r>
            <a:r>
              <a:rPr lang="en-US" sz="1400" kern="0" dirty="0" smtClean="0">
                <a:latin typeface="+mn-lt"/>
              </a:rPr>
              <a:t>contains  an identifier that identifies both the  </a:t>
            </a:r>
            <a:r>
              <a:rPr lang="en-US" sz="1400" kern="0" dirty="0" smtClean="0"/>
              <a:t>Transmitter and the Receiver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400" kern="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400" kern="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400" kern="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/>
              <a:t>Moved by Liwen Chu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/>
              <a:t>Seconded by George </a:t>
            </a:r>
            <a:r>
              <a:rPr lang="en-US" sz="1400" kern="0" dirty="0" err="1" smtClean="0"/>
              <a:t>Vlantis</a:t>
            </a:r>
            <a:endParaRPr lang="en-US" sz="1400" kern="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400" kern="0" dirty="0" smtClean="0"/>
              <a:t>Motion passed with unanimous consensus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9</a:t>
            </a:fld>
            <a:endParaRPr lang="en-US" sz="9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955390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Sept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120859</TotalTime>
  <Words>843</Words>
  <Application>Microsoft Office PowerPoint</Application>
  <PresentationFormat>On-screen Show (4:3)</PresentationFormat>
  <Paragraphs>184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802-11-Submission</vt:lpstr>
      <vt:lpstr>Wakeup Frame Format</vt:lpstr>
      <vt:lpstr>Recap: Wakeup Frame Recap[2][3]</vt:lpstr>
      <vt:lpstr>Recap: Wakeup Frame Recap[3][4]</vt:lpstr>
      <vt:lpstr>Proposed WUR Wake Up Frame</vt:lpstr>
      <vt:lpstr>Frame Length of LP Wakeup Frame</vt:lpstr>
      <vt:lpstr>Reference</vt:lpstr>
      <vt:lpstr>Straw Poll 1</vt:lpstr>
      <vt:lpstr>Straw Poll 2 </vt:lpstr>
      <vt:lpstr>Motion 1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Windows User</cp:lastModifiedBy>
  <cp:revision>1952</cp:revision>
  <cp:lastPrinted>1998-02-10T13:28:06Z</cp:lastPrinted>
  <dcterms:created xsi:type="dcterms:W3CDTF">2007-05-21T21:00:37Z</dcterms:created>
  <dcterms:modified xsi:type="dcterms:W3CDTF">2017-09-14T21:13:55Z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