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88" r:id="rId3"/>
    <p:sldId id="289" r:id="rId4"/>
    <p:sldId id="283" r:id="rId5"/>
    <p:sldId id="291" r:id="rId6"/>
    <p:sldId id="286" r:id="rId7"/>
    <p:sldId id="294" r:id="rId8"/>
    <p:sldId id="295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1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802.11-17/1115r3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Recap: Wakeup Frame Recap</a:t>
            </a:r>
            <a:r>
              <a:rPr lang="en-US" sz="2800" baseline="30000" dirty="0" smtClean="0"/>
              <a:t>[2][3]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12-bit BSS color is long enough to avoid color collision.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AID can indicate broadcast/multicast/unicast receivers.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AID may not needed for broadcast announcement, e.g. if multiple BSSID is not supported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600" kern="0" dirty="0" smtClean="0"/>
              <a:t>decrease WUR frame overhead</a:t>
            </a:r>
            <a:endParaRPr lang="en-US" sz="16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Type combined AID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Broadcast management frame wakeup or management info announcement to announce new BSS operation parameters,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7000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2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286000" y="4800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71800" y="4800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95800" y="4800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162800" y="4800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48768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5058078" y="4876800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7287114" y="48768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870502" y="51816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03902" y="51816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470702" y="5181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024300" y="5181600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7386500" y="51816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019800" y="48006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400" y="518160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4876800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2667000" y="57912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352800" y="57912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76800" y="57912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86600" y="57912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3200" y="58674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3657600" y="5867400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5439078" y="5867400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7210914" y="58674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2251502" y="61722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2784902" y="61722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3851702" y="61722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5405300" y="6172200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7310300" y="61722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6400800" y="57912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29400" y="61722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7" name="TextBox 36"/>
          <p:cNvSpPr txBox="1"/>
          <p:nvPr/>
        </p:nvSpPr>
        <p:spPr>
          <a:xfrm>
            <a:off x="6400800" y="5816516"/>
            <a:ext cx="7713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BSI Token</a:t>
            </a:r>
          </a:p>
          <a:p>
            <a:r>
              <a:rPr lang="en-US" sz="1050" dirty="0" smtClean="0"/>
              <a:t>=0</a:t>
            </a:r>
            <a:endParaRPr lang="en-US" sz="1050" dirty="0"/>
          </a:p>
        </p:txBody>
      </p:sp>
      <p:cxnSp>
        <p:nvCxnSpPr>
          <p:cNvPr id="38" name="Straight Arrow Connector 37"/>
          <p:cNvCxnSpPr>
            <a:endCxn id="23" idx="0"/>
          </p:cNvCxnSpPr>
          <p:nvPr/>
        </p:nvCxnSpPr>
        <p:spPr bwMode="auto">
          <a:xfrm flipH="1">
            <a:off x="5638800" y="5587916"/>
            <a:ext cx="924877" cy="203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477000" y="5461084"/>
            <a:ext cx="23310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Partial MAC address (may be removed)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Recap: Wakeup Frame Recap</a:t>
            </a:r>
            <a:r>
              <a:rPr lang="en-US" sz="2800" baseline="30000" dirty="0" smtClean="0"/>
              <a:t>[3][4]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A group STAs can wake up together to receive group frames, receive DL MU PPDU.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Static groups (group ID, group member) which are similar to 11ac’s DL MU group are maintained through Action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 smtClean="0"/>
              <a:t>An AP can allocates some AIDs which are not used by associated STAs as group ID</a:t>
            </a:r>
            <a:r>
              <a:rPr lang="en-US" sz="1600" kern="0" dirty="0" smtClean="0"/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One group ID can be allocated to a multicast MAC address.  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Dynamic group (multicast group without group announcement/negotiation) are defined through different methods: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Part of multicast MAC address is put in AID field of LP Wakeup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The hash result of multicast MAC address is put in AID field of LP Wakeup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AID bit map which is similar to AID bitmap of TIM element is in LP Wakeup frame and/or sequential multiple LP Wakeup frames with SIFS inter-frame space.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 AID set which includes multiple AIDs is in LP Wakeup frame and/or sequential multiple LP Wakeup frames with SIFS inter-frame space.  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Static group is preferable: Group negotiation can be managed through TWT negotiation, Group ID can be acquired from group ID set, e.g. 0 to 255, partial TSF time of TWT start time, or partial multicast address. 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3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006298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343400" y="5638800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15000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2498" y="57150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4461302" y="5664116"/>
            <a:ext cx="7056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Group ID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5839314" y="57150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60198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60198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4842302" y="60198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5938700" y="60198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657600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60198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3680589" y="57150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Proposed WUR Wake Up Frame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The Wakeup frame include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Type,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unicast, (broadcast may shared with unicast where specific LPSTAID is used to indicate broadcast)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broadcast for data, broadcast for new management info, these two may be separated to two types or may need subtype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LP Sync.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Extension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Compressed BSS Identifier (CBSSID),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Optional STA Identifier (AID, partial AID or LPSTAID which is continuously allocated to LP STA),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Optional payload,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FCS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The lengths of various fields just example.</a:t>
            </a:r>
            <a:endParaRPr lang="en-US" sz="1600" kern="0" dirty="0" smtClean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939498" y="4038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625298" y="4038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14800" y="4038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638800" y="4038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15698" y="41148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42" name="TextBox 41"/>
          <p:cNvSpPr txBox="1"/>
          <p:nvPr/>
        </p:nvSpPr>
        <p:spPr>
          <a:xfrm>
            <a:off x="2930098" y="41148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4711576" y="4114800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LPSTAID</a:t>
            </a:r>
            <a:endParaRPr lang="en-US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5763114" y="41148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1524000" y="44196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2057400" y="4419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47" name="TextBox 46"/>
          <p:cNvSpPr txBox="1"/>
          <p:nvPr/>
        </p:nvSpPr>
        <p:spPr>
          <a:xfrm>
            <a:off x="3124200" y="4419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48" name="TextBox 47"/>
          <p:cNvSpPr txBox="1"/>
          <p:nvPr/>
        </p:nvSpPr>
        <p:spPr>
          <a:xfrm>
            <a:off x="4677798" y="4419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</a:t>
            </a:r>
            <a:endParaRPr lang="en-US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5862500" y="4419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6671102" y="4114800"/>
            <a:ext cx="5950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Unicast</a:t>
            </a:r>
            <a:endParaRPr lang="en-US" sz="105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939498" y="4724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625298" y="47244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57800" y="4724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15698" y="48006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2930098" y="48006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5382114" y="48006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51054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3124200" y="51054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36" name="TextBox 35"/>
          <p:cNvSpPr txBox="1"/>
          <p:nvPr/>
        </p:nvSpPr>
        <p:spPr>
          <a:xfrm>
            <a:off x="54815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4114800" y="47244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34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53" name="TextBox 52"/>
          <p:cNvSpPr txBox="1"/>
          <p:nvPr/>
        </p:nvSpPr>
        <p:spPr>
          <a:xfrm>
            <a:off x="4114800" y="4800600"/>
            <a:ext cx="9717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New BSS Info</a:t>
            </a:r>
            <a:endParaRPr lang="en-US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6324600" y="4749716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Broadcast</a:t>
            </a:r>
            <a:endParaRPr lang="en-US" sz="105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1939498" y="53848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276600" y="5384884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648200" y="53848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15698" y="54610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59" name="TextBox 58"/>
          <p:cNvSpPr txBox="1"/>
          <p:nvPr/>
        </p:nvSpPr>
        <p:spPr>
          <a:xfrm>
            <a:off x="3394502" y="5410200"/>
            <a:ext cx="11160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Partial TSF Time</a:t>
            </a:r>
            <a:endParaRPr lang="en-US" sz="1050" dirty="0"/>
          </a:p>
        </p:txBody>
      </p:sp>
      <p:sp>
        <p:nvSpPr>
          <p:cNvPr id="61" name="TextBox 60"/>
          <p:cNvSpPr txBox="1"/>
          <p:nvPr/>
        </p:nvSpPr>
        <p:spPr>
          <a:xfrm>
            <a:off x="4772514" y="54610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62" name="TextBox 61"/>
          <p:cNvSpPr txBox="1"/>
          <p:nvPr/>
        </p:nvSpPr>
        <p:spPr>
          <a:xfrm>
            <a:off x="1524000" y="57658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2057400" y="57658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64" name="TextBox 63"/>
          <p:cNvSpPr txBox="1"/>
          <p:nvPr/>
        </p:nvSpPr>
        <p:spPr>
          <a:xfrm>
            <a:off x="3775502" y="57658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18</a:t>
            </a:r>
            <a:endParaRPr lang="en-US" sz="1050" dirty="0"/>
          </a:p>
        </p:txBody>
      </p:sp>
      <p:sp>
        <p:nvSpPr>
          <p:cNvPr id="65" name="TextBox 64"/>
          <p:cNvSpPr txBox="1"/>
          <p:nvPr/>
        </p:nvSpPr>
        <p:spPr>
          <a:xfrm>
            <a:off x="4871900" y="57658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53848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19400" y="57658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68" name="TextBox 67"/>
          <p:cNvSpPr txBox="1"/>
          <p:nvPr/>
        </p:nvSpPr>
        <p:spPr>
          <a:xfrm>
            <a:off x="2613789" y="5461084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69" name="TextBox 68"/>
          <p:cNvSpPr txBox="1"/>
          <p:nvPr/>
        </p:nvSpPr>
        <p:spPr>
          <a:xfrm>
            <a:off x="6248400" y="5486400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LP Sync</a:t>
            </a:r>
            <a:endParaRPr lang="en-US" sz="105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1939498" y="6070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276600" y="6070684"/>
            <a:ext cx="914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105400" y="6070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15698" y="61468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76" name="TextBox 75"/>
          <p:cNvSpPr txBox="1"/>
          <p:nvPr/>
        </p:nvSpPr>
        <p:spPr>
          <a:xfrm>
            <a:off x="3394502" y="6096000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Subtype</a:t>
            </a:r>
            <a:endParaRPr lang="en-US" sz="1050" dirty="0"/>
          </a:p>
        </p:txBody>
      </p:sp>
      <p:sp>
        <p:nvSpPr>
          <p:cNvPr id="77" name="TextBox 76"/>
          <p:cNvSpPr txBox="1"/>
          <p:nvPr/>
        </p:nvSpPr>
        <p:spPr>
          <a:xfrm>
            <a:off x="5229714" y="61468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78" name="TextBox 77"/>
          <p:cNvSpPr txBox="1"/>
          <p:nvPr/>
        </p:nvSpPr>
        <p:spPr>
          <a:xfrm>
            <a:off x="1524000" y="64516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79" name="TextBox 78"/>
          <p:cNvSpPr txBox="1"/>
          <p:nvPr/>
        </p:nvSpPr>
        <p:spPr>
          <a:xfrm>
            <a:off x="2057400" y="6451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80" name="TextBox 79"/>
          <p:cNvSpPr txBox="1"/>
          <p:nvPr/>
        </p:nvSpPr>
        <p:spPr>
          <a:xfrm>
            <a:off x="3581400" y="6451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81" name="TextBox 80"/>
          <p:cNvSpPr txBox="1"/>
          <p:nvPr/>
        </p:nvSpPr>
        <p:spPr>
          <a:xfrm>
            <a:off x="5329100" y="6451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6070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19400" y="64516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84" name="TextBox 83"/>
          <p:cNvSpPr txBox="1"/>
          <p:nvPr/>
        </p:nvSpPr>
        <p:spPr>
          <a:xfrm>
            <a:off x="2613789" y="6146884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85" name="TextBox 84"/>
          <p:cNvSpPr txBox="1"/>
          <p:nvPr/>
        </p:nvSpPr>
        <p:spPr>
          <a:xfrm>
            <a:off x="5943600" y="6172200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Extension</a:t>
            </a:r>
            <a:endParaRPr lang="en-US" sz="1050" dirty="0"/>
          </a:p>
        </p:txBody>
      </p:sp>
      <p:sp>
        <p:nvSpPr>
          <p:cNvPr id="86" name="Rectangle 85"/>
          <p:cNvSpPr/>
          <p:nvPr/>
        </p:nvSpPr>
        <p:spPr bwMode="auto">
          <a:xfrm>
            <a:off x="4199372" y="6070684"/>
            <a:ext cx="914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317274" y="6096000"/>
            <a:ext cx="6094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</a:t>
            </a:r>
            <a:endParaRPr lang="en-US" sz="1050" dirty="0"/>
          </a:p>
        </p:txBody>
      </p:sp>
      <p:sp>
        <p:nvSpPr>
          <p:cNvPr id="88" name="TextBox 87"/>
          <p:cNvSpPr txBox="1"/>
          <p:nvPr/>
        </p:nvSpPr>
        <p:spPr>
          <a:xfrm>
            <a:off x="4504172" y="6451684"/>
            <a:ext cx="6158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variable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Frame Length of LP Wakeup Frame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LP Wakeup frame length can be identified by Type field with the exception of extension frame.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 additional length field is needed in LP PPDU PHY header or LP Wakeup frame,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LP Wakeup frame Length (Type) can be either LP PHY header or MAC header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5</a:t>
            </a:fld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Reference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0" dirty="0" smtClean="0"/>
              <a:t>[1] </a:t>
            </a:r>
            <a:r>
              <a:rPr lang="en-US" sz="1600" dirty="0" smtClean="0"/>
              <a:t>11-16/1460R01 WUR MAC consideration</a:t>
            </a:r>
          </a:p>
          <a:p>
            <a:pPr>
              <a:buNone/>
            </a:pPr>
            <a:r>
              <a:rPr lang="en-US" sz="1600" dirty="0" smtClean="0"/>
              <a:t>[2] 11-17/124R0 WUR MAC and Wakeup Frame</a:t>
            </a:r>
          </a:p>
          <a:p>
            <a:pPr>
              <a:buNone/>
            </a:pPr>
            <a:r>
              <a:rPr lang="en-US" sz="1600" dirty="0" smtClean="0"/>
              <a:t>[3] 11-17/437R0 WUR MAC and Wakeup Frame</a:t>
            </a:r>
          </a:p>
          <a:p>
            <a:pPr>
              <a:buNone/>
            </a:pPr>
            <a:r>
              <a:rPr lang="en-US" sz="1600" dirty="0" smtClean="0"/>
              <a:t>[4]11-17/1114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Straw Poll </a:t>
            </a:r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Do you support that the unicast </a:t>
            </a:r>
            <a:r>
              <a:rPr lang="en-US" sz="1400" kern="0" dirty="0" smtClean="0">
                <a:latin typeface="+mn-lt"/>
              </a:rPr>
              <a:t>wakeup </a:t>
            </a:r>
            <a:r>
              <a:rPr lang="en-US" sz="1400" kern="0" dirty="0" smtClean="0">
                <a:latin typeface="+mn-lt"/>
              </a:rPr>
              <a:t>frame </a:t>
            </a:r>
            <a:r>
              <a:rPr lang="en-US" sz="1400" kern="0" dirty="0" smtClean="0">
                <a:latin typeface="+mn-lt"/>
              </a:rPr>
              <a:t>includes the following identifiers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T</a:t>
            </a:r>
            <a:r>
              <a:rPr lang="en-US" sz="1400" kern="0" dirty="0" smtClean="0"/>
              <a:t>ransmitter identifier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Receiver identifier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Straw Poll 2 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Do you support that the </a:t>
            </a:r>
            <a:r>
              <a:rPr lang="en-US" sz="1800" kern="0" dirty="0" smtClean="0">
                <a:latin typeface="+mn-lt"/>
              </a:rPr>
              <a:t>frame </a:t>
            </a:r>
            <a:r>
              <a:rPr lang="en-US" sz="1800" kern="0" dirty="0" smtClean="0">
                <a:latin typeface="+mn-lt"/>
              </a:rPr>
              <a:t>length can be identified by Type field?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8</a:t>
            </a:fld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119293</TotalTime>
  <Words>710</Words>
  <Application>Microsoft Office PowerPoint</Application>
  <PresentationFormat>On-screen Show (4:3)</PresentationFormat>
  <Paragraphs>152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Wakeup Frame Format</vt:lpstr>
      <vt:lpstr>Recap: Wakeup Frame Recap[2][3]</vt:lpstr>
      <vt:lpstr>Recap: Wakeup Frame Recap[3][4]</vt:lpstr>
      <vt:lpstr>Proposed WUR Wake Up Frame</vt:lpstr>
      <vt:lpstr>Frame Length of LP Wakeup Frame</vt:lpstr>
      <vt:lpstr>Reference</vt:lpstr>
      <vt:lpstr>Straw Poll 1</vt:lpstr>
      <vt:lpstr>Straw Poll 2 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1944</cp:revision>
  <cp:lastPrinted>1998-02-10T13:28:06Z</cp:lastPrinted>
  <dcterms:created xsi:type="dcterms:W3CDTF">2007-05-21T21:00:37Z</dcterms:created>
  <dcterms:modified xsi:type="dcterms:W3CDTF">2017-09-13T19:08:36Z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