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88" r:id="rId3"/>
    <p:sldId id="289" r:id="rId4"/>
    <p:sldId id="283" r:id="rId5"/>
    <p:sldId id="291" r:id="rId6"/>
    <p:sldId id="286" r:id="rId7"/>
    <p:sldId id="293" r:id="rId8"/>
    <p:sldId id="292" r:id="rId9"/>
    <p:sldId id="294" r:id="rId10"/>
    <p:sldId id="295" r:id="rId11"/>
    <p:sldId id="29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802.11-17/1115r1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2017-09-10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4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Do you support that the </a:t>
            </a:r>
            <a:r>
              <a:rPr lang="en-US" sz="1400" kern="0" dirty="0" smtClean="0"/>
              <a:t>broadcast </a:t>
            </a:r>
            <a:r>
              <a:rPr lang="en-US" sz="1400" kern="0" dirty="0" smtClean="0"/>
              <a:t>LPW wakeup frame </a:t>
            </a:r>
            <a:r>
              <a:rPr lang="en-US" sz="1400" kern="0" dirty="0" smtClean="0"/>
              <a:t>includes</a:t>
            </a: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482298" y="1752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168098" y="1752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943600" y="1752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58498" y="1828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472898" y="1828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067914" y="1828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2133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1600200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2667000" y="2133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6167300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3657600" y="1752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86200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3657600" y="18288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7010400" y="17779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60" name="Rectangle 59"/>
          <p:cNvSpPr/>
          <p:nvPr/>
        </p:nvSpPr>
        <p:spPr bwMode="auto">
          <a:xfrm>
            <a:off x="4800600" y="1752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29200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71" name="TextBox 70"/>
          <p:cNvSpPr txBox="1"/>
          <p:nvPr/>
        </p:nvSpPr>
        <p:spPr>
          <a:xfrm>
            <a:off x="4800600" y="1828800"/>
            <a:ext cx="12698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Repeated Announce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5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Do you support that the </a:t>
            </a:r>
            <a:r>
              <a:rPr lang="en-US" sz="1400" kern="0" dirty="0" smtClean="0"/>
              <a:t>Sync LPW </a:t>
            </a:r>
            <a:r>
              <a:rPr lang="en-US" sz="1400" kern="0" dirty="0" smtClean="0"/>
              <a:t>wakeup frame </a:t>
            </a:r>
            <a:r>
              <a:rPr lang="en-US" sz="1400" kern="0" dirty="0" smtClean="0"/>
              <a:t>includes</a:t>
            </a: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02596" y="1498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539698" y="14986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11298" y="1498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78796" y="15748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3657600" y="15240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5035612" y="15748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9" name="TextBox 38"/>
          <p:cNvSpPr txBox="1"/>
          <p:nvPr/>
        </p:nvSpPr>
        <p:spPr>
          <a:xfrm>
            <a:off x="1787098" y="18796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0" name="TextBox 39"/>
          <p:cNvSpPr txBox="1"/>
          <p:nvPr/>
        </p:nvSpPr>
        <p:spPr>
          <a:xfrm>
            <a:off x="2320498" y="1879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1" name="TextBox 40"/>
          <p:cNvSpPr txBox="1"/>
          <p:nvPr/>
        </p:nvSpPr>
        <p:spPr>
          <a:xfrm>
            <a:off x="4038600" y="1879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5134998" y="1879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2853898" y="1498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82498" y="1879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2876887" y="15748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6587698" y="16002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813509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813509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813509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813509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6118309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6118309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6118309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737309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611830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813509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[3][4]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A group STAs can wake up together to receive group frames, receive DL 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Static groups (group ID, group member) which are similar to 11ac’s DL MU group are maintained through Action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An AP can allocates some AIDs which are not used by associated STAs as group ID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One group ID can be allocated to a multicast MAC address.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Dynamic group (multicast group without group announcement/negotiation) are defined through different methods: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Part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The hash result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bit map which is similar to AID bitmap of TIM element is in LP Wakeup frame and/or sequential multiple LP Wakeup frames with SIFS inter-frame space.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 AID set which includes multiple AIDs is in LP Wakeup frame and/or sequential multiple LP Wakeup frames with SIFS inter-frame space. 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Static group is preferable: Group negotiation can be managed through TWT negotiation, Group ID can be acquired from group ID set, e.g. 0 to 255, partial TSF time of TWT start time</a:t>
            </a:r>
            <a:r>
              <a:rPr lang="en-US" sz="1600" kern="0" smtClean="0"/>
              <a:t>, or partial </a:t>
            </a:r>
            <a:r>
              <a:rPr lang="en-US" sz="1600" kern="0" dirty="0" smtClean="0"/>
              <a:t>multicast address.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06298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5638800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498" y="5715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61302" y="5664116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839314" y="5715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6019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842302" y="6019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9387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6019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680589" y="5715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Proposed WUR Wake 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The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Type,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</a:t>
            </a:r>
            <a:r>
              <a:rPr lang="en-US" sz="1400" kern="0" dirty="0" smtClean="0">
                <a:latin typeface="+mn-lt"/>
              </a:rPr>
              <a:t>(broadcast may shared with unicast where specific LPSTAID is used to </a:t>
            </a:r>
            <a:r>
              <a:rPr lang="en-US" sz="1400" kern="0" smtClean="0">
                <a:latin typeface="+mn-lt"/>
              </a:rPr>
              <a:t>indicate broadcast)</a:t>
            </a:r>
            <a:endParaRPr lang="en-US" sz="1400" kern="0" dirty="0" smtClean="0">
              <a:latin typeface="+mn-lt"/>
            </a:endParaRP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Extension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Compressed </a:t>
            </a:r>
            <a:r>
              <a:rPr lang="en-US" sz="1400" kern="0" dirty="0" smtClean="0">
                <a:latin typeface="+mn-lt"/>
              </a:rPr>
              <a:t>BSS Identifier (CBSSID),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STA Identifier (AID, partial AID or LPSTAID which is continuously allocated to LP STA),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payload,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FCS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The lengths of various fields just example.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39498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625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49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38800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5698" y="4114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930098" y="4114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711576" y="41148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763114" y="4114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0" y="4419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0574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7798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8625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671102" y="41148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39498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25298" y="4724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400800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5698" y="4800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930098" y="4800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525114" y="4800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0" y="5105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66245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4114800" y="4724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3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114800" y="48006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7467600" y="47497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939498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276600" y="53848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6482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5698" y="54610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3394502" y="54102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4772514" y="54610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524000" y="57658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20574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3775502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8719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613789" y="54610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6324600" y="54864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  <p:sp>
        <p:nvSpPr>
          <p:cNvPr id="60" name="Rectangle 59"/>
          <p:cNvSpPr/>
          <p:nvPr/>
        </p:nvSpPr>
        <p:spPr bwMode="auto">
          <a:xfrm>
            <a:off x="5257800" y="4724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486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71" name="TextBox 70"/>
          <p:cNvSpPr txBox="1"/>
          <p:nvPr/>
        </p:nvSpPr>
        <p:spPr>
          <a:xfrm>
            <a:off x="5257800" y="4800600"/>
            <a:ext cx="12698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Repeated Announce</a:t>
            </a:r>
            <a:endParaRPr lang="en-US" sz="1050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1939498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276600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1054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5698" y="61468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394502" y="609600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Subtype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29714" y="61468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1524000" y="64516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2057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3291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6451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84" name="TextBox 83"/>
          <p:cNvSpPr txBox="1"/>
          <p:nvPr/>
        </p:nvSpPr>
        <p:spPr>
          <a:xfrm>
            <a:off x="2613789" y="61468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85" name="TextBox 84"/>
          <p:cNvSpPr txBox="1"/>
          <p:nvPr/>
        </p:nvSpPr>
        <p:spPr>
          <a:xfrm>
            <a:off x="5943600" y="6172200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Extension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4199372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317274" y="6096000"/>
            <a:ext cx="6094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4504172" y="6451684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variable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of LP Wakeup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can be identified by Type </a:t>
            </a:r>
            <a:r>
              <a:rPr lang="en-US" sz="1800" kern="0" dirty="0" smtClean="0">
                <a:latin typeface="+mn-lt"/>
              </a:rPr>
              <a:t>field with the exception of extension frame. 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 additional length field is needed in LP PPDU PHY header or LP Wakeup frame,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(Type) can be either LP PHY header or MAC header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Frame</a:t>
            </a:r>
          </a:p>
          <a:p>
            <a:pPr>
              <a:buNone/>
            </a:pPr>
            <a:r>
              <a:rPr lang="en-US" sz="1600" dirty="0" smtClean="0"/>
              <a:t>[4]11-17/1114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basic Wakeup </a:t>
            </a:r>
            <a:r>
              <a:rPr lang="en-US" sz="1400" kern="0" dirty="0" smtClean="0">
                <a:latin typeface="+mn-lt"/>
              </a:rPr>
              <a:t>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</a:t>
            </a:r>
            <a:r>
              <a:rPr lang="en-US" sz="1400" kern="0" dirty="0" smtClean="0">
                <a:latin typeface="+mn-lt"/>
              </a:rPr>
              <a:t>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2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the basic LP </a:t>
            </a:r>
            <a:r>
              <a:rPr lang="en-US" sz="1800" kern="0" dirty="0" smtClean="0">
                <a:latin typeface="+mn-lt"/>
              </a:rPr>
              <a:t>Wakeup frame length can be identified by Type </a:t>
            </a:r>
            <a:r>
              <a:rPr lang="en-US" sz="1800" kern="0" dirty="0" smtClean="0">
                <a:latin typeface="+mn-lt"/>
              </a:rPr>
              <a:t>field?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3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unicast LPW wakeup frame include</a:t>
            </a:r>
            <a:endParaRPr lang="en-US" sz="14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371600" y="2057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057400" y="2057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581400" y="2057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070902" y="2057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47800" y="2133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362200" y="2133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143678" y="21336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195216" y="2133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956102" y="2438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1489502" y="2438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2556302" y="2438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109900" y="2438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294602" y="2438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103204" y="21336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117906</TotalTime>
  <Words>792</Words>
  <Application>Microsoft Office PowerPoint</Application>
  <PresentationFormat>On-screen Show (4:3)</PresentationFormat>
  <Paragraphs>181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Wakeup Frame Format</vt:lpstr>
      <vt:lpstr>Recap: Wakeup Frame Recap[2][3]</vt:lpstr>
      <vt:lpstr>Recap: Wakeup Frame Recap[3][4]</vt:lpstr>
      <vt:lpstr>Proposed WUR Wake Up Frame</vt:lpstr>
      <vt:lpstr>Frame Length of LP Wakeup Frame</vt:lpstr>
      <vt:lpstr>Reference</vt:lpstr>
      <vt:lpstr>Straw Poll 1</vt:lpstr>
      <vt:lpstr>Straw Poll 2 </vt:lpstr>
      <vt:lpstr>Straw Poll 3</vt:lpstr>
      <vt:lpstr>Straw Poll 4</vt:lpstr>
      <vt:lpstr>Straw Poll 5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1936</cp:revision>
  <cp:lastPrinted>1998-02-10T13:28:06Z</cp:lastPrinted>
  <dcterms:created xsi:type="dcterms:W3CDTF">2007-05-21T21:00:37Z</dcterms:created>
  <dcterms:modified xsi:type="dcterms:W3CDTF">2017-09-12T18:03:49Z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