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0" r:id="rId2"/>
    <p:sldId id="288" r:id="rId3"/>
    <p:sldId id="289" r:id="rId4"/>
    <p:sldId id="283" r:id="rId5"/>
    <p:sldId id="291" r:id="rId6"/>
    <p:sldId id="286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2101" autoAdjust="0"/>
  </p:normalViewPr>
  <p:slideViewPr>
    <p:cSldViewPr>
      <p:cViewPr varScale="1">
        <p:scale>
          <a:sx n="73" d="100"/>
          <a:sy n="73" d="100"/>
        </p:scale>
        <p:origin x="-12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584559" y="95706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1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5207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33520" y="6475413"/>
            <a:ext cx="17104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8005" y="332601"/>
            <a:ext cx="32574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802.11-17/1115r0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 2017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Wakeup Frame 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55602"/>
            <a:ext cx="878446" cy="55399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Jan 2017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2017-07-10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914400" y="1975540"/>
          <a:ext cx="7239000" cy="904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Recap: Wakeup </a:t>
            </a:r>
            <a:r>
              <a:rPr lang="en-US" sz="2800" dirty="0" smtClean="0"/>
              <a:t>Frame Recap</a:t>
            </a:r>
            <a:r>
              <a:rPr lang="en-US" sz="2800" baseline="30000" dirty="0" smtClean="0"/>
              <a:t>[2][3]</a:t>
            </a:r>
            <a:endParaRPr lang="en-US" sz="2800" baseline="300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90600"/>
            <a:ext cx="9144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12-bit BSS color is long enough to avoid color collision.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AID can indicate broadcast/multicast/unicast receivers.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AID may not needed for broadcast announcement, e.g. if multiple BSSID is not supported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Payload of Wakeup frame may not be needed to decrease WUR frame overhead, or  Wakeup frame can have different length to </a:t>
            </a:r>
            <a:r>
              <a:rPr lang="en-US" sz="1800" kern="0" dirty="0" smtClean="0"/>
              <a:t>decrease WUR frame overhead</a:t>
            </a:r>
            <a:endParaRPr lang="en-US" sz="180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Type combined AID can indicate different type of wakeup signals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Unicast data/management frame wakeup,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Broadcast data frame wakeup,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Broadcast management frame wakeup or management info announcement to announce new BSS operation parameters, e.g. 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new BSS operation parameter announcement, BSS operation channel, TSF time sync,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BSS recovery announcement,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Beacon announcement,</a:t>
            </a: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7000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2</a:t>
            </a:fld>
            <a:endParaRPr lang="en-US" sz="9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2362200" y="5737309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048000" y="5737309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572000" y="5737309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239000" y="5737309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8400" y="5813509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10" name="TextBox 9"/>
          <p:cNvSpPr txBox="1"/>
          <p:nvPr/>
        </p:nvSpPr>
        <p:spPr>
          <a:xfrm>
            <a:off x="3352800" y="5813509"/>
            <a:ext cx="7280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BSS Color</a:t>
            </a:r>
            <a:endParaRPr lang="en-US" sz="1050" dirty="0"/>
          </a:p>
        </p:txBody>
      </p:sp>
      <p:sp>
        <p:nvSpPr>
          <p:cNvPr id="11" name="TextBox 10"/>
          <p:cNvSpPr txBox="1"/>
          <p:nvPr/>
        </p:nvSpPr>
        <p:spPr>
          <a:xfrm>
            <a:off x="5134278" y="5813509"/>
            <a:ext cx="4283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AID</a:t>
            </a:r>
            <a:endParaRPr lang="en-US" sz="1050" dirty="0"/>
          </a:p>
        </p:txBody>
      </p:sp>
      <p:sp>
        <p:nvSpPr>
          <p:cNvPr id="12" name="TextBox 11"/>
          <p:cNvSpPr txBox="1"/>
          <p:nvPr/>
        </p:nvSpPr>
        <p:spPr>
          <a:xfrm>
            <a:off x="7363314" y="5813509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1946702" y="6118309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14" name="TextBox 13"/>
          <p:cNvSpPr txBox="1"/>
          <p:nvPr/>
        </p:nvSpPr>
        <p:spPr>
          <a:xfrm>
            <a:off x="2480102" y="6118309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3</a:t>
            </a:r>
            <a:endParaRPr lang="en-US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3546902" y="6118309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12</a:t>
            </a:r>
            <a:endParaRPr lang="en-US" sz="1050" dirty="0"/>
          </a:p>
        </p:txBody>
      </p:sp>
      <p:sp>
        <p:nvSpPr>
          <p:cNvPr id="16" name="TextBox 15"/>
          <p:cNvSpPr txBox="1"/>
          <p:nvPr/>
        </p:nvSpPr>
        <p:spPr>
          <a:xfrm>
            <a:off x="5100500" y="6118309"/>
            <a:ext cx="30970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11</a:t>
            </a:r>
            <a:endParaRPr lang="en-US" sz="1050" dirty="0"/>
          </a:p>
        </p:txBody>
      </p:sp>
      <p:sp>
        <p:nvSpPr>
          <p:cNvPr id="17" name="TextBox 16"/>
          <p:cNvSpPr txBox="1"/>
          <p:nvPr/>
        </p:nvSpPr>
        <p:spPr>
          <a:xfrm>
            <a:off x="7462700" y="6118309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6096000" y="5737309"/>
            <a:ext cx="1143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24600" y="6118309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TBD</a:t>
            </a:r>
            <a:endParaRPr lang="en-US" sz="1050" dirty="0"/>
          </a:p>
        </p:txBody>
      </p:sp>
      <p:sp>
        <p:nvSpPr>
          <p:cNvPr id="20" name="TextBox 19"/>
          <p:cNvSpPr txBox="1"/>
          <p:nvPr/>
        </p:nvSpPr>
        <p:spPr>
          <a:xfrm>
            <a:off x="6096000" y="5813509"/>
            <a:ext cx="1210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Payload (Optional)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Recap: Wakeup </a:t>
            </a:r>
            <a:r>
              <a:rPr lang="en-US" sz="2800" dirty="0" smtClean="0"/>
              <a:t>Frame Recap</a:t>
            </a:r>
            <a:r>
              <a:rPr lang="en-US" sz="2800" baseline="30000" dirty="0" smtClean="0"/>
              <a:t>[3</a:t>
            </a:r>
            <a:r>
              <a:rPr lang="en-US" sz="2800" baseline="30000" dirty="0" smtClean="0"/>
              <a:t>][4]</a:t>
            </a:r>
            <a:endParaRPr lang="en-US" sz="2800" baseline="300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90600"/>
            <a:ext cx="9144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kern="0" dirty="0" smtClean="0"/>
              <a:t>A group STAs can wake up together to receive group frames, receive DL MU PPDU.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kern="0" dirty="0" smtClean="0"/>
              <a:t>Static groups (group ID, group member) which are similar to 11ac’s DL MU group are maintained through Action frame.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dirty="0" smtClean="0"/>
              <a:t>An AP can allocates some AIDs which are not used by associated STAs as group ID</a:t>
            </a:r>
            <a:r>
              <a:rPr lang="en-US" sz="1600" kern="0" dirty="0" smtClean="0"/>
              <a:t>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/>
              <a:t>One group ID can be allocated to a multicast MAC address. </a:t>
            </a:r>
            <a:r>
              <a:rPr lang="en-US" sz="1600" kern="0" dirty="0" smtClean="0"/>
              <a:t> </a:t>
            </a:r>
            <a:endParaRPr lang="en-US" sz="1600" kern="0" dirty="0" smtClean="0"/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/>
              <a:t>Dynamic group (multicast group without group announcement/negotiation) are defined through different methods: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/>
              <a:t>Part of multicast MAC address is put in AID field of LP Wakeup frame.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/>
              <a:t>The hash result of multicast MAC address is put in AID field of LP Wakeup frame.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/>
              <a:t>AID bit map which is similar to AID bitmap of TIM element is in LP Wakeup frame and/or sequential multiple LP Wakeup frames with SIFS inter-frame space.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/>
              <a:t> AID set which includes multiple AIDs is in LP Wakeup frame and/or sequential multiple LP Wakeup frames with SIFS inter-frame space.  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endParaRPr lang="en-US" sz="1600" kern="0" dirty="0" smtClean="0"/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/>
              <a:t>Static group is preferable: Group negotiation can be managed through TWT negotiation, Group ID can be acquired from group ID set, e.g. 0 to 255, partial TSF time of TWT start time</a:t>
            </a:r>
            <a:r>
              <a:rPr lang="en-US" sz="1600" kern="0" smtClean="0"/>
              <a:t>, or partial </a:t>
            </a:r>
            <a:r>
              <a:rPr lang="en-US" sz="1600" kern="0" dirty="0" smtClean="0"/>
              <a:t>multicast address. </a:t>
            </a:r>
            <a:endParaRPr lang="en-US" sz="1600" kern="0" dirty="0" smtClean="0"/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3</a:t>
            </a:fld>
            <a:endParaRPr lang="en-US" sz="9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006298" y="56388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343400" y="5638800"/>
            <a:ext cx="13716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715000" y="56388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82498" y="5715000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9" name="TextBox 8"/>
          <p:cNvSpPr txBox="1"/>
          <p:nvPr/>
        </p:nvSpPr>
        <p:spPr>
          <a:xfrm>
            <a:off x="4461302" y="5664116"/>
            <a:ext cx="70564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Group ID</a:t>
            </a:r>
            <a:endParaRPr lang="en-US" sz="1050" dirty="0"/>
          </a:p>
        </p:txBody>
      </p:sp>
      <p:sp>
        <p:nvSpPr>
          <p:cNvPr id="10" name="TextBox 9"/>
          <p:cNvSpPr txBox="1"/>
          <p:nvPr/>
        </p:nvSpPr>
        <p:spPr>
          <a:xfrm>
            <a:off x="5839314" y="5715000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11" name="TextBox 10"/>
          <p:cNvSpPr txBox="1"/>
          <p:nvPr/>
        </p:nvSpPr>
        <p:spPr>
          <a:xfrm>
            <a:off x="2590800" y="6019800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12" name="TextBox 11"/>
          <p:cNvSpPr txBox="1"/>
          <p:nvPr/>
        </p:nvSpPr>
        <p:spPr>
          <a:xfrm>
            <a:off x="3124200" y="6019800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3</a:t>
            </a:r>
            <a:endParaRPr lang="en-US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4842302" y="6019800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8</a:t>
            </a:r>
            <a:endParaRPr lang="en-US" sz="1050" dirty="0"/>
          </a:p>
        </p:txBody>
      </p:sp>
      <p:sp>
        <p:nvSpPr>
          <p:cNvPr id="14" name="TextBox 13"/>
          <p:cNvSpPr txBox="1"/>
          <p:nvPr/>
        </p:nvSpPr>
        <p:spPr>
          <a:xfrm>
            <a:off x="5938700" y="6019800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3657600" y="56388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86200" y="6019800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11</a:t>
            </a:r>
            <a:endParaRPr lang="en-US" sz="1050" dirty="0"/>
          </a:p>
        </p:txBody>
      </p:sp>
      <p:sp>
        <p:nvSpPr>
          <p:cNvPr id="17" name="TextBox 16"/>
          <p:cNvSpPr txBox="1"/>
          <p:nvPr/>
        </p:nvSpPr>
        <p:spPr>
          <a:xfrm>
            <a:off x="3680589" y="5715000"/>
            <a:ext cx="6575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CBSSID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Proposed WUR Wake Up Frame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14400"/>
            <a:ext cx="9144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The Wakeup frame include 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400" kern="0" dirty="0" smtClean="0">
                <a:latin typeface="+mn-lt"/>
              </a:rPr>
              <a:t>Type, 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>
                <a:latin typeface="+mn-lt"/>
              </a:rPr>
              <a:t>unicast, 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>
                <a:latin typeface="+mn-lt"/>
              </a:rPr>
              <a:t>broadcast for data, </a:t>
            </a:r>
            <a:r>
              <a:rPr lang="en-US" sz="1400" kern="0" dirty="0" smtClean="0">
                <a:latin typeface="+mn-lt"/>
              </a:rPr>
              <a:t>broadcast </a:t>
            </a:r>
            <a:r>
              <a:rPr lang="en-US" sz="1400" kern="0" dirty="0" smtClean="0">
                <a:latin typeface="+mn-lt"/>
              </a:rPr>
              <a:t>for new management info</a:t>
            </a:r>
            <a:r>
              <a:rPr lang="en-US" sz="1400" kern="0" dirty="0" smtClean="0">
                <a:latin typeface="+mn-lt"/>
              </a:rPr>
              <a:t>, these two may be separated to two types or may need subtype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>
                <a:latin typeface="+mn-lt"/>
              </a:rPr>
              <a:t>LP Sync.</a:t>
            </a:r>
            <a:r>
              <a:rPr lang="en-US" sz="1400" kern="0" dirty="0" smtClean="0">
                <a:latin typeface="+mn-lt"/>
              </a:rPr>
              <a:t> </a:t>
            </a:r>
            <a:endParaRPr lang="en-US" sz="1400" kern="0" dirty="0" smtClean="0">
              <a:latin typeface="+mn-lt"/>
            </a:endParaRP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>
                <a:latin typeface="+mn-lt"/>
              </a:rPr>
              <a:t>multicast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400" kern="0" dirty="0" smtClean="0">
                <a:latin typeface="+mn-lt"/>
              </a:rPr>
              <a:t>Compressed BSS Identifier (CBSSID),</a:t>
            </a:r>
            <a:endParaRPr lang="en-US" sz="14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400" kern="0" dirty="0" smtClean="0">
                <a:latin typeface="+mn-lt"/>
              </a:rPr>
              <a:t>Optional </a:t>
            </a:r>
            <a:r>
              <a:rPr lang="en-US" sz="1400" kern="0" dirty="0" smtClean="0">
                <a:latin typeface="+mn-lt"/>
              </a:rPr>
              <a:t>STA Identifier (AID, partial AID or LPSTAID which is continuously allocated to LP STA),</a:t>
            </a:r>
            <a:endParaRPr lang="en-US" sz="14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400" kern="0" dirty="0" smtClean="0">
                <a:latin typeface="+mn-lt"/>
              </a:rPr>
              <a:t>Optional payload,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400" kern="0" dirty="0" smtClean="0">
                <a:latin typeface="+mn-lt"/>
              </a:rPr>
              <a:t>FCS</a:t>
            </a:r>
            <a:endParaRPr lang="en-US" sz="160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800" kern="0" dirty="0" smtClean="0">
                <a:latin typeface="+mn-lt"/>
              </a:rPr>
              <a:t>The lengths of various fields just example.</a:t>
            </a:r>
            <a:endParaRPr lang="en-US" sz="1800" kern="0" dirty="0" smtClean="0">
              <a:latin typeface="+mn-lt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1939498" y="41910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2625298" y="4191000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149298" y="4191000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816298" y="41910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015698" y="4267200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42" name="TextBox 41"/>
          <p:cNvSpPr txBox="1"/>
          <p:nvPr/>
        </p:nvSpPr>
        <p:spPr>
          <a:xfrm>
            <a:off x="2930098" y="4267200"/>
            <a:ext cx="6575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CBSSID</a:t>
            </a:r>
            <a:endParaRPr lang="en-US" sz="1050" dirty="0"/>
          </a:p>
        </p:txBody>
      </p:sp>
      <p:sp>
        <p:nvSpPr>
          <p:cNvPr id="43" name="TextBox 42"/>
          <p:cNvSpPr txBox="1"/>
          <p:nvPr/>
        </p:nvSpPr>
        <p:spPr>
          <a:xfrm>
            <a:off x="4711576" y="4267200"/>
            <a:ext cx="4251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AID</a:t>
            </a:r>
            <a:endParaRPr lang="en-US" sz="1050" dirty="0"/>
          </a:p>
        </p:txBody>
      </p:sp>
      <p:sp>
        <p:nvSpPr>
          <p:cNvPr id="44" name="TextBox 43"/>
          <p:cNvSpPr txBox="1"/>
          <p:nvPr/>
        </p:nvSpPr>
        <p:spPr>
          <a:xfrm>
            <a:off x="6940612" y="4267200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45" name="TextBox 44"/>
          <p:cNvSpPr txBox="1"/>
          <p:nvPr/>
        </p:nvSpPr>
        <p:spPr>
          <a:xfrm>
            <a:off x="1524000" y="4572000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46" name="TextBox 45"/>
          <p:cNvSpPr txBox="1"/>
          <p:nvPr/>
        </p:nvSpPr>
        <p:spPr>
          <a:xfrm>
            <a:off x="2057400" y="4572000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47" name="TextBox 46"/>
          <p:cNvSpPr txBox="1"/>
          <p:nvPr/>
        </p:nvSpPr>
        <p:spPr>
          <a:xfrm>
            <a:off x="3124200" y="4572000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12</a:t>
            </a:r>
            <a:endParaRPr lang="en-US" sz="1050" dirty="0"/>
          </a:p>
        </p:txBody>
      </p:sp>
      <p:sp>
        <p:nvSpPr>
          <p:cNvPr id="48" name="TextBox 47"/>
          <p:cNvSpPr txBox="1"/>
          <p:nvPr/>
        </p:nvSpPr>
        <p:spPr>
          <a:xfrm>
            <a:off x="4677798" y="4572000"/>
            <a:ext cx="30970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11</a:t>
            </a:r>
            <a:endParaRPr lang="en-US" sz="1050" dirty="0"/>
          </a:p>
        </p:txBody>
      </p:sp>
      <p:sp>
        <p:nvSpPr>
          <p:cNvPr id="49" name="TextBox 48"/>
          <p:cNvSpPr txBox="1"/>
          <p:nvPr/>
        </p:nvSpPr>
        <p:spPr>
          <a:xfrm>
            <a:off x="7039998" y="4572000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8</a:t>
            </a:r>
            <a:endParaRPr lang="en-US" sz="1050" dirty="0"/>
          </a:p>
        </p:txBody>
      </p:sp>
      <p:sp>
        <p:nvSpPr>
          <p:cNvPr id="50" name="Rectangle 49"/>
          <p:cNvSpPr/>
          <p:nvPr/>
        </p:nvSpPr>
        <p:spPr bwMode="auto">
          <a:xfrm>
            <a:off x="5673298" y="4191000"/>
            <a:ext cx="1143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901898" y="4572000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TBD</a:t>
            </a:r>
            <a:endParaRPr lang="en-US" sz="1050" dirty="0"/>
          </a:p>
        </p:txBody>
      </p:sp>
      <p:sp>
        <p:nvSpPr>
          <p:cNvPr id="52" name="TextBox 51"/>
          <p:cNvSpPr txBox="1"/>
          <p:nvPr/>
        </p:nvSpPr>
        <p:spPr>
          <a:xfrm>
            <a:off x="5673298" y="4267200"/>
            <a:ext cx="1210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Payload (Optional)</a:t>
            </a:r>
            <a:endParaRPr lang="en-US" sz="1050" dirty="0"/>
          </a:p>
        </p:txBody>
      </p:sp>
      <p:sp>
        <p:nvSpPr>
          <p:cNvPr id="21" name="TextBox 20"/>
          <p:cNvSpPr txBox="1"/>
          <p:nvPr/>
        </p:nvSpPr>
        <p:spPr>
          <a:xfrm>
            <a:off x="7848600" y="4267200"/>
            <a:ext cx="59503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Unicast</a:t>
            </a:r>
            <a:endParaRPr lang="en-US" sz="1050" dirty="0"/>
          </a:p>
        </p:txBody>
      </p:sp>
      <p:sp>
        <p:nvSpPr>
          <p:cNvPr id="22" name="Rectangle 21"/>
          <p:cNvSpPr/>
          <p:nvPr/>
        </p:nvSpPr>
        <p:spPr bwMode="auto">
          <a:xfrm>
            <a:off x="1939498" y="48768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2625298" y="4876800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257800" y="48768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015698" y="4953000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27" name="TextBox 26"/>
          <p:cNvSpPr txBox="1"/>
          <p:nvPr/>
        </p:nvSpPr>
        <p:spPr>
          <a:xfrm>
            <a:off x="2930098" y="4953000"/>
            <a:ext cx="6575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CBSSID</a:t>
            </a:r>
            <a:endParaRPr lang="en-US" sz="1050" dirty="0"/>
          </a:p>
        </p:txBody>
      </p:sp>
      <p:sp>
        <p:nvSpPr>
          <p:cNvPr id="29" name="TextBox 28"/>
          <p:cNvSpPr txBox="1"/>
          <p:nvPr/>
        </p:nvSpPr>
        <p:spPr>
          <a:xfrm>
            <a:off x="5382114" y="4953000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30" name="TextBox 29"/>
          <p:cNvSpPr txBox="1"/>
          <p:nvPr/>
        </p:nvSpPr>
        <p:spPr>
          <a:xfrm>
            <a:off x="1524000" y="5257800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31" name="TextBox 30"/>
          <p:cNvSpPr txBox="1"/>
          <p:nvPr/>
        </p:nvSpPr>
        <p:spPr>
          <a:xfrm>
            <a:off x="2057400" y="5257800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32" name="TextBox 31"/>
          <p:cNvSpPr txBox="1"/>
          <p:nvPr/>
        </p:nvSpPr>
        <p:spPr>
          <a:xfrm>
            <a:off x="3124200" y="5257800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12</a:t>
            </a:r>
            <a:endParaRPr lang="en-US" sz="1050" dirty="0"/>
          </a:p>
        </p:txBody>
      </p:sp>
      <p:sp>
        <p:nvSpPr>
          <p:cNvPr id="36" name="TextBox 35"/>
          <p:cNvSpPr txBox="1"/>
          <p:nvPr/>
        </p:nvSpPr>
        <p:spPr>
          <a:xfrm>
            <a:off x="5481500" y="5257800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8</a:t>
            </a:r>
            <a:endParaRPr lang="en-US" sz="1050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4114800" y="4876800"/>
            <a:ext cx="1143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43400" y="5257800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TBD</a:t>
            </a:r>
            <a:endParaRPr lang="en-US" sz="1050" dirty="0"/>
          </a:p>
        </p:txBody>
      </p:sp>
      <p:sp>
        <p:nvSpPr>
          <p:cNvPr id="53" name="TextBox 52"/>
          <p:cNvSpPr txBox="1"/>
          <p:nvPr/>
        </p:nvSpPr>
        <p:spPr>
          <a:xfrm>
            <a:off x="4114800" y="4953000"/>
            <a:ext cx="1210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Payload (Optional)</a:t>
            </a:r>
            <a:endParaRPr lang="en-US" sz="1050" dirty="0"/>
          </a:p>
        </p:txBody>
      </p:sp>
      <p:sp>
        <p:nvSpPr>
          <p:cNvPr id="54" name="TextBox 53"/>
          <p:cNvSpPr txBox="1"/>
          <p:nvPr/>
        </p:nvSpPr>
        <p:spPr>
          <a:xfrm>
            <a:off x="6858000" y="4902116"/>
            <a:ext cx="7216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Broadcast</a:t>
            </a:r>
            <a:endParaRPr lang="en-US" sz="1050" dirty="0"/>
          </a:p>
        </p:txBody>
      </p:sp>
      <p:sp>
        <p:nvSpPr>
          <p:cNvPr id="55" name="Rectangle 54"/>
          <p:cNvSpPr/>
          <p:nvPr/>
        </p:nvSpPr>
        <p:spPr bwMode="auto">
          <a:xfrm>
            <a:off x="1939498" y="55372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3276600" y="5537284"/>
            <a:ext cx="13716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4648200" y="55372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015698" y="5613484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59" name="TextBox 58"/>
          <p:cNvSpPr txBox="1"/>
          <p:nvPr/>
        </p:nvSpPr>
        <p:spPr>
          <a:xfrm>
            <a:off x="3394502" y="5562600"/>
            <a:ext cx="70564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Group ID</a:t>
            </a:r>
            <a:endParaRPr lang="en-US" sz="1050" dirty="0"/>
          </a:p>
        </p:txBody>
      </p:sp>
      <p:sp>
        <p:nvSpPr>
          <p:cNvPr id="61" name="TextBox 60"/>
          <p:cNvSpPr txBox="1"/>
          <p:nvPr/>
        </p:nvSpPr>
        <p:spPr>
          <a:xfrm>
            <a:off x="4772514" y="5613484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62" name="TextBox 61"/>
          <p:cNvSpPr txBox="1"/>
          <p:nvPr/>
        </p:nvSpPr>
        <p:spPr>
          <a:xfrm>
            <a:off x="1524000" y="5918284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63" name="TextBox 62"/>
          <p:cNvSpPr txBox="1"/>
          <p:nvPr/>
        </p:nvSpPr>
        <p:spPr>
          <a:xfrm>
            <a:off x="2057400" y="5918284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3</a:t>
            </a:r>
            <a:endParaRPr lang="en-US" sz="1050" dirty="0"/>
          </a:p>
        </p:txBody>
      </p:sp>
      <p:sp>
        <p:nvSpPr>
          <p:cNvPr id="64" name="TextBox 63"/>
          <p:cNvSpPr txBox="1"/>
          <p:nvPr/>
        </p:nvSpPr>
        <p:spPr>
          <a:xfrm>
            <a:off x="3775502" y="5918284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8</a:t>
            </a:r>
            <a:endParaRPr lang="en-US" sz="1050" dirty="0"/>
          </a:p>
        </p:txBody>
      </p:sp>
      <p:sp>
        <p:nvSpPr>
          <p:cNvPr id="65" name="TextBox 64"/>
          <p:cNvSpPr txBox="1"/>
          <p:nvPr/>
        </p:nvSpPr>
        <p:spPr>
          <a:xfrm>
            <a:off x="4871900" y="5918284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66" name="Rectangle 65"/>
          <p:cNvSpPr/>
          <p:nvPr/>
        </p:nvSpPr>
        <p:spPr bwMode="auto">
          <a:xfrm>
            <a:off x="2590800" y="55372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819400" y="5918284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11</a:t>
            </a:r>
            <a:endParaRPr lang="en-US" sz="1050" dirty="0"/>
          </a:p>
        </p:txBody>
      </p:sp>
      <p:sp>
        <p:nvSpPr>
          <p:cNvPr id="68" name="TextBox 67"/>
          <p:cNvSpPr txBox="1"/>
          <p:nvPr/>
        </p:nvSpPr>
        <p:spPr>
          <a:xfrm>
            <a:off x="2613789" y="5613484"/>
            <a:ext cx="6575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CBSSID</a:t>
            </a:r>
            <a:endParaRPr lang="en-US" sz="1050" dirty="0"/>
          </a:p>
        </p:txBody>
      </p:sp>
      <p:sp>
        <p:nvSpPr>
          <p:cNvPr id="69" name="TextBox 68"/>
          <p:cNvSpPr txBox="1"/>
          <p:nvPr/>
        </p:nvSpPr>
        <p:spPr>
          <a:xfrm>
            <a:off x="6324600" y="5638800"/>
            <a:ext cx="52931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Group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Frame Length of LP Wakeup Frame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90600"/>
            <a:ext cx="9144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LP Wakeup frame length can be identified by Type field. </a:t>
            </a:r>
            <a:endParaRPr lang="en-US" sz="18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No additional length field is needed in LP PPDU PHY header or LP Wakeup frame, </a:t>
            </a:r>
            <a:endParaRPr lang="en-US" sz="18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endParaRPr lang="en-US" sz="180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800" kern="0" dirty="0" smtClean="0">
                <a:latin typeface="+mn-lt"/>
              </a:rPr>
              <a:t>LP Wakeup frame Length (Type) can be either LP PHY header or MAC header</a:t>
            </a: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5</a:t>
            </a:fld>
            <a:endParaRPr lang="en-US" sz="900" dirty="0"/>
          </a:p>
        </p:txBody>
      </p:sp>
      <p:sp>
        <p:nvSpPr>
          <p:cNvPr id="34" name="Rectangle 33"/>
          <p:cNvSpPr/>
          <p:nvPr/>
        </p:nvSpPr>
        <p:spPr bwMode="auto">
          <a:xfrm>
            <a:off x="2133600" y="51054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2819400" y="5105400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343400" y="5105400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7010400" y="51054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209800" y="5181600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42" name="TextBox 41"/>
          <p:cNvSpPr txBox="1"/>
          <p:nvPr/>
        </p:nvSpPr>
        <p:spPr>
          <a:xfrm>
            <a:off x="3124200" y="5181600"/>
            <a:ext cx="6575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CBSSID</a:t>
            </a:r>
            <a:endParaRPr lang="en-US" sz="1050" dirty="0"/>
          </a:p>
        </p:txBody>
      </p:sp>
      <p:sp>
        <p:nvSpPr>
          <p:cNvPr id="43" name="TextBox 42"/>
          <p:cNvSpPr txBox="1"/>
          <p:nvPr/>
        </p:nvSpPr>
        <p:spPr>
          <a:xfrm>
            <a:off x="4419600" y="5181600"/>
            <a:ext cx="15119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AID/</a:t>
            </a:r>
            <a:r>
              <a:rPr lang="en-US" sz="1050" dirty="0" err="1" smtClean="0"/>
              <a:t>GroupID</a:t>
            </a:r>
            <a:r>
              <a:rPr lang="en-US" sz="1050" dirty="0" smtClean="0"/>
              <a:t> </a:t>
            </a:r>
            <a:r>
              <a:rPr lang="en-US" sz="1050" dirty="0" smtClean="0"/>
              <a:t>(optional)</a:t>
            </a:r>
            <a:endParaRPr lang="en-US" sz="1050" dirty="0"/>
          </a:p>
        </p:txBody>
      </p:sp>
      <p:sp>
        <p:nvSpPr>
          <p:cNvPr id="44" name="TextBox 43"/>
          <p:cNvSpPr txBox="1"/>
          <p:nvPr/>
        </p:nvSpPr>
        <p:spPr>
          <a:xfrm>
            <a:off x="7134714" y="5181600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45" name="TextBox 44"/>
          <p:cNvSpPr txBox="1"/>
          <p:nvPr/>
        </p:nvSpPr>
        <p:spPr>
          <a:xfrm>
            <a:off x="1718102" y="5486400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46" name="TextBox 45"/>
          <p:cNvSpPr txBox="1"/>
          <p:nvPr/>
        </p:nvSpPr>
        <p:spPr>
          <a:xfrm>
            <a:off x="2251502" y="5486400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3</a:t>
            </a:r>
            <a:endParaRPr lang="en-US" sz="1050" dirty="0"/>
          </a:p>
        </p:txBody>
      </p:sp>
      <p:sp>
        <p:nvSpPr>
          <p:cNvPr id="47" name="TextBox 46"/>
          <p:cNvSpPr txBox="1"/>
          <p:nvPr/>
        </p:nvSpPr>
        <p:spPr>
          <a:xfrm>
            <a:off x="3318302" y="5486400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12</a:t>
            </a:r>
            <a:endParaRPr lang="en-US" sz="1050" dirty="0"/>
          </a:p>
        </p:txBody>
      </p:sp>
      <p:sp>
        <p:nvSpPr>
          <p:cNvPr id="48" name="TextBox 47"/>
          <p:cNvSpPr txBox="1"/>
          <p:nvPr/>
        </p:nvSpPr>
        <p:spPr>
          <a:xfrm>
            <a:off x="4871900" y="5486400"/>
            <a:ext cx="30970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11</a:t>
            </a:r>
            <a:endParaRPr lang="en-US" sz="1050" dirty="0"/>
          </a:p>
        </p:txBody>
      </p:sp>
      <p:sp>
        <p:nvSpPr>
          <p:cNvPr id="49" name="TextBox 48"/>
          <p:cNvSpPr txBox="1"/>
          <p:nvPr/>
        </p:nvSpPr>
        <p:spPr>
          <a:xfrm>
            <a:off x="7234100" y="5486400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8</a:t>
            </a:r>
            <a:endParaRPr lang="en-US" sz="1050" dirty="0"/>
          </a:p>
        </p:txBody>
      </p:sp>
      <p:sp>
        <p:nvSpPr>
          <p:cNvPr id="50" name="Rectangle 49"/>
          <p:cNvSpPr/>
          <p:nvPr/>
        </p:nvSpPr>
        <p:spPr bwMode="auto">
          <a:xfrm>
            <a:off x="5867400" y="5105400"/>
            <a:ext cx="1143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096000" y="5486400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TBD</a:t>
            </a:r>
            <a:endParaRPr lang="en-US" sz="1050" dirty="0"/>
          </a:p>
        </p:txBody>
      </p:sp>
      <p:sp>
        <p:nvSpPr>
          <p:cNvPr id="52" name="TextBox 51"/>
          <p:cNvSpPr txBox="1"/>
          <p:nvPr/>
        </p:nvSpPr>
        <p:spPr>
          <a:xfrm>
            <a:off x="5867400" y="5181600"/>
            <a:ext cx="1210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Payload (Optional)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38200"/>
          </a:xfrm>
        </p:spPr>
        <p:txBody>
          <a:bodyPr/>
          <a:lstStyle/>
          <a:p>
            <a:r>
              <a:rPr lang="en-US" sz="2800" b="0" dirty="0" smtClean="0"/>
              <a:t>Reference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0" dirty="0" smtClean="0"/>
              <a:t>[1] </a:t>
            </a:r>
            <a:r>
              <a:rPr lang="en-US" sz="1600" dirty="0" smtClean="0"/>
              <a:t>11-16/1460R01 WUR MAC consideration</a:t>
            </a:r>
          </a:p>
          <a:p>
            <a:pPr>
              <a:buNone/>
            </a:pPr>
            <a:r>
              <a:rPr lang="en-US" sz="1600" dirty="0" smtClean="0"/>
              <a:t>[2] 11-17/124R0 WUR MAC and Wakeup Frame</a:t>
            </a:r>
          </a:p>
          <a:p>
            <a:pPr>
              <a:buNone/>
            </a:pPr>
            <a:r>
              <a:rPr lang="en-US" sz="1600" dirty="0" smtClean="0"/>
              <a:t>[3] 11-17/437R0 WUR MAC and Wakeup </a:t>
            </a:r>
            <a:r>
              <a:rPr lang="en-US" sz="1600" dirty="0" smtClean="0"/>
              <a:t>Frame</a:t>
            </a:r>
          </a:p>
          <a:p>
            <a:pPr>
              <a:buNone/>
            </a:pPr>
            <a:r>
              <a:rPr lang="en-US" sz="1600" dirty="0" smtClean="0"/>
              <a:t>[4]11-17/1114</a:t>
            </a:r>
            <a:endParaRPr lang="en-US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 smtClean="0"/>
              <a:t>Slide </a:t>
            </a:r>
            <a:fld id="{3099D1E7-2CFE-4362-BB72-AF97192842EA}" type="slidenum">
              <a:rPr lang="en-US" sz="900" smtClean="0"/>
              <a:pPr>
                <a:defRPr/>
              </a:pPr>
              <a:t>6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xmlns="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117312</TotalTime>
  <Words>636</Words>
  <Application>Microsoft Office PowerPoint</Application>
  <PresentationFormat>On-screen Show (4:3)</PresentationFormat>
  <Paragraphs>134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802-11-Submission</vt:lpstr>
      <vt:lpstr>Wakeup Frame Format</vt:lpstr>
      <vt:lpstr>Recap: Wakeup Frame Recap[2][3]</vt:lpstr>
      <vt:lpstr>Recap: Wakeup Frame Recap[3][4]</vt:lpstr>
      <vt:lpstr>Proposed WUR Wake Up Frame</vt:lpstr>
      <vt:lpstr>Frame Length of LP Wakeup Frame</vt:lpstr>
      <vt:lpstr>Reference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16QAM DCM Mapping</dc:title>
  <dc:creator>Sudhir Srinivasa</dc:creator>
  <cp:lastModifiedBy>Windows User</cp:lastModifiedBy>
  <cp:revision>1934</cp:revision>
  <cp:lastPrinted>1998-02-10T13:28:06Z</cp:lastPrinted>
  <dcterms:created xsi:type="dcterms:W3CDTF">2007-05-21T21:00:37Z</dcterms:created>
  <dcterms:modified xsi:type="dcterms:W3CDTF">2017-07-13T03:39:30Z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