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270" r:id="rId2"/>
    <p:sldId id="292" r:id="rId3"/>
    <p:sldId id="291" r:id="rId4"/>
    <p:sldId id="289" r:id="rId5"/>
    <p:sldId id="283" r:id="rId6"/>
    <p:sldId id="290" r:id="rId7"/>
    <p:sldId id="287" r:id="rId8"/>
    <p:sldId id="293" r:id="rId9"/>
    <p:sldId id="294" r:id="rId10"/>
    <p:sldId id="286"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72589" y="332601"/>
            <a:ext cx="337291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802.11-17/1114r0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11BA Power Save</a:t>
            </a:r>
            <a:endParaRPr lang="en-US" dirty="0"/>
          </a:p>
        </p:txBody>
      </p:sp>
      <p:sp>
        <p:nvSpPr>
          <p:cNvPr id="4" name="Date Placeholder 3"/>
          <p:cNvSpPr>
            <a:spLocks noGrp="1"/>
          </p:cNvSpPr>
          <p:nvPr>
            <p:ph type="dt" sz="half" idx="10"/>
          </p:nvPr>
        </p:nvSpPr>
        <p:spPr>
          <a:xfrm>
            <a:off x="696913" y="55602"/>
            <a:ext cx="942566" cy="553998"/>
          </a:xfrm>
        </p:spPr>
        <p:txBody>
          <a:bodyPr/>
          <a:lstStyle/>
          <a:p>
            <a:endParaRPr lang="en-US" dirty="0" smtClean="0"/>
          </a:p>
          <a:p>
            <a:r>
              <a:rPr lang="en-US" dirty="0" smtClean="0"/>
              <a:t>July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2017-07-10</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11-16/1460R01 WUR MAC </a:t>
            </a:r>
            <a:r>
              <a:rPr lang="en-US" sz="1600" dirty="0" smtClean="0"/>
              <a:t>consideration</a:t>
            </a:r>
          </a:p>
          <a:p>
            <a:pPr>
              <a:buNone/>
            </a:pPr>
            <a:r>
              <a:rPr lang="en-US" sz="1600" dirty="0" smtClean="0"/>
              <a:t>[2] 11-17/642R2 </a:t>
            </a:r>
            <a:r>
              <a:rPr lang="en-US" sz="1600" dirty="0" smtClean="0"/>
              <a:t>Wake Up Frame </a:t>
            </a:r>
            <a:r>
              <a:rPr lang="en-US" sz="1600" dirty="0" err="1" smtClean="0"/>
              <a:t>Followup</a:t>
            </a:r>
            <a:endParaRPr lang="en-US" sz="1600" dirty="0" smtClean="0"/>
          </a:p>
          <a:p>
            <a:pPr>
              <a:buNone/>
            </a:pPr>
            <a:r>
              <a:rPr lang="en-US" sz="1600" dirty="0" smtClean="0"/>
              <a:t>[3] </a:t>
            </a:r>
            <a:r>
              <a:rPr lang="en-US" sz="1600" dirty="0" smtClean="0"/>
              <a:t>11-17/124R0 WUR MAC and Wakeup Frame</a:t>
            </a:r>
          </a:p>
          <a:p>
            <a:pPr>
              <a:buNone/>
            </a:pPr>
            <a:r>
              <a:rPr lang="en-US" sz="1600" dirty="0" smtClean="0"/>
              <a:t>[4] </a:t>
            </a:r>
            <a:r>
              <a:rPr lang="en-US" sz="1600" dirty="0" smtClean="0"/>
              <a:t>11-17/437R0 WUR MAC and Wakeup Frame</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10</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Frame Exchange through PS-Poll </a:t>
            </a:r>
            <a:endParaRPr lang="en-US" sz="2800" dirty="0"/>
          </a:p>
        </p:txBody>
      </p:sp>
      <p:sp>
        <p:nvSpPr>
          <p:cNvPr id="7" name="Content Placeholder 6"/>
          <p:cNvSpPr>
            <a:spLocks noGrp="1"/>
          </p:cNvSpPr>
          <p:nvPr>
            <p:ph idx="1"/>
          </p:nvPr>
        </p:nvSpPr>
        <p:spPr>
          <a:xfrm>
            <a:off x="0" y="1295400"/>
            <a:ext cx="9144000" cy="838200"/>
          </a:xfrm>
        </p:spPr>
        <p:txBody>
          <a:bodyPr>
            <a:normAutofit/>
          </a:bodyPr>
          <a:lstStyle/>
          <a:p>
            <a:r>
              <a:rPr lang="en-US" sz="1800" b="0" dirty="0" smtClean="0"/>
              <a:t>After receiving PS-Poll from a STA, the frame for the STA may not be ready in the AP.</a:t>
            </a:r>
            <a:endParaRPr lang="en-US" sz="1800" b="0" dirty="0" smtClean="0"/>
          </a:p>
          <a:p>
            <a:pPr lvl="1"/>
            <a:r>
              <a:rPr lang="en-US" dirty="0" smtClean="0"/>
              <a:t>STA may waste its power. </a:t>
            </a:r>
            <a:endParaRPr lang="en-US" dirty="0" smtClean="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2</a:t>
            </a:fld>
            <a:endParaRPr lang="en-US" sz="900" dirty="0"/>
          </a:p>
        </p:txBody>
      </p:sp>
      <p:cxnSp>
        <p:nvCxnSpPr>
          <p:cNvPr id="10" name="Straight Connector 9"/>
          <p:cNvCxnSpPr/>
          <p:nvPr/>
        </p:nvCxnSpPr>
        <p:spPr bwMode="auto">
          <a:xfrm>
            <a:off x="914400" y="2822375"/>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Rectangle 26"/>
          <p:cNvSpPr/>
          <p:nvPr/>
        </p:nvSpPr>
        <p:spPr bwMode="auto">
          <a:xfrm>
            <a:off x="3429001" y="2514600"/>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8" name="Rectangle 27"/>
          <p:cNvSpPr/>
          <p:nvPr/>
        </p:nvSpPr>
        <p:spPr bwMode="auto">
          <a:xfrm>
            <a:off x="3810001" y="2514600"/>
            <a:ext cx="21336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9" name="Rectangle 28"/>
          <p:cNvSpPr/>
          <p:nvPr/>
        </p:nvSpPr>
        <p:spPr bwMode="auto">
          <a:xfrm>
            <a:off x="6130136" y="2819400"/>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0" name="Rectangle 29"/>
          <p:cNvSpPr/>
          <p:nvPr/>
        </p:nvSpPr>
        <p:spPr bwMode="auto">
          <a:xfrm>
            <a:off x="6511136" y="2819400"/>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1" name="Rectangle 30"/>
          <p:cNvSpPr/>
          <p:nvPr/>
        </p:nvSpPr>
        <p:spPr>
          <a:xfrm>
            <a:off x="3505201" y="2899651"/>
            <a:ext cx="1141659" cy="276999"/>
          </a:xfrm>
          <a:prstGeom prst="rect">
            <a:avLst/>
          </a:prstGeom>
        </p:spPr>
        <p:txBody>
          <a:bodyPr wrap="none">
            <a:spAutoFit/>
          </a:bodyPr>
          <a:lstStyle/>
          <a:p>
            <a:r>
              <a:rPr lang="en-US" sz="1200" dirty="0" smtClean="0"/>
              <a:t>.11PHY Header</a:t>
            </a:r>
            <a:endParaRPr lang="en-US" sz="1200" dirty="0"/>
          </a:p>
        </p:txBody>
      </p:sp>
      <p:cxnSp>
        <p:nvCxnSpPr>
          <p:cNvPr id="32" name="Straight Arrow Connector 31"/>
          <p:cNvCxnSpPr/>
          <p:nvPr/>
        </p:nvCxnSpPr>
        <p:spPr bwMode="auto">
          <a:xfrm flipV="1">
            <a:off x="3581401" y="2643250"/>
            <a:ext cx="0" cy="3326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Rectangle 32"/>
          <p:cNvSpPr/>
          <p:nvPr/>
        </p:nvSpPr>
        <p:spPr>
          <a:xfrm>
            <a:off x="4038601" y="2543300"/>
            <a:ext cx="954107" cy="276999"/>
          </a:xfrm>
          <a:prstGeom prst="rect">
            <a:avLst/>
          </a:prstGeom>
        </p:spPr>
        <p:txBody>
          <a:bodyPr wrap="none">
            <a:spAutoFit/>
          </a:bodyPr>
          <a:lstStyle/>
          <a:p>
            <a:r>
              <a:rPr lang="en-US" sz="1200" dirty="0" smtClean="0"/>
              <a:t>Data MPDU</a:t>
            </a:r>
            <a:endParaRPr lang="en-US" sz="1200" dirty="0"/>
          </a:p>
        </p:txBody>
      </p:sp>
      <p:sp>
        <p:nvSpPr>
          <p:cNvPr id="38" name="Rectangle 37"/>
          <p:cNvSpPr/>
          <p:nvPr/>
        </p:nvSpPr>
        <p:spPr>
          <a:xfrm>
            <a:off x="6511136" y="2795650"/>
            <a:ext cx="423065" cy="276999"/>
          </a:xfrm>
          <a:prstGeom prst="rect">
            <a:avLst/>
          </a:prstGeom>
        </p:spPr>
        <p:txBody>
          <a:bodyPr wrap="none">
            <a:spAutoFit/>
          </a:bodyPr>
          <a:lstStyle/>
          <a:p>
            <a:r>
              <a:rPr lang="en-US" sz="1200" dirty="0" smtClean="0"/>
              <a:t>Ack</a:t>
            </a:r>
            <a:endParaRPr lang="en-US" sz="1200" dirty="0"/>
          </a:p>
        </p:txBody>
      </p:sp>
      <p:sp>
        <p:nvSpPr>
          <p:cNvPr id="39" name="Rectangle 38"/>
          <p:cNvSpPr/>
          <p:nvPr/>
        </p:nvSpPr>
        <p:spPr>
          <a:xfrm>
            <a:off x="533400" y="2567050"/>
            <a:ext cx="380232" cy="276999"/>
          </a:xfrm>
          <a:prstGeom prst="rect">
            <a:avLst/>
          </a:prstGeom>
        </p:spPr>
        <p:txBody>
          <a:bodyPr wrap="none">
            <a:spAutoFit/>
          </a:bodyPr>
          <a:lstStyle/>
          <a:p>
            <a:r>
              <a:rPr lang="en-US" sz="1200" dirty="0" smtClean="0"/>
              <a:t>AP</a:t>
            </a:r>
            <a:endParaRPr lang="en-US" sz="1200" dirty="0"/>
          </a:p>
        </p:txBody>
      </p:sp>
      <p:sp>
        <p:nvSpPr>
          <p:cNvPr id="40" name="Rectangle 39"/>
          <p:cNvSpPr/>
          <p:nvPr/>
        </p:nvSpPr>
        <p:spPr>
          <a:xfrm>
            <a:off x="533400" y="2795650"/>
            <a:ext cx="838200" cy="276999"/>
          </a:xfrm>
          <a:prstGeom prst="rect">
            <a:avLst/>
          </a:prstGeom>
        </p:spPr>
        <p:txBody>
          <a:bodyPr wrap="square">
            <a:spAutoFit/>
          </a:bodyPr>
          <a:lstStyle/>
          <a:p>
            <a:r>
              <a:rPr lang="en-US" sz="1200" dirty="0" smtClean="0"/>
              <a:t>STA</a:t>
            </a:r>
            <a:endParaRPr lang="en-US" sz="1200" dirty="0"/>
          </a:p>
        </p:txBody>
      </p:sp>
      <p:sp>
        <p:nvSpPr>
          <p:cNvPr id="49" name="Rectangle 48"/>
          <p:cNvSpPr/>
          <p:nvPr/>
        </p:nvSpPr>
        <p:spPr bwMode="auto">
          <a:xfrm>
            <a:off x="2514601" y="2822375"/>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0" name="Rectangle 49"/>
          <p:cNvSpPr/>
          <p:nvPr/>
        </p:nvSpPr>
        <p:spPr bwMode="auto">
          <a:xfrm>
            <a:off x="2895601" y="2822375"/>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3" name="Rectangle 52"/>
          <p:cNvSpPr/>
          <p:nvPr/>
        </p:nvSpPr>
        <p:spPr>
          <a:xfrm>
            <a:off x="2806138" y="2798625"/>
            <a:ext cx="622863" cy="276999"/>
          </a:xfrm>
          <a:prstGeom prst="rect">
            <a:avLst/>
          </a:prstGeom>
        </p:spPr>
        <p:txBody>
          <a:bodyPr wrap="none">
            <a:spAutoFit/>
          </a:bodyPr>
          <a:lstStyle/>
          <a:p>
            <a:r>
              <a:rPr lang="en-US" sz="1200" dirty="0" smtClean="0"/>
              <a:t>PS-Poll</a:t>
            </a:r>
            <a:endParaRPr lang="en-US" sz="1200" dirty="0"/>
          </a:p>
        </p:txBody>
      </p:sp>
      <p:sp>
        <p:nvSpPr>
          <p:cNvPr id="55" name="Rectangle 54"/>
          <p:cNvSpPr/>
          <p:nvPr/>
        </p:nvSpPr>
        <p:spPr>
          <a:xfrm>
            <a:off x="4440513" y="2060375"/>
            <a:ext cx="588687" cy="276999"/>
          </a:xfrm>
          <a:prstGeom prst="rect">
            <a:avLst/>
          </a:prstGeom>
        </p:spPr>
        <p:txBody>
          <a:bodyPr wrap="none">
            <a:spAutoFit/>
          </a:bodyPr>
          <a:lstStyle/>
          <a:p>
            <a:r>
              <a:rPr lang="en-US" sz="1200" dirty="0" smtClean="0"/>
              <a:t>TXOP</a:t>
            </a:r>
            <a:endParaRPr lang="en-US" sz="1200" dirty="0"/>
          </a:p>
        </p:txBody>
      </p:sp>
      <p:sp>
        <p:nvSpPr>
          <p:cNvPr id="56" name="Right Brace 55"/>
          <p:cNvSpPr/>
          <p:nvPr/>
        </p:nvSpPr>
        <p:spPr bwMode="auto">
          <a:xfrm rot="16200000">
            <a:off x="4587338" y="246912"/>
            <a:ext cx="197925" cy="434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35" name="Straight Connector 34"/>
          <p:cNvCxnSpPr/>
          <p:nvPr/>
        </p:nvCxnSpPr>
        <p:spPr bwMode="auto">
          <a:xfrm>
            <a:off x="914400" y="4495800"/>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Rectangle 40"/>
          <p:cNvSpPr/>
          <p:nvPr/>
        </p:nvSpPr>
        <p:spPr bwMode="auto">
          <a:xfrm>
            <a:off x="4800600" y="4188025"/>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2" name="Rectangle 41"/>
          <p:cNvSpPr/>
          <p:nvPr/>
        </p:nvSpPr>
        <p:spPr bwMode="auto">
          <a:xfrm>
            <a:off x="5181600" y="4188025"/>
            <a:ext cx="21336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5" name="Rectangle 44"/>
          <p:cNvSpPr/>
          <p:nvPr/>
        </p:nvSpPr>
        <p:spPr bwMode="auto">
          <a:xfrm>
            <a:off x="7501735" y="4492825"/>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6" name="Rectangle 45"/>
          <p:cNvSpPr/>
          <p:nvPr/>
        </p:nvSpPr>
        <p:spPr bwMode="auto">
          <a:xfrm>
            <a:off x="7882735" y="4492825"/>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7" name="Rectangle 46"/>
          <p:cNvSpPr/>
          <p:nvPr/>
        </p:nvSpPr>
        <p:spPr>
          <a:xfrm>
            <a:off x="4876800" y="4573076"/>
            <a:ext cx="1141659" cy="276999"/>
          </a:xfrm>
          <a:prstGeom prst="rect">
            <a:avLst/>
          </a:prstGeom>
        </p:spPr>
        <p:txBody>
          <a:bodyPr wrap="none">
            <a:spAutoFit/>
          </a:bodyPr>
          <a:lstStyle/>
          <a:p>
            <a:r>
              <a:rPr lang="en-US" sz="1200" dirty="0" smtClean="0"/>
              <a:t>.11PHY Header</a:t>
            </a:r>
            <a:endParaRPr lang="en-US" sz="1200" dirty="0"/>
          </a:p>
        </p:txBody>
      </p:sp>
      <p:cxnSp>
        <p:nvCxnSpPr>
          <p:cNvPr id="48" name="Straight Arrow Connector 47"/>
          <p:cNvCxnSpPr/>
          <p:nvPr/>
        </p:nvCxnSpPr>
        <p:spPr bwMode="auto">
          <a:xfrm flipV="1">
            <a:off x="4953000" y="4316675"/>
            <a:ext cx="0" cy="3326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4" name="Rectangle 53"/>
          <p:cNvSpPr/>
          <p:nvPr/>
        </p:nvSpPr>
        <p:spPr>
          <a:xfrm>
            <a:off x="5410200" y="4216725"/>
            <a:ext cx="954107" cy="276999"/>
          </a:xfrm>
          <a:prstGeom prst="rect">
            <a:avLst/>
          </a:prstGeom>
        </p:spPr>
        <p:txBody>
          <a:bodyPr wrap="none">
            <a:spAutoFit/>
          </a:bodyPr>
          <a:lstStyle/>
          <a:p>
            <a:r>
              <a:rPr lang="en-US" sz="1200" dirty="0" smtClean="0"/>
              <a:t>Data MPDU</a:t>
            </a:r>
            <a:endParaRPr lang="en-US" sz="1200" dirty="0"/>
          </a:p>
        </p:txBody>
      </p:sp>
      <p:sp>
        <p:nvSpPr>
          <p:cNvPr id="60" name="Rectangle 59"/>
          <p:cNvSpPr/>
          <p:nvPr/>
        </p:nvSpPr>
        <p:spPr>
          <a:xfrm>
            <a:off x="7882735" y="4469075"/>
            <a:ext cx="423065" cy="276999"/>
          </a:xfrm>
          <a:prstGeom prst="rect">
            <a:avLst/>
          </a:prstGeom>
        </p:spPr>
        <p:txBody>
          <a:bodyPr wrap="none">
            <a:spAutoFit/>
          </a:bodyPr>
          <a:lstStyle/>
          <a:p>
            <a:r>
              <a:rPr lang="en-US" sz="1200" dirty="0" smtClean="0"/>
              <a:t>Ack</a:t>
            </a:r>
            <a:endParaRPr lang="en-US" sz="1200" dirty="0"/>
          </a:p>
        </p:txBody>
      </p:sp>
      <p:sp>
        <p:nvSpPr>
          <p:cNvPr id="61" name="Rectangle 60"/>
          <p:cNvSpPr/>
          <p:nvPr/>
        </p:nvSpPr>
        <p:spPr>
          <a:xfrm>
            <a:off x="533400" y="4240475"/>
            <a:ext cx="380232" cy="276999"/>
          </a:xfrm>
          <a:prstGeom prst="rect">
            <a:avLst/>
          </a:prstGeom>
        </p:spPr>
        <p:txBody>
          <a:bodyPr wrap="none">
            <a:spAutoFit/>
          </a:bodyPr>
          <a:lstStyle/>
          <a:p>
            <a:r>
              <a:rPr lang="en-US" sz="1200" dirty="0" smtClean="0"/>
              <a:t>AP</a:t>
            </a:r>
            <a:endParaRPr lang="en-US" sz="1200" dirty="0"/>
          </a:p>
        </p:txBody>
      </p:sp>
      <p:sp>
        <p:nvSpPr>
          <p:cNvPr id="62" name="Rectangle 61"/>
          <p:cNvSpPr/>
          <p:nvPr/>
        </p:nvSpPr>
        <p:spPr>
          <a:xfrm>
            <a:off x="533400" y="4469075"/>
            <a:ext cx="838200" cy="276999"/>
          </a:xfrm>
          <a:prstGeom prst="rect">
            <a:avLst/>
          </a:prstGeom>
        </p:spPr>
        <p:txBody>
          <a:bodyPr wrap="square">
            <a:spAutoFit/>
          </a:bodyPr>
          <a:lstStyle/>
          <a:p>
            <a:r>
              <a:rPr lang="en-US" sz="1200" dirty="0" smtClean="0"/>
              <a:t>STA</a:t>
            </a:r>
            <a:endParaRPr lang="en-US" sz="1200" dirty="0"/>
          </a:p>
        </p:txBody>
      </p:sp>
      <p:sp>
        <p:nvSpPr>
          <p:cNvPr id="63" name="Rectangle 62"/>
          <p:cNvSpPr/>
          <p:nvPr/>
        </p:nvSpPr>
        <p:spPr bwMode="auto">
          <a:xfrm>
            <a:off x="1143000" y="4495800"/>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4" name="Rectangle 63"/>
          <p:cNvSpPr/>
          <p:nvPr/>
        </p:nvSpPr>
        <p:spPr bwMode="auto">
          <a:xfrm>
            <a:off x="1524000" y="4495800"/>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5" name="Rectangle 64"/>
          <p:cNvSpPr/>
          <p:nvPr/>
        </p:nvSpPr>
        <p:spPr>
          <a:xfrm>
            <a:off x="1434537" y="4472050"/>
            <a:ext cx="622863" cy="276999"/>
          </a:xfrm>
          <a:prstGeom prst="rect">
            <a:avLst/>
          </a:prstGeom>
        </p:spPr>
        <p:txBody>
          <a:bodyPr wrap="none">
            <a:spAutoFit/>
          </a:bodyPr>
          <a:lstStyle/>
          <a:p>
            <a:r>
              <a:rPr lang="en-US" sz="1200" dirty="0" smtClean="0"/>
              <a:t>PS-Poll</a:t>
            </a:r>
            <a:endParaRPr lang="en-US" sz="1200" dirty="0"/>
          </a:p>
        </p:txBody>
      </p:sp>
      <p:sp>
        <p:nvSpPr>
          <p:cNvPr id="68" name="Rectangle 67"/>
          <p:cNvSpPr/>
          <p:nvPr/>
        </p:nvSpPr>
        <p:spPr bwMode="auto">
          <a:xfrm>
            <a:off x="2057400" y="4191000"/>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9" name="Rectangle 68"/>
          <p:cNvSpPr/>
          <p:nvPr/>
        </p:nvSpPr>
        <p:spPr bwMode="auto">
          <a:xfrm>
            <a:off x="2438400" y="4191000"/>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0" name="Rectangle 69"/>
          <p:cNvSpPr/>
          <p:nvPr/>
        </p:nvSpPr>
        <p:spPr>
          <a:xfrm>
            <a:off x="2438400" y="4167250"/>
            <a:ext cx="423065" cy="276999"/>
          </a:xfrm>
          <a:prstGeom prst="rect">
            <a:avLst/>
          </a:prstGeom>
        </p:spPr>
        <p:txBody>
          <a:bodyPr wrap="none">
            <a:spAutoFit/>
          </a:bodyPr>
          <a:lstStyle/>
          <a:p>
            <a:r>
              <a:rPr lang="en-US" sz="1200" dirty="0" smtClean="0"/>
              <a:t>Ack</a:t>
            </a:r>
            <a:endParaRPr lang="en-US" sz="1200" dirty="0"/>
          </a:p>
        </p:txBody>
      </p:sp>
      <p:cxnSp>
        <p:nvCxnSpPr>
          <p:cNvPr id="72" name="Straight Connector 71"/>
          <p:cNvCxnSpPr/>
          <p:nvPr/>
        </p:nvCxnSpPr>
        <p:spPr bwMode="auto">
          <a:xfrm>
            <a:off x="3200400" y="4267200"/>
            <a:ext cx="1143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Unicast Wakeup and </a:t>
            </a:r>
            <a:r>
              <a:rPr lang="en-US" sz="2800" b="0" dirty="0" smtClean="0"/>
              <a:t>Frame </a:t>
            </a:r>
            <a:r>
              <a:rPr lang="en-US" sz="2800" b="0" dirty="0" smtClean="0"/>
              <a:t>Exchange </a:t>
            </a:r>
            <a:endParaRPr lang="en-US" sz="2800" dirty="0"/>
          </a:p>
        </p:txBody>
      </p:sp>
      <p:sp>
        <p:nvSpPr>
          <p:cNvPr id="7" name="Content Placeholder 6"/>
          <p:cNvSpPr>
            <a:spLocks noGrp="1"/>
          </p:cNvSpPr>
          <p:nvPr>
            <p:ph idx="1"/>
          </p:nvPr>
        </p:nvSpPr>
        <p:spPr>
          <a:xfrm>
            <a:off x="0" y="1295400"/>
            <a:ext cx="9144000" cy="838200"/>
          </a:xfrm>
        </p:spPr>
        <p:txBody>
          <a:bodyPr>
            <a:normAutofit fontScale="92500" lnSpcReduction="20000"/>
          </a:bodyPr>
          <a:lstStyle/>
          <a:p>
            <a:r>
              <a:rPr lang="en-US" sz="1800" dirty="0" smtClean="0"/>
              <a:t>If </a:t>
            </a:r>
            <a:r>
              <a:rPr lang="en-US" sz="1800" dirty="0" smtClean="0"/>
              <a:t>an AP receives </a:t>
            </a:r>
            <a:r>
              <a:rPr lang="en-US" sz="1800" dirty="0" smtClean="0"/>
              <a:t>PS-Poll </a:t>
            </a:r>
            <a:r>
              <a:rPr lang="en-US" sz="1800" dirty="0" smtClean="0"/>
              <a:t>from the STA solicited by unicast LP Wakeup frame, the AP shall not respond with Ack</a:t>
            </a:r>
            <a:r>
              <a:rPr lang="en-US" sz="1800" b="0" dirty="0" smtClean="0"/>
              <a:t>.</a:t>
            </a:r>
            <a:endParaRPr lang="en-US" sz="1800" b="0" dirty="0" smtClean="0"/>
          </a:p>
          <a:p>
            <a:pPr lvl="1"/>
            <a:r>
              <a:rPr lang="en-US" dirty="0" smtClean="0"/>
              <a:t>The responding frame to PS-Poll in this case will be data/management frame.</a:t>
            </a:r>
            <a:endParaRPr lang="en-US" dirty="0" smtClean="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3</a:t>
            </a:fld>
            <a:endParaRPr lang="en-US" sz="900" dirty="0"/>
          </a:p>
        </p:txBody>
      </p:sp>
      <p:sp>
        <p:nvSpPr>
          <p:cNvPr id="8" name="Rectangle 7"/>
          <p:cNvSpPr/>
          <p:nvPr/>
        </p:nvSpPr>
        <p:spPr bwMode="auto">
          <a:xfrm>
            <a:off x="1524000" y="2618601"/>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 name="Rectangle 8"/>
          <p:cNvSpPr/>
          <p:nvPr/>
        </p:nvSpPr>
        <p:spPr bwMode="auto">
          <a:xfrm>
            <a:off x="1905000" y="2694801"/>
            <a:ext cx="533400" cy="1524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10" name="Straight Connector 9"/>
          <p:cNvCxnSpPr/>
          <p:nvPr/>
        </p:nvCxnSpPr>
        <p:spPr bwMode="auto">
          <a:xfrm>
            <a:off x="914400" y="2923401"/>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Rectangle 13"/>
          <p:cNvSpPr/>
          <p:nvPr/>
        </p:nvSpPr>
        <p:spPr>
          <a:xfrm>
            <a:off x="1440875" y="2418701"/>
            <a:ext cx="1143455" cy="276999"/>
          </a:xfrm>
          <a:prstGeom prst="rect">
            <a:avLst/>
          </a:prstGeom>
        </p:spPr>
        <p:txBody>
          <a:bodyPr wrap="none">
            <a:spAutoFit/>
          </a:bodyPr>
          <a:lstStyle/>
          <a:p>
            <a:r>
              <a:rPr lang="en-US" sz="1200" dirty="0" smtClean="0"/>
              <a:t>LP Wakeup </a:t>
            </a:r>
            <a:r>
              <a:rPr lang="en-US" sz="1200" dirty="0" err="1" smtClean="0"/>
              <a:t>Req</a:t>
            </a:r>
            <a:endParaRPr lang="en-US" sz="1200" dirty="0"/>
          </a:p>
        </p:txBody>
      </p:sp>
      <p:cxnSp>
        <p:nvCxnSpPr>
          <p:cNvPr id="15" name="Straight Arrow Connector 14"/>
          <p:cNvCxnSpPr/>
          <p:nvPr/>
        </p:nvCxnSpPr>
        <p:spPr bwMode="auto">
          <a:xfrm flipV="1">
            <a:off x="1600200" y="2847201"/>
            <a:ext cx="114300" cy="304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6" name="Rectangle 15"/>
          <p:cNvSpPr/>
          <p:nvPr/>
        </p:nvSpPr>
        <p:spPr>
          <a:xfrm>
            <a:off x="990600" y="3075801"/>
            <a:ext cx="1141659" cy="276999"/>
          </a:xfrm>
          <a:prstGeom prst="rect">
            <a:avLst/>
          </a:prstGeom>
        </p:spPr>
        <p:txBody>
          <a:bodyPr wrap="none">
            <a:spAutoFit/>
          </a:bodyPr>
          <a:lstStyle/>
          <a:p>
            <a:r>
              <a:rPr lang="en-US" sz="1200" dirty="0" smtClean="0"/>
              <a:t>.11PHY Header</a:t>
            </a:r>
            <a:endParaRPr lang="en-US" sz="1200" dirty="0"/>
          </a:p>
        </p:txBody>
      </p:sp>
      <p:sp>
        <p:nvSpPr>
          <p:cNvPr id="17" name="Rectangle 16"/>
          <p:cNvSpPr/>
          <p:nvPr/>
        </p:nvSpPr>
        <p:spPr>
          <a:xfrm>
            <a:off x="1295400" y="3304401"/>
            <a:ext cx="1416157" cy="276999"/>
          </a:xfrm>
          <a:prstGeom prst="rect">
            <a:avLst/>
          </a:prstGeom>
        </p:spPr>
        <p:txBody>
          <a:bodyPr wrap="none">
            <a:spAutoFit/>
          </a:bodyPr>
          <a:lstStyle/>
          <a:p>
            <a:r>
              <a:rPr lang="en-US" sz="1200" dirty="0" smtClean="0"/>
              <a:t>Lower Power PPDU</a:t>
            </a:r>
            <a:endParaRPr lang="en-US" sz="1200" dirty="0"/>
          </a:p>
        </p:txBody>
      </p:sp>
      <p:cxnSp>
        <p:nvCxnSpPr>
          <p:cNvPr id="18" name="Straight Arrow Connector 17"/>
          <p:cNvCxnSpPr/>
          <p:nvPr/>
        </p:nvCxnSpPr>
        <p:spPr bwMode="auto">
          <a:xfrm flipV="1">
            <a:off x="2133600" y="2771001"/>
            <a:ext cx="1143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 name="Rectangle 26"/>
          <p:cNvSpPr/>
          <p:nvPr/>
        </p:nvSpPr>
        <p:spPr bwMode="auto">
          <a:xfrm>
            <a:off x="4953000" y="2615626"/>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8" name="Rectangle 27"/>
          <p:cNvSpPr/>
          <p:nvPr/>
        </p:nvSpPr>
        <p:spPr bwMode="auto">
          <a:xfrm>
            <a:off x="5334000" y="2615626"/>
            <a:ext cx="21336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9" name="Rectangle 28"/>
          <p:cNvSpPr/>
          <p:nvPr/>
        </p:nvSpPr>
        <p:spPr bwMode="auto">
          <a:xfrm>
            <a:off x="7654135" y="2920426"/>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0" name="Rectangle 29"/>
          <p:cNvSpPr/>
          <p:nvPr/>
        </p:nvSpPr>
        <p:spPr bwMode="auto">
          <a:xfrm>
            <a:off x="8035135" y="2920426"/>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1" name="Rectangle 30"/>
          <p:cNvSpPr/>
          <p:nvPr/>
        </p:nvSpPr>
        <p:spPr>
          <a:xfrm>
            <a:off x="5029200" y="3000677"/>
            <a:ext cx="1141659" cy="276999"/>
          </a:xfrm>
          <a:prstGeom prst="rect">
            <a:avLst/>
          </a:prstGeom>
        </p:spPr>
        <p:txBody>
          <a:bodyPr wrap="none">
            <a:spAutoFit/>
          </a:bodyPr>
          <a:lstStyle/>
          <a:p>
            <a:r>
              <a:rPr lang="en-US" sz="1200" dirty="0" smtClean="0"/>
              <a:t>.11PHY Header</a:t>
            </a:r>
            <a:endParaRPr lang="en-US" sz="1200" dirty="0"/>
          </a:p>
        </p:txBody>
      </p:sp>
      <p:cxnSp>
        <p:nvCxnSpPr>
          <p:cNvPr id="32" name="Straight Arrow Connector 31"/>
          <p:cNvCxnSpPr/>
          <p:nvPr/>
        </p:nvCxnSpPr>
        <p:spPr bwMode="auto">
          <a:xfrm flipV="1">
            <a:off x="5105400" y="2744276"/>
            <a:ext cx="0" cy="3326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Rectangle 32"/>
          <p:cNvSpPr/>
          <p:nvPr/>
        </p:nvSpPr>
        <p:spPr>
          <a:xfrm>
            <a:off x="5562600" y="2644326"/>
            <a:ext cx="954107" cy="276999"/>
          </a:xfrm>
          <a:prstGeom prst="rect">
            <a:avLst/>
          </a:prstGeom>
        </p:spPr>
        <p:txBody>
          <a:bodyPr wrap="none">
            <a:spAutoFit/>
          </a:bodyPr>
          <a:lstStyle/>
          <a:p>
            <a:r>
              <a:rPr lang="en-US" sz="1200" dirty="0" smtClean="0"/>
              <a:t>Data MPDU</a:t>
            </a:r>
            <a:endParaRPr lang="en-US" sz="1200" dirty="0"/>
          </a:p>
        </p:txBody>
      </p:sp>
      <p:sp>
        <p:nvSpPr>
          <p:cNvPr id="36" name="Rectangle 35"/>
          <p:cNvSpPr/>
          <p:nvPr/>
        </p:nvSpPr>
        <p:spPr>
          <a:xfrm>
            <a:off x="7120735" y="3277676"/>
            <a:ext cx="1141659" cy="276999"/>
          </a:xfrm>
          <a:prstGeom prst="rect">
            <a:avLst/>
          </a:prstGeom>
        </p:spPr>
        <p:txBody>
          <a:bodyPr wrap="none">
            <a:spAutoFit/>
          </a:bodyPr>
          <a:lstStyle/>
          <a:p>
            <a:r>
              <a:rPr lang="en-US" sz="1200" dirty="0" smtClean="0"/>
              <a:t>.11PHY Header</a:t>
            </a:r>
            <a:endParaRPr lang="en-US" sz="1200" dirty="0"/>
          </a:p>
        </p:txBody>
      </p:sp>
      <p:cxnSp>
        <p:nvCxnSpPr>
          <p:cNvPr id="37" name="Straight Arrow Connector 36"/>
          <p:cNvCxnSpPr/>
          <p:nvPr/>
        </p:nvCxnSpPr>
        <p:spPr bwMode="auto">
          <a:xfrm flipV="1">
            <a:off x="7501735" y="3125276"/>
            <a:ext cx="30480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Rectangle 37"/>
          <p:cNvSpPr/>
          <p:nvPr/>
        </p:nvSpPr>
        <p:spPr>
          <a:xfrm>
            <a:off x="8035135" y="2896676"/>
            <a:ext cx="423065" cy="276999"/>
          </a:xfrm>
          <a:prstGeom prst="rect">
            <a:avLst/>
          </a:prstGeom>
        </p:spPr>
        <p:txBody>
          <a:bodyPr wrap="none">
            <a:spAutoFit/>
          </a:bodyPr>
          <a:lstStyle/>
          <a:p>
            <a:r>
              <a:rPr lang="en-US" sz="1200" dirty="0" smtClean="0"/>
              <a:t>Ack</a:t>
            </a:r>
            <a:endParaRPr lang="en-US" sz="1200" dirty="0"/>
          </a:p>
        </p:txBody>
      </p:sp>
      <p:sp>
        <p:nvSpPr>
          <p:cNvPr id="39" name="Rectangle 38"/>
          <p:cNvSpPr/>
          <p:nvPr/>
        </p:nvSpPr>
        <p:spPr>
          <a:xfrm>
            <a:off x="533400" y="2668076"/>
            <a:ext cx="755335" cy="276999"/>
          </a:xfrm>
          <a:prstGeom prst="rect">
            <a:avLst/>
          </a:prstGeom>
        </p:spPr>
        <p:txBody>
          <a:bodyPr wrap="none">
            <a:spAutoFit/>
          </a:bodyPr>
          <a:lstStyle/>
          <a:p>
            <a:r>
              <a:rPr lang="en-US" sz="1200" dirty="0" smtClean="0"/>
              <a:t>WUR AP</a:t>
            </a:r>
            <a:endParaRPr lang="en-US" sz="1200" dirty="0"/>
          </a:p>
        </p:txBody>
      </p:sp>
      <p:sp>
        <p:nvSpPr>
          <p:cNvPr id="40" name="Rectangle 39"/>
          <p:cNvSpPr/>
          <p:nvPr/>
        </p:nvSpPr>
        <p:spPr>
          <a:xfrm>
            <a:off x="533400" y="2896676"/>
            <a:ext cx="838200" cy="276999"/>
          </a:xfrm>
          <a:prstGeom prst="rect">
            <a:avLst/>
          </a:prstGeom>
        </p:spPr>
        <p:txBody>
          <a:bodyPr wrap="square">
            <a:spAutoFit/>
          </a:bodyPr>
          <a:lstStyle/>
          <a:p>
            <a:r>
              <a:rPr lang="en-US" sz="1200" dirty="0" smtClean="0"/>
              <a:t>WUR STA</a:t>
            </a:r>
            <a:endParaRPr lang="en-US" sz="1200" dirty="0"/>
          </a:p>
        </p:txBody>
      </p:sp>
      <p:sp>
        <p:nvSpPr>
          <p:cNvPr id="43" name="Right Brace 42"/>
          <p:cNvSpPr/>
          <p:nvPr/>
        </p:nvSpPr>
        <p:spPr bwMode="auto">
          <a:xfrm rot="16200000">
            <a:off x="1979263" y="1930864"/>
            <a:ext cx="156274" cy="10668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4" name="Rectangle 43"/>
          <p:cNvSpPr/>
          <p:nvPr/>
        </p:nvSpPr>
        <p:spPr>
          <a:xfrm>
            <a:off x="1600200" y="2085201"/>
            <a:ext cx="588687" cy="276999"/>
          </a:xfrm>
          <a:prstGeom prst="rect">
            <a:avLst/>
          </a:prstGeom>
        </p:spPr>
        <p:txBody>
          <a:bodyPr wrap="none">
            <a:spAutoFit/>
          </a:bodyPr>
          <a:lstStyle/>
          <a:p>
            <a:r>
              <a:rPr lang="en-US" sz="1200" dirty="0" smtClean="0"/>
              <a:t>TXOP</a:t>
            </a:r>
            <a:endParaRPr lang="en-US" sz="1200" dirty="0"/>
          </a:p>
        </p:txBody>
      </p:sp>
      <p:sp>
        <p:nvSpPr>
          <p:cNvPr id="49" name="Rectangle 48"/>
          <p:cNvSpPr/>
          <p:nvPr/>
        </p:nvSpPr>
        <p:spPr bwMode="auto">
          <a:xfrm>
            <a:off x="4038600" y="2923401"/>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0" name="Rectangle 49"/>
          <p:cNvSpPr/>
          <p:nvPr/>
        </p:nvSpPr>
        <p:spPr bwMode="auto">
          <a:xfrm>
            <a:off x="4419600" y="2923401"/>
            <a:ext cx="3810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1" name="Rectangle 50"/>
          <p:cNvSpPr/>
          <p:nvPr/>
        </p:nvSpPr>
        <p:spPr>
          <a:xfrm>
            <a:off x="3505200" y="3280651"/>
            <a:ext cx="1141659" cy="276999"/>
          </a:xfrm>
          <a:prstGeom prst="rect">
            <a:avLst/>
          </a:prstGeom>
        </p:spPr>
        <p:txBody>
          <a:bodyPr wrap="none">
            <a:spAutoFit/>
          </a:bodyPr>
          <a:lstStyle/>
          <a:p>
            <a:r>
              <a:rPr lang="en-US" sz="1200" dirty="0" smtClean="0"/>
              <a:t>.11PHY Header</a:t>
            </a:r>
            <a:endParaRPr lang="en-US" sz="1200" dirty="0"/>
          </a:p>
        </p:txBody>
      </p:sp>
      <p:cxnSp>
        <p:nvCxnSpPr>
          <p:cNvPr id="52" name="Straight Arrow Connector 51"/>
          <p:cNvCxnSpPr/>
          <p:nvPr/>
        </p:nvCxnSpPr>
        <p:spPr bwMode="auto">
          <a:xfrm flipV="1">
            <a:off x="3886200" y="3128251"/>
            <a:ext cx="304800" cy="228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 name="Rectangle 52"/>
          <p:cNvSpPr/>
          <p:nvPr/>
        </p:nvSpPr>
        <p:spPr>
          <a:xfrm>
            <a:off x="4330137" y="2899651"/>
            <a:ext cx="622863" cy="276999"/>
          </a:xfrm>
          <a:prstGeom prst="rect">
            <a:avLst/>
          </a:prstGeom>
        </p:spPr>
        <p:txBody>
          <a:bodyPr wrap="none">
            <a:spAutoFit/>
          </a:bodyPr>
          <a:lstStyle/>
          <a:p>
            <a:r>
              <a:rPr lang="en-US" sz="1200" dirty="0" smtClean="0"/>
              <a:t>PS-Poll</a:t>
            </a:r>
            <a:endParaRPr lang="en-US" sz="1200" dirty="0"/>
          </a:p>
        </p:txBody>
      </p:sp>
      <p:sp>
        <p:nvSpPr>
          <p:cNvPr id="55" name="Rectangle 54"/>
          <p:cNvSpPr/>
          <p:nvPr/>
        </p:nvSpPr>
        <p:spPr>
          <a:xfrm>
            <a:off x="5105400" y="2161401"/>
            <a:ext cx="588687" cy="276999"/>
          </a:xfrm>
          <a:prstGeom prst="rect">
            <a:avLst/>
          </a:prstGeom>
        </p:spPr>
        <p:txBody>
          <a:bodyPr wrap="none">
            <a:spAutoFit/>
          </a:bodyPr>
          <a:lstStyle/>
          <a:p>
            <a:r>
              <a:rPr lang="en-US" sz="1200" dirty="0" smtClean="0"/>
              <a:t>TXOP</a:t>
            </a:r>
            <a:endParaRPr lang="en-US" sz="1200" dirty="0"/>
          </a:p>
        </p:txBody>
      </p:sp>
      <p:sp>
        <p:nvSpPr>
          <p:cNvPr id="56" name="Right Brace 55"/>
          <p:cNvSpPr/>
          <p:nvPr/>
        </p:nvSpPr>
        <p:spPr bwMode="auto">
          <a:xfrm rot="16200000">
            <a:off x="6111337" y="347938"/>
            <a:ext cx="197925" cy="434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58" name="Straight Connector 57"/>
          <p:cNvCxnSpPr/>
          <p:nvPr/>
        </p:nvCxnSpPr>
        <p:spPr bwMode="auto">
          <a:xfrm>
            <a:off x="2895600" y="2694801"/>
            <a:ext cx="8382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762000"/>
          </a:xfrm>
        </p:spPr>
        <p:txBody>
          <a:bodyPr/>
          <a:lstStyle/>
          <a:p>
            <a:r>
              <a:rPr lang="en-US" sz="2800" dirty="0" smtClean="0"/>
              <a:t>Group Wakeup Recap</a:t>
            </a:r>
            <a:r>
              <a:rPr lang="en-US" sz="2800" baseline="30000" dirty="0" smtClean="0"/>
              <a:t>[2]</a:t>
            </a:r>
            <a:endParaRPr lang="en-US" sz="2800" baseline="30000" dirty="0"/>
          </a:p>
        </p:txBody>
      </p:sp>
      <p:sp>
        <p:nvSpPr>
          <p:cNvPr id="121" name="Content Placeholder 2"/>
          <p:cNvSpPr txBox="1">
            <a:spLocks/>
          </p:cNvSpPr>
          <p:nvPr/>
        </p:nvSpPr>
        <p:spPr bwMode="auto">
          <a:xfrm>
            <a:off x="0" y="12192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t>A group STAs can wake up together to receive group frames, receive DL MU PPDU.</a:t>
            </a:r>
          </a:p>
          <a:p>
            <a:pPr marL="342900" indent="-342900">
              <a:spcBef>
                <a:spcPct val="20000"/>
              </a:spcBef>
              <a:buClr>
                <a:srgbClr val="D7381B"/>
              </a:buClr>
              <a:buFontTx/>
              <a:buChar char="•"/>
              <a:defRPr/>
            </a:pPr>
            <a:r>
              <a:rPr lang="en-US" sz="1600" kern="0" dirty="0" smtClean="0"/>
              <a:t>Static groups (group ID, group member) which are similar to 11ac’s DL MU group are maintained through Action </a:t>
            </a:r>
            <a:r>
              <a:rPr lang="en-US" sz="1600" kern="0" dirty="0" smtClean="0"/>
              <a:t>frame. </a:t>
            </a:r>
            <a:endParaRPr lang="en-US" sz="1600" kern="0" dirty="0" smtClean="0"/>
          </a:p>
          <a:p>
            <a:pPr marL="342900" indent="-342900">
              <a:spcBef>
                <a:spcPct val="20000"/>
              </a:spcBef>
              <a:buClr>
                <a:srgbClr val="D7381B"/>
              </a:buClr>
              <a:buFont typeface="Arial" pitchFamily="34" charset="0"/>
              <a:buChar char="•"/>
              <a:defRPr/>
            </a:pPr>
            <a:r>
              <a:rPr lang="en-US" sz="1600" kern="0" dirty="0" smtClean="0"/>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AID bit map which is similar to AID bitmap of TIM element is in 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t> AID set which includes multiple AIDs is in LP Wakeup frame and/or sequential multiple LP Wakeup frames with SIFS inter-frame space.  </a:t>
            </a:r>
          </a:p>
          <a:p>
            <a:pPr marL="342900" indent="-342900">
              <a:spcBef>
                <a:spcPct val="20000"/>
              </a:spcBef>
              <a:buClr>
                <a:srgbClr val="D7381B"/>
              </a:buClr>
              <a:buFont typeface="Arial" pitchFamily="34" charset="0"/>
              <a:buChar char="•"/>
              <a:defRPr/>
            </a:pPr>
            <a:r>
              <a:rPr lang="en-US" sz="1600" kern="0" dirty="0" smtClean="0"/>
              <a:t>It seems that part of multicast MAC address or hash result of multicast MAC address being put in AID field of LP Wakeup frame is better for the reception of group frames. AID set/bitmap and/or sequential multiple LP Wakeup frames is better for DL MU reception.</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4</a:t>
            </a:fld>
            <a:endParaRPr lang="en-US" sz="9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Static Group Allocation</a:t>
            </a:r>
            <a:endParaRPr lang="en-US" sz="2800" dirty="0"/>
          </a:p>
        </p:txBody>
      </p:sp>
      <p:sp>
        <p:nvSpPr>
          <p:cNvPr id="121" name="Content Placeholder 2"/>
          <p:cNvSpPr txBox="1">
            <a:spLocks/>
          </p:cNvSpPr>
          <p:nvPr/>
        </p:nvSpPr>
        <p:spPr bwMode="auto">
          <a:xfrm>
            <a:off x="0" y="990600"/>
            <a:ext cx="9144000" cy="3505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2000" kern="0" dirty="0" smtClean="0">
                <a:latin typeface="+mn-lt"/>
              </a:rPr>
              <a:t>It seems that static group is easy to be supported.</a:t>
            </a:r>
          </a:p>
          <a:p>
            <a:pPr marL="342900" indent="-342900">
              <a:spcBef>
                <a:spcPct val="20000"/>
              </a:spcBef>
              <a:buClr>
                <a:srgbClr val="D7381B"/>
              </a:buClr>
              <a:buFontTx/>
              <a:buChar char="•"/>
              <a:defRPr/>
            </a:pPr>
            <a:r>
              <a:rPr lang="en-US" sz="2000" kern="0" dirty="0" smtClean="0">
                <a:latin typeface="+mn-lt"/>
              </a:rPr>
              <a:t>The STAs can be grouped together through TWT negotiation.</a:t>
            </a:r>
          </a:p>
          <a:p>
            <a:pPr marL="342900" indent="-342900">
              <a:spcBef>
                <a:spcPct val="20000"/>
              </a:spcBef>
              <a:buClr>
                <a:srgbClr val="D7381B"/>
              </a:buClr>
              <a:buFontTx/>
              <a:buChar char="•"/>
              <a:defRPr/>
            </a:pPr>
            <a:r>
              <a:rPr lang="en-US" sz="2000" kern="0" dirty="0" smtClean="0">
                <a:latin typeface="+mn-lt"/>
              </a:rPr>
              <a:t>The static group ID can be a value from 0 to maximal group ID value, e.g. 63, 127, 255 etc.</a:t>
            </a:r>
          </a:p>
          <a:p>
            <a:pPr marL="342900" indent="-342900">
              <a:spcBef>
                <a:spcPct val="20000"/>
              </a:spcBef>
              <a:buClr>
                <a:srgbClr val="D7381B"/>
              </a:buClr>
              <a:buFontTx/>
              <a:buChar char="•"/>
              <a:defRPr/>
            </a:pPr>
            <a:r>
              <a:rPr lang="en-US" sz="2000" kern="0" dirty="0" smtClean="0">
                <a:latin typeface="+mn-lt"/>
              </a:rPr>
              <a:t>The group member ID can be used to identify STAs in the group through bitmap if required.</a:t>
            </a:r>
          </a:p>
          <a:p>
            <a:pPr marL="342900" indent="-342900">
              <a:spcBef>
                <a:spcPct val="20000"/>
              </a:spcBef>
              <a:buClr>
                <a:srgbClr val="D7381B"/>
              </a:buClr>
              <a:buFontTx/>
              <a:buChar char="•"/>
              <a:defRPr/>
            </a:pPr>
            <a:r>
              <a:rPr lang="en-US" sz="2000" kern="0" dirty="0" smtClean="0">
                <a:latin typeface="+mn-lt"/>
              </a:rPr>
              <a:t>The AP can announce multicast group for multicast MAC address.</a:t>
            </a:r>
          </a:p>
          <a:p>
            <a:pPr marL="800100" lvl="1" indent="-342900">
              <a:spcBef>
                <a:spcPct val="20000"/>
              </a:spcBef>
              <a:buClr>
                <a:srgbClr val="D7381B"/>
              </a:buClr>
              <a:buFont typeface="Arial" pitchFamily="34" charset="0"/>
              <a:buChar char="‒"/>
              <a:defRPr/>
            </a:pPr>
            <a:r>
              <a:rPr lang="en-US" sz="2000" kern="0" dirty="0" smtClean="0">
                <a:latin typeface="+mn-lt"/>
              </a:rPr>
              <a:t>With this, unique group ID can be used for triggering group STAs in the group.</a:t>
            </a:r>
          </a:p>
          <a:p>
            <a:pPr marL="342900" indent="-342900">
              <a:spcBef>
                <a:spcPct val="20000"/>
              </a:spcBef>
              <a:buClr>
                <a:srgbClr val="D7381B"/>
              </a:buClr>
              <a:buFont typeface="Arial" pitchFamily="34" charset="0"/>
              <a:buChar char="•"/>
              <a:defRPr/>
            </a:pPr>
            <a:r>
              <a:rPr lang="en-US" sz="2000" kern="0" dirty="0" smtClean="0">
                <a:latin typeface="+mn-lt"/>
              </a:rPr>
              <a:t>The LP Wakeup frame is defined as follows: partial TST time may be added for synchronization.</a:t>
            </a:r>
            <a:endParaRPr lang="en-US" sz="20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sp>
        <p:nvSpPr>
          <p:cNvPr id="21" name="Rectangle 20"/>
          <p:cNvSpPr/>
          <p:nvPr/>
        </p:nvSpPr>
        <p:spPr bwMode="auto">
          <a:xfrm>
            <a:off x="1992709" y="4622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2" name="Rectangle 21"/>
          <p:cNvSpPr/>
          <p:nvPr/>
        </p:nvSpPr>
        <p:spPr bwMode="auto">
          <a:xfrm>
            <a:off x="3329811" y="4622884"/>
            <a:ext cx="1371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3" name="Rectangle 22"/>
          <p:cNvSpPr/>
          <p:nvPr/>
        </p:nvSpPr>
        <p:spPr bwMode="auto">
          <a:xfrm>
            <a:off x="4701411" y="4622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4" name="TextBox 23"/>
          <p:cNvSpPr txBox="1"/>
          <p:nvPr/>
        </p:nvSpPr>
        <p:spPr>
          <a:xfrm>
            <a:off x="2068909" y="4699084"/>
            <a:ext cx="461986" cy="261610"/>
          </a:xfrm>
          <a:prstGeom prst="rect">
            <a:avLst/>
          </a:prstGeom>
          <a:noFill/>
        </p:spPr>
        <p:txBody>
          <a:bodyPr wrap="none" rtlCol="0">
            <a:spAutoFit/>
          </a:bodyPr>
          <a:lstStyle/>
          <a:p>
            <a:r>
              <a:rPr lang="en-US" sz="1050" dirty="0" smtClean="0"/>
              <a:t>Type</a:t>
            </a:r>
            <a:endParaRPr lang="en-US" sz="1050" dirty="0"/>
          </a:p>
        </p:txBody>
      </p:sp>
      <p:sp>
        <p:nvSpPr>
          <p:cNvPr id="25" name="TextBox 24"/>
          <p:cNvSpPr txBox="1"/>
          <p:nvPr/>
        </p:nvSpPr>
        <p:spPr>
          <a:xfrm>
            <a:off x="3447713" y="4648200"/>
            <a:ext cx="705642" cy="253916"/>
          </a:xfrm>
          <a:prstGeom prst="rect">
            <a:avLst/>
          </a:prstGeom>
          <a:noFill/>
        </p:spPr>
        <p:txBody>
          <a:bodyPr wrap="none" rtlCol="0">
            <a:spAutoFit/>
          </a:bodyPr>
          <a:lstStyle/>
          <a:p>
            <a:r>
              <a:rPr lang="en-US" sz="1050" dirty="0" smtClean="0"/>
              <a:t>Group ID</a:t>
            </a:r>
            <a:endParaRPr lang="en-US" sz="1050" dirty="0"/>
          </a:p>
        </p:txBody>
      </p:sp>
      <p:sp>
        <p:nvSpPr>
          <p:cNvPr id="26" name="TextBox 25"/>
          <p:cNvSpPr txBox="1"/>
          <p:nvPr/>
        </p:nvSpPr>
        <p:spPr>
          <a:xfrm>
            <a:off x="4825725" y="4699084"/>
            <a:ext cx="409086" cy="253916"/>
          </a:xfrm>
          <a:prstGeom prst="rect">
            <a:avLst/>
          </a:prstGeom>
          <a:noFill/>
        </p:spPr>
        <p:txBody>
          <a:bodyPr wrap="none" rtlCol="0">
            <a:spAutoFit/>
          </a:bodyPr>
          <a:lstStyle/>
          <a:p>
            <a:r>
              <a:rPr lang="en-US" sz="1050" dirty="0" smtClean="0"/>
              <a:t>FCS</a:t>
            </a:r>
            <a:endParaRPr lang="en-US" sz="1050" dirty="0"/>
          </a:p>
        </p:txBody>
      </p:sp>
      <p:sp>
        <p:nvSpPr>
          <p:cNvPr id="27" name="TextBox 26"/>
          <p:cNvSpPr txBox="1"/>
          <p:nvPr/>
        </p:nvSpPr>
        <p:spPr>
          <a:xfrm>
            <a:off x="1577211" y="5003884"/>
            <a:ext cx="415498" cy="253916"/>
          </a:xfrm>
          <a:prstGeom prst="rect">
            <a:avLst/>
          </a:prstGeom>
          <a:noFill/>
        </p:spPr>
        <p:txBody>
          <a:bodyPr wrap="none" rtlCol="0">
            <a:spAutoFit/>
          </a:bodyPr>
          <a:lstStyle/>
          <a:p>
            <a:r>
              <a:rPr lang="en-US" sz="1050" dirty="0" smtClean="0"/>
              <a:t>Bits:</a:t>
            </a:r>
            <a:endParaRPr lang="en-US" sz="1050" dirty="0"/>
          </a:p>
        </p:txBody>
      </p:sp>
      <p:sp>
        <p:nvSpPr>
          <p:cNvPr id="28" name="TextBox 27"/>
          <p:cNvSpPr txBox="1"/>
          <p:nvPr/>
        </p:nvSpPr>
        <p:spPr>
          <a:xfrm>
            <a:off x="2110611" y="5003884"/>
            <a:ext cx="247184" cy="253916"/>
          </a:xfrm>
          <a:prstGeom prst="rect">
            <a:avLst/>
          </a:prstGeom>
          <a:noFill/>
        </p:spPr>
        <p:txBody>
          <a:bodyPr wrap="none" rtlCol="0">
            <a:spAutoFit/>
          </a:bodyPr>
          <a:lstStyle/>
          <a:p>
            <a:r>
              <a:rPr lang="en-US" sz="1050" dirty="0" smtClean="0"/>
              <a:t>3</a:t>
            </a:r>
            <a:endParaRPr lang="en-US" sz="1050" dirty="0"/>
          </a:p>
        </p:txBody>
      </p:sp>
      <p:sp>
        <p:nvSpPr>
          <p:cNvPr id="29" name="TextBox 28"/>
          <p:cNvSpPr txBox="1"/>
          <p:nvPr/>
        </p:nvSpPr>
        <p:spPr>
          <a:xfrm>
            <a:off x="3828713" y="5003884"/>
            <a:ext cx="251992" cy="253916"/>
          </a:xfrm>
          <a:prstGeom prst="rect">
            <a:avLst/>
          </a:prstGeom>
          <a:noFill/>
        </p:spPr>
        <p:txBody>
          <a:bodyPr wrap="none" rtlCol="0">
            <a:spAutoFit/>
          </a:bodyPr>
          <a:lstStyle/>
          <a:p>
            <a:r>
              <a:rPr lang="en-US" sz="1050" dirty="0" smtClean="0"/>
              <a:t>8</a:t>
            </a:r>
            <a:endParaRPr lang="en-US" sz="1050" dirty="0"/>
          </a:p>
        </p:txBody>
      </p:sp>
      <p:sp>
        <p:nvSpPr>
          <p:cNvPr id="30" name="TextBox 29"/>
          <p:cNvSpPr txBox="1"/>
          <p:nvPr/>
        </p:nvSpPr>
        <p:spPr>
          <a:xfrm>
            <a:off x="4925111" y="5003884"/>
            <a:ext cx="247184" cy="253916"/>
          </a:xfrm>
          <a:prstGeom prst="rect">
            <a:avLst/>
          </a:prstGeom>
          <a:noFill/>
        </p:spPr>
        <p:txBody>
          <a:bodyPr wrap="none" rtlCol="0">
            <a:spAutoFit/>
          </a:bodyPr>
          <a:lstStyle/>
          <a:p>
            <a:r>
              <a:rPr lang="en-US" sz="1050" dirty="0" smtClean="0"/>
              <a:t>4</a:t>
            </a:r>
            <a:endParaRPr lang="en-US" sz="1050" dirty="0"/>
          </a:p>
        </p:txBody>
      </p:sp>
      <p:sp>
        <p:nvSpPr>
          <p:cNvPr id="36" name="Rectangle 35"/>
          <p:cNvSpPr/>
          <p:nvPr/>
        </p:nvSpPr>
        <p:spPr bwMode="auto">
          <a:xfrm>
            <a:off x="2644011" y="4622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7" name="TextBox 36"/>
          <p:cNvSpPr txBox="1"/>
          <p:nvPr/>
        </p:nvSpPr>
        <p:spPr>
          <a:xfrm>
            <a:off x="2872611" y="5003884"/>
            <a:ext cx="319318" cy="253916"/>
          </a:xfrm>
          <a:prstGeom prst="rect">
            <a:avLst/>
          </a:prstGeom>
          <a:noFill/>
        </p:spPr>
        <p:txBody>
          <a:bodyPr wrap="none" rtlCol="0">
            <a:spAutoFit/>
          </a:bodyPr>
          <a:lstStyle/>
          <a:p>
            <a:r>
              <a:rPr lang="en-US" sz="1050" dirty="0" smtClean="0"/>
              <a:t>11</a:t>
            </a:r>
            <a:endParaRPr lang="en-US" sz="1050" dirty="0"/>
          </a:p>
        </p:txBody>
      </p:sp>
      <p:sp>
        <p:nvSpPr>
          <p:cNvPr id="38" name="TextBox 37"/>
          <p:cNvSpPr txBox="1"/>
          <p:nvPr/>
        </p:nvSpPr>
        <p:spPr>
          <a:xfrm>
            <a:off x="2667000" y="4699084"/>
            <a:ext cx="657552" cy="253916"/>
          </a:xfrm>
          <a:prstGeom prst="rect">
            <a:avLst/>
          </a:prstGeom>
          <a:noFill/>
        </p:spPr>
        <p:txBody>
          <a:bodyPr wrap="none" rtlCol="0">
            <a:spAutoFit/>
          </a:bodyPr>
          <a:lstStyle/>
          <a:p>
            <a:r>
              <a:rPr lang="en-US" sz="1050" dirty="0" smtClean="0"/>
              <a:t>CBSSID</a:t>
            </a:r>
            <a:endParaRPr lang="en-US" sz="1050" dirty="0"/>
          </a:p>
        </p:txBody>
      </p:sp>
      <p:sp>
        <p:nvSpPr>
          <p:cNvPr id="53" name="TextBox 52"/>
          <p:cNvSpPr txBox="1"/>
          <p:nvPr/>
        </p:nvSpPr>
        <p:spPr>
          <a:xfrm>
            <a:off x="1989124" y="5384884"/>
            <a:ext cx="296876" cy="253916"/>
          </a:xfrm>
          <a:prstGeom prst="rect">
            <a:avLst/>
          </a:prstGeom>
          <a:noFill/>
        </p:spPr>
        <p:txBody>
          <a:bodyPr wrap="none" rtlCol="0">
            <a:spAutoFit/>
          </a:bodyPr>
          <a:lstStyle/>
          <a:p>
            <a:r>
              <a:rPr lang="en-US" sz="1050" dirty="0" smtClean="0"/>
              <a:t>or</a:t>
            </a:r>
            <a:endParaRPr lang="en-US" sz="1050" dirty="0"/>
          </a:p>
        </p:txBody>
      </p:sp>
      <p:sp>
        <p:nvSpPr>
          <p:cNvPr id="54" name="Rectangle 53"/>
          <p:cNvSpPr/>
          <p:nvPr/>
        </p:nvSpPr>
        <p:spPr bwMode="auto">
          <a:xfrm>
            <a:off x="2015698" y="5765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55" name="Rectangle 54"/>
          <p:cNvSpPr/>
          <p:nvPr/>
        </p:nvSpPr>
        <p:spPr bwMode="auto">
          <a:xfrm>
            <a:off x="3352800" y="5765884"/>
            <a:ext cx="1066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56" name="Rectangle 55"/>
          <p:cNvSpPr/>
          <p:nvPr/>
        </p:nvSpPr>
        <p:spPr bwMode="auto">
          <a:xfrm>
            <a:off x="5486400" y="5765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57" name="TextBox 56"/>
          <p:cNvSpPr txBox="1"/>
          <p:nvPr/>
        </p:nvSpPr>
        <p:spPr>
          <a:xfrm>
            <a:off x="2091898" y="5842084"/>
            <a:ext cx="461986" cy="261610"/>
          </a:xfrm>
          <a:prstGeom prst="rect">
            <a:avLst/>
          </a:prstGeom>
          <a:noFill/>
        </p:spPr>
        <p:txBody>
          <a:bodyPr wrap="none" rtlCol="0">
            <a:spAutoFit/>
          </a:bodyPr>
          <a:lstStyle/>
          <a:p>
            <a:r>
              <a:rPr lang="en-US" sz="1050" dirty="0" smtClean="0"/>
              <a:t>Type</a:t>
            </a:r>
            <a:endParaRPr lang="en-US" sz="1050" dirty="0"/>
          </a:p>
        </p:txBody>
      </p:sp>
      <p:sp>
        <p:nvSpPr>
          <p:cNvPr id="58" name="TextBox 57"/>
          <p:cNvSpPr txBox="1"/>
          <p:nvPr/>
        </p:nvSpPr>
        <p:spPr>
          <a:xfrm>
            <a:off x="3470702" y="5791200"/>
            <a:ext cx="705642" cy="253916"/>
          </a:xfrm>
          <a:prstGeom prst="rect">
            <a:avLst/>
          </a:prstGeom>
          <a:noFill/>
        </p:spPr>
        <p:txBody>
          <a:bodyPr wrap="none" rtlCol="0">
            <a:spAutoFit/>
          </a:bodyPr>
          <a:lstStyle/>
          <a:p>
            <a:r>
              <a:rPr lang="en-US" sz="1050" dirty="0" smtClean="0"/>
              <a:t>Group ID</a:t>
            </a:r>
            <a:endParaRPr lang="en-US" sz="1050" dirty="0"/>
          </a:p>
        </p:txBody>
      </p:sp>
      <p:sp>
        <p:nvSpPr>
          <p:cNvPr id="59" name="TextBox 58"/>
          <p:cNvSpPr txBox="1"/>
          <p:nvPr/>
        </p:nvSpPr>
        <p:spPr>
          <a:xfrm>
            <a:off x="5610714" y="5842084"/>
            <a:ext cx="409086" cy="253916"/>
          </a:xfrm>
          <a:prstGeom prst="rect">
            <a:avLst/>
          </a:prstGeom>
          <a:noFill/>
        </p:spPr>
        <p:txBody>
          <a:bodyPr wrap="none" rtlCol="0">
            <a:spAutoFit/>
          </a:bodyPr>
          <a:lstStyle/>
          <a:p>
            <a:r>
              <a:rPr lang="en-US" sz="1050" dirty="0" smtClean="0"/>
              <a:t>FCS</a:t>
            </a:r>
            <a:endParaRPr lang="en-US" sz="1050" dirty="0"/>
          </a:p>
        </p:txBody>
      </p:sp>
      <p:sp>
        <p:nvSpPr>
          <p:cNvPr id="61" name="TextBox 60"/>
          <p:cNvSpPr txBox="1"/>
          <p:nvPr/>
        </p:nvSpPr>
        <p:spPr>
          <a:xfrm>
            <a:off x="1600200" y="6146884"/>
            <a:ext cx="415498" cy="253916"/>
          </a:xfrm>
          <a:prstGeom prst="rect">
            <a:avLst/>
          </a:prstGeom>
          <a:noFill/>
        </p:spPr>
        <p:txBody>
          <a:bodyPr wrap="none" rtlCol="0">
            <a:spAutoFit/>
          </a:bodyPr>
          <a:lstStyle/>
          <a:p>
            <a:r>
              <a:rPr lang="en-US" sz="1050" dirty="0" smtClean="0"/>
              <a:t>Bits:</a:t>
            </a:r>
            <a:endParaRPr lang="en-US" sz="1050" dirty="0"/>
          </a:p>
        </p:txBody>
      </p:sp>
      <p:sp>
        <p:nvSpPr>
          <p:cNvPr id="62" name="TextBox 61"/>
          <p:cNvSpPr txBox="1"/>
          <p:nvPr/>
        </p:nvSpPr>
        <p:spPr>
          <a:xfrm>
            <a:off x="2133600" y="6146884"/>
            <a:ext cx="247184" cy="253916"/>
          </a:xfrm>
          <a:prstGeom prst="rect">
            <a:avLst/>
          </a:prstGeom>
          <a:noFill/>
        </p:spPr>
        <p:txBody>
          <a:bodyPr wrap="none" rtlCol="0">
            <a:spAutoFit/>
          </a:bodyPr>
          <a:lstStyle/>
          <a:p>
            <a:r>
              <a:rPr lang="en-US" sz="1050" dirty="0" smtClean="0"/>
              <a:t>3</a:t>
            </a:r>
            <a:endParaRPr lang="en-US" sz="1050" dirty="0"/>
          </a:p>
        </p:txBody>
      </p:sp>
      <p:sp>
        <p:nvSpPr>
          <p:cNvPr id="63" name="TextBox 62"/>
          <p:cNvSpPr txBox="1"/>
          <p:nvPr/>
        </p:nvSpPr>
        <p:spPr>
          <a:xfrm>
            <a:off x="3851702" y="6146884"/>
            <a:ext cx="251992" cy="253916"/>
          </a:xfrm>
          <a:prstGeom prst="rect">
            <a:avLst/>
          </a:prstGeom>
          <a:noFill/>
        </p:spPr>
        <p:txBody>
          <a:bodyPr wrap="none" rtlCol="0">
            <a:spAutoFit/>
          </a:bodyPr>
          <a:lstStyle/>
          <a:p>
            <a:r>
              <a:rPr lang="en-US" sz="1050" dirty="0" smtClean="0"/>
              <a:t>8</a:t>
            </a:r>
            <a:endParaRPr lang="en-US" sz="1050" dirty="0"/>
          </a:p>
        </p:txBody>
      </p:sp>
      <p:sp>
        <p:nvSpPr>
          <p:cNvPr id="64" name="TextBox 63"/>
          <p:cNvSpPr txBox="1"/>
          <p:nvPr/>
        </p:nvSpPr>
        <p:spPr>
          <a:xfrm>
            <a:off x="5710100" y="6146884"/>
            <a:ext cx="247184" cy="253916"/>
          </a:xfrm>
          <a:prstGeom prst="rect">
            <a:avLst/>
          </a:prstGeom>
          <a:noFill/>
        </p:spPr>
        <p:txBody>
          <a:bodyPr wrap="none" rtlCol="0">
            <a:spAutoFit/>
          </a:bodyPr>
          <a:lstStyle/>
          <a:p>
            <a:r>
              <a:rPr lang="en-US" sz="1050" dirty="0" smtClean="0"/>
              <a:t>4</a:t>
            </a:r>
            <a:endParaRPr lang="en-US" sz="1050" dirty="0"/>
          </a:p>
        </p:txBody>
      </p:sp>
      <p:sp>
        <p:nvSpPr>
          <p:cNvPr id="65" name="Rectangle 64"/>
          <p:cNvSpPr/>
          <p:nvPr/>
        </p:nvSpPr>
        <p:spPr bwMode="auto">
          <a:xfrm>
            <a:off x="2667000" y="57658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6" name="TextBox 65"/>
          <p:cNvSpPr txBox="1"/>
          <p:nvPr/>
        </p:nvSpPr>
        <p:spPr>
          <a:xfrm>
            <a:off x="2895600" y="6146884"/>
            <a:ext cx="319318" cy="253916"/>
          </a:xfrm>
          <a:prstGeom prst="rect">
            <a:avLst/>
          </a:prstGeom>
          <a:noFill/>
        </p:spPr>
        <p:txBody>
          <a:bodyPr wrap="none" rtlCol="0">
            <a:spAutoFit/>
          </a:bodyPr>
          <a:lstStyle/>
          <a:p>
            <a:r>
              <a:rPr lang="en-US" sz="1050" dirty="0" smtClean="0"/>
              <a:t>11</a:t>
            </a:r>
            <a:endParaRPr lang="en-US" sz="1050" dirty="0"/>
          </a:p>
        </p:txBody>
      </p:sp>
      <p:sp>
        <p:nvSpPr>
          <p:cNvPr id="67" name="TextBox 66"/>
          <p:cNvSpPr txBox="1"/>
          <p:nvPr/>
        </p:nvSpPr>
        <p:spPr>
          <a:xfrm>
            <a:off x="2775284" y="5842084"/>
            <a:ext cx="657552" cy="253916"/>
          </a:xfrm>
          <a:prstGeom prst="rect">
            <a:avLst/>
          </a:prstGeom>
          <a:noFill/>
        </p:spPr>
        <p:txBody>
          <a:bodyPr wrap="none" rtlCol="0">
            <a:spAutoFit/>
          </a:bodyPr>
          <a:lstStyle/>
          <a:p>
            <a:r>
              <a:rPr lang="en-US" sz="1050" dirty="0" smtClean="0"/>
              <a:t>CBSSID</a:t>
            </a:r>
            <a:endParaRPr lang="en-US" sz="1050" dirty="0"/>
          </a:p>
        </p:txBody>
      </p:sp>
      <p:sp>
        <p:nvSpPr>
          <p:cNvPr id="68" name="Rectangle 67"/>
          <p:cNvSpPr/>
          <p:nvPr/>
        </p:nvSpPr>
        <p:spPr bwMode="auto">
          <a:xfrm>
            <a:off x="4419600" y="5765884"/>
            <a:ext cx="1066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9" name="TextBox 68"/>
          <p:cNvSpPr txBox="1"/>
          <p:nvPr/>
        </p:nvSpPr>
        <p:spPr>
          <a:xfrm>
            <a:off x="4419600" y="5816768"/>
            <a:ext cx="1067921" cy="253916"/>
          </a:xfrm>
          <a:prstGeom prst="rect">
            <a:avLst/>
          </a:prstGeom>
          <a:noFill/>
        </p:spPr>
        <p:txBody>
          <a:bodyPr wrap="none" rtlCol="0">
            <a:spAutoFit/>
          </a:bodyPr>
          <a:lstStyle/>
          <a:p>
            <a:r>
              <a:rPr lang="en-US" sz="1050" dirty="0" smtClean="0"/>
              <a:t>Member Bitmap</a:t>
            </a:r>
            <a:endParaRPr lang="en-US" sz="1050" dirty="0"/>
          </a:p>
        </p:txBody>
      </p:sp>
      <p:sp>
        <p:nvSpPr>
          <p:cNvPr id="70" name="TextBox 69"/>
          <p:cNvSpPr txBox="1"/>
          <p:nvPr/>
        </p:nvSpPr>
        <p:spPr>
          <a:xfrm>
            <a:off x="4918502" y="6146884"/>
            <a:ext cx="251992" cy="253916"/>
          </a:xfrm>
          <a:prstGeom prst="rect">
            <a:avLst/>
          </a:prstGeom>
          <a:noFill/>
        </p:spPr>
        <p:txBody>
          <a:bodyPr wrap="none" rtlCol="0">
            <a:spAutoFit/>
          </a:bodyPr>
          <a:lstStyle/>
          <a:p>
            <a:r>
              <a:rPr lang="en-US" sz="1050" dirty="0" smtClean="0"/>
              <a:t>8</a:t>
            </a:r>
            <a:endParaRPr lang="en-US" sz="1050" dirty="0"/>
          </a:p>
        </p:txBody>
      </p:sp>
      <p:sp>
        <p:nvSpPr>
          <p:cNvPr id="71" name="TextBox 70"/>
          <p:cNvSpPr txBox="1"/>
          <p:nvPr/>
        </p:nvSpPr>
        <p:spPr>
          <a:xfrm>
            <a:off x="5615811" y="4699084"/>
            <a:ext cx="1851789" cy="253916"/>
          </a:xfrm>
          <a:prstGeom prst="rect">
            <a:avLst/>
          </a:prstGeom>
          <a:noFill/>
        </p:spPr>
        <p:txBody>
          <a:bodyPr wrap="none" rtlCol="0">
            <a:spAutoFit/>
          </a:bodyPr>
          <a:lstStyle/>
          <a:p>
            <a:r>
              <a:rPr lang="en-US" sz="1050" dirty="0" smtClean="0"/>
              <a:t>CBSSID = compressed BSSID</a:t>
            </a:r>
            <a:endParaRPr lang="en-US" sz="1050" dirty="0"/>
          </a:p>
        </p:txBody>
      </p:sp>
      <p:sp>
        <p:nvSpPr>
          <p:cNvPr id="72" name="TextBox 71"/>
          <p:cNvSpPr txBox="1"/>
          <p:nvPr/>
        </p:nvSpPr>
        <p:spPr>
          <a:xfrm>
            <a:off x="6377811" y="5842084"/>
            <a:ext cx="1851789" cy="253916"/>
          </a:xfrm>
          <a:prstGeom prst="rect">
            <a:avLst/>
          </a:prstGeom>
          <a:noFill/>
        </p:spPr>
        <p:txBody>
          <a:bodyPr wrap="none" rtlCol="0">
            <a:spAutoFit/>
          </a:bodyPr>
          <a:lstStyle/>
          <a:p>
            <a:r>
              <a:rPr lang="en-US" sz="1050" dirty="0" smtClean="0"/>
              <a:t>CBSSID = compressed BSSID</a:t>
            </a:r>
            <a:endParaRPr lang="en-US" sz="105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1</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that if an AP receives PS-Poll from the STA solicited by unicast LP Wakeup frame, the AP shall not respond with Ack?</a:t>
            </a:r>
            <a:endParaRPr lang="en-US" sz="1800" kern="0" dirty="0" smtClean="0">
              <a:latin typeface="+mn-lt"/>
            </a:endParaRP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6</a:t>
            </a:fld>
            <a:endParaRPr lang="en-US" sz="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2</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static group for triggering group STA wakeup through LP Wakeup frame? </a:t>
            </a:r>
            <a:endParaRPr lang="en-US" sz="1800" kern="0" dirty="0" smtClean="0">
              <a:latin typeface="+mn-lt"/>
            </a:endParaRP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7</a:t>
            </a:fld>
            <a:endParaRPr lang="en-US" sz="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a:t>
            </a:r>
            <a:r>
              <a:rPr lang="en-US" sz="2800" dirty="0" smtClean="0"/>
              <a:t>3</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static group for LP Wakeup frame to trigger multicast frame transmission? </a:t>
            </a:r>
            <a:endParaRPr lang="en-US" sz="1800" kern="0" dirty="0" smtClean="0">
              <a:latin typeface="+mn-lt"/>
            </a:endParaRP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8</a:t>
            </a:fld>
            <a:endParaRPr lang="en-US" sz="9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a:t>
            </a:r>
            <a:r>
              <a:rPr lang="en-US" sz="2800" dirty="0" smtClean="0"/>
              <a:t>4</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static group being combined with TWT? </a:t>
            </a:r>
            <a:endParaRPr lang="en-US" sz="1800" kern="0" dirty="0" smtClean="0">
              <a:latin typeface="+mn-lt"/>
            </a:endParaRP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9</a:t>
            </a:fld>
            <a:endParaRPr lang="en-US" sz="9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117110</TotalTime>
  <Words>655</Words>
  <Application>Microsoft Office PowerPoint</Application>
  <PresentationFormat>On-screen Show (4:3)</PresentationFormat>
  <Paragraphs>124</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11BA Power Save</vt:lpstr>
      <vt:lpstr>Frame Exchange through PS-Poll </vt:lpstr>
      <vt:lpstr>Unicast Wakeup and Frame Exchange </vt:lpstr>
      <vt:lpstr>Group Wakeup Recap[2]</vt:lpstr>
      <vt:lpstr>Static Group Allocation</vt:lpstr>
      <vt:lpstr>Straw Poll 1</vt:lpstr>
      <vt:lpstr>Straw Poll 2</vt:lpstr>
      <vt:lpstr>Straw Poll 3</vt:lpstr>
      <vt:lpstr>Straw Poll 4</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1935</cp:revision>
  <cp:lastPrinted>1998-02-10T13:28:06Z</cp:lastPrinted>
  <dcterms:created xsi:type="dcterms:W3CDTF">2007-05-21T21:00:37Z</dcterms:created>
  <dcterms:modified xsi:type="dcterms:W3CDTF">2017-07-11T07:08:17Z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