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6"/>
  </p:notesMasterIdLst>
  <p:handoutMasterIdLst>
    <p:handoutMasterId r:id="rId17"/>
  </p:handoutMasterIdLst>
  <p:sldIdLst>
    <p:sldId id="361" r:id="rId2"/>
    <p:sldId id="375" r:id="rId3"/>
    <p:sldId id="362" r:id="rId4"/>
    <p:sldId id="374" r:id="rId5"/>
    <p:sldId id="377" r:id="rId6"/>
    <p:sldId id="378" r:id="rId7"/>
    <p:sldId id="382" r:id="rId8"/>
    <p:sldId id="380" r:id="rId9"/>
    <p:sldId id="379" r:id="rId10"/>
    <p:sldId id="376" r:id="rId11"/>
    <p:sldId id="392" r:id="rId12"/>
    <p:sldId id="383" r:id="rId13"/>
    <p:sldId id="390" r:id="rId14"/>
    <p:sldId id="391" r:id="rId15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81137" autoAdjust="0"/>
  </p:normalViewPr>
  <p:slideViewPr>
    <p:cSldViewPr>
      <p:cViewPr>
        <p:scale>
          <a:sx n="82" d="100"/>
          <a:sy n="82" d="100"/>
        </p:scale>
        <p:origin x="1704" y="-14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236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23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489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21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475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630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09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94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79812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984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2456" y="6475413"/>
            <a:ext cx="18514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3915" y="332601"/>
            <a:ext cx="39115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oc</a:t>
            </a:r>
            <a:r>
              <a:rPr lang="en-US" sz="1800" b="1" dirty="0">
                <a:cs typeface="+mn-cs"/>
              </a:rPr>
              <a:t>.: IEEE </a:t>
            </a:r>
            <a:r>
              <a:rPr lang="en-US" sz="1800" b="1" dirty="0" smtClean="0">
                <a:cs typeface="+mn-cs"/>
              </a:rPr>
              <a:t>802.11-1</a:t>
            </a:r>
            <a:r>
              <a:rPr lang="en-US" altLang="zh-CN" sz="1800" b="1" dirty="0" smtClean="0">
                <a:cs typeface="+mn-cs"/>
              </a:rPr>
              <a:t>7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-1111-00-00az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156176" y="6428194"/>
            <a:ext cx="28757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aseline="0" dirty="0" smtClean="0"/>
              <a:t>Jiang, Li and Segev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66265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77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Measurement Report Feedback in 11az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altLang="zh-CN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altLang="zh-CN" sz="2000" b="0" dirty="0" smtClean="0"/>
              <a:t>0</a:t>
            </a:r>
            <a:r>
              <a:rPr lang="en-GB" altLang="zh-CN" sz="2000" b="0" dirty="0" smtClean="0"/>
              <a:t>5</a:t>
            </a:r>
            <a:r>
              <a:rPr lang="en-GB" sz="2000" b="0" dirty="0" smtClean="0"/>
              <a:t>-</a:t>
            </a:r>
            <a:r>
              <a:rPr lang="en-US" sz="2000" b="0" dirty="0" smtClean="0"/>
              <a:t>30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699385"/>
              </p:ext>
            </p:extLst>
          </p:nvPr>
        </p:nvGraphicFramePr>
        <p:xfrm>
          <a:off x="1458913" y="2706688"/>
          <a:ext cx="6299200" cy="295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" name="Document" r:id="rId4" imgW="9313216" imgH="4362846" progId="Word.Document.8">
                  <p:embed/>
                </p:oleObj>
              </mc:Choice>
              <mc:Fallback>
                <p:oleObj name="Document" r:id="rId4" imgW="9313216" imgH="43628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2706688"/>
                        <a:ext cx="6299200" cy="295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</a:t>
            </a:r>
            <a:r>
              <a:rPr lang="en-US" dirty="0" err="1" smtClean="0"/>
              <a:t>AoA</a:t>
            </a:r>
            <a:r>
              <a:rPr lang="en-US" dirty="0" smtClean="0"/>
              <a:t> and </a:t>
            </a:r>
            <a:r>
              <a:rPr lang="en-US" dirty="0" err="1" smtClean="0"/>
              <a:t>AoD</a:t>
            </a:r>
            <a:r>
              <a:rPr lang="en-US" dirty="0" smtClean="0"/>
              <a:t> LMRs?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 smtClean="0"/>
              <a:t>Same principals presented in this deck can be applied to angular measurements.</a:t>
            </a:r>
          </a:p>
          <a:p>
            <a:pPr algn="just"/>
            <a:r>
              <a:rPr lang="en-US" b="0" dirty="0" smtClean="0"/>
              <a:t>It is left to future time to explore the best method for angular LMR reporting, once greater visibility of angular technique and protocol is agreed on. </a:t>
            </a:r>
            <a:endParaRPr lang="en-US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63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2788920"/>
            <a:ext cx="8229600" cy="115824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33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between different LMR options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787096"/>
              </p:ext>
            </p:extLst>
          </p:nvPr>
        </p:nvGraphicFramePr>
        <p:xfrm>
          <a:off x="537853" y="2132856"/>
          <a:ext cx="7964958" cy="3657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2018">
                  <a:extLst>
                    <a:ext uri="{9D8B030D-6E8A-4147-A177-3AD203B41FA5}">
                      <a16:colId xmlns:a16="http://schemas.microsoft.com/office/drawing/2014/main" xmlns="" val="2371160434"/>
                    </a:ext>
                  </a:extLst>
                </a:gridCol>
                <a:gridCol w="2550612">
                  <a:extLst>
                    <a:ext uri="{9D8B030D-6E8A-4147-A177-3AD203B41FA5}">
                      <a16:colId xmlns:a16="http://schemas.microsoft.com/office/drawing/2014/main" xmlns="" val="2424706069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1320408899"/>
                    </a:ext>
                  </a:extLst>
                </a:gridCol>
              </a:tblGrid>
              <a:tr h="443122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LMR Options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0457488"/>
                  </a:ext>
                </a:extLst>
              </a:tr>
              <a:tr h="1066016"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Immediate LMR of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ToA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efficiency in medium usage </a:t>
                      </a:r>
                    </a:p>
                    <a:p>
                      <a:pPr marL="28575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latency </a:t>
                      </a:r>
                    </a:p>
                    <a:p>
                      <a:pPr marL="0" indent="0" algn="l">
                        <a:buFont typeface="Times New Roman" panose="02020603050405020304" pitchFamily="18" charset="0"/>
                        <a:buNone/>
                      </a:pP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sz="1400" dirty="0" smtClean="0"/>
                        <a:t>Dedicated hardware for </a:t>
                      </a:r>
                      <a:r>
                        <a:rPr lang="en-US" sz="1400" dirty="0" err="1" smtClean="0"/>
                        <a:t>ToA</a:t>
                      </a:r>
                      <a:r>
                        <a:rPr lang="en-US" sz="1400" baseline="0" dirty="0" smtClean="0"/>
                        <a:t> computation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91947"/>
                  </a:ext>
                </a:extLst>
              </a:tr>
              <a:tr h="990508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Staggered LMR with delayed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ToA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 be calculated using SW</a:t>
                      </a:r>
                    </a:p>
                    <a:p>
                      <a:pPr marL="28575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need for dedicated hardware </a:t>
                      </a:r>
                    </a:p>
                    <a:p>
                      <a:pPr marL="28575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Reduced computation intensity 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Introduce a delay to the LMR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Scheduling constraint </a:t>
                      </a:r>
                    </a:p>
                    <a:p>
                      <a:pPr marL="285750" lvl="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Additional memory to store the CSI/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ToA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information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1116014"/>
                  </a:ext>
                </a:extLst>
              </a:tr>
              <a:tr h="990508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Immediate LMR with CSI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altLang="zh-CN" sz="1400" dirty="0" smtClean="0"/>
                        <a:t>Distributed computation</a:t>
                      </a:r>
                    </a:p>
                    <a:p>
                      <a:pPr marL="28575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sz="1400" dirty="0" smtClean="0"/>
                        <a:t>Reduce</a:t>
                      </a:r>
                      <a:r>
                        <a:rPr lang="en-US" sz="1400" baseline="0" dirty="0" smtClean="0"/>
                        <a:t> the computation burden on the AP/responder side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sz="1400" dirty="0" smtClean="0"/>
                        <a:t>Large overhead</a:t>
                      </a:r>
                      <a:r>
                        <a:rPr lang="en-US" sz="1400" baseline="0" dirty="0" smtClean="0"/>
                        <a:t> in medium usage</a:t>
                      </a:r>
                    </a:p>
                    <a:p>
                      <a:pPr marL="285750" lvl="0" indent="-285750" algn="l">
                        <a:buFont typeface="Times New Roman" panose="02020603050405020304" pitchFamily="18" charset="0"/>
                        <a:buChar char="‒"/>
                      </a:pPr>
                      <a:r>
                        <a:rPr lang="en-US" sz="1400" baseline="0" dirty="0" smtClean="0"/>
                        <a:t>Additional memory to buffer CSI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407846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CSI Feedback Medium </a:t>
            </a:r>
            <a:r>
              <a:rPr lang="en-US" dirty="0" smtClean="0"/>
              <a:t>Usage (1) 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600" b="0" dirty="0" smtClean="0"/>
              <a:t>Ng=16, </a:t>
            </a:r>
            <a:r>
              <a:rPr lang="en-US" sz="1600" b="0" dirty="0" err="1" smtClean="0"/>
              <a:t>Bitwidth</a:t>
            </a:r>
            <a:r>
              <a:rPr lang="en-US" sz="1600" b="0" dirty="0" smtClean="0"/>
              <a:t>=20bits/tone, </a:t>
            </a:r>
            <a:r>
              <a:rPr lang="en-US" altLang="zh-CN" sz="1600" b="0" dirty="0" smtClean="0"/>
              <a:t>4xLTF,  single stream, MCS0 (BPSK, 1/2) for CSI feedback</a:t>
            </a:r>
            <a:endParaRPr lang="en-US" sz="1600" b="0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854504"/>
              </p:ext>
            </p:extLst>
          </p:nvPr>
        </p:nvGraphicFramePr>
        <p:xfrm>
          <a:off x="537853" y="2132856"/>
          <a:ext cx="7964958" cy="3524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2018">
                  <a:extLst>
                    <a:ext uri="{9D8B030D-6E8A-4147-A177-3AD203B41FA5}">
                      <a16:colId xmlns:a16="http://schemas.microsoft.com/office/drawing/2014/main" xmlns="" val="2371160434"/>
                    </a:ext>
                  </a:extLst>
                </a:gridCol>
                <a:gridCol w="2550612">
                  <a:extLst>
                    <a:ext uri="{9D8B030D-6E8A-4147-A177-3AD203B41FA5}">
                      <a16:colId xmlns:a16="http://schemas.microsoft.com/office/drawing/2014/main" xmlns="" val="2424706069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1320408899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Bandwidth (MHz)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MIMO Configuration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Overhead (us)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0457488"/>
                  </a:ext>
                </a:extLst>
              </a:tr>
              <a:tr h="53300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4x2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484/16*20*8/(484*0.5)*14.4=288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91947"/>
                  </a:ext>
                </a:extLst>
              </a:tr>
              <a:tr h="533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8x2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484/16*20*16/(484*0.5)*14.4=576</a:t>
                      </a:r>
                    </a:p>
                    <a:p>
                      <a:pPr marL="0" indent="0" algn="l">
                        <a:buFont typeface="Times New Roman" panose="02020603050405020304" pitchFamily="18" charset="0"/>
                        <a:buNone/>
                      </a:pP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95254">
                <a:tc rowSpan="2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4x2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996/16*20*8/(996*0.5)*14.4=288</a:t>
                      </a:r>
                    </a:p>
                    <a:p>
                      <a:pPr marL="285750" lvl="0" indent="-285750" algn="l">
                        <a:buFont typeface="Times New Roman" panose="02020603050405020304" pitchFamily="18" charset="0"/>
                        <a:buChar char="‒"/>
                      </a:pP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1116014"/>
                  </a:ext>
                </a:extLst>
              </a:tr>
              <a:tr h="4952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8x2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996/16*20*16/(996*0.5)*14.4=576</a:t>
                      </a:r>
                    </a:p>
                    <a:p>
                      <a:pPr marL="285750" lvl="0" indent="-285750" algn="l">
                        <a:buFont typeface="Times New Roman" panose="02020603050405020304" pitchFamily="18" charset="0"/>
                        <a:buChar char="‒"/>
                      </a:pP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95254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160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4x2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1992/16*20*8/(1992*0.5)*14.4=288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4078465"/>
                  </a:ext>
                </a:extLst>
              </a:tr>
              <a:tr h="4952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8x2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1992/16*20*16/(1992*0.5)*14.4=576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04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CSI Feedback Medium Usage (2)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600" b="0" dirty="0" smtClean="0"/>
              <a:t>Ng=16, </a:t>
            </a:r>
            <a:r>
              <a:rPr lang="en-US" sz="1600" b="0" dirty="0" err="1" smtClean="0"/>
              <a:t>Bitwidth</a:t>
            </a:r>
            <a:r>
              <a:rPr lang="en-US" sz="1600" b="0" dirty="0" smtClean="0"/>
              <a:t>=20bits/tone, </a:t>
            </a:r>
            <a:r>
              <a:rPr lang="en-US" altLang="zh-CN" sz="1600" b="0" dirty="0" smtClean="0"/>
              <a:t>4xLTF,  single stream, MCS4 (16QAM, 3/4) for CSI feedback</a:t>
            </a:r>
            <a:endParaRPr lang="en-US" sz="1600" b="0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732363"/>
              </p:ext>
            </p:extLst>
          </p:nvPr>
        </p:nvGraphicFramePr>
        <p:xfrm>
          <a:off x="537853" y="2132856"/>
          <a:ext cx="7964958" cy="3524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2018">
                  <a:extLst>
                    <a:ext uri="{9D8B030D-6E8A-4147-A177-3AD203B41FA5}">
                      <a16:colId xmlns:a16="http://schemas.microsoft.com/office/drawing/2014/main" xmlns="" val="2371160434"/>
                    </a:ext>
                  </a:extLst>
                </a:gridCol>
                <a:gridCol w="2550612">
                  <a:extLst>
                    <a:ext uri="{9D8B030D-6E8A-4147-A177-3AD203B41FA5}">
                      <a16:colId xmlns:a16="http://schemas.microsoft.com/office/drawing/2014/main" xmlns="" val="2424706069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1320408899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Bandwidth (MHz)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MIMO Configuration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Overhead (us)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0457488"/>
                  </a:ext>
                </a:extLst>
              </a:tr>
              <a:tr h="53300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4x2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484/16*20*8/(484*3)*14.4=48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91947"/>
                  </a:ext>
                </a:extLst>
              </a:tr>
              <a:tr h="533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8x2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484/16*20*16/(484*3)*14.4=96</a:t>
                      </a:r>
                    </a:p>
                    <a:p>
                      <a:pPr marL="0" indent="0" algn="l">
                        <a:buFont typeface="Times New Roman" panose="02020603050405020304" pitchFamily="18" charset="0"/>
                        <a:buNone/>
                      </a:pP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95254">
                <a:tc rowSpan="2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4x2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996/16*20*8/(996*3)*14.4=48</a:t>
                      </a:r>
                    </a:p>
                    <a:p>
                      <a:pPr marL="285750" lvl="0" indent="-285750" algn="l">
                        <a:buFont typeface="Times New Roman" panose="02020603050405020304" pitchFamily="18" charset="0"/>
                        <a:buChar char="‒"/>
                      </a:pP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1116014"/>
                  </a:ext>
                </a:extLst>
              </a:tr>
              <a:tr h="4952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8x2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996/16*20*16/(996*3)*14.4=96</a:t>
                      </a:r>
                    </a:p>
                    <a:p>
                      <a:pPr marL="285750" lvl="0" indent="-285750" algn="l">
                        <a:buFont typeface="Times New Roman" panose="02020603050405020304" pitchFamily="18" charset="0"/>
                        <a:buChar char="‒"/>
                      </a:pP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95254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160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4x2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1992/16*20*8/(1992*3)*14.4=48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4078465"/>
                  </a:ext>
                </a:extLst>
              </a:tr>
              <a:tr h="4952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8x2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1992/16*20*16/(1992*3)*14.4=96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45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 smtClean="0"/>
              <a:t>Till now the group discussed the negotiation and channel measurement mechanisms. </a:t>
            </a:r>
          </a:p>
          <a:p>
            <a:pPr algn="just"/>
            <a:r>
              <a:rPr lang="en-US" b="0" dirty="0" smtClean="0"/>
              <a:t>We had some discussion on the measurement reporting but no agreement has yet been formed.</a:t>
            </a:r>
          </a:p>
          <a:p>
            <a:pPr algn="just"/>
            <a:r>
              <a:rPr lang="en-US" b="0" dirty="0" smtClean="0"/>
              <a:t>This submission reviews the design considerations of different technical approaches for the location measurement reporting (LMR). </a:t>
            </a:r>
            <a:r>
              <a:rPr lang="en-US" b="0" dirty="0" smtClean="0">
                <a:solidFill>
                  <a:schemeClr val="accent2"/>
                </a:solidFill>
              </a:rPr>
              <a:t> </a:t>
            </a:r>
            <a:endParaRPr lang="en-US" b="0" dirty="0">
              <a:solidFill>
                <a:schemeClr val="accent2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– SU and MU Measurement Sequences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4"/>
            <a:ext cx="8228012" cy="4990629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IEEE </a:t>
            </a:r>
            <a:r>
              <a:rPr lang="en-US" sz="1800" b="0" dirty="0" err="1" smtClean="0"/>
              <a:t>TGaz</a:t>
            </a:r>
            <a:r>
              <a:rPr lang="en-US" sz="1800" b="0" dirty="0" smtClean="0"/>
              <a:t> has agreed (SFD) on the following channel sounding sequence</a:t>
            </a:r>
          </a:p>
          <a:p>
            <a:pPr marL="685800" lvl="1" algn="just"/>
            <a:r>
              <a:rPr lang="en-US" sz="1500" b="0" dirty="0" smtClean="0"/>
              <a:t>SU scenario:				</a:t>
            </a:r>
            <a:r>
              <a:rPr lang="en-US" sz="1500" dirty="0" smtClean="0"/>
              <a:t>MU scenario:</a:t>
            </a:r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r>
              <a:rPr lang="en-US" sz="1500" dirty="0" smtClean="0"/>
              <a:t>In the following slides </a:t>
            </a:r>
            <a:r>
              <a:rPr lang="en-US" altLang="zh-CN" sz="1500" dirty="0"/>
              <a:t>we</a:t>
            </a:r>
            <a:r>
              <a:rPr lang="en-US" sz="1500" dirty="0" smtClean="0"/>
              <a:t>’ll us</a:t>
            </a:r>
            <a:r>
              <a:rPr lang="en-US" altLang="zh-CN" sz="1500" dirty="0" smtClean="0"/>
              <a:t>e</a:t>
            </a:r>
            <a:r>
              <a:rPr lang="en-US" sz="1500" dirty="0" smtClean="0"/>
              <a:t> either the SU or MU measurement sequence to demonstrate considerations of Location Measurement Reporting, in most cases similar considerations exists for the other case (MU or SU respectively). </a:t>
            </a:r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583408"/>
            <a:ext cx="3888432" cy="11122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365199"/>
            <a:ext cx="2632921" cy="1548664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11797"/>
            <a:ext cx="8964487" cy="1158240"/>
          </a:xfrm>
        </p:spPr>
        <p:txBody>
          <a:bodyPr/>
          <a:lstStyle/>
          <a:p>
            <a:r>
              <a:rPr lang="en-US" dirty="0" smtClean="0"/>
              <a:t>Location Measurement Reporting Considerations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412776"/>
            <a:ext cx="8228012" cy="4759425"/>
          </a:xfrm>
        </p:spPr>
        <p:txBody>
          <a:bodyPr/>
          <a:lstStyle/>
          <a:p>
            <a:r>
              <a:rPr lang="en-US" sz="1800" b="0" dirty="0" smtClean="0"/>
              <a:t>Measurement report type (</a:t>
            </a:r>
            <a:r>
              <a:rPr lang="en-US" sz="1800" b="0" dirty="0" err="1" smtClean="0"/>
              <a:t>ToD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ToA</a:t>
            </a:r>
            <a:r>
              <a:rPr lang="en-US" sz="1800" b="0" dirty="0"/>
              <a:t> </a:t>
            </a:r>
            <a:r>
              <a:rPr lang="en-US" sz="1800" b="0" dirty="0" smtClean="0"/>
              <a:t>vs. Ch. State) has a fundamental impact on protocol design:</a:t>
            </a:r>
          </a:p>
          <a:p>
            <a:pPr lvl="1"/>
            <a:r>
              <a:rPr lang="en-US" sz="1600" dirty="0" err="1" smtClean="0"/>
              <a:t>ToD</a:t>
            </a:r>
            <a:r>
              <a:rPr lang="en-US" sz="1600" dirty="0" smtClean="0"/>
              <a:t> requires HW support and is fairly simple to design (low risk)</a:t>
            </a:r>
          </a:p>
          <a:p>
            <a:pPr lvl="1"/>
            <a:r>
              <a:rPr lang="en-US" sz="1600" dirty="0" err="1" smtClean="0"/>
              <a:t>ToA</a:t>
            </a:r>
            <a:r>
              <a:rPr lang="en-US" sz="1600" dirty="0" smtClean="0"/>
              <a:t> requires algorithm support which may implemented in FW or SW:</a:t>
            </a:r>
          </a:p>
          <a:p>
            <a:pPr lvl="2" algn="just"/>
            <a:r>
              <a:rPr lang="en-US" sz="1600" dirty="0"/>
              <a:t>First </a:t>
            </a:r>
            <a:r>
              <a:rPr lang="en-US" sz="1600" dirty="0" smtClean="0"/>
              <a:t>generation (</a:t>
            </a:r>
            <a:r>
              <a:rPr lang="en-US" sz="1600" dirty="0" err="1" smtClean="0"/>
              <a:t>REVmc</a:t>
            </a:r>
            <a:r>
              <a:rPr lang="en-US" sz="1600" dirty="0" smtClean="0"/>
              <a:t> FTM) SW implementation (i.e. non-tight scheduling) was assumed. This resulted in an additional unused measurement exchange per fix (i.e. per FTM burst instance) i.e. sub-optimal power and medium usage (&lt;30%). </a:t>
            </a:r>
          </a:p>
          <a:p>
            <a:pPr lvl="2" algn="just"/>
            <a:r>
              <a:rPr lang="en-US" sz="1600" dirty="0" smtClean="0"/>
              <a:t>This compromise was acceptable for first generation where the algorithm for TOA required proofing in field conditions.</a:t>
            </a:r>
          </a:p>
          <a:p>
            <a:pPr lvl="2" algn="just"/>
            <a:r>
              <a:rPr lang="en-US" sz="1600" dirty="0" smtClean="0"/>
              <a:t>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generation is coming 4-5 years after and a FW/HW implementation can be considered resulting in a more power and medium efficient protocol. </a:t>
            </a:r>
            <a:endParaRPr lang="en-US" sz="1600" dirty="0"/>
          </a:p>
          <a:p>
            <a:pPr lvl="2"/>
            <a:endParaRPr lang="en-US" sz="1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869160"/>
            <a:ext cx="5538313" cy="1584176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3501116" y="4797224"/>
            <a:ext cx="144016" cy="6480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08667" y="4581128"/>
            <a:ext cx="119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Resulting </a:t>
            </a:r>
            <a:r>
              <a:rPr lang="en-US" dirty="0" err="1" smtClean="0"/>
              <a:t>ToA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4294909" y="4869160"/>
            <a:ext cx="1847273" cy="816397"/>
          </a:xfrm>
          <a:custGeom>
            <a:avLst/>
            <a:gdLst>
              <a:gd name="connsiteX0" fmla="*/ 0 w 1847273"/>
              <a:gd name="connsiteY0" fmla="*/ 179088 h 816397"/>
              <a:gd name="connsiteX1" fmla="*/ 1505527 w 1847273"/>
              <a:gd name="connsiteY1" fmla="*/ 40542 h 816397"/>
              <a:gd name="connsiteX2" fmla="*/ 1847273 w 1847273"/>
              <a:gd name="connsiteY2" fmla="*/ 816397 h 816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47273" h="816397">
                <a:moveTo>
                  <a:pt x="0" y="179088"/>
                </a:moveTo>
                <a:cubicBezTo>
                  <a:pt x="598824" y="56706"/>
                  <a:pt x="1197648" y="-65676"/>
                  <a:pt x="1505527" y="40542"/>
                </a:cubicBezTo>
                <a:cubicBezTo>
                  <a:pt x="1813406" y="146760"/>
                  <a:pt x="1788776" y="696324"/>
                  <a:pt x="1847273" y="81639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69280" y="6226515"/>
            <a:ext cx="216024" cy="1262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932311"/>
            <a:ext cx="3956567" cy="206213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11797"/>
            <a:ext cx="8964487" cy="1158240"/>
          </a:xfrm>
        </p:spPr>
        <p:txBody>
          <a:bodyPr/>
          <a:lstStyle/>
          <a:p>
            <a:r>
              <a:rPr lang="en-US" dirty="0" smtClean="0"/>
              <a:t>LMR Considerations (cont’d) – MU </a:t>
            </a:r>
            <a:r>
              <a:rPr lang="en-US" dirty="0" err="1" smtClean="0"/>
              <a:t>ToA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412776"/>
            <a:ext cx="8228012" cy="4759425"/>
          </a:xfrm>
        </p:spPr>
        <p:txBody>
          <a:bodyPr/>
          <a:lstStyle/>
          <a:p>
            <a:pPr algn="just"/>
            <a:r>
              <a:rPr lang="en-US" sz="1600" b="0" dirty="0" smtClean="0"/>
              <a:t>Unlike SU, MU puts a higher bar on AP side as it needs to attend larger number of STAs. </a:t>
            </a:r>
          </a:p>
          <a:p>
            <a:pPr algn="just"/>
            <a:r>
              <a:rPr lang="en-US" sz="1600" b="0" dirty="0" smtClean="0"/>
              <a:t>So likely to require higher computation power, or simplified results</a:t>
            </a:r>
            <a:r>
              <a:rPr lang="en-US" sz="1600" b="0" dirty="0"/>
              <a:t> </a:t>
            </a:r>
            <a:r>
              <a:rPr lang="en-US" sz="1600" b="0" dirty="0" smtClean="0"/>
              <a:t>to meet the same scheduling constraints.</a:t>
            </a:r>
          </a:p>
          <a:p>
            <a:pPr marL="0" indent="0">
              <a:buNone/>
            </a:pPr>
            <a:r>
              <a:rPr lang="en-US" sz="1600" b="0" dirty="0" smtClean="0"/>
              <a:t> </a:t>
            </a:r>
            <a:endParaRPr lang="en-US" sz="1600" dirty="0"/>
          </a:p>
          <a:p>
            <a:pPr lvl="2"/>
            <a:endParaRPr lang="en-US" sz="1600" dirty="0" smtClean="0"/>
          </a:p>
        </p:txBody>
      </p:sp>
      <p:sp>
        <p:nvSpPr>
          <p:cNvPr id="6" name="Oval 5"/>
          <p:cNvSpPr/>
          <p:nvPr/>
        </p:nvSpPr>
        <p:spPr bwMode="auto">
          <a:xfrm>
            <a:off x="2771800" y="3960771"/>
            <a:ext cx="720080" cy="2211429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2080" y="2909442"/>
            <a:ext cx="911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Resulting </a:t>
            </a:r>
          </a:p>
          <a:p>
            <a:r>
              <a:rPr lang="en-US" dirty="0" err="1" smtClean="0"/>
              <a:t>ToA</a:t>
            </a:r>
            <a:r>
              <a:rPr lang="en-US" dirty="0" smtClean="0"/>
              <a:t> 1..n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 bwMode="auto">
          <a:xfrm>
            <a:off x="3131127" y="2909442"/>
            <a:ext cx="2616566" cy="1052958"/>
          </a:xfrm>
          <a:custGeom>
            <a:avLst/>
            <a:gdLst>
              <a:gd name="connsiteX0" fmla="*/ 0 w 3639128"/>
              <a:gd name="connsiteY0" fmla="*/ 1034485 h 1052958"/>
              <a:gd name="connsiteX1" fmla="*/ 2392218 w 3639128"/>
              <a:gd name="connsiteY1" fmla="*/ 13 h 1052958"/>
              <a:gd name="connsiteX2" fmla="*/ 3639128 w 3639128"/>
              <a:gd name="connsiteY2" fmla="*/ 1052958 h 1052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39128" h="1052958">
                <a:moveTo>
                  <a:pt x="0" y="1034485"/>
                </a:moveTo>
                <a:cubicBezTo>
                  <a:pt x="892848" y="515709"/>
                  <a:pt x="1785697" y="-3066"/>
                  <a:pt x="2392218" y="13"/>
                </a:cubicBezTo>
                <a:cubicBezTo>
                  <a:pt x="2998739" y="3092"/>
                  <a:pt x="3429770" y="862073"/>
                  <a:pt x="3639128" y="105295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5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11797"/>
            <a:ext cx="8964487" cy="1158240"/>
          </a:xfrm>
        </p:spPr>
        <p:txBody>
          <a:bodyPr/>
          <a:lstStyle/>
          <a:p>
            <a:r>
              <a:rPr lang="en-US" dirty="0" smtClean="0"/>
              <a:t>LMR Considerations (cont’d) – MU </a:t>
            </a:r>
            <a:r>
              <a:rPr lang="en-US" dirty="0" err="1" smtClean="0"/>
              <a:t>ToA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412776"/>
            <a:ext cx="8228012" cy="4759425"/>
          </a:xfrm>
        </p:spPr>
        <p:txBody>
          <a:bodyPr/>
          <a:lstStyle/>
          <a:p>
            <a:r>
              <a:rPr lang="en-US" sz="1600" b="0" dirty="0" smtClean="0"/>
              <a:t>A staggered approach for </a:t>
            </a:r>
            <a:r>
              <a:rPr lang="en-US" sz="1600" b="0" dirty="0" err="1" smtClean="0"/>
              <a:t>ToA</a:t>
            </a:r>
            <a:r>
              <a:rPr lang="en-US" sz="1600" b="0" dirty="0" smtClean="0"/>
              <a:t> (results of round n are provided in round n+1) can mitigate this limitation.</a:t>
            </a:r>
          </a:p>
          <a:p>
            <a:pPr lvl="1"/>
            <a:r>
              <a:rPr lang="en-US" sz="1400" b="0" dirty="0" smtClean="0"/>
              <a:t>Its still computation intensive (PWR and scalability at AP side).</a:t>
            </a:r>
          </a:p>
          <a:p>
            <a:pPr lvl="1"/>
            <a:r>
              <a:rPr lang="en-US" sz="1400" b="0" dirty="0" smtClean="0"/>
              <a:t>Introduces a delay to client STA, which may be harmful to some applications (drones).</a:t>
            </a:r>
          </a:p>
          <a:p>
            <a:pPr lvl="1"/>
            <a:r>
              <a:rPr lang="en-US" sz="1400" dirty="0" smtClean="0"/>
              <a:t>Additional PWR and scheduling constraints to client STA (less power optimal).</a:t>
            </a:r>
          </a:p>
          <a:p>
            <a:pPr lvl="1"/>
            <a:r>
              <a:rPr lang="en-US" sz="1400" dirty="0" smtClean="0"/>
              <a:t>Can remain in SW (may increase product cost).</a:t>
            </a:r>
          </a:p>
          <a:p>
            <a:pPr lvl="1"/>
            <a:endParaRPr lang="en-US" sz="1400" b="0" dirty="0" smtClean="0"/>
          </a:p>
          <a:p>
            <a:endParaRPr lang="en-US" sz="1600" b="0" dirty="0" smtClean="0"/>
          </a:p>
          <a:p>
            <a:pPr marL="0" indent="0">
              <a:buNone/>
            </a:pPr>
            <a:r>
              <a:rPr lang="en-US" sz="1600" b="0" dirty="0" smtClean="0"/>
              <a:t> </a:t>
            </a:r>
            <a:endParaRPr lang="en-US" sz="1600" dirty="0"/>
          </a:p>
          <a:p>
            <a:pPr lvl="2"/>
            <a:endParaRPr lang="en-US" sz="16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437372" y="3146157"/>
            <a:ext cx="8311092" cy="3222323"/>
            <a:chOff x="299842" y="3146157"/>
            <a:chExt cx="8311092" cy="3222323"/>
          </a:xfrm>
        </p:grpSpPr>
        <p:sp>
          <p:nvSpPr>
            <p:cNvPr id="6" name="Oval 5"/>
            <p:cNvSpPr/>
            <p:nvPr/>
          </p:nvSpPr>
          <p:spPr bwMode="auto">
            <a:xfrm>
              <a:off x="1043608" y="4157051"/>
              <a:ext cx="720080" cy="2211429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ys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1533324" y="3176102"/>
              <a:ext cx="6300081" cy="1052958"/>
            </a:xfrm>
            <a:custGeom>
              <a:avLst/>
              <a:gdLst>
                <a:gd name="connsiteX0" fmla="*/ 0 w 3639128"/>
                <a:gd name="connsiteY0" fmla="*/ 1034485 h 1052958"/>
                <a:gd name="connsiteX1" fmla="*/ 2392218 w 3639128"/>
                <a:gd name="connsiteY1" fmla="*/ 13 h 1052958"/>
                <a:gd name="connsiteX2" fmla="*/ 3639128 w 3639128"/>
                <a:gd name="connsiteY2" fmla="*/ 1052958 h 1052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39128" h="1052958">
                  <a:moveTo>
                    <a:pt x="0" y="1034485"/>
                  </a:moveTo>
                  <a:cubicBezTo>
                    <a:pt x="892848" y="515709"/>
                    <a:pt x="1785697" y="-3066"/>
                    <a:pt x="2392218" y="13"/>
                  </a:cubicBezTo>
                  <a:cubicBezTo>
                    <a:pt x="2998739" y="3092"/>
                    <a:pt x="3429770" y="862073"/>
                    <a:pt x="3639128" y="1052958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92080" y="3146157"/>
              <a:ext cx="10377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Resulting </a:t>
              </a:r>
            </a:p>
            <a:p>
              <a:r>
                <a:rPr lang="en-US" dirty="0" err="1" smtClean="0"/>
                <a:t>ToA</a:t>
              </a:r>
              <a:r>
                <a:rPr lang="en-US" dirty="0" smtClean="0"/>
                <a:t> 1..n round n</a:t>
              </a:r>
              <a:endParaRPr lang="en-US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9842" y="4190593"/>
              <a:ext cx="3961064" cy="205453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0602" y="4190593"/>
              <a:ext cx="3980332" cy="20545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88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11797"/>
            <a:ext cx="8964487" cy="1158240"/>
          </a:xfrm>
        </p:spPr>
        <p:txBody>
          <a:bodyPr/>
          <a:lstStyle/>
          <a:p>
            <a:r>
              <a:rPr lang="en-US" dirty="0" smtClean="0"/>
              <a:t>LMR Considerations (cont’d) – MU </a:t>
            </a:r>
            <a:r>
              <a:rPr lang="en-US" dirty="0" err="1" smtClean="0"/>
              <a:t>ToA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412776"/>
            <a:ext cx="8228012" cy="4759425"/>
          </a:xfrm>
        </p:spPr>
        <p:txBody>
          <a:bodyPr/>
          <a:lstStyle/>
          <a:p>
            <a:pPr algn="just"/>
            <a:r>
              <a:rPr lang="en-US" sz="1600" b="0" dirty="0" smtClean="0"/>
              <a:t>A staggered approach for </a:t>
            </a:r>
            <a:r>
              <a:rPr lang="en-US" sz="1600" b="0" dirty="0" err="1" smtClean="0"/>
              <a:t>ToA</a:t>
            </a:r>
            <a:r>
              <a:rPr lang="en-US" sz="1600" b="0" dirty="0" smtClean="0"/>
              <a:t> does not necessarily means that a STA can meas</a:t>
            </a:r>
            <a:r>
              <a:rPr lang="en-US" altLang="zh-CN" sz="1600" b="0" dirty="0" smtClean="0"/>
              <a:t>ure</a:t>
            </a:r>
            <a:r>
              <a:rPr lang="en-US" sz="1600" b="0" dirty="0" smtClean="0"/>
              <a:t> round n+1 when measurement results are available.</a:t>
            </a:r>
          </a:p>
          <a:p>
            <a:pPr algn="just"/>
            <a:r>
              <a:rPr lang="en-US" sz="1600" b="0" dirty="0" smtClean="0"/>
              <a:t>A separate TWT for measurement and LMRs can be developed but may have PWR implications on client STAs due to sub optimal AP implementations.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37372" y="3146157"/>
            <a:ext cx="8311092" cy="3222323"/>
            <a:chOff x="299842" y="3146157"/>
            <a:chExt cx="8311092" cy="3222323"/>
          </a:xfrm>
        </p:grpSpPr>
        <p:sp>
          <p:nvSpPr>
            <p:cNvPr id="18" name="Oval 17"/>
            <p:cNvSpPr/>
            <p:nvPr/>
          </p:nvSpPr>
          <p:spPr bwMode="auto">
            <a:xfrm>
              <a:off x="1043608" y="4157051"/>
              <a:ext cx="720080" cy="2211429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ys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1533324" y="3176102"/>
              <a:ext cx="6300081" cy="1052958"/>
            </a:xfrm>
            <a:custGeom>
              <a:avLst/>
              <a:gdLst>
                <a:gd name="connsiteX0" fmla="*/ 0 w 3639128"/>
                <a:gd name="connsiteY0" fmla="*/ 1034485 h 1052958"/>
                <a:gd name="connsiteX1" fmla="*/ 2392218 w 3639128"/>
                <a:gd name="connsiteY1" fmla="*/ 13 h 1052958"/>
                <a:gd name="connsiteX2" fmla="*/ 3639128 w 3639128"/>
                <a:gd name="connsiteY2" fmla="*/ 1052958 h 1052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39128" h="1052958">
                  <a:moveTo>
                    <a:pt x="0" y="1034485"/>
                  </a:moveTo>
                  <a:cubicBezTo>
                    <a:pt x="892848" y="515709"/>
                    <a:pt x="1785697" y="-3066"/>
                    <a:pt x="2392218" y="13"/>
                  </a:cubicBezTo>
                  <a:cubicBezTo>
                    <a:pt x="2998739" y="3092"/>
                    <a:pt x="3429770" y="862073"/>
                    <a:pt x="3639128" y="1052958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2080" y="3146157"/>
              <a:ext cx="10377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Resulting </a:t>
              </a:r>
            </a:p>
            <a:p>
              <a:r>
                <a:rPr lang="en-US" dirty="0" err="1" smtClean="0"/>
                <a:t>ToA</a:t>
              </a:r>
              <a:r>
                <a:rPr lang="en-US" dirty="0" smtClean="0"/>
                <a:t> 1..n round n</a:t>
              </a:r>
              <a:endParaRPr lang="en-US" dirty="0"/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9842" y="4190593"/>
              <a:ext cx="3961064" cy="2054530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0602" y="4190593"/>
              <a:ext cx="3980332" cy="20545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062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11797"/>
            <a:ext cx="8964487" cy="1158240"/>
          </a:xfrm>
        </p:spPr>
        <p:txBody>
          <a:bodyPr/>
          <a:lstStyle/>
          <a:p>
            <a:r>
              <a:rPr lang="en-US" dirty="0" smtClean="0"/>
              <a:t>LMR Considerations (cont’d) – SU </a:t>
            </a:r>
            <a:r>
              <a:rPr lang="en-US" dirty="0" err="1" smtClean="0"/>
              <a:t>ToA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412776"/>
            <a:ext cx="8228012" cy="4759425"/>
          </a:xfrm>
        </p:spPr>
        <p:txBody>
          <a:bodyPr/>
          <a:lstStyle/>
          <a:p>
            <a:pPr algn="just"/>
            <a:r>
              <a:rPr lang="en-US" sz="1600" b="0" dirty="0" smtClean="0"/>
              <a:t>Similar to MU scenario, a staggered approach for </a:t>
            </a:r>
            <a:r>
              <a:rPr lang="en-US" sz="1600" b="0" dirty="0" err="1" smtClean="0"/>
              <a:t>ToA</a:t>
            </a:r>
            <a:r>
              <a:rPr lang="en-US" sz="1600" b="0" dirty="0" smtClean="0"/>
              <a:t> (results of round n are provided in round n+1) can reduce the computation load at responder side :</a:t>
            </a:r>
          </a:p>
          <a:p>
            <a:pPr lvl="1" algn="just"/>
            <a:r>
              <a:rPr lang="en-US" sz="1400" b="0" dirty="0" smtClean="0"/>
              <a:t>SU is client STA triggered, but staggered approach can still be supported by having the AP indicate </a:t>
            </a:r>
            <a:r>
              <a:rPr lang="en-US" sz="1400" dirty="0"/>
              <a:t>its latency during </a:t>
            </a:r>
            <a:r>
              <a:rPr lang="en-US" sz="1400" b="0" dirty="0" smtClean="0"/>
              <a:t>negotiation (i.e. whe</a:t>
            </a:r>
            <a:r>
              <a:rPr lang="en-US" sz="1400" dirty="0" smtClean="0"/>
              <a:t>n should the client STA comeback for the results).</a:t>
            </a:r>
            <a:endParaRPr lang="en-US" sz="1400" b="0" dirty="0" smtClean="0"/>
          </a:p>
          <a:p>
            <a:endParaRPr lang="en-US" sz="1600" b="0" dirty="0" smtClean="0"/>
          </a:p>
          <a:p>
            <a:pPr marL="0" indent="0">
              <a:buNone/>
            </a:pPr>
            <a:r>
              <a:rPr lang="en-US" sz="1600" b="0" dirty="0" smtClean="0"/>
              <a:t> </a:t>
            </a:r>
            <a:endParaRPr lang="en-US" sz="1600" dirty="0"/>
          </a:p>
          <a:p>
            <a:pPr lvl="2"/>
            <a:endParaRPr lang="en-US" sz="1600" dirty="0" smtClean="0"/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114145" y="4769444"/>
            <a:ext cx="4427984" cy="1266578"/>
            <a:chOff x="0" y="3789040"/>
            <a:chExt cx="5456544" cy="1560787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789040"/>
              <a:ext cx="5456544" cy="1560787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4067944" y="5085184"/>
              <a:ext cx="414299" cy="2646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noAutofit/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/>
          <p:cNvGrpSpPr>
            <a:grpSpLocks noChangeAspect="1"/>
          </p:cNvGrpSpPr>
          <p:nvPr/>
        </p:nvGrpSpPr>
        <p:grpSpPr>
          <a:xfrm>
            <a:off x="4589965" y="4760364"/>
            <a:ext cx="4427984" cy="1266578"/>
            <a:chOff x="0" y="3789040"/>
            <a:chExt cx="5456544" cy="1560788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789040"/>
              <a:ext cx="5456544" cy="1560787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4067943" y="5085185"/>
              <a:ext cx="414300" cy="2646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noAutofit/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Right Brace 20"/>
          <p:cNvSpPr/>
          <p:nvPr/>
        </p:nvSpPr>
        <p:spPr bwMode="auto">
          <a:xfrm rot="5400000">
            <a:off x="4754619" y="5348098"/>
            <a:ext cx="320699" cy="105515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90419" y="6012039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Comeback time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 bwMode="auto">
          <a:xfrm>
            <a:off x="34350" y="3589710"/>
            <a:ext cx="3472873" cy="1816267"/>
          </a:xfrm>
          <a:custGeom>
            <a:avLst/>
            <a:gdLst>
              <a:gd name="connsiteX0" fmla="*/ 0 w 3472873"/>
              <a:gd name="connsiteY0" fmla="*/ 569358 h 1816267"/>
              <a:gd name="connsiteX1" fmla="*/ 1302327 w 3472873"/>
              <a:gd name="connsiteY1" fmla="*/ 61358 h 1816267"/>
              <a:gd name="connsiteX2" fmla="*/ 3472873 w 3472873"/>
              <a:gd name="connsiteY2" fmla="*/ 1816267 h 181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2873" h="1816267">
                <a:moveTo>
                  <a:pt x="0" y="569358"/>
                </a:moveTo>
                <a:cubicBezTo>
                  <a:pt x="361757" y="211449"/>
                  <a:pt x="723515" y="-146460"/>
                  <a:pt x="1302327" y="61358"/>
                </a:cubicBezTo>
                <a:cubicBezTo>
                  <a:pt x="1881139" y="269176"/>
                  <a:pt x="3100340" y="1665407"/>
                  <a:pt x="3472873" y="181626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2288023" y="3509659"/>
            <a:ext cx="5812369" cy="1905554"/>
          </a:xfrm>
          <a:custGeom>
            <a:avLst/>
            <a:gdLst>
              <a:gd name="connsiteX0" fmla="*/ 0 w 5273963"/>
              <a:gd name="connsiteY0" fmla="*/ 1240536 h 1905554"/>
              <a:gd name="connsiteX1" fmla="*/ 1366982 w 5273963"/>
              <a:gd name="connsiteY1" fmla="*/ 12100 h 1905554"/>
              <a:gd name="connsiteX2" fmla="*/ 5273963 w 5273963"/>
              <a:gd name="connsiteY2" fmla="*/ 1905554 h 1905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73963" h="1905554">
                <a:moveTo>
                  <a:pt x="0" y="1240536"/>
                </a:moveTo>
                <a:cubicBezTo>
                  <a:pt x="243994" y="570900"/>
                  <a:pt x="487988" y="-98736"/>
                  <a:pt x="1366982" y="12100"/>
                </a:cubicBezTo>
                <a:cubicBezTo>
                  <a:pt x="2245976" y="122936"/>
                  <a:pt x="4712084" y="1633081"/>
                  <a:pt x="5273963" y="190555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20742" y="3360069"/>
            <a:ext cx="1119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Resulting </a:t>
            </a:r>
          </a:p>
          <a:p>
            <a:r>
              <a:rPr lang="en-US" dirty="0" err="1" smtClean="0"/>
              <a:t>ToA</a:t>
            </a:r>
            <a:r>
              <a:rPr lang="en-US" dirty="0" smtClean="0"/>
              <a:t> of round 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149860" y="3330823"/>
            <a:ext cx="133390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Resulting </a:t>
            </a:r>
          </a:p>
          <a:p>
            <a:r>
              <a:rPr lang="en-US" dirty="0" err="1" smtClean="0"/>
              <a:t>ToA</a:t>
            </a:r>
            <a:r>
              <a:rPr lang="en-US" dirty="0" smtClean="0"/>
              <a:t> of round n-1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8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11797"/>
            <a:ext cx="8964487" cy="1158240"/>
          </a:xfrm>
        </p:spPr>
        <p:txBody>
          <a:bodyPr/>
          <a:lstStyle/>
          <a:p>
            <a:r>
              <a:rPr lang="en-US" dirty="0" smtClean="0"/>
              <a:t>LMR Considerations (cont’d) – </a:t>
            </a:r>
            <a:r>
              <a:rPr lang="en-US" altLang="zh-CN" dirty="0" smtClean="0"/>
              <a:t>S</a:t>
            </a:r>
            <a:r>
              <a:rPr lang="en-US" dirty="0" smtClean="0"/>
              <a:t>U CSI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412776"/>
            <a:ext cx="8508874" cy="1996677"/>
          </a:xfrm>
        </p:spPr>
        <p:txBody>
          <a:bodyPr/>
          <a:lstStyle/>
          <a:p>
            <a:r>
              <a:rPr lang="en-US" sz="1600" b="0" dirty="0" smtClean="0"/>
              <a:t>An intermediate approach to </a:t>
            </a:r>
            <a:r>
              <a:rPr lang="en-US" sz="1600" b="0" dirty="0" err="1" smtClean="0"/>
              <a:t>ToA</a:t>
            </a:r>
            <a:r>
              <a:rPr lang="en-US" sz="1600" b="0" dirty="0" smtClean="0"/>
              <a:t> reporting is to report a partial computation of the </a:t>
            </a:r>
            <a:r>
              <a:rPr lang="en-US" sz="1600" b="0" dirty="0" err="1" smtClean="0"/>
              <a:t>ToA</a:t>
            </a:r>
            <a:r>
              <a:rPr lang="en-US" sz="1600" b="0" dirty="0" smtClean="0"/>
              <a:t> for example a Channel State Info (CSI) like reporting:</a:t>
            </a:r>
          </a:p>
          <a:p>
            <a:pPr lvl="1" algn="just"/>
            <a:r>
              <a:rPr lang="en-US" sz="1400" dirty="0" smtClean="0"/>
              <a:t>This approach </a:t>
            </a:r>
            <a:r>
              <a:rPr lang="en-US" sz="1400" b="0" dirty="0" smtClean="0"/>
              <a:t>substantially mitigates the negative effect of staggered </a:t>
            </a:r>
            <a:r>
              <a:rPr lang="en-US" sz="1400" b="0" dirty="0" err="1" smtClean="0"/>
              <a:t>ToA</a:t>
            </a:r>
            <a:r>
              <a:rPr lang="en-US" sz="1400" b="0" dirty="0" smtClean="0"/>
              <a:t> (client PWR and jitter/latency).</a:t>
            </a:r>
          </a:p>
          <a:p>
            <a:pPr lvl="1" algn="just"/>
            <a:r>
              <a:rPr lang="en-US" sz="1400" dirty="0" smtClean="0"/>
              <a:t>It substantially avoids the need for unique 11az HW/computation intensive TOA support of immediate approach.</a:t>
            </a:r>
          </a:p>
          <a:p>
            <a:pPr lvl="1" algn="just"/>
            <a:r>
              <a:rPr lang="en-US" sz="1400" dirty="0" smtClean="0"/>
              <a:t>It is much more computation distributed, thus prevents a computation bottleneck of either staggered or immediate.  </a:t>
            </a:r>
            <a:endParaRPr lang="en-US" sz="1400" b="0" dirty="0" smtClean="0"/>
          </a:p>
          <a:p>
            <a:pPr marL="0" indent="0">
              <a:buNone/>
            </a:pPr>
            <a:r>
              <a:rPr lang="en-US" sz="1600" b="0" dirty="0" smtClean="0"/>
              <a:t> </a:t>
            </a:r>
            <a:endParaRPr lang="en-US" sz="1600" dirty="0"/>
          </a:p>
          <a:p>
            <a:pPr lvl="2"/>
            <a:endParaRPr lang="en-US" sz="16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6444208" y="4464543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Resulting CSI </a:t>
            </a:r>
            <a:r>
              <a:rPr lang="en-US" altLang="zh-CN" dirty="0"/>
              <a:t>of</a:t>
            </a:r>
            <a:r>
              <a:rPr lang="en-US" dirty="0" smtClean="0"/>
              <a:t> same round</a:t>
            </a:r>
            <a:endParaRPr lang="en-US" dirty="0"/>
          </a:p>
        </p:txBody>
      </p:sp>
      <p:sp>
        <p:nvSpPr>
          <p:cNvPr id="18" name="Content Placeholder 3"/>
          <p:cNvSpPr txBox="1">
            <a:spLocks/>
          </p:cNvSpPr>
          <p:nvPr/>
        </p:nvSpPr>
        <p:spPr bwMode="auto">
          <a:xfrm>
            <a:off x="441262" y="3140968"/>
            <a:ext cx="3986722" cy="1996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400" kern="0" dirty="0" smtClean="0"/>
              <a:t>Report is kept to be very similar to information available internally (i.e. Channel estimates).</a:t>
            </a:r>
          </a:p>
          <a:p>
            <a:pPr lvl="1" algn="just"/>
            <a:r>
              <a:rPr lang="en-US" sz="1400" kern="0" dirty="0" smtClean="0"/>
              <a:t>On the down side it less medium efficient than the other approaches</a:t>
            </a:r>
            <a:r>
              <a:rPr lang="en-US" altLang="zh-CN" sz="1400" kern="0" dirty="0" smtClean="0"/>
              <a:t>,</a:t>
            </a:r>
            <a:r>
              <a:rPr lang="en-US" sz="1400" kern="0" dirty="0" smtClean="0"/>
              <a:t> but still more efficient than the </a:t>
            </a:r>
            <a:r>
              <a:rPr lang="en-US" sz="1400" kern="0" dirty="0" err="1" smtClean="0"/>
              <a:t>REVmc</a:t>
            </a:r>
            <a:r>
              <a:rPr lang="en-US" sz="1400" kern="0" dirty="0" smtClean="0"/>
              <a:t> method.</a:t>
            </a:r>
          </a:p>
          <a:p>
            <a:pPr marL="857250" lvl="2" indent="0">
              <a:buNone/>
            </a:pPr>
            <a:endParaRPr lang="en-US" sz="1600" kern="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743999"/>
            <a:ext cx="5566130" cy="1731414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2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185875</TotalTime>
  <Words>1053</Words>
  <Application>Microsoft Office PowerPoint</Application>
  <PresentationFormat>On-screen Show (4:3)</PresentationFormat>
  <Paragraphs>199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Theme_ieee</vt:lpstr>
      <vt:lpstr>Document</vt:lpstr>
      <vt:lpstr>Measurement Report Feedback in 11az</vt:lpstr>
      <vt:lpstr>Abstract</vt:lpstr>
      <vt:lpstr>Recap – SU and MU Measurement Sequences</vt:lpstr>
      <vt:lpstr>Location Measurement Reporting Considerations</vt:lpstr>
      <vt:lpstr>LMR Considerations (cont’d) – MU ToA</vt:lpstr>
      <vt:lpstr>LMR Considerations (cont’d) – MU ToA</vt:lpstr>
      <vt:lpstr>LMR Considerations (cont’d) – MU ToA</vt:lpstr>
      <vt:lpstr>LMR Considerations (cont’d) – SU ToA</vt:lpstr>
      <vt:lpstr>LMR Considerations (cont’d) – SU CSI </vt:lpstr>
      <vt:lpstr>What about AoA and AoD LMRs?</vt:lpstr>
      <vt:lpstr>Backup</vt:lpstr>
      <vt:lpstr>Comparison between different LMR options</vt:lpstr>
      <vt:lpstr>Analysis of CSI Feedback Medium Usage (1) </vt:lpstr>
      <vt:lpstr>Analysis of CSI Feedback Medium Usage (2)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Jiang, Feng1</cp:lastModifiedBy>
  <cp:revision>1433</cp:revision>
  <cp:lastPrinted>2017-04-25T02:33:57Z</cp:lastPrinted>
  <dcterms:created xsi:type="dcterms:W3CDTF">2009-11-13T19:11:16Z</dcterms:created>
  <dcterms:modified xsi:type="dcterms:W3CDTF">2017-07-10T23:43:03Z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db4c5659-1edb-4480-a974-1084fc87c4f2</vt:lpwstr>
  </property>
  <property fmtid="{D5CDD505-2E9C-101B-9397-08002B2CF9AE}" pid="4" name="CTP_BU">
    <vt:lpwstr>NA</vt:lpwstr>
  </property>
  <property fmtid="{D5CDD505-2E9C-101B-9397-08002B2CF9AE}" pid="5" name="CTP_TimeStamp">
    <vt:lpwstr>2016-12-06 23:34:21Z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