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56" r:id="rId2"/>
    <p:sldId id="273" r:id="rId3"/>
    <p:sldId id="345" r:id="rId4"/>
    <p:sldId id="346" r:id="rId5"/>
    <p:sldId id="337" r:id="rId6"/>
    <p:sldId id="338" r:id="rId7"/>
    <p:sldId id="341" r:id="rId8"/>
    <p:sldId id="344" r:id="rId9"/>
    <p:sldId id="330" r:id="rId10"/>
    <p:sldId id="335" r:id="rId11"/>
    <p:sldId id="348" r:id="rId12"/>
    <p:sldId id="364" r:id="rId13"/>
    <p:sldId id="352" r:id="rId14"/>
    <p:sldId id="353" r:id="rId15"/>
    <p:sldId id="293" r:id="rId16"/>
    <p:sldId id="313" r:id="rId17"/>
    <p:sldId id="360" r:id="rId18"/>
    <p:sldId id="324" r:id="rId19"/>
    <p:sldId id="361" r:id="rId20"/>
    <p:sldId id="362" r:id="rId21"/>
    <p:sldId id="363" r:id="rId22"/>
    <p:sldId id="354" r:id="rId23"/>
    <p:sldId id="355" r:id="rId24"/>
    <p:sldId id="356" r:id="rId25"/>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9" autoAdjust="0"/>
    <p:restoredTop sz="77239" autoAdjust="0"/>
  </p:normalViewPr>
  <p:slideViewPr>
    <p:cSldViewPr>
      <p:cViewPr varScale="1">
        <p:scale>
          <a:sx n="67" d="100"/>
          <a:sy n="67" d="100"/>
        </p:scale>
        <p:origin x="1704" y="53"/>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4344"/>
    </p:cViewPr>
  </p:sorterViewPr>
  <p:notesViewPr>
    <p:cSldViewPr>
      <p:cViewPr varScale="1">
        <p:scale>
          <a:sx n="123" d="100"/>
          <a:sy n="123" d="100"/>
        </p:scale>
        <p:origin x="4916" y="60"/>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7/12/2017</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802.11-15/xxxxr0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July 2017</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802.11-15/xxxxr0</a:t>
            </a:r>
            <a:endParaRPr lang="en-US" dirty="0"/>
          </a:p>
        </p:txBody>
      </p:sp>
      <p:sp>
        <p:nvSpPr>
          <p:cNvPr id="5" name="Date Placeholder 4"/>
          <p:cNvSpPr>
            <a:spLocks noGrp="1"/>
          </p:cNvSpPr>
          <p:nvPr>
            <p:ph type="dt" idx="11"/>
          </p:nvPr>
        </p:nvSpPr>
        <p:spPr/>
        <p:txBody>
          <a:bodyPr/>
          <a:lstStyle/>
          <a:p>
            <a:r>
              <a:rPr lang="en-US"/>
              <a:t>July 2017</a:t>
            </a:r>
            <a:endParaRPr lang="en-US" dirty="0"/>
          </a:p>
        </p:txBody>
      </p:sp>
      <p:sp>
        <p:nvSpPr>
          <p:cNvPr id="6" name="Footer Placeholder 5"/>
          <p:cNvSpPr>
            <a:spLocks noGrp="1"/>
          </p:cNvSpPr>
          <p:nvPr>
            <p:ph type="ftr" idx="12"/>
          </p:nvPr>
        </p:nvSpPr>
        <p:spPr/>
        <p:txBody>
          <a:bodyPr/>
          <a:lstStyle/>
          <a:p>
            <a:r>
              <a:rPr lang="en-GB"/>
              <a:t>Kome Oteri(InterDigital)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758685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802.11-15/xxxxr0</a:t>
            </a:r>
            <a:endParaRPr lang="en-US" dirty="0"/>
          </a:p>
        </p:txBody>
      </p:sp>
      <p:sp>
        <p:nvSpPr>
          <p:cNvPr id="5" name="Date Placeholder 4"/>
          <p:cNvSpPr>
            <a:spLocks noGrp="1"/>
          </p:cNvSpPr>
          <p:nvPr>
            <p:ph type="dt" idx="11"/>
          </p:nvPr>
        </p:nvSpPr>
        <p:spPr/>
        <p:txBody>
          <a:bodyPr/>
          <a:lstStyle/>
          <a:p>
            <a:r>
              <a:rPr lang="en-US"/>
              <a:t>July 2017</a:t>
            </a:r>
            <a:endParaRPr lang="en-US" dirty="0"/>
          </a:p>
        </p:txBody>
      </p:sp>
      <p:sp>
        <p:nvSpPr>
          <p:cNvPr id="6" name="Footer Placeholder 5"/>
          <p:cNvSpPr>
            <a:spLocks noGrp="1"/>
          </p:cNvSpPr>
          <p:nvPr>
            <p:ph type="ftr" idx="12"/>
          </p:nvPr>
        </p:nvSpPr>
        <p:spPr/>
        <p:txBody>
          <a:bodyPr/>
          <a:lstStyle/>
          <a:p>
            <a:r>
              <a:rPr lang="en-GB"/>
              <a:t>Kome Oteri(InterDigital)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499422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802.11-15/xxxxr0</a:t>
            </a:r>
            <a:endParaRPr lang="en-US" dirty="0"/>
          </a:p>
        </p:txBody>
      </p:sp>
      <p:sp>
        <p:nvSpPr>
          <p:cNvPr id="5" name="Date Placeholder 4"/>
          <p:cNvSpPr>
            <a:spLocks noGrp="1"/>
          </p:cNvSpPr>
          <p:nvPr>
            <p:ph type="dt" idx="11"/>
          </p:nvPr>
        </p:nvSpPr>
        <p:spPr/>
        <p:txBody>
          <a:bodyPr/>
          <a:lstStyle/>
          <a:p>
            <a:r>
              <a:rPr lang="en-US"/>
              <a:t>July 2017</a:t>
            </a:r>
            <a:endParaRPr lang="en-US" dirty="0"/>
          </a:p>
        </p:txBody>
      </p:sp>
      <p:sp>
        <p:nvSpPr>
          <p:cNvPr id="6" name="Footer Placeholder 5"/>
          <p:cNvSpPr>
            <a:spLocks noGrp="1"/>
          </p:cNvSpPr>
          <p:nvPr>
            <p:ph type="ftr" idx="12"/>
          </p:nvPr>
        </p:nvSpPr>
        <p:spPr/>
        <p:txBody>
          <a:bodyPr/>
          <a:lstStyle/>
          <a:p>
            <a:r>
              <a:rPr lang="en-GB"/>
              <a:t>Kome Oteri(InterDigital)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644595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802.11-15/xxxxr0</a:t>
            </a:r>
            <a:endParaRPr lang="en-US" dirty="0"/>
          </a:p>
        </p:txBody>
      </p:sp>
      <p:sp>
        <p:nvSpPr>
          <p:cNvPr id="5" name="Date Placeholder 4"/>
          <p:cNvSpPr>
            <a:spLocks noGrp="1"/>
          </p:cNvSpPr>
          <p:nvPr>
            <p:ph type="dt" idx="11"/>
          </p:nvPr>
        </p:nvSpPr>
        <p:spPr/>
        <p:txBody>
          <a:bodyPr/>
          <a:lstStyle/>
          <a:p>
            <a:r>
              <a:rPr lang="en-US"/>
              <a:t>July 2017</a:t>
            </a:r>
            <a:endParaRPr lang="en-US" dirty="0"/>
          </a:p>
        </p:txBody>
      </p:sp>
      <p:sp>
        <p:nvSpPr>
          <p:cNvPr id="6" name="Footer Placeholder 5"/>
          <p:cNvSpPr>
            <a:spLocks noGrp="1"/>
          </p:cNvSpPr>
          <p:nvPr>
            <p:ph type="ftr" idx="12"/>
          </p:nvPr>
        </p:nvSpPr>
        <p:spPr/>
        <p:txBody>
          <a:bodyPr/>
          <a:lstStyle/>
          <a:p>
            <a:r>
              <a:rPr lang="en-GB"/>
              <a:t>Kome Oteri(InterDigital)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302654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802.11-15/xxxxr0</a:t>
            </a:r>
            <a:endParaRPr lang="en-US" dirty="0"/>
          </a:p>
        </p:txBody>
      </p:sp>
      <p:sp>
        <p:nvSpPr>
          <p:cNvPr id="5" name="Date Placeholder 4"/>
          <p:cNvSpPr>
            <a:spLocks noGrp="1"/>
          </p:cNvSpPr>
          <p:nvPr>
            <p:ph type="dt" idx="11"/>
          </p:nvPr>
        </p:nvSpPr>
        <p:spPr/>
        <p:txBody>
          <a:bodyPr/>
          <a:lstStyle/>
          <a:p>
            <a:r>
              <a:rPr lang="en-US"/>
              <a:t>July 2017</a:t>
            </a:r>
            <a:endParaRPr lang="en-US" dirty="0"/>
          </a:p>
        </p:txBody>
      </p:sp>
      <p:sp>
        <p:nvSpPr>
          <p:cNvPr id="6" name="Footer Placeholder 5"/>
          <p:cNvSpPr>
            <a:spLocks noGrp="1"/>
          </p:cNvSpPr>
          <p:nvPr>
            <p:ph type="ftr" idx="12"/>
          </p:nvPr>
        </p:nvSpPr>
        <p:spPr/>
        <p:txBody>
          <a:bodyPr/>
          <a:lstStyle/>
          <a:p>
            <a:r>
              <a:rPr lang="en-GB"/>
              <a:t>Kome Oteri(InterDigital)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758810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Kome Oteri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Kome Oteri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Kome Oteri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2017</a:t>
            </a:r>
            <a:endParaRPr lang="en-GB" dirty="0"/>
          </a:p>
        </p:txBody>
      </p:sp>
      <p:sp>
        <p:nvSpPr>
          <p:cNvPr id="6" name="Footer Placeholder 5"/>
          <p:cNvSpPr>
            <a:spLocks noGrp="1"/>
          </p:cNvSpPr>
          <p:nvPr>
            <p:ph type="ftr" idx="11"/>
          </p:nvPr>
        </p:nvSpPr>
        <p:spPr/>
        <p:txBody>
          <a:bodyPr/>
          <a:lstStyle>
            <a:lvl1pPr>
              <a:defRPr/>
            </a:lvl1pPr>
          </a:lstStyle>
          <a:p>
            <a:r>
              <a:rPr lang="en-GB" dirty="0"/>
              <a:t>Kome Oteri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Kome Oteri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2017</a:t>
            </a:r>
            <a:endParaRPr lang="en-GB" dirty="0"/>
          </a:p>
        </p:txBody>
      </p:sp>
      <p:sp>
        <p:nvSpPr>
          <p:cNvPr id="4" name="Footer Placeholder 3"/>
          <p:cNvSpPr>
            <a:spLocks noGrp="1"/>
          </p:cNvSpPr>
          <p:nvPr>
            <p:ph type="ftr" idx="11"/>
          </p:nvPr>
        </p:nvSpPr>
        <p:spPr/>
        <p:txBody>
          <a:bodyPr/>
          <a:lstStyle>
            <a:lvl1pPr>
              <a:defRPr/>
            </a:lvl1pPr>
          </a:lstStyle>
          <a:p>
            <a:r>
              <a:rPr lang="en-GB" dirty="0"/>
              <a:t>Kome Oteri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2017</a:t>
            </a:r>
            <a:endParaRPr lang="en-GB" dirty="0"/>
          </a:p>
        </p:txBody>
      </p:sp>
      <p:sp>
        <p:nvSpPr>
          <p:cNvPr id="3" name="Footer Placeholder 2"/>
          <p:cNvSpPr>
            <a:spLocks noGrp="1"/>
          </p:cNvSpPr>
          <p:nvPr>
            <p:ph type="ftr" idx="11"/>
          </p:nvPr>
        </p:nvSpPr>
        <p:spPr/>
        <p:txBody>
          <a:bodyPr/>
          <a:lstStyle>
            <a:lvl1pPr>
              <a:defRPr/>
            </a:lvl1pPr>
          </a:lstStyle>
          <a:p>
            <a:r>
              <a:rPr lang="en-GB" dirty="0"/>
              <a:t>Kome Oteri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Kome Oteri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Kome Oteri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
        <p:nvSpPr>
          <p:cNvPr id="1028" name="Rectangle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Kome Oteri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802.11-17/1096r1</a:t>
            </a:r>
          </a:p>
        </p:txBody>
      </p:sp>
      <p:sp>
        <p:nvSpPr>
          <p:cNvPr id="11" name="Rectangle 3"/>
          <p:cNvSpPr txBox="1">
            <a:spLocks noChangeArrowheads="1"/>
          </p:cNvSpPr>
          <p:nvPr userDrawn="1"/>
        </p:nvSpPr>
        <p:spPr bwMode="auto">
          <a:xfrm>
            <a:off x="3633794" y="347638"/>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Kome Oteri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6652" y="764704"/>
            <a:ext cx="8350696" cy="1066800"/>
          </a:xfrm>
          <a:ln/>
        </p:spPr>
        <p:txBody>
          <a:bodyPr/>
          <a:lstStyle/>
          <a:p>
            <a:pPr lvl="0"/>
            <a:r>
              <a:rPr lang="en-US" dirty="0"/>
              <a:t>Analog and Baseband Beam Tracking in 802.11ay</a:t>
            </a:r>
          </a:p>
        </p:txBody>
      </p:sp>
      <p:sp>
        <p:nvSpPr>
          <p:cNvPr id="3074" name="Rectangle 2"/>
          <p:cNvSpPr>
            <a:spLocks noGrp="1" noChangeArrowheads="1"/>
          </p:cNvSpPr>
          <p:nvPr>
            <p:ph type="body" idx="1"/>
          </p:nvPr>
        </p:nvSpPr>
        <p:spPr>
          <a:xfrm>
            <a:off x="685800" y="20653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2017-07-10</a:t>
            </a:r>
          </a:p>
        </p:txBody>
      </p:sp>
      <p:sp>
        <p:nvSpPr>
          <p:cNvPr id="3076" name="Rectangle 4"/>
          <p:cNvSpPr>
            <a:spLocks noChangeArrowheads="1"/>
          </p:cNvSpPr>
          <p:nvPr/>
        </p:nvSpPr>
        <p:spPr bwMode="auto">
          <a:xfrm>
            <a:off x="533400" y="24907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pic>
        <p:nvPicPr>
          <p:cNvPr id="9" name="Picture 8"/>
          <p:cNvPicPr>
            <a:picLocks noChangeAspect="1"/>
          </p:cNvPicPr>
          <p:nvPr/>
        </p:nvPicPr>
        <p:blipFill>
          <a:blip r:embed="rId3"/>
          <a:stretch>
            <a:fillRect/>
          </a:stretch>
        </p:blipFill>
        <p:spPr>
          <a:xfrm>
            <a:off x="396652" y="3299867"/>
            <a:ext cx="8136610" cy="263907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Beam Tracking Specification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9" name="TextBox 8"/>
          <p:cNvSpPr txBox="1"/>
          <p:nvPr/>
        </p:nvSpPr>
        <p:spPr>
          <a:xfrm>
            <a:off x="4026417" y="1599555"/>
            <a:ext cx="1340432" cy="461665"/>
          </a:xfrm>
          <a:prstGeom prst="rect">
            <a:avLst/>
          </a:prstGeom>
          <a:noFill/>
        </p:spPr>
        <p:txBody>
          <a:bodyPr wrap="none" rtlCol="0">
            <a:spAutoFit/>
          </a:bodyPr>
          <a:lstStyle/>
          <a:p>
            <a:r>
              <a:rPr lang="en-US" dirty="0">
                <a:solidFill>
                  <a:schemeClr val="tx1"/>
                </a:solidFill>
              </a:rPr>
              <a:t>DMG [3]</a:t>
            </a:r>
          </a:p>
        </p:txBody>
      </p:sp>
      <p:sp>
        <p:nvSpPr>
          <p:cNvPr id="11" name="TextBox 10"/>
          <p:cNvSpPr txBox="1"/>
          <p:nvPr/>
        </p:nvSpPr>
        <p:spPr>
          <a:xfrm>
            <a:off x="3932642" y="3225390"/>
            <a:ext cx="1527982" cy="461665"/>
          </a:xfrm>
          <a:prstGeom prst="rect">
            <a:avLst/>
          </a:prstGeom>
          <a:noFill/>
        </p:spPr>
        <p:txBody>
          <a:bodyPr wrap="none" rtlCol="0">
            <a:spAutoFit/>
          </a:bodyPr>
          <a:lstStyle/>
          <a:p>
            <a:r>
              <a:rPr lang="en-US" dirty="0">
                <a:solidFill>
                  <a:schemeClr val="tx1"/>
                </a:solidFill>
              </a:rPr>
              <a:t>EDMG [2]</a:t>
            </a:r>
          </a:p>
        </p:txBody>
      </p:sp>
      <p:graphicFrame>
        <p:nvGraphicFramePr>
          <p:cNvPr id="12" name="Object 11"/>
          <p:cNvGraphicFramePr>
            <a:graphicFrameLocks noChangeAspect="1"/>
          </p:cNvGraphicFramePr>
          <p:nvPr>
            <p:extLst>
              <p:ext uri="{D42A27DB-BD31-4B8C-83A1-F6EECF244321}">
                <p14:modId xmlns:p14="http://schemas.microsoft.com/office/powerpoint/2010/main" val="208671576"/>
              </p:ext>
            </p:extLst>
          </p:nvPr>
        </p:nvGraphicFramePr>
        <p:xfrm>
          <a:off x="1259632" y="2119457"/>
          <a:ext cx="6845732" cy="931940"/>
        </p:xfrm>
        <a:graphic>
          <a:graphicData uri="http://schemas.openxmlformats.org/presentationml/2006/ole">
            <mc:AlternateContent xmlns:mc="http://schemas.openxmlformats.org/markup-compatibility/2006">
              <mc:Choice xmlns:v="urn:schemas-microsoft-com:vml" Requires="v">
                <p:oleObj spid="_x0000_s1152" name="Worksheet" r:id="rId4" imgW="5667445" imgH="771525" progId="Excel.Sheet.12">
                  <p:embed/>
                </p:oleObj>
              </mc:Choice>
              <mc:Fallback>
                <p:oleObj name="Worksheet" r:id="rId4" imgW="5667445" imgH="771525" progId="Excel.Sheet.12">
                  <p:embed/>
                  <p:pic>
                    <p:nvPicPr>
                      <p:cNvPr id="0" name=""/>
                      <p:cNvPicPr/>
                      <p:nvPr/>
                    </p:nvPicPr>
                    <p:blipFill>
                      <a:blip r:embed="rId5"/>
                      <a:stretch>
                        <a:fillRect/>
                      </a:stretch>
                    </p:blipFill>
                    <p:spPr>
                      <a:xfrm>
                        <a:off x="1259632" y="2119457"/>
                        <a:ext cx="6845732" cy="931940"/>
                      </a:xfrm>
                      <a:prstGeom prst="rect">
                        <a:avLst/>
                      </a:prstGeom>
                    </p:spPr>
                  </p:pic>
                </p:oleObj>
              </mc:Fallback>
            </mc:AlternateContent>
          </a:graphicData>
        </a:graphic>
      </p:graphicFrame>
      <p:pic>
        <p:nvPicPr>
          <p:cNvPr id="3" name="Picture 2"/>
          <p:cNvPicPr>
            <a:picLocks noChangeAspect="1"/>
          </p:cNvPicPr>
          <p:nvPr/>
        </p:nvPicPr>
        <p:blipFill>
          <a:blip r:embed="rId6"/>
          <a:stretch>
            <a:fillRect/>
          </a:stretch>
        </p:blipFill>
        <p:spPr>
          <a:xfrm>
            <a:off x="662387" y="3933056"/>
            <a:ext cx="7879951" cy="2246566"/>
          </a:xfrm>
          <a:prstGeom prst="rect">
            <a:avLst/>
          </a:prstGeom>
        </p:spPr>
      </p:pic>
    </p:spTree>
    <p:extLst>
      <p:ext uri="{BB962C8B-B14F-4D97-AF65-F5344CB8AC3E}">
        <p14:creationId xmlns:p14="http://schemas.microsoft.com/office/powerpoint/2010/main" val="4202902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Beam Tracking Specification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9" name="TextBox 8"/>
          <p:cNvSpPr txBox="1"/>
          <p:nvPr/>
        </p:nvSpPr>
        <p:spPr>
          <a:xfrm>
            <a:off x="2479251" y="1691142"/>
            <a:ext cx="5131789" cy="461665"/>
          </a:xfrm>
          <a:prstGeom prst="rect">
            <a:avLst/>
          </a:prstGeom>
          <a:noFill/>
        </p:spPr>
        <p:txBody>
          <a:bodyPr wrap="none" rtlCol="0">
            <a:spAutoFit/>
          </a:bodyPr>
          <a:lstStyle/>
          <a:p>
            <a:r>
              <a:rPr lang="en-US" dirty="0">
                <a:solidFill>
                  <a:schemeClr val="tx1"/>
                </a:solidFill>
              </a:rPr>
              <a:t>EDMG with Analog/Baseband Tracking</a:t>
            </a:r>
          </a:p>
        </p:txBody>
      </p:sp>
      <p:pic>
        <p:nvPicPr>
          <p:cNvPr id="3" name="Picture 2"/>
          <p:cNvPicPr>
            <a:picLocks noChangeAspect="1"/>
          </p:cNvPicPr>
          <p:nvPr/>
        </p:nvPicPr>
        <p:blipFill>
          <a:blip r:embed="rId2"/>
          <a:stretch>
            <a:fillRect/>
          </a:stretch>
        </p:blipFill>
        <p:spPr>
          <a:xfrm>
            <a:off x="467544" y="2708920"/>
            <a:ext cx="8339203" cy="2592288"/>
          </a:xfrm>
          <a:prstGeom prst="rect">
            <a:avLst/>
          </a:prstGeom>
        </p:spPr>
      </p:pic>
    </p:spTree>
    <p:extLst>
      <p:ext uri="{BB962C8B-B14F-4D97-AF65-F5344CB8AC3E}">
        <p14:creationId xmlns:p14="http://schemas.microsoft.com/office/powerpoint/2010/main" val="1092312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976" y="606425"/>
            <a:ext cx="7770813" cy="1065213"/>
          </a:xfrm>
        </p:spPr>
        <p:txBody>
          <a:bodyPr/>
          <a:lstStyle/>
          <a:p>
            <a:r>
              <a:rPr lang="en-US" dirty="0"/>
              <a:t>Updated TRN-Packet Definition</a:t>
            </a:r>
          </a:p>
        </p:txBody>
      </p:sp>
      <p:sp>
        <p:nvSpPr>
          <p:cNvPr id="3" name="Content Placeholder 2"/>
          <p:cNvSpPr>
            <a:spLocks noGrp="1"/>
          </p:cNvSpPr>
          <p:nvPr>
            <p:ph idx="1"/>
          </p:nvPr>
        </p:nvSpPr>
        <p:spPr>
          <a:xfrm>
            <a:off x="324830" y="1412776"/>
            <a:ext cx="8568952" cy="4113213"/>
          </a:xfrm>
        </p:spPr>
        <p:txBody>
          <a:bodyPr/>
          <a:lstStyle/>
          <a:p>
            <a:r>
              <a:rPr lang="en-US" sz="2000" dirty="0"/>
              <a:t>Initiator Receive Beam Tracking : TRN-R packet</a:t>
            </a:r>
            <a:r>
              <a:rPr lang="en-US" sz="1800" dirty="0"/>
              <a:t> </a:t>
            </a:r>
          </a:p>
          <a:p>
            <a:r>
              <a:rPr lang="en-GB" sz="1900" b="0" dirty="0">
                <a:solidFill>
                  <a:srgbClr val="FF0000"/>
                </a:solidFill>
              </a:rPr>
              <a:t>If EDMG_BEAM_TRACKING_TYPE parameter in the RXVECTOR is Baseband Beam Tracking</a:t>
            </a:r>
            <a:r>
              <a:rPr lang="en-GB" sz="1900" dirty="0">
                <a:solidFill>
                  <a:srgbClr val="FF0000"/>
                </a:solidFill>
              </a:rPr>
              <a:t>, the baseband beamformers at the initiator and responder should be set to a predetermined orthogonal matrix</a:t>
            </a:r>
            <a:r>
              <a:rPr lang="en-GB" sz="1900" b="0" dirty="0">
                <a:solidFill>
                  <a:srgbClr val="FF0000"/>
                </a:solidFill>
              </a:rPr>
              <a:t>, e.g., the identity matrix, during the transmission of the appended TRN-R subfields only and the measurement at the initiator is based on the appended TRN-R packets.</a:t>
            </a:r>
          </a:p>
          <a:p>
            <a:endParaRPr lang="en-GB" sz="1800" dirty="0"/>
          </a:p>
          <a:p>
            <a:r>
              <a:rPr lang="en-US" sz="2000" dirty="0"/>
              <a:t>Initiator Transmit Beam Tracking  : TRN-T packet</a:t>
            </a:r>
          </a:p>
          <a:p>
            <a:r>
              <a:rPr lang="en-GB" sz="1900" b="0" dirty="0">
                <a:solidFill>
                  <a:srgbClr val="FF0000"/>
                </a:solidFill>
              </a:rPr>
              <a:t>If the EDMG_BEAM_TRACKING_TYPE parameter in the TXVECTOR is Baseband Beam Tracking, </a:t>
            </a:r>
            <a:r>
              <a:rPr lang="en-GB" sz="1900" dirty="0">
                <a:solidFill>
                  <a:srgbClr val="FF0000"/>
                </a:solidFill>
              </a:rPr>
              <a:t>then EDMG_TRN_LEN TRN units are appended to the data packet (each with EDMG_TRN_P TRN subfields) and are transmitted using the same AWV as the preamble and data field of the packet</a:t>
            </a:r>
            <a:r>
              <a:rPr lang="en-GB" sz="1900" b="0" dirty="0">
                <a:solidFill>
                  <a:srgbClr val="FF0000"/>
                </a:solidFill>
              </a:rPr>
              <a:t>. The baseband beamformer for the initiator and responder should be set to a predetermined orthogonal matrix, e.g., the identity matrix, during the transmission of the appended TRN-T subfields only and the measurement is based on the appended TRN-T subfields. </a:t>
            </a:r>
            <a:endParaRPr lang="en-US" sz="1900" b="0" dirty="0">
              <a:solidFill>
                <a:srgbClr val="FF0000"/>
              </a:solidFill>
            </a:endParaRP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609849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Feedback</a:t>
            </a:r>
          </a:p>
        </p:txBody>
      </p:sp>
      <p:sp>
        <p:nvSpPr>
          <p:cNvPr id="3" name="Content Placeholder 2"/>
          <p:cNvSpPr>
            <a:spLocks noGrp="1"/>
          </p:cNvSpPr>
          <p:nvPr>
            <p:ph idx="1"/>
          </p:nvPr>
        </p:nvSpPr>
        <p:spPr>
          <a:xfrm>
            <a:off x="354756" y="1875314"/>
            <a:ext cx="8432899" cy="4113213"/>
          </a:xfrm>
        </p:spPr>
        <p:txBody>
          <a:bodyPr/>
          <a:lstStyle/>
          <a:p>
            <a:r>
              <a:rPr lang="en-GB" sz="1800" b="0" dirty="0"/>
              <a:t>The feedback type shall be the same as the feedback type in the last BRP frame that was transmitted from the initiator to the responder with TX-TRN-REQ equal to 1.</a:t>
            </a:r>
          </a:p>
          <a:p>
            <a:r>
              <a:rPr lang="en-GB" sz="1800" b="0" dirty="0"/>
              <a:t>If the responder has never received a BRP frame from the initiator with TX-TRN-REQ equal to 1, and </a:t>
            </a:r>
            <a:endParaRPr lang="en-US" sz="1800" b="0" dirty="0"/>
          </a:p>
          <a:p>
            <a:pPr lvl="0"/>
            <a:r>
              <a:rPr lang="en-GB" sz="1800" b="0" dirty="0"/>
              <a:t>- </a:t>
            </a:r>
            <a:r>
              <a:rPr lang="en-GB" sz="1800" b="0" dirty="0">
                <a:solidFill>
                  <a:srgbClr val="FF0000"/>
                </a:solidFill>
              </a:rPr>
              <a:t>If BEAM_TRACKING_REQUEST parameter in the RXVECTOR is Beam Tracking Requested, or if EDMG_BEAM_TRACKING_REQUEST parameter in the RXVECTOR is Beam Tracking Requested and EDMG_BEAM_TRACKING_TYPE is Analog Beam Tracking</a:t>
            </a:r>
            <a:r>
              <a:rPr lang="en-GB" sz="1800" b="0" dirty="0"/>
              <a:t>, the responder shall respond with all subfields of the FBCK-TYPE field equal to 0 and set the BS-FBCK field to the index of the TRN-T subfield that was received with the best quality. </a:t>
            </a:r>
            <a:endParaRPr lang="en-US" sz="1800" b="0" dirty="0"/>
          </a:p>
          <a:p>
            <a:pPr lvl="0"/>
            <a:r>
              <a:rPr lang="en-GB" sz="1800" b="0" dirty="0"/>
              <a:t>- </a:t>
            </a:r>
            <a:r>
              <a:rPr lang="en-GB" sz="1800" b="0" dirty="0">
                <a:solidFill>
                  <a:srgbClr val="FF0000"/>
                </a:solidFill>
              </a:rPr>
              <a:t>If EDMG_BEAM_TRACKING_REQUEST parameter in the RXVECTOR is Beam Tracking Requested and EDMG_BEAM_TRACKING_TYPE is Baseband Beam Tracking, the initiator shall include a FBCK-REQ in a DMG Beam Refinement element as in 9.4.2.130 and request for the feedback needed. The responder shall respond with the requested feedback.</a:t>
            </a:r>
            <a:endParaRPr lang="en-US" sz="1800" b="0" dirty="0">
              <a:solidFill>
                <a:srgbClr val="FF0000"/>
              </a:solidFill>
            </a:endParaRPr>
          </a:p>
          <a:p>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98677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Use Cases</a:t>
            </a:r>
          </a:p>
        </p:txBody>
      </p:sp>
      <p:sp>
        <p:nvSpPr>
          <p:cNvPr id="3" name="Content Placeholder 2"/>
          <p:cNvSpPr>
            <a:spLocks noGrp="1"/>
          </p:cNvSpPr>
          <p:nvPr>
            <p:ph idx="1"/>
          </p:nvPr>
        </p:nvSpPr>
        <p:spPr>
          <a:xfrm>
            <a:off x="685800" y="1484784"/>
            <a:ext cx="7770813" cy="4113213"/>
          </a:xfrm>
        </p:spPr>
        <p:txBody>
          <a:bodyPr/>
          <a:lstStyle/>
          <a:p>
            <a:r>
              <a:rPr lang="en-US" sz="1800" b="0" dirty="0">
                <a:solidFill>
                  <a:schemeClr val="tx1"/>
                </a:solidFill>
              </a:rPr>
              <a:t>A beam tracking initiator may transmit to the beam tracking responder a PPDU requesting transmit beam tracking if at least one of the following conditions is met:</a:t>
            </a:r>
          </a:p>
          <a:p>
            <a:r>
              <a:rPr lang="en-US" sz="1800" b="0" dirty="0">
                <a:solidFill>
                  <a:schemeClr val="tx1"/>
                </a:solidFill>
              </a:rPr>
              <a:t>— The time duration since the last PPDU it transmitted to the beam tracking responder that requested transmit beam tracking is greater than dot11BeamTrackingTimeLimit plus BRPIFS.</a:t>
            </a:r>
          </a:p>
          <a:p>
            <a:r>
              <a:rPr lang="en-US" sz="1800" b="0" dirty="0">
                <a:solidFill>
                  <a:schemeClr val="tx1"/>
                </a:solidFill>
              </a:rPr>
              <a:t>— A BRP frame with the channel measurement feedback from the beam tracking responder has been received.</a:t>
            </a:r>
          </a:p>
          <a:p>
            <a:r>
              <a:rPr lang="en-GB" sz="1800" b="0" dirty="0">
                <a:solidFill>
                  <a:srgbClr val="FF0000"/>
                </a:solidFill>
              </a:rPr>
              <a:t>In addition, a beam tracking initiator or beam tracking responder may request baseband beam tracking if at least one of the following conditions is met:</a:t>
            </a:r>
            <a:endParaRPr lang="en-US" sz="1800" b="0" dirty="0">
              <a:solidFill>
                <a:srgbClr val="FF0000"/>
              </a:solidFill>
            </a:endParaRPr>
          </a:p>
          <a:p>
            <a:pPr lvl="0"/>
            <a:r>
              <a:rPr lang="en-GB" sz="1800" b="0" dirty="0">
                <a:solidFill>
                  <a:srgbClr val="FF0000"/>
                </a:solidFill>
              </a:rPr>
              <a:t>The performance of the system is degraded in a hybrid beamforming transmission and the requestor would like to re-estimate the baseband beams as part of the link adaptation procedure</a:t>
            </a:r>
            <a:endParaRPr lang="en-US" sz="1800" b="0" dirty="0">
              <a:solidFill>
                <a:srgbClr val="FF0000"/>
              </a:solidFill>
            </a:endParaRPr>
          </a:p>
          <a:p>
            <a:pPr lvl="0"/>
            <a:r>
              <a:rPr lang="en-GB" sz="1800" b="0" dirty="0">
                <a:solidFill>
                  <a:srgbClr val="FF0000"/>
                </a:solidFill>
              </a:rPr>
              <a:t>The requestor did not request for detailed baseband beam information as part of the MIMO setup procedure. In this case, the analog beams have been identified but the information to design the baseband beams is still needed. </a:t>
            </a:r>
            <a:endParaRPr lang="en-US" sz="1800" b="0" dirty="0">
              <a:solidFill>
                <a:srgbClr val="FF0000"/>
              </a:solidFill>
            </a:endParaRP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507488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160970" y="1830388"/>
            <a:ext cx="8820472" cy="4113213"/>
          </a:xfrm>
        </p:spPr>
        <p:txBody>
          <a:bodyPr/>
          <a:lstStyle/>
          <a:p>
            <a:pPr algn="just">
              <a:buFont typeface="Arial" panose="020B0604020202020204" pitchFamily="34" charset="0"/>
              <a:buChar char="•"/>
            </a:pPr>
            <a:r>
              <a:rPr lang="en-US" b="0" dirty="0"/>
              <a:t>Beam Tracking in 802.11ay has been discussed. </a:t>
            </a:r>
          </a:p>
          <a:p>
            <a:pPr lvl="1" algn="just">
              <a:buFont typeface="Arial" panose="020B0604020202020204" pitchFamily="34" charset="0"/>
              <a:buChar char="•"/>
            </a:pPr>
            <a:r>
              <a:rPr lang="en-US" b="0" dirty="0"/>
              <a:t>The beam tracking for hybrid beamforming in 802.11ay may be :</a:t>
            </a:r>
          </a:p>
          <a:p>
            <a:pPr lvl="2" algn="just">
              <a:buFont typeface="Arial" panose="020B0604020202020204" pitchFamily="34" charset="0"/>
              <a:buChar char="•"/>
            </a:pPr>
            <a:r>
              <a:rPr lang="en-US" dirty="0">
                <a:solidFill>
                  <a:schemeClr val="tx1"/>
                </a:solidFill>
              </a:rPr>
              <a:t>Analog Beam tracking</a:t>
            </a:r>
          </a:p>
          <a:p>
            <a:pPr lvl="2" algn="just">
              <a:buFont typeface="Arial" panose="020B0604020202020204" pitchFamily="34" charset="0"/>
              <a:buChar char="•"/>
            </a:pPr>
            <a:r>
              <a:rPr lang="en-US" dirty="0">
                <a:solidFill>
                  <a:schemeClr val="tx1"/>
                </a:solidFill>
              </a:rPr>
              <a:t>Baseband Beam tracking</a:t>
            </a:r>
          </a:p>
          <a:p>
            <a:pPr algn="just">
              <a:buFont typeface="Arial" panose="020B0604020202020204" pitchFamily="34" charset="0"/>
              <a:buChar char="•"/>
            </a:pPr>
            <a:r>
              <a:rPr lang="en-US" b="0" dirty="0">
                <a:solidFill>
                  <a:schemeClr val="tx1"/>
                </a:solidFill>
              </a:rPr>
              <a:t> Signaling and Procedures  for both Analog and Baseband Beam tracking in 802.11ay are proposed</a:t>
            </a:r>
            <a:r>
              <a:rPr lang="en-US" b="0" dirty="0"/>
              <a:t>. </a:t>
            </a:r>
          </a:p>
          <a:p>
            <a:pPr algn="just">
              <a:buFont typeface="Arial" panose="020B0604020202020204" pitchFamily="34" charset="0"/>
              <a:buChar char="•"/>
            </a:pPr>
            <a:endParaRPr lang="en-US" dirty="0">
              <a:solidFill>
                <a:schemeClr val="tx1"/>
              </a:solidFill>
            </a:endParaRPr>
          </a:p>
          <a:p>
            <a:pPr lvl="1" algn="just">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064453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r>
              <a:rPr lang="en-US" sz="2000" b="0" dirty="0"/>
              <a:t>[1] K. Oteri et. al., “Further Discussion on Beam Tracking for 802.11ay” IEEE doc. 11-17/0426r2, March 2017</a:t>
            </a:r>
          </a:p>
          <a:p>
            <a:pPr marL="0" indent="0"/>
            <a:r>
              <a:rPr lang="en-US" sz="2000" b="0" dirty="0"/>
              <a:t>[2] IEEE P802.11ay™/D0.3, January 2017</a:t>
            </a:r>
          </a:p>
          <a:p>
            <a:pPr marL="0" indent="0"/>
            <a:r>
              <a:rPr lang="en-US" sz="2000" b="0" dirty="0"/>
              <a:t>[3] IEEE Std 802.11-2016, December 2016</a:t>
            </a:r>
          </a:p>
          <a:p>
            <a:pPr marL="0" indent="0"/>
            <a:r>
              <a:rPr lang="en-US" sz="2000" b="0" dirty="0"/>
              <a:t>[4] K. Oteri et. al., “Protocols for Hybrid Beamforming in  802.11ay”, IEEE doc. 11-17/0429r3, January 2017</a:t>
            </a:r>
          </a:p>
          <a:p>
            <a:pPr marL="0" indent="0"/>
            <a:r>
              <a:rPr lang="en-US" sz="2000" b="0" dirty="0"/>
              <a:t>[5] A. Maltsev, et al, “Channel models for IEEE 802 11ay”, IEEE doc. 11-15/1150r8 </a:t>
            </a:r>
          </a:p>
          <a:p>
            <a:pPr marL="0" indent="0"/>
            <a:r>
              <a:rPr lang="en-US" sz="2000" b="0" dirty="0"/>
              <a:t>[6] K. Oteri et. al., “Draft Text for Analog and baseband Beam Tracking in 802.11ay” IEEE doc. 11-17/1097r0, July 2017</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171509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a:t>
            </a:r>
          </a:p>
        </p:txBody>
      </p:sp>
      <p:sp>
        <p:nvSpPr>
          <p:cNvPr id="3" name="Content Placeholder 2"/>
          <p:cNvSpPr>
            <a:spLocks noGrp="1"/>
          </p:cNvSpPr>
          <p:nvPr>
            <p:ph idx="1"/>
          </p:nvPr>
        </p:nvSpPr>
        <p:spPr/>
        <p:txBody>
          <a:bodyPr/>
          <a:lstStyle/>
          <a:p>
            <a:pPr algn="just"/>
            <a:r>
              <a:rPr lang="en-US" dirty="0"/>
              <a:t>Do you agree:</a:t>
            </a:r>
          </a:p>
          <a:p>
            <a:pPr marL="800100" lvl="1" indent="-342900" algn="just">
              <a:buFont typeface="Arial" panose="020B0604020202020204" pitchFamily="34" charset="0"/>
              <a:buChar char="•"/>
            </a:pPr>
            <a:r>
              <a:rPr lang="en-US" dirty="0"/>
              <a:t>to the changes in the specification draft as described in IEEE 802.11-17/1097r0 to define Beam Tracking and its associated signaling and procedures?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059717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Appendix</a:t>
            </a:r>
            <a:br>
              <a:rPr lang="en-US" dirty="0"/>
            </a:b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Date Placeholder 5"/>
          <p:cNvSpPr>
            <a:spLocks noGrp="1"/>
          </p:cNvSpPr>
          <p:nvPr>
            <p:ph type="dt" idx="4294967295"/>
          </p:nvPr>
        </p:nvSpPr>
        <p:spPr>
          <a:xfrm>
            <a:off x="696912" y="333375"/>
            <a:ext cx="1874823" cy="273050"/>
          </a:xfrm>
          <a:prstGeom prst="rect">
            <a:avLst/>
          </a:prstGeom>
        </p:spPr>
        <p:txBody>
          <a:bodyPr/>
          <a:lstStyle/>
          <a:p>
            <a:r>
              <a:rPr lang="en-US" sz="1600" b="1" dirty="0">
                <a:solidFill>
                  <a:schemeClr val="tx1"/>
                </a:solidFill>
              </a:rPr>
              <a:t>July 2017</a:t>
            </a:r>
            <a:endParaRPr lang="en-GB" sz="1600" b="1" dirty="0">
              <a:solidFill>
                <a:schemeClr val="tx1"/>
              </a:solidFill>
            </a:endParaRPr>
          </a:p>
        </p:txBody>
      </p:sp>
      <p:sp>
        <p:nvSpPr>
          <p:cNvPr id="6" name="Footer Placeholder 4"/>
          <p:cNvSpPr>
            <a:spLocks noGrp="1"/>
          </p:cNvSpPr>
          <p:nvPr>
            <p:ph type="ftr" idx="4294967295"/>
          </p:nvPr>
        </p:nvSpPr>
        <p:spPr>
          <a:xfrm>
            <a:off x="5500694" y="6475413"/>
            <a:ext cx="3041644" cy="180975"/>
          </a:xfrm>
          <a:prstGeom prst="rect">
            <a:avLst/>
          </a:prstGeom>
        </p:spPr>
        <p:txBody>
          <a:bodyPr/>
          <a:lstStyle/>
          <a:p>
            <a:pPr algn="r"/>
            <a:r>
              <a:rPr lang="en-GB" sz="1400" dirty="0">
                <a:solidFill>
                  <a:schemeClr val="tx1"/>
                </a:solidFill>
              </a:rPr>
              <a:t>Kome Oteri (InterDigital)</a:t>
            </a:r>
          </a:p>
        </p:txBody>
      </p:sp>
      <p:sp>
        <p:nvSpPr>
          <p:cNvPr id="2" name="TextBox 1"/>
          <p:cNvSpPr txBox="1"/>
          <p:nvPr/>
        </p:nvSpPr>
        <p:spPr>
          <a:xfrm>
            <a:off x="725619" y="5157192"/>
            <a:ext cx="8094853" cy="830997"/>
          </a:xfrm>
          <a:prstGeom prst="rect">
            <a:avLst/>
          </a:prstGeom>
          <a:noFill/>
        </p:spPr>
        <p:txBody>
          <a:bodyPr wrap="square" rtlCol="0">
            <a:spAutoFit/>
          </a:bodyPr>
          <a:lstStyle/>
          <a:p>
            <a:r>
              <a:rPr lang="en-US" dirty="0">
                <a:solidFill>
                  <a:schemeClr val="tx1"/>
                </a:solidFill>
              </a:rPr>
              <a:t>Signaling and Packet Exchange for Beam Tracking in 802.11ad and 802.11ay</a:t>
            </a:r>
          </a:p>
        </p:txBody>
      </p:sp>
    </p:spTree>
    <p:extLst>
      <p:ext uri="{BB962C8B-B14F-4D97-AF65-F5344CB8AC3E}">
        <p14:creationId xmlns:p14="http://schemas.microsoft.com/office/powerpoint/2010/main" val="83490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106" y="523083"/>
            <a:ext cx="7770813" cy="1065213"/>
          </a:xfrm>
        </p:spPr>
        <p:txBody>
          <a:bodyPr/>
          <a:lstStyle/>
          <a:p>
            <a:r>
              <a:rPr lang="en-US" dirty="0"/>
              <a:t>Initiator Receive Beam Tracking (DMG)</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19</a:t>
            </a:fld>
            <a:endParaRPr lang="en-GB" dirty="0"/>
          </a:p>
        </p:txBody>
      </p:sp>
      <p:pic>
        <p:nvPicPr>
          <p:cNvPr id="9" name="Picture 8"/>
          <p:cNvPicPr>
            <a:picLocks noChangeAspect="1"/>
          </p:cNvPicPr>
          <p:nvPr/>
        </p:nvPicPr>
        <p:blipFill>
          <a:blip r:embed="rId2"/>
          <a:stretch>
            <a:fillRect/>
          </a:stretch>
        </p:blipFill>
        <p:spPr>
          <a:xfrm>
            <a:off x="34482" y="5892546"/>
            <a:ext cx="2051720" cy="582867"/>
          </a:xfrm>
          <a:prstGeom prst="rect">
            <a:avLst/>
          </a:prstGeom>
          <a:ln>
            <a:solidFill>
              <a:schemeClr val="tx1"/>
            </a:solidFill>
          </a:ln>
        </p:spPr>
      </p:pic>
      <p:pic>
        <p:nvPicPr>
          <p:cNvPr id="6" name="Picture 5"/>
          <p:cNvPicPr>
            <a:picLocks noChangeAspect="1"/>
          </p:cNvPicPr>
          <p:nvPr/>
        </p:nvPicPr>
        <p:blipFill>
          <a:blip r:embed="rId3"/>
          <a:stretch>
            <a:fillRect/>
          </a:stretch>
        </p:blipFill>
        <p:spPr>
          <a:xfrm>
            <a:off x="1986432" y="1330022"/>
            <a:ext cx="6466487" cy="5176317"/>
          </a:xfrm>
          <a:prstGeom prst="rect">
            <a:avLst/>
          </a:prstGeom>
        </p:spPr>
      </p:pic>
    </p:spTree>
    <p:extLst>
      <p:ext uri="{BB962C8B-B14F-4D97-AF65-F5344CB8AC3E}">
        <p14:creationId xmlns:p14="http://schemas.microsoft.com/office/powerpoint/2010/main" val="282848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578743"/>
            <a:ext cx="7770813" cy="546001"/>
          </a:xfrm>
        </p:spPr>
        <p:txBody>
          <a:bodyPr/>
          <a:lstStyle/>
          <a:p>
            <a:r>
              <a:rPr lang="en-US" dirty="0"/>
              <a:t>Introduction</a:t>
            </a:r>
          </a:p>
        </p:txBody>
      </p:sp>
      <p:sp>
        <p:nvSpPr>
          <p:cNvPr id="3" name="Content Placeholder 2"/>
          <p:cNvSpPr>
            <a:spLocks noGrp="1"/>
          </p:cNvSpPr>
          <p:nvPr>
            <p:ph idx="1"/>
          </p:nvPr>
        </p:nvSpPr>
        <p:spPr>
          <a:xfrm>
            <a:off x="234566" y="1124744"/>
            <a:ext cx="8749480" cy="5062637"/>
          </a:xfrm>
        </p:spPr>
        <p:txBody>
          <a:bodyPr/>
          <a:lstStyle/>
          <a:p>
            <a:pPr algn="just">
              <a:buFont typeface="Arial" panose="020B0604020202020204" pitchFamily="34" charset="0"/>
              <a:buChar char="•"/>
            </a:pPr>
            <a:r>
              <a:rPr lang="en-US" sz="2000" b="0" dirty="0"/>
              <a:t>In [1], an agreement was made to enable mechanisms that support tracking of the baseband channel  for SU-MIMO and MU-MIMO  hybrid beamforming in 802.11ay</a:t>
            </a:r>
          </a:p>
          <a:p>
            <a:pPr lvl="1" algn="just">
              <a:buFont typeface="Arial" panose="020B0604020202020204" pitchFamily="34" charset="0"/>
              <a:buChar char="•"/>
            </a:pPr>
            <a:r>
              <a:rPr lang="en-US" dirty="0"/>
              <a:t>Motion #195: </a:t>
            </a:r>
          </a:p>
          <a:p>
            <a:pPr lvl="2" algn="just">
              <a:buFont typeface="Arial" panose="020B0604020202020204" pitchFamily="34" charset="0"/>
              <a:buChar char="•"/>
            </a:pPr>
            <a:r>
              <a:rPr lang="en-US" dirty="0"/>
              <a:t>Do you agree to include mechanisms that support tracking of the baseband channel  for SU-MIMO and MU-MIMO  hybrid beamforming in 802.11ay ?</a:t>
            </a:r>
          </a:p>
          <a:p>
            <a:pPr lvl="2" algn="just">
              <a:buFont typeface="Arial" panose="020B0604020202020204" pitchFamily="34" charset="0"/>
              <a:buChar char="•"/>
            </a:pPr>
            <a:r>
              <a:rPr lang="en-US" dirty="0"/>
              <a:t>Yes/No/Abstain:  9/3/11</a:t>
            </a:r>
            <a:endParaRPr lang="en-US" sz="2400" dirty="0"/>
          </a:p>
          <a:p>
            <a:pPr algn="just">
              <a:buFont typeface="Arial" panose="020B0604020202020204" pitchFamily="34" charset="0"/>
              <a:buChar char="•"/>
            </a:pPr>
            <a:r>
              <a:rPr lang="en-US" sz="2000" b="0" dirty="0"/>
              <a:t>In this contribution, we define the protocol and signaling needed to enable both analog and baseband beam tracking for 802.11ay. This includes:</a:t>
            </a:r>
          </a:p>
          <a:p>
            <a:pPr lvl="1" algn="just">
              <a:buFont typeface="Arial" panose="020B0604020202020204" pitchFamily="34" charset="0"/>
              <a:buChar char="•"/>
            </a:pPr>
            <a:r>
              <a:rPr lang="en-US" dirty="0"/>
              <a:t>The different types of beam tracking: </a:t>
            </a:r>
          </a:p>
          <a:p>
            <a:pPr lvl="2" algn="just">
              <a:buFont typeface="Arial" panose="020B0604020202020204" pitchFamily="34" charset="0"/>
              <a:buChar char="•"/>
            </a:pPr>
            <a:r>
              <a:rPr lang="en-US" dirty="0"/>
              <a:t>DMG, EDMG: Analog (EDMG:A), EDMG: baseband (EDMG:B)</a:t>
            </a:r>
          </a:p>
          <a:p>
            <a:pPr lvl="1" algn="just">
              <a:buFont typeface="Arial" panose="020B0604020202020204" pitchFamily="34" charset="0"/>
              <a:buChar char="•"/>
            </a:pPr>
            <a:r>
              <a:rPr lang="en-US" dirty="0"/>
              <a:t>The training signals</a:t>
            </a:r>
          </a:p>
          <a:p>
            <a:pPr lvl="1" algn="just">
              <a:buFont typeface="Arial" panose="020B0604020202020204" pitchFamily="34" charset="0"/>
              <a:buChar char="•"/>
            </a:pPr>
            <a:r>
              <a:rPr lang="en-US" dirty="0"/>
              <a:t>The feedback</a:t>
            </a:r>
          </a:p>
          <a:p>
            <a:pPr lvl="1" algn="just">
              <a:buFont typeface="Arial" panose="020B0604020202020204" pitchFamily="34" charset="0"/>
              <a:buChar char="•"/>
            </a:pPr>
            <a:r>
              <a:rPr lang="en-US" dirty="0"/>
              <a:t>The use cases</a:t>
            </a:r>
          </a:p>
          <a:p>
            <a:pPr algn="just">
              <a:buFont typeface="Arial" panose="020B0604020202020204" pitchFamily="34" charset="0"/>
              <a:buChar char="•"/>
            </a:pPr>
            <a:r>
              <a:rPr lang="en-US" sz="2000" b="0" dirty="0"/>
              <a:t>We also show associated spec text to enable the elements mentioned above</a:t>
            </a:r>
          </a:p>
          <a:p>
            <a:pPr marL="0" indent="0" algn="just"/>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1065213"/>
          </a:xfrm>
        </p:spPr>
        <p:txBody>
          <a:bodyPr/>
          <a:lstStyle/>
          <a:p>
            <a:r>
              <a:rPr lang="en-US" dirty="0"/>
              <a:t>Initiator Receive Beam Tracking (EDMG:A)</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20</a:t>
            </a:fld>
            <a:endParaRPr lang="en-GB" dirty="0"/>
          </a:p>
        </p:txBody>
      </p:sp>
      <p:pic>
        <p:nvPicPr>
          <p:cNvPr id="9" name="Picture 8"/>
          <p:cNvPicPr>
            <a:picLocks noChangeAspect="1"/>
          </p:cNvPicPr>
          <p:nvPr/>
        </p:nvPicPr>
        <p:blipFill>
          <a:blip r:embed="rId2"/>
          <a:stretch>
            <a:fillRect/>
          </a:stretch>
        </p:blipFill>
        <p:spPr>
          <a:xfrm>
            <a:off x="35496" y="5877272"/>
            <a:ext cx="2124744" cy="603612"/>
          </a:xfrm>
          <a:prstGeom prst="rect">
            <a:avLst/>
          </a:prstGeom>
          <a:ln>
            <a:solidFill>
              <a:schemeClr val="tx1"/>
            </a:solidFill>
          </a:ln>
        </p:spPr>
      </p:pic>
      <p:pic>
        <p:nvPicPr>
          <p:cNvPr id="8" name="Picture 7"/>
          <p:cNvPicPr>
            <a:picLocks noChangeAspect="1"/>
          </p:cNvPicPr>
          <p:nvPr/>
        </p:nvPicPr>
        <p:blipFill>
          <a:blip r:embed="rId3"/>
          <a:stretch>
            <a:fillRect/>
          </a:stretch>
        </p:blipFill>
        <p:spPr>
          <a:xfrm>
            <a:off x="1427113" y="1484784"/>
            <a:ext cx="7601141" cy="4990629"/>
          </a:xfrm>
          <a:prstGeom prst="rect">
            <a:avLst/>
          </a:prstGeom>
        </p:spPr>
      </p:pic>
    </p:spTree>
    <p:extLst>
      <p:ext uri="{BB962C8B-B14F-4D97-AF65-F5344CB8AC3E}">
        <p14:creationId xmlns:p14="http://schemas.microsoft.com/office/powerpoint/2010/main" val="369246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834" y="493429"/>
            <a:ext cx="8496944" cy="1065213"/>
          </a:xfrm>
        </p:spPr>
        <p:txBody>
          <a:bodyPr/>
          <a:lstStyle/>
          <a:p>
            <a:r>
              <a:rPr lang="en-US" dirty="0"/>
              <a:t>Initiator Receive Beam Tracking (EDMG:B)</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21</a:t>
            </a:fld>
            <a:endParaRPr lang="en-GB" dirty="0"/>
          </a:p>
        </p:txBody>
      </p:sp>
      <p:pic>
        <p:nvPicPr>
          <p:cNvPr id="8" name="Picture 7"/>
          <p:cNvPicPr>
            <a:picLocks noChangeAspect="1"/>
          </p:cNvPicPr>
          <p:nvPr/>
        </p:nvPicPr>
        <p:blipFill>
          <a:blip r:embed="rId2"/>
          <a:stretch>
            <a:fillRect/>
          </a:stretch>
        </p:blipFill>
        <p:spPr>
          <a:xfrm>
            <a:off x="5070" y="5877272"/>
            <a:ext cx="2650953" cy="575866"/>
          </a:xfrm>
          <a:prstGeom prst="rect">
            <a:avLst/>
          </a:prstGeom>
          <a:ln>
            <a:solidFill>
              <a:schemeClr val="tx1"/>
            </a:solidFill>
          </a:ln>
        </p:spPr>
      </p:pic>
      <p:pic>
        <p:nvPicPr>
          <p:cNvPr id="7" name="Picture 6"/>
          <p:cNvPicPr>
            <a:picLocks noChangeAspect="1"/>
          </p:cNvPicPr>
          <p:nvPr/>
        </p:nvPicPr>
        <p:blipFill>
          <a:blip r:embed="rId3"/>
          <a:stretch>
            <a:fillRect/>
          </a:stretch>
        </p:blipFill>
        <p:spPr>
          <a:xfrm>
            <a:off x="1399538" y="1484784"/>
            <a:ext cx="7587276" cy="4970448"/>
          </a:xfrm>
          <a:prstGeom prst="rect">
            <a:avLst/>
          </a:prstGeom>
        </p:spPr>
      </p:pic>
    </p:spTree>
    <p:extLst>
      <p:ext uri="{BB962C8B-B14F-4D97-AF65-F5344CB8AC3E}">
        <p14:creationId xmlns:p14="http://schemas.microsoft.com/office/powerpoint/2010/main" val="3872713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106" y="523083"/>
            <a:ext cx="7770813" cy="1065213"/>
          </a:xfrm>
        </p:spPr>
        <p:txBody>
          <a:bodyPr/>
          <a:lstStyle/>
          <a:p>
            <a:r>
              <a:rPr lang="en-US" dirty="0"/>
              <a:t>Initiator Transmit Beam Tracking (DMG)</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22</a:t>
            </a:fld>
            <a:endParaRPr lang="en-GB" dirty="0"/>
          </a:p>
        </p:txBody>
      </p:sp>
      <p:pic>
        <p:nvPicPr>
          <p:cNvPr id="6" name="Picture 5"/>
          <p:cNvPicPr>
            <a:picLocks noChangeAspect="1"/>
          </p:cNvPicPr>
          <p:nvPr/>
        </p:nvPicPr>
        <p:blipFill>
          <a:blip r:embed="rId2"/>
          <a:stretch>
            <a:fillRect/>
          </a:stretch>
        </p:blipFill>
        <p:spPr>
          <a:xfrm>
            <a:off x="1" y="5644807"/>
            <a:ext cx="2843808" cy="807888"/>
          </a:xfrm>
          <a:prstGeom prst="rect">
            <a:avLst/>
          </a:prstGeom>
          <a:ln>
            <a:solidFill>
              <a:schemeClr val="tx1"/>
            </a:solidFill>
          </a:ln>
        </p:spPr>
      </p:pic>
      <p:pic>
        <p:nvPicPr>
          <p:cNvPr id="7" name="Picture 6"/>
          <p:cNvPicPr>
            <a:picLocks noChangeAspect="1"/>
          </p:cNvPicPr>
          <p:nvPr/>
        </p:nvPicPr>
        <p:blipFill>
          <a:blip r:embed="rId3"/>
          <a:stretch>
            <a:fillRect/>
          </a:stretch>
        </p:blipFill>
        <p:spPr>
          <a:xfrm>
            <a:off x="2124752" y="1196752"/>
            <a:ext cx="7019248" cy="5255943"/>
          </a:xfrm>
          <a:prstGeom prst="rect">
            <a:avLst/>
          </a:prstGeom>
        </p:spPr>
      </p:pic>
    </p:spTree>
    <p:extLst>
      <p:ext uri="{BB962C8B-B14F-4D97-AF65-F5344CB8AC3E}">
        <p14:creationId xmlns:p14="http://schemas.microsoft.com/office/powerpoint/2010/main" val="235078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0271"/>
            <a:ext cx="8926760" cy="1065213"/>
          </a:xfrm>
        </p:spPr>
        <p:txBody>
          <a:bodyPr/>
          <a:lstStyle/>
          <a:p>
            <a:r>
              <a:rPr lang="en-US" dirty="0"/>
              <a:t>Initiator Transmit Beam Tracking (EDMG:A)</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23</a:t>
            </a:fld>
            <a:endParaRPr lang="en-GB" dirty="0"/>
          </a:p>
        </p:txBody>
      </p:sp>
      <p:pic>
        <p:nvPicPr>
          <p:cNvPr id="10" name="Picture 9"/>
          <p:cNvPicPr>
            <a:picLocks noChangeAspect="1"/>
          </p:cNvPicPr>
          <p:nvPr/>
        </p:nvPicPr>
        <p:blipFill>
          <a:blip r:embed="rId2"/>
          <a:stretch>
            <a:fillRect/>
          </a:stretch>
        </p:blipFill>
        <p:spPr>
          <a:xfrm>
            <a:off x="16933" y="5852582"/>
            <a:ext cx="2192396" cy="622831"/>
          </a:xfrm>
          <a:prstGeom prst="rect">
            <a:avLst/>
          </a:prstGeom>
          <a:ln>
            <a:solidFill>
              <a:schemeClr val="tx1"/>
            </a:solidFill>
          </a:ln>
        </p:spPr>
      </p:pic>
      <p:pic>
        <p:nvPicPr>
          <p:cNvPr id="6" name="Picture 5"/>
          <p:cNvPicPr>
            <a:picLocks noChangeAspect="1"/>
          </p:cNvPicPr>
          <p:nvPr/>
        </p:nvPicPr>
        <p:blipFill>
          <a:blip r:embed="rId3"/>
          <a:stretch>
            <a:fillRect/>
          </a:stretch>
        </p:blipFill>
        <p:spPr>
          <a:xfrm>
            <a:off x="1513865" y="1124744"/>
            <a:ext cx="7068617" cy="5240141"/>
          </a:xfrm>
          <a:prstGeom prst="rect">
            <a:avLst/>
          </a:prstGeom>
        </p:spPr>
      </p:pic>
    </p:spTree>
    <p:extLst>
      <p:ext uri="{BB962C8B-B14F-4D97-AF65-F5344CB8AC3E}">
        <p14:creationId xmlns:p14="http://schemas.microsoft.com/office/powerpoint/2010/main" val="3623511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1065213"/>
          </a:xfrm>
        </p:spPr>
        <p:txBody>
          <a:bodyPr/>
          <a:lstStyle/>
          <a:p>
            <a:r>
              <a:rPr lang="en-US" dirty="0"/>
              <a:t>Initiator Transmit Beam Tracking (EDMG:B)</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24</a:t>
            </a:fld>
            <a:endParaRPr lang="en-GB" dirty="0"/>
          </a:p>
        </p:txBody>
      </p:sp>
      <p:pic>
        <p:nvPicPr>
          <p:cNvPr id="6" name="Picture 5"/>
          <p:cNvPicPr>
            <a:picLocks noChangeAspect="1"/>
          </p:cNvPicPr>
          <p:nvPr/>
        </p:nvPicPr>
        <p:blipFill>
          <a:blip r:embed="rId2"/>
          <a:stretch>
            <a:fillRect/>
          </a:stretch>
        </p:blipFill>
        <p:spPr>
          <a:xfrm>
            <a:off x="7504" y="5973954"/>
            <a:ext cx="2454179" cy="515861"/>
          </a:xfrm>
          <a:prstGeom prst="rect">
            <a:avLst/>
          </a:prstGeom>
          <a:ln>
            <a:solidFill>
              <a:schemeClr val="tx1"/>
            </a:solidFill>
          </a:ln>
        </p:spPr>
      </p:pic>
      <p:pic>
        <p:nvPicPr>
          <p:cNvPr id="9" name="Picture 8"/>
          <p:cNvPicPr>
            <a:picLocks noChangeAspect="1"/>
          </p:cNvPicPr>
          <p:nvPr/>
        </p:nvPicPr>
        <p:blipFill>
          <a:blip r:embed="rId3"/>
          <a:stretch>
            <a:fillRect/>
          </a:stretch>
        </p:blipFill>
        <p:spPr>
          <a:xfrm>
            <a:off x="2051720" y="1412776"/>
            <a:ext cx="6855250" cy="4640957"/>
          </a:xfrm>
          <a:prstGeom prst="rect">
            <a:avLst/>
          </a:prstGeom>
        </p:spPr>
      </p:pic>
    </p:spTree>
    <p:extLst>
      <p:ext uri="{BB962C8B-B14F-4D97-AF65-F5344CB8AC3E}">
        <p14:creationId xmlns:p14="http://schemas.microsoft.com/office/powerpoint/2010/main" val="36048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Beam Tracking</a:t>
            </a:r>
          </a:p>
        </p:txBody>
      </p:sp>
      <p:sp>
        <p:nvSpPr>
          <p:cNvPr id="3" name="Content Placeholder 2"/>
          <p:cNvSpPr>
            <a:spLocks noGrp="1"/>
          </p:cNvSpPr>
          <p:nvPr>
            <p:ph idx="1"/>
          </p:nvPr>
        </p:nvSpPr>
        <p:spPr>
          <a:xfrm>
            <a:off x="395536" y="1751013"/>
            <a:ext cx="8496944" cy="4113213"/>
          </a:xfrm>
        </p:spPr>
        <p:txBody>
          <a:bodyPr/>
          <a:lstStyle/>
          <a:p>
            <a:pPr>
              <a:buFont typeface="Arial" panose="020B0604020202020204" pitchFamily="34" charset="0"/>
              <a:buChar char="•"/>
            </a:pPr>
            <a:r>
              <a:rPr lang="en-GB" b="0" dirty="0"/>
              <a:t>Beam tracking enables an initiator or responder track the change in its beams without the need for the signaling and overhead of a BRP procedure.</a:t>
            </a:r>
          </a:p>
          <a:p>
            <a:pPr>
              <a:buFont typeface="Arial" panose="020B0604020202020204" pitchFamily="34" charset="0"/>
              <a:buChar char="•"/>
            </a:pPr>
            <a:r>
              <a:rPr lang="en-GB" b="0" dirty="0"/>
              <a:t>The signaling for beam tracking is sent in the DMG BRP packet header fields or EDMG header-A fields either in a standalone frame or piggy-backed on other transmitted frames.</a:t>
            </a:r>
          </a:p>
          <a:p>
            <a:pPr>
              <a:buFont typeface="Arial" panose="020B0604020202020204" pitchFamily="34" charset="0"/>
              <a:buChar char="•"/>
            </a:pPr>
            <a:r>
              <a:rPr lang="en-US" b="0" dirty="0"/>
              <a:t>In 802.11ad, three beam tracking schemes are defined [3]:</a:t>
            </a:r>
          </a:p>
          <a:p>
            <a:pPr lvl="1">
              <a:buFont typeface="Arial" panose="020B0604020202020204" pitchFamily="34" charset="0"/>
              <a:buChar char="•"/>
            </a:pPr>
            <a:r>
              <a:rPr lang="en-US" dirty="0"/>
              <a:t>Initiator Receive Beam Tracking</a:t>
            </a:r>
          </a:p>
          <a:p>
            <a:pPr lvl="1">
              <a:buFont typeface="Arial" panose="020B0604020202020204" pitchFamily="34" charset="0"/>
              <a:buChar char="•"/>
            </a:pPr>
            <a:r>
              <a:rPr lang="en-US" dirty="0"/>
              <a:t>Initiator Transmit Beam Tracking</a:t>
            </a:r>
          </a:p>
          <a:p>
            <a:pPr lvl="1">
              <a:buFont typeface="Arial" panose="020B0604020202020204" pitchFamily="34" charset="0"/>
              <a:buChar char="•"/>
            </a:pPr>
            <a:r>
              <a:rPr lang="en-US" dirty="0"/>
              <a:t>Responder Receive Beam Tracking</a:t>
            </a:r>
          </a:p>
          <a:p>
            <a:pPr marL="0" indent="0"/>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255013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Beam Tracking Types in 802.11ad</a:t>
            </a:r>
          </a:p>
        </p:txBody>
      </p:sp>
      <p:sp>
        <p:nvSpPr>
          <p:cNvPr id="3" name="Content Placeholder 2"/>
          <p:cNvSpPr>
            <a:spLocks noGrp="1"/>
          </p:cNvSpPr>
          <p:nvPr>
            <p:ph idx="1"/>
          </p:nvPr>
        </p:nvSpPr>
        <p:spPr>
          <a:xfrm>
            <a:off x="723899" y="3140968"/>
            <a:ext cx="7770813" cy="2542083"/>
          </a:xfrm>
        </p:spPr>
        <p:txBody>
          <a:bodyPr/>
          <a:lstStyle/>
          <a:p>
            <a:pPr marL="0" indent="0" algn="just"/>
            <a:r>
              <a:rPr lang="en-US" sz="2000" b="0" dirty="0"/>
              <a:t>In 802.11ad beam tracking may be one of three types:</a:t>
            </a:r>
          </a:p>
          <a:p>
            <a:pPr algn="just">
              <a:buFont typeface="Arial" panose="020B0604020202020204" pitchFamily="34" charset="0"/>
              <a:buChar char="•"/>
            </a:pPr>
            <a:r>
              <a:rPr lang="en-US" sz="2000" dirty="0"/>
              <a:t>Initiator Receive Beam Tracking: </a:t>
            </a:r>
            <a:r>
              <a:rPr lang="en-US" sz="2000" b="0" dirty="0"/>
              <a:t>The initiator sends a request to the responder and the responder sends a tracking packet to enable the initiator estimate its receive beams</a:t>
            </a:r>
          </a:p>
          <a:p>
            <a:pPr algn="just">
              <a:buFont typeface="Arial" panose="020B0604020202020204" pitchFamily="34" charset="0"/>
              <a:buChar char="•"/>
            </a:pPr>
            <a:r>
              <a:rPr lang="en-US" sz="2000" dirty="0"/>
              <a:t>Initiator Transmit Beam Tracking: </a:t>
            </a:r>
            <a:r>
              <a:rPr lang="en-US" sz="2000" b="0" dirty="0"/>
              <a:t>The initiator sends a training packet to the receiver and the receiver feeds back the desired feedback </a:t>
            </a:r>
          </a:p>
          <a:p>
            <a:pPr algn="just">
              <a:buFont typeface="Arial" panose="020B0604020202020204" pitchFamily="34" charset="0"/>
              <a:buChar char="•"/>
            </a:pPr>
            <a:r>
              <a:rPr lang="en-US" sz="2000" dirty="0"/>
              <a:t>Responder Receive Beam Tracking: </a:t>
            </a:r>
            <a:r>
              <a:rPr lang="en-US" sz="2000" b="0" dirty="0"/>
              <a:t>The initiator sends a training sequence to the responder and requests that it track its receive beams.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pic>
        <p:nvPicPr>
          <p:cNvPr id="7" name="Picture 6"/>
          <p:cNvPicPr>
            <a:picLocks noChangeAspect="1"/>
          </p:cNvPicPr>
          <p:nvPr/>
        </p:nvPicPr>
        <p:blipFill>
          <a:blip r:embed="rId2"/>
          <a:stretch>
            <a:fillRect/>
          </a:stretch>
        </p:blipFill>
        <p:spPr>
          <a:xfrm>
            <a:off x="251520" y="1823548"/>
            <a:ext cx="8747783" cy="1142034"/>
          </a:xfrm>
          <a:prstGeom prst="rect">
            <a:avLst/>
          </a:prstGeom>
        </p:spPr>
      </p:pic>
    </p:spTree>
    <p:extLst>
      <p:ext uri="{BB962C8B-B14F-4D97-AF65-F5344CB8AC3E}">
        <p14:creationId xmlns:p14="http://schemas.microsoft.com/office/powerpoint/2010/main" val="3742139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Beam Tracking for 802.11ay</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07504" y="1916832"/>
                <a:ext cx="8927182" cy="4392488"/>
              </a:xfrm>
            </p:spPr>
            <p:txBody>
              <a:bodyPr/>
              <a:lstStyle/>
              <a:p>
                <a:pPr>
                  <a:buFont typeface="Arial" panose="020B0604020202020204" pitchFamily="34" charset="0"/>
                  <a:buChar char="•"/>
                </a:pPr>
                <a:r>
                  <a:rPr lang="en-US" sz="2000" b="0" dirty="0"/>
                  <a:t>For 802.11ay, two types of beam tracking can be defined:</a:t>
                </a:r>
              </a:p>
              <a:p>
                <a:pPr lvl="1">
                  <a:buFont typeface="Arial" panose="020B0604020202020204" pitchFamily="34" charset="0"/>
                  <a:buChar char="•"/>
                </a:pPr>
                <a:r>
                  <a:rPr lang="en-US" sz="1800" b="1" dirty="0"/>
                  <a:t>Analog Beam Tracking (AB): </a:t>
                </a:r>
                <a:r>
                  <a:rPr lang="en-US" sz="1800" dirty="0"/>
                  <a:t>used to track the change in analog beams e.g. due to STA rotation, movement or blockage.</a:t>
                </a:r>
              </a:p>
              <a:p>
                <a:pPr lvl="2">
                  <a:buFont typeface="Arial" panose="020B0604020202020204" pitchFamily="34" charset="0"/>
                  <a:buChar char="•"/>
                </a:pPr>
                <a:r>
                  <a:rPr lang="en-US" sz="1600" dirty="0"/>
                  <a:t>Similar to 802.11ad tracking but updated for SU/MU-MIMO</a:t>
                </a:r>
              </a:p>
              <a:p>
                <a:pPr lvl="1">
                  <a:buFont typeface="Arial" panose="020B0604020202020204" pitchFamily="34" charset="0"/>
                  <a:buChar char="•"/>
                </a:pPr>
                <a:r>
                  <a:rPr lang="en-US" sz="1800" b="1" dirty="0"/>
                  <a:t>Baseband Beam Tracking (BB): </a:t>
                </a:r>
                <a:r>
                  <a:rPr lang="en-US" sz="1800" b="0" dirty="0"/>
                  <a:t>used to track the change in the “</a:t>
                </a:r>
                <a:r>
                  <a:rPr lang="en-US" sz="1800" dirty="0"/>
                  <a:t>effective baseband channel” (</a:t>
                </a:r>
                <a14:m>
                  <m:oMath xmlns:m="http://schemas.openxmlformats.org/officeDocument/2006/math">
                    <m:sSub>
                      <m:sSubPr>
                        <m:ctrlPr>
                          <a:rPr lang="en-US" sz="1800" i="1">
                            <a:solidFill>
                              <a:schemeClr val="tx1"/>
                            </a:solidFill>
                            <a:latin typeface="Cambria Math" panose="02040503050406030204" pitchFamily="18" charset="0"/>
                          </a:rPr>
                        </m:ctrlPr>
                      </m:sSubPr>
                      <m:e>
                        <m:r>
                          <a:rPr lang="en-US" sz="1800" i="1">
                            <a:solidFill>
                              <a:schemeClr val="tx1"/>
                            </a:solidFill>
                            <a:latin typeface="Cambria Math" panose="02040503050406030204" pitchFamily="18" charset="0"/>
                          </a:rPr>
                          <m:t>𝐻</m:t>
                        </m:r>
                      </m:e>
                      <m:sub>
                        <m:r>
                          <a:rPr lang="en-US" sz="1800" i="1">
                            <a:solidFill>
                              <a:schemeClr val="tx1"/>
                            </a:solidFill>
                            <a:latin typeface="Cambria Math" panose="02040503050406030204" pitchFamily="18" charset="0"/>
                          </a:rPr>
                          <m:t>𝐵𝐵</m:t>
                        </m:r>
                      </m:sub>
                    </m:sSub>
                  </m:oMath>
                </a14:m>
                <a:r>
                  <a:rPr lang="en-US" sz="1800" dirty="0"/>
                  <a:t>) </a:t>
                </a:r>
                <a:r>
                  <a:rPr lang="en-US" sz="1800" b="0" dirty="0"/>
                  <a:t>for a fixed set of analog beams in SU/MU MIMO scenarios</a:t>
                </a:r>
                <a:endParaRPr lang="en-US" dirty="0"/>
              </a:p>
              <a:p>
                <a:pPr lvl="2">
                  <a:buFont typeface="Arial" panose="020B0604020202020204" pitchFamily="34" charset="0"/>
                  <a:buChar char="•"/>
                </a:pPr>
                <a:r>
                  <a:rPr lang="en-US" dirty="0"/>
                  <a:t>Requires feedback of information for new baseband beams based on original analog beams (skips the analog procedure).</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07504" y="1916832"/>
                <a:ext cx="8927182" cy="4392488"/>
              </a:xfrm>
              <a:blipFill>
                <a:blip r:embed="rId3"/>
                <a:stretch>
                  <a:fillRect l="-615" t="-693"/>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7" name="Content Placeholder 2"/>
          <p:cNvSpPr txBox="1">
            <a:spLocks/>
          </p:cNvSpPr>
          <p:nvPr/>
        </p:nvSpPr>
        <p:spPr bwMode="auto">
          <a:xfrm>
            <a:off x="323528" y="5229200"/>
            <a:ext cx="8751144" cy="6287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800" b="0" kern="0" dirty="0"/>
              <a:t>H = MIMO channel; H</a:t>
            </a:r>
            <a:r>
              <a:rPr lang="en-US" sz="1800" b="0" kern="0" baseline="-25000" dirty="0"/>
              <a:t>BB</a:t>
            </a:r>
            <a:r>
              <a:rPr lang="en-US" sz="1800" b="0" kern="0" dirty="0"/>
              <a:t> = effective baseband MIMO channel </a:t>
            </a:r>
          </a:p>
          <a:p>
            <a:pPr algn="ctr"/>
            <a:r>
              <a:rPr lang="en-US" sz="1800" b="0" kern="0" dirty="0" err="1"/>
              <a:t>F</a:t>
            </a:r>
            <a:r>
              <a:rPr lang="en-US" sz="1800" b="0" kern="0" baseline="-25000" dirty="0" err="1"/>
              <a:t>Ar</a:t>
            </a:r>
            <a:r>
              <a:rPr lang="en-US" sz="1800" b="0" kern="0" dirty="0"/>
              <a:t> , </a:t>
            </a:r>
            <a:r>
              <a:rPr lang="en-US" sz="1800" b="0" kern="0" dirty="0" err="1"/>
              <a:t>F</a:t>
            </a:r>
            <a:r>
              <a:rPr lang="en-US" sz="1800" b="0" kern="0" baseline="-25000" dirty="0" err="1"/>
              <a:t>At</a:t>
            </a:r>
            <a:r>
              <a:rPr lang="en-US" sz="1800" b="0" kern="0" dirty="0"/>
              <a:t> = Analog beamformer; </a:t>
            </a:r>
            <a:r>
              <a:rPr lang="en-US" sz="1800" b="0" kern="0" dirty="0" err="1"/>
              <a:t>F</a:t>
            </a:r>
            <a:r>
              <a:rPr lang="en-US" sz="1800" b="0" kern="0" baseline="-25000" dirty="0" err="1"/>
              <a:t>Bt</a:t>
            </a:r>
            <a:r>
              <a:rPr lang="en-US" sz="1800" b="0" kern="0" baseline="-25000" dirty="0"/>
              <a:t> ,</a:t>
            </a:r>
            <a:r>
              <a:rPr lang="en-US" sz="1800" b="0" kern="0" dirty="0" err="1"/>
              <a:t>F</a:t>
            </a:r>
            <a:r>
              <a:rPr lang="en-US" sz="1800" b="0" kern="0" baseline="-25000" dirty="0" err="1"/>
              <a:t>Br</a:t>
            </a:r>
            <a:r>
              <a:rPr lang="en-US" sz="1800" b="0" kern="0" baseline="-25000" dirty="0"/>
              <a:t> </a:t>
            </a:r>
            <a:r>
              <a:rPr lang="en-US" sz="1800" b="0" kern="0" dirty="0"/>
              <a:t>= Baseband beamformer</a:t>
            </a:r>
          </a:p>
        </p:txBody>
      </p:sp>
      <mc:AlternateContent xmlns:mc="http://schemas.openxmlformats.org/markup-compatibility/2006" xmlns:a14="http://schemas.microsoft.com/office/drawing/2010/main">
        <mc:Choice Requires="a14">
          <p:sp>
            <p:nvSpPr>
              <p:cNvPr id="8" name="TextBox 7"/>
              <p:cNvSpPr txBox="1"/>
              <p:nvPr/>
            </p:nvSpPr>
            <p:spPr>
              <a:xfrm>
                <a:off x="2339752" y="4684680"/>
                <a:ext cx="5328592" cy="307777"/>
              </a:xfrm>
              <a:prstGeom prst="rect">
                <a:avLst/>
              </a:prstGeom>
              <a:noFill/>
            </p:spPr>
            <p:txBody>
              <a:bodyPr wrap="square" lIns="0" tIns="0" rIns="0" bIns="0" rtlCol="0">
                <a:spAutoFit/>
              </a:bodyPr>
              <a:lstStyle/>
              <a:p>
                <a14:m>
                  <m:oMath xmlns:m="http://schemas.openxmlformats.org/officeDocument/2006/math">
                    <m:r>
                      <a:rPr lang="en-US" sz="2000" b="0" i="1" smtClean="0">
                        <a:solidFill>
                          <a:schemeClr val="tx1"/>
                        </a:solidFill>
                        <a:latin typeface="Cambria Math" panose="02040503050406030204" pitchFamily="18" charset="0"/>
                      </a:rPr>
                      <m:t>𝑌</m:t>
                    </m:r>
                    <m:r>
                      <a:rPr lang="en-US" sz="2000" i="1" smtClean="0">
                        <a:solidFill>
                          <a:schemeClr val="tx1"/>
                        </a:solidFill>
                        <a:latin typeface="Cambria Math" panose="02040503050406030204" pitchFamily="18" charset="0"/>
                      </a:rPr>
                      <m:t>=</m:t>
                    </m:r>
                    <m:sSub>
                      <m:sSubPr>
                        <m:ctrlPr>
                          <a:rPr lang="en-US" sz="2000" i="1">
                            <a:solidFill>
                              <a:schemeClr val="tx1"/>
                            </a:solidFill>
                            <a:latin typeface="Cambria Math" panose="02040503050406030204" pitchFamily="18" charset="0"/>
                          </a:rPr>
                        </m:ctrlPr>
                      </m:sSubPr>
                      <m:e>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𝐹</m:t>
                            </m:r>
                          </m:e>
                          <m:sub>
                            <m:r>
                              <a:rPr lang="en-US" sz="2000" b="0" i="1" smtClean="0">
                                <a:solidFill>
                                  <a:schemeClr val="tx1"/>
                                </a:solidFill>
                                <a:latin typeface="Cambria Math" panose="02040503050406030204" pitchFamily="18" charset="0"/>
                              </a:rPr>
                              <m:t>𝐵</m:t>
                            </m:r>
                            <m:r>
                              <a:rPr lang="en-US" sz="2000" i="1">
                                <a:solidFill>
                                  <a:schemeClr val="tx1"/>
                                </a:solidFill>
                                <a:latin typeface="Cambria Math" panose="02040503050406030204" pitchFamily="18" charset="0"/>
                              </a:rPr>
                              <m:t>𝑟</m:t>
                            </m:r>
                          </m:sub>
                        </m:sSub>
                        <m:r>
                          <a:rPr lang="en-US" sz="2000" i="1">
                            <a:solidFill>
                              <a:schemeClr val="tx1"/>
                            </a:solidFill>
                            <a:latin typeface="Cambria Math" panose="02040503050406030204" pitchFamily="18" charset="0"/>
                          </a:rPr>
                          <m:t>𝐹</m:t>
                        </m:r>
                      </m:e>
                      <m:sub>
                        <m:r>
                          <a:rPr lang="en-US" sz="2000" i="1">
                            <a:solidFill>
                              <a:schemeClr val="tx1"/>
                            </a:solidFill>
                            <a:latin typeface="Cambria Math" panose="02040503050406030204" pitchFamily="18" charset="0"/>
                          </a:rPr>
                          <m:t>𝐴</m:t>
                        </m:r>
                        <m:r>
                          <a:rPr lang="en-US" sz="2000" b="0" i="1" smtClean="0">
                            <a:solidFill>
                              <a:schemeClr val="tx1"/>
                            </a:solidFill>
                            <a:latin typeface="Cambria Math" panose="02040503050406030204" pitchFamily="18" charset="0"/>
                          </a:rPr>
                          <m:t>𝑟</m:t>
                        </m:r>
                      </m:sub>
                    </m:sSub>
                    <m:r>
                      <a:rPr lang="en-US" sz="2000" b="0" i="1" smtClean="0">
                        <a:solidFill>
                          <a:schemeClr val="tx1"/>
                        </a:solidFill>
                        <a:latin typeface="Cambria Math" panose="02040503050406030204" pitchFamily="18" charset="0"/>
                      </a:rPr>
                      <m:t>𝐻</m:t>
                    </m:r>
                    <m:r>
                      <a:rPr lang="en-US" sz="2000" b="0" i="1" smtClean="0">
                        <a:solidFill>
                          <a:schemeClr val="tx1"/>
                        </a:solidFill>
                        <a:latin typeface="Cambria Math" panose="02040503050406030204" pitchFamily="18" charset="0"/>
                      </a:rPr>
                      <m:t> </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𝐹</m:t>
                        </m:r>
                      </m:e>
                      <m:sub>
                        <m:r>
                          <a:rPr lang="en-US" sz="2000" b="0" i="1" smtClean="0">
                            <a:solidFill>
                              <a:schemeClr val="tx1"/>
                            </a:solidFill>
                            <a:latin typeface="Cambria Math" panose="02040503050406030204" pitchFamily="18" charset="0"/>
                          </a:rPr>
                          <m:t>𝐴𝑡</m:t>
                        </m:r>
                      </m:sub>
                    </m:sSub>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𝐹</m:t>
                        </m:r>
                      </m:e>
                      <m:sub>
                        <m:r>
                          <a:rPr lang="en-US" sz="2000" b="0" i="1" smtClean="0">
                            <a:solidFill>
                              <a:schemeClr val="tx1"/>
                            </a:solidFill>
                            <a:latin typeface="Cambria Math" panose="02040503050406030204" pitchFamily="18" charset="0"/>
                          </a:rPr>
                          <m:t>𝐵𝑡</m:t>
                        </m:r>
                      </m:sub>
                    </m:sSub>
                    <m:r>
                      <a:rPr lang="en-US" sz="2000" b="0" i="1" smtClean="0">
                        <a:solidFill>
                          <a:schemeClr val="tx1"/>
                        </a:solidFill>
                        <a:latin typeface="Cambria Math" panose="02040503050406030204" pitchFamily="18" charset="0"/>
                      </a:rPr>
                      <m:t>𝑥</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𝑛</m:t>
                    </m:r>
                    <m:r>
                      <a:rPr lang="en-US" sz="2000" b="0" i="1" smtClean="0">
                        <a:solidFill>
                          <a:schemeClr val="tx1"/>
                        </a:solidFill>
                        <a:latin typeface="Cambria Math" panose="02040503050406030204" pitchFamily="18" charset="0"/>
                      </a:rPr>
                      <m:t> ; </m:t>
                    </m:r>
                  </m:oMath>
                </a14:m>
                <a:r>
                  <a:rPr lang="en-US" sz="2000" dirty="0">
                    <a:solidFill>
                      <a:schemeClr val="tx1"/>
                    </a:solidFill>
                  </a:rPr>
                  <a:t>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𝐻</m:t>
                        </m:r>
                      </m:e>
                      <m:sub>
                        <m:r>
                          <a:rPr lang="en-US" sz="2000" i="1">
                            <a:solidFill>
                              <a:schemeClr val="tx1"/>
                            </a:solidFill>
                            <a:latin typeface="Cambria Math" panose="02040503050406030204" pitchFamily="18" charset="0"/>
                          </a:rPr>
                          <m:t>𝐵𝐵</m:t>
                        </m:r>
                      </m:sub>
                    </m:sSub>
                  </m:oMath>
                </a14:m>
                <a:r>
                  <a:rPr lang="en-US" sz="2000" dirty="0">
                    <a:solidFill>
                      <a:schemeClr val="tx1"/>
                    </a:solidFill>
                  </a:rPr>
                  <a:t>=</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𝐹</m:t>
                        </m:r>
                      </m:e>
                      <m:sub>
                        <m:r>
                          <a:rPr lang="en-US" sz="2000" i="1">
                            <a:solidFill>
                              <a:schemeClr val="tx1"/>
                            </a:solidFill>
                            <a:latin typeface="Cambria Math" panose="02040503050406030204" pitchFamily="18" charset="0"/>
                          </a:rPr>
                          <m:t>𝐴</m:t>
                        </m:r>
                        <m:r>
                          <a:rPr lang="en-US" sz="2000" b="0" i="1" smtClean="0">
                            <a:solidFill>
                              <a:schemeClr val="tx1"/>
                            </a:solidFill>
                            <a:latin typeface="Cambria Math" panose="02040503050406030204" pitchFamily="18" charset="0"/>
                          </a:rPr>
                          <m:t>𝑟</m:t>
                        </m:r>
                      </m:sub>
                    </m:sSub>
                    <m:r>
                      <a:rPr lang="en-US" sz="2000" i="1">
                        <a:solidFill>
                          <a:schemeClr val="tx1"/>
                        </a:solidFill>
                        <a:latin typeface="Cambria Math" panose="02040503050406030204" pitchFamily="18" charset="0"/>
                      </a:rPr>
                      <m:t>𝐻</m:t>
                    </m:r>
                    <m:r>
                      <a:rPr lang="en-US" sz="2000" i="1">
                        <a:solidFill>
                          <a:schemeClr val="tx1"/>
                        </a:solidFill>
                        <a:latin typeface="Cambria Math" panose="02040503050406030204" pitchFamily="18" charset="0"/>
                      </a:rPr>
                      <m:t> </m:t>
                    </m:r>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𝐹</m:t>
                        </m:r>
                      </m:e>
                      <m:sub>
                        <m:r>
                          <a:rPr lang="en-US" sz="2000" b="0" i="1" smtClean="0">
                            <a:solidFill>
                              <a:schemeClr val="tx1"/>
                            </a:solidFill>
                            <a:latin typeface="Cambria Math" panose="02040503050406030204" pitchFamily="18" charset="0"/>
                          </a:rPr>
                          <m:t>𝐴𝑡</m:t>
                        </m:r>
                      </m:sub>
                    </m:sSub>
                  </m:oMath>
                </a14:m>
                <a:endParaRPr lang="en-US" sz="2000" dirty="0">
                  <a:solidFill>
                    <a:schemeClr val="tx1"/>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339752" y="4684680"/>
                <a:ext cx="5328592" cy="307777"/>
              </a:xfrm>
              <a:prstGeom prst="rect">
                <a:avLst/>
              </a:prstGeom>
              <a:blipFill>
                <a:blip r:embed="rId4"/>
                <a:stretch>
                  <a:fillRect l="-1716" t="-25490" b="-49020"/>
                </a:stretch>
              </a:blipFill>
            </p:spPr>
            <p:txBody>
              <a:bodyPr/>
              <a:lstStyle/>
              <a:p>
                <a:r>
                  <a:rPr lang="en-US">
                    <a:noFill/>
                  </a:rPr>
                  <a:t> </a:t>
                </a:r>
              </a:p>
            </p:txBody>
          </p:sp>
        </mc:Fallback>
      </mc:AlternateContent>
    </p:spTree>
    <p:extLst>
      <p:ext uri="{BB962C8B-B14F-4D97-AF65-F5344CB8AC3E}">
        <p14:creationId xmlns:p14="http://schemas.microsoft.com/office/powerpoint/2010/main" val="2052935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Baseband Tracking</a:t>
            </a:r>
            <a:endParaRPr lang="en-US" baseline="-25000" dirty="0"/>
          </a:p>
        </p:txBody>
      </p:sp>
      <p:sp>
        <p:nvSpPr>
          <p:cNvPr id="3" name="Content Placeholder 2"/>
          <p:cNvSpPr>
            <a:spLocks noGrp="1"/>
          </p:cNvSpPr>
          <p:nvPr>
            <p:ph idx="1"/>
          </p:nvPr>
        </p:nvSpPr>
        <p:spPr>
          <a:xfrm>
            <a:off x="42480" y="4950297"/>
            <a:ext cx="9101520" cy="576064"/>
          </a:xfrm>
        </p:spPr>
        <p:txBody>
          <a:bodyPr/>
          <a:lstStyle/>
          <a:p>
            <a:pPr>
              <a:buFont typeface="Arial" panose="020B0604020202020204" pitchFamily="34" charset="0"/>
              <a:buChar char="•"/>
            </a:pPr>
            <a:r>
              <a:rPr lang="en-US" sz="2000" b="0" dirty="0"/>
              <a:t>Can estimate baseband channel efficiently by eliminating additional TRN fields in TRN packet for Initiator Transmit Beam Tracking (defined with EDMG_TRN_M).</a:t>
            </a:r>
          </a:p>
          <a:p>
            <a:pPr lvl="1">
              <a:buFont typeface="Arial" panose="020B0604020202020204" pitchFamily="34" charset="0"/>
              <a:buChar char="•"/>
            </a:pPr>
            <a:r>
              <a:rPr lang="en-US" sz="1800" b="0" dirty="0"/>
              <a:t>EDMG_TRN_M and EDMG_TRN_N fields are reserved while o</a:t>
            </a:r>
            <a:r>
              <a:rPr lang="en-US" sz="1800" dirty="0"/>
              <a:t>nly EDMG_TRN_P field and EDMG_TRN_LEN fields are defined</a:t>
            </a:r>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pic>
        <p:nvPicPr>
          <p:cNvPr id="14" name="Picture 13"/>
          <p:cNvPicPr>
            <a:picLocks noChangeAspect="1"/>
          </p:cNvPicPr>
          <p:nvPr/>
        </p:nvPicPr>
        <p:blipFill>
          <a:blip r:embed="rId2"/>
          <a:stretch>
            <a:fillRect/>
          </a:stretch>
        </p:blipFill>
        <p:spPr>
          <a:xfrm>
            <a:off x="179512" y="1772370"/>
            <a:ext cx="4608512" cy="3024479"/>
          </a:xfrm>
          <a:prstGeom prst="rect">
            <a:avLst/>
          </a:prstGeom>
        </p:spPr>
      </p:pic>
      <p:pic>
        <p:nvPicPr>
          <p:cNvPr id="25" name="Picture 24"/>
          <p:cNvPicPr>
            <a:picLocks noChangeAspect="1"/>
          </p:cNvPicPr>
          <p:nvPr/>
        </p:nvPicPr>
        <p:blipFill>
          <a:blip r:embed="rId3"/>
          <a:stretch>
            <a:fillRect/>
          </a:stretch>
        </p:blipFill>
        <p:spPr>
          <a:xfrm>
            <a:off x="4609306" y="1961898"/>
            <a:ext cx="4419983" cy="2615411"/>
          </a:xfrm>
          <a:prstGeom prst="rect">
            <a:avLst/>
          </a:prstGeom>
        </p:spPr>
      </p:pic>
    </p:spTree>
    <p:extLst>
      <p:ext uri="{BB962C8B-B14F-4D97-AF65-F5344CB8AC3E}">
        <p14:creationId xmlns:p14="http://schemas.microsoft.com/office/powerpoint/2010/main" val="4067790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99" y="565423"/>
            <a:ext cx="7770813" cy="1065213"/>
          </a:xfrm>
        </p:spPr>
        <p:txBody>
          <a:bodyPr/>
          <a:lstStyle/>
          <a:p>
            <a:r>
              <a:rPr lang="en-US" dirty="0"/>
              <a:t>Steps for Beam Tracking in 802.11ay </a:t>
            </a:r>
          </a:p>
        </p:txBody>
      </p:sp>
      <p:sp>
        <p:nvSpPr>
          <p:cNvPr id="3" name="Content Placeholder 2"/>
          <p:cNvSpPr>
            <a:spLocks noGrp="1"/>
          </p:cNvSpPr>
          <p:nvPr>
            <p:ph idx="1"/>
          </p:nvPr>
        </p:nvSpPr>
        <p:spPr>
          <a:xfrm>
            <a:off x="107504" y="1916832"/>
            <a:ext cx="8964488" cy="3168352"/>
          </a:xfrm>
        </p:spPr>
        <p:txBody>
          <a:bodyPr/>
          <a:lstStyle/>
          <a:p>
            <a:pPr>
              <a:buFont typeface="Arial" panose="020B0604020202020204" pitchFamily="34" charset="0"/>
              <a:buChar char="•"/>
            </a:pPr>
            <a:r>
              <a:rPr lang="en-US" dirty="0"/>
              <a:t>Setup </a:t>
            </a:r>
          </a:p>
          <a:p>
            <a:pPr lvl="1">
              <a:buFont typeface="Arial" panose="020B0604020202020204" pitchFamily="34" charset="0"/>
              <a:buChar char="•"/>
            </a:pPr>
            <a:r>
              <a:rPr lang="en-US" dirty="0"/>
              <a:t>Indicate if  analog beam (AB) or baseband beam (BB) tracking request : (AB or BB)</a:t>
            </a:r>
          </a:p>
          <a:p>
            <a:pPr lvl="1">
              <a:buFont typeface="Arial" panose="020B0604020202020204" pitchFamily="34" charset="0"/>
              <a:buChar char="•"/>
            </a:pPr>
            <a:r>
              <a:rPr lang="en-US" dirty="0"/>
              <a:t>Indicate type of TRN packet and EDMG_TRN_length </a:t>
            </a:r>
          </a:p>
          <a:p>
            <a:pPr lvl="2">
              <a:buFont typeface="Arial" panose="020B0604020202020204" pitchFamily="34" charset="0"/>
              <a:buChar char="•"/>
            </a:pPr>
            <a:r>
              <a:rPr lang="en-US" dirty="0"/>
              <a:t>Define EDMG_P, EDMG_M and EDMG_N if applicable</a:t>
            </a:r>
          </a:p>
          <a:p>
            <a:pPr>
              <a:buFont typeface="Arial" panose="020B0604020202020204" pitchFamily="34" charset="0"/>
              <a:buChar char="•"/>
            </a:pPr>
            <a:r>
              <a:rPr lang="en-US" dirty="0"/>
              <a:t>Training (for BB)</a:t>
            </a:r>
          </a:p>
          <a:p>
            <a:pPr lvl="2">
              <a:buFont typeface="Arial" panose="020B0604020202020204" pitchFamily="34" charset="0"/>
              <a:buChar char="•"/>
            </a:pPr>
            <a:r>
              <a:rPr lang="en-US" dirty="0"/>
              <a:t>Set baseband precoder to a fixed orthogonal matrix e.g. Identity matrix </a:t>
            </a:r>
          </a:p>
          <a:p>
            <a:pPr lvl="2">
              <a:buFont typeface="Arial" panose="020B0604020202020204" pitchFamily="34" charset="0"/>
              <a:buChar char="•"/>
            </a:pPr>
            <a:r>
              <a:rPr lang="en-US" dirty="0"/>
              <a:t>Transmit TRN units (T and P sub-units only)</a:t>
            </a:r>
          </a:p>
          <a:p>
            <a:pPr>
              <a:buFont typeface="Arial" panose="020B0604020202020204" pitchFamily="34" charset="0"/>
              <a:buChar char="•"/>
            </a:pPr>
            <a:r>
              <a:rPr lang="en-US" dirty="0"/>
              <a:t>Indicate Feedback type required (default or explicitly signaled)</a:t>
            </a:r>
          </a:p>
          <a:p>
            <a:pPr lvl="2">
              <a:buFont typeface="Arial" panose="020B0604020202020204" pitchFamily="34" charset="0"/>
              <a:buChar char="•"/>
            </a:pPr>
            <a:r>
              <a:rPr lang="en-US" dirty="0"/>
              <a:t>Best Beam(s), SNR(s): (AB only)</a:t>
            </a:r>
          </a:p>
          <a:p>
            <a:pPr lvl="2">
              <a:buFont typeface="Arial" panose="020B0604020202020204" pitchFamily="34" charset="0"/>
              <a:buChar char="•"/>
            </a:pPr>
            <a:r>
              <a:rPr lang="en-US" dirty="0"/>
              <a:t>Channel Feedback or hybrid beamforming feedback (TBD): (AB or BB)</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4000735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218" y="2564904"/>
            <a:ext cx="7770813" cy="1065213"/>
          </a:xfrm>
        </p:spPr>
        <p:txBody>
          <a:bodyPr/>
          <a:lstStyle/>
          <a:p>
            <a:r>
              <a:rPr lang="en-US" dirty="0"/>
              <a:t>Beam Tracking Specification</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8</a:t>
            </a:fld>
            <a:endParaRPr lang="en-GB" dirty="0"/>
          </a:p>
        </p:txBody>
      </p:sp>
    </p:spTree>
    <p:extLst>
      <p:ext uri="{BB962C8B-B14F-4D97-AF65-F5344CB8AC3E}">
        <p14:creationId xmlns:p14="http://schemas.microsoft.com/office/powerpoint/2010/main" val="2752118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Beam Tracking Specification</a:t>
            </a:r>
          </a:p>
        </p:txBody>
      </p:sp>
      <p:sp>
        <p:nvSpPr>
          <p:cNvPr id="3" name="Content Placeholder 2"/>
          <p:cNvSpPr>
            <a:spLocks noGrp="1"/>
          </p:cNvSpPr>
          <p:nvPr>
            <p:ph idx="1"/>
          </p:nvPr>
        </p:nvSpPr>
        <p:spPr>
          <a:xfrm>
            <a:off x="107504" y="1628800"/>
            <a:ext cx="8928198" cy="4113213"/>
          </a:xfrm>
        </p:spPr>
        <p:txBody>
          <a:bodyPr/>
          <a:lstStyle/>
          <a:p>
            <a:pPr algn="just">
              <a:buFont typeface="Arial" panose="020B0604020202020204" pitchFamily="34" charset="0"/>
              <a:buChar char="•"/>
            </a:pPr>
            <a:r>
              <a:rPr lang="en-US" dirty="0"/>
              <a:t>The beam tracking specification needs to define the following: </a:t>
            </a:r>
          </a:p>
          <a:p>
            <a:pPr lvl="1" algn="just">
              <a:buFont typeface="Arial" panose="020B0604020202020204" pitchFamily="34" charset="0"/>
              <a:buChar char="•"/>
            </a:pPr>
            <a:r>
              <a:rPr lang="en-US" dirty="0"/>
              <a:t>TXVECTOR/RXVECTOR settings: Defines a parameter used for the specific beam tracking type</a:t>
            </a:r>
          </a:p>
          <a:p>
            <a:pPr lvl="1" algn="just">
              <a:buFont typeface="Arial" panose="020B0604020202020204" pitchFamily="34" charset="0"/>
              <a:buChar char="•"/>
            </a:pPr>
            <a:r>
              <a:rPr lang="en-US" dirty="0"/>
              <a:t>Packet Signaling between STAs: Communicates the beam tracking parameters set in TXVECTOR/RXVECTOR between STAs</a:t>
            </a:r>
          </a:p>
          <a:p>
            <a:pPr lvl="2" algn="just">
              <a:buFont typeface="Arial" panose="020B0604020202020204" pitchFamily="34" charset="0"/>
              <a:buChar char="•"/>
            </a:pPr>
            <a:r>
              <a:rPr lang="en-US" sz="1600" dirty="0"/>
              <a:t>DMG: BRP packet header</a:t>
            </a:r>
          </a:p>
          <a:p>
            <a:pPr lvl="2" algn="just">
              <a:buFont typeface="Arial" panose="020B0604020202020204" pitchFamily="34" charset="0"/>
              <a:buChar char="•"/>
            </a:pPr>
            <a:r>
              <a:rPr lang="en-US" sz="1600" dirty="0"/>
              <a:t>EDMG / EDMG (B) : BRP packet header + EDMG Header-A </a:t>
            </a:r>
          </a:p>
          <a:p>
            <a:pPr lvl="1" algn="just">
              <a:buFont typeface="Arial" panose="020B0604020202020204" pitchFamily="34" charset="0"/>
              <a:buChar char="•"/>
            </a:pPr>
            <a:r>
              <a:rPr lang="en-US" dirty="0"/>
              <a:t>Training : Enables the measurement</a:t>
            </a:r>
          </a:p>
          <a:p>
            <a:pPr lvl="2" algn="just">
              <a:buFont typeface="Arial" panose="020B0604020202020204" pitchFamily="34" charset="0"/>
              <a:buChar char="•"/>
            </a:pPr>
            <a:r>
              <a:rPr lang="en-US" sz="1600" dirty="0"/>
              <a:t>DMG: AGC + TRN Units</a:t>
            </a:r>
          </a:p>
          <a:p>
            <a:pPr lvl="2" algn="just">
              <a:buFont typeface="Arial" panose="020B0604020202020204" pitchFamily="34" charset="0"/>
              <a:buChar char="•"/>
            </a:pPr>
            <a:r>
              <a:rPr lang="en-US" sz="1600" dirty="0"/>
              <a:t>EDMG:A / EDMG:B : TRN Units (EDMG_TRN_length, T, P, M and N)</a:t>
            </a:r>
          </a:p>
          <a:p>
            <a:pPr lvl="1" algn="just">
              <a:buFont typeface="Arial" panose="020B0604020202020204" pitchFamily="34" charset="0"/>
              <a:buChar char="•"/>
            </a:pPr>
            <a:r>
              <a:rPr lang="en-US" dirty="0"/>
              <a:t>Feedback (case dependent): Enables feedback of the beam tracking measurements if required</a:t>
            </a:r>
          </a:p>
          <a:p>
            <a:pPr lvl="2" algn="just">
              <a:buFont typeface="Arial" panose="020B0604020202020204" pitchFamily="34" charset="0"/>
              <a:buChar char="•"/>
            </a:pPr>
            <a:r>
              <a:rPr lang="en-US" sz="1600" dirty="0"/>
              <a:t>The feedback type is the same as last feedback type if previously requested.</a:t>
            </a:r>
          </a:p>
          <a:p>
            <a:pPr lvl="2" algn="just">
              <a:buFont typeface="Arial" panose="020B0604020202020204" pitchFamily="34" charset="0"/>
              <a:buChar char="•"/>
            </a:pPr>
            <a:r>
              <a:rPr lang="en-US" sz="1600" dirty="0"/>
              <a:t>If the feedback type has never been requested, explicitly request for feedback.</a:t>
            </a:r>
          </a:p>
          <a:p>
            <a:pPr lvl="2" algn="just">
              <a:buFont typeface="Arial" panose="020B0604020202020204" pitchFamily="34" charset="0"/>
              <a:buChar char="•"/>
            </a:pPr>
            <a:endParaRPr lang="en-US" sz="1600" dirty="0"/>
          </a:p>
          <a:p>
            <a:pPr lvl="1" algn="just">
              <a:buFont typeface="Arial" panose="020B0604020202020204" pitchFamily="34" charset="0"/>
              <a:buChar char="•"/>
            </a:pPr>
            <a:endParaRPr lang="en-US" sz="1800" dirty="0"/>
          </a:p>
          <a:p>
            <a:pPr algn="jus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23338288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1727</Words>
  <Application>Microsoft Office PowerPoint</Application>
  <PresentationFormat>On-screen Show (4:3)</PresentationFormat>
  <Paragraphs>207</Paragraphs>
  <Slides>24</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 Unicode MS</vt:lpstr>
      <vt:lpstr>MS Gothic</vt:lpstr>
      <vt:lpstr>Arial</vt:lpstr>
      <vt:lpstr>Cambria Math</vt:lpstr>
      <vt:lpstr>Times New Roman</vt:lpstr>
      <vt:lpstr>Office Theme</vt:lpstr>
      <vt:lpstr>Worksheet</vt:lpstr>
      <vt:lpstr>Analog and Baseband Beam Tracking in 802.11ay</vt:lpstr>
      <vt:lpstr>Introduction</vt:lpstr>
      <vt:lpstr>Beam Tracking</vt:lpstr>
      <vt:lpstr>Beam Tracking Types in 802.11ad</vt:lpstr>
      <vt:lpstr>Beam Tracking for 802.11ay</vt:lpstr>
      <vt:lpstr>Baseband Tracking</vt:lpstr>
      <vt:lpstr>Steps for Beam Tracking in 802.11ay </vt:lpstr>
      <vt:lpstr>Beam Tracking Specification</vt:lpstr>
      <vt:lpstr>Beam Tracking Specification</vt:lpstr>
      <vt:lpstr>Current Beam Tracking Specification </vt:lpstr>
      <vt:lpstr>Updated Beam Tracking Specification</vt:lpstr>
      <vt:lpstr>Updated TRN-Packet Definition</vt:lpstr>
      <vt:lpstr>Updated Feedback</vt:lpstr>
      <vt:lpstr>Updated Use Cases</vt:lpstr>
      <vt:lpstr>Conclusion</vt:lpstr>
      <vt:lpstr>References</vt:lpstr>
      <vt:lpstr>Straw Poll</vt:lpstr>
      <vt:lpstr>Appendix </vt:lpstr>
      <vt:lpstr>Initiator Receive Beam Tracking (DMG)</vt:lpstr>
      <vt:lpstr>Initiator Receive Beam Tracking (EDMG:A)</vt:lpstr>
      <vt:lpstr>Initiator Receive Beam Tracking (EDMG:B)</vt:lpstr>
      <vt:lpstr>Initiator Transmit Beam Tracking (DMG)</vt:lpstr>
      <vt:lpstr>Initiator Transmit Beam Tracking (EDMG:A)</vt:lpstr>
      <vt:lpstr>Initiator Transmit Beam Tracking (EDMG:B)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2017-05-05T19:55:20Z</dcterms:created>
  <dcterms:modified xsi:type="dcterms:W3CDTF">2017-07-12T22:39:18Z</dcterms:modified>
</cp:coreProperties>
</file>