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91" r:id="rId2"/>
    <p:sldId id="414" r:id="rId3"/>
    <p:sldId id="415" r:id="rId4"/>
    <p:sldId id="416" r:id="rId5"/>
    <p:sldId id="417" r:id="rId6"/>
    <p:sldId id="422" r:id="rId7"/>
    <p:sldId id="418" r:id="rId8"/>
    <p:sldId id="419" r:id="rId9"/>
    <p:sldId id="423" r:id="rId10"/>
    <p:sldId id="424" r:id="rId11"/>
    <p:sldId id="420" r:id="rId12"/>
    <p:sldId id="421" r:id="rId13"/>
    <p:sldId id="428" r:id="rId14"/>
    <p:sldId id="427" r:id="rId15"/>
    <p:sldId id="426" r:id="rId16"/>
    <p:sldId id="425" r:id="rId17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54" autoAdjust="0"/>
    <p:restoredTop sz="95652" autoAdjust="0"/>
  </p:normalViewPr>
  <p:slideViewPr>
    <p:cSldViewPr>
      <p:cViewPr>
        <p:scale>
          <a:sx n="67" d="100"/>
          <a:sy n="67" d="100"/>
        </p:scale>
        <p:origin x="1426" y="58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890"/>
    </p:cViewPr>
  </p:sorterViewPr>
  <p:notesViewPr>
    <p:cSldViewPr>
      <p:cViewPr>
        <p:scale>
          <a:sx n="100" d="100"/>
          <a:sy n="100" d="100"/>
        </p:scale>
        <p:origin x="-1968" y="786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hr-HR" smtClean="0"/>
              <a:t>doc.: IEEE P802.11-16/0776r8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BA7524A1-3D73-7D46-9F01-B48D5D3DB9C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868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hr-HR" smtClean="0"/>
              <a:t>doc.: IEEE P802.11-16/0776r8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B7C4E39-0B0F-7845-91A7-D810512B9B6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9227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58456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hr-HR" smtClean="0"/>
              <a:t>doc.: IEEE P802.11-16/0776r8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B7C4E39-0B0F-7845-91A7-D810512B9B6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007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/>
            <a:r>
              <a:rPr lang="en-US" sz="1800" dirty="0" smtClean="0">
                <a:solidFill>
                  <a:srgbClr val="FF0000"/>
                </a:solidFill>
              </a:rPr>
              <a:t>Should the Capabilities bit(s) </a:t>
            </a:r>
            <a:r>
              <a:rPr lang="en-US" sz="1800" dirty="0">
                <a:solidFill>
                  <a:srgbClr val="FF0000"/>
                </a:solidFill>
              </a:rPr>
              <a:t>apply to all ranging </a:t>
            </a:r>
            <a:r>
              <a:rPr lang="en-US" sz="1800" dirty="0" smtClean="0">
                <a:solidFill>
                  <a:srgbClr val="FF0000"/>
                </a:solidFill>
              </a:rPr>
              <a:t>protocols</a:t>
            </a:r>
            <a:r>
              <a:rPr lang="en-US" sz="1800" dirty="0" smtClean="0"/>
              <a:t>? Or should we allow for indications in the Beacon to indicate Initiator/Responder capabilities for each Ranging Protocol independently? What about Ranging Protocols that do not have a distinct Initiator/Responder?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1761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F2BBA-5463-4275-A5CB-98375F9AC16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4671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F2BBA-5463-4275-A5CB-98375F9AC16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814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E19A702-8D61-DA40-BAED-0D68F769378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2421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6194611-4792-364C-837E-A04B5261F42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183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BF2CAFB-ADFD-B848-B800-CBF8451CD13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0777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79100" y="6475413"/>
            <a:ext cx="53540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121BAD72-3FA3-0443-AF57-ABE30D2ACA3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077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07E2395-9832-434C-915E-5A5554E61FA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813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D5777D5-75AC-B44F-BE13-06A2EFBD89B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0634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FDE2964-C12C-2B4C-BAF8-3F56449A3B3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977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477C6A4-E0FE-C54A-8B4C-8D14B0825AF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403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BB26D7F-8714-4246-8FD6-84ABBFA0E3B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304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4C6A4A8-B33E-7A42-8246-EA297EB530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312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6A4FEAF-7174-E047-83E5-4846D28097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129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379CD0C-3B38-F74B-83B1-D21E9DF204C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296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7000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19E3275A-E46C-D84B-8464-101992D07C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78419" y="332601"/>
            <a:ext cx="343690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ctr"/>
            <a:r>
              <a:rPr lang="en-US" sz="1800" b="1" dirty="0"/>
              <a:t>doc.: IEEE </a:t>
            </a:r>
            <a:r>
              <a:rPr lang="en-US" sz="1800" b="1" dirty="0" smtClean="0"/>
              <a:t>P802.11-17-1086r2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dirty="0" smtClean="0"/>
              <a:t>Submission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1" name="Rectangle 5"/>
          <p:cNvSpPr txBox="1">
            <a:spLocks noChangeArrowheads="1"/>
          </p:cNvSpPr>
          <p:nvPr userDrawn="1"/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r>
              <a:rPr lang="en-US" sz="1200" smtClean="0"/>
              <a:t>Ganesh Venkatesan, Intel Corporation</a:t>
            </a:r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631504" y="764704"/>
            <a:ext cx="8856984" cy="1066800"/>
          </a:xfrm>
          <a:noFill/>
        </p:spPr>
        <p:txBody>
          <a:bodyPr/>
          <a:lstStyle/>
          <a:p>
            <a:r>
              <a:rPr lang="en-GB" dirty="0" smtClean="0"/>
              <a:t>IEEE 802.1AS REV D5.0 Review Comments</a:t>
            </a:r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2017-07-10</a:t>
            </a:r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2479622"/>
              </p:ext>
            </p:extLst>
          </p:nvPr>
        </p:nvGraphicFramePr>
        <p:xfrm>
          <a:off x="2065338" y="2751139"/>
          <a:ext cx="7307262" cy="332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Document" r:id="rId4" imgW="9104721" imgH="4150695" progId="Word.Document.8">
                  <p:embed/>
                </p:oleObj>
              </mc:Choice>
              <mc:Fallback>
                <p:oleObj name="Document" r:id="rId4" imgW="9104721" imgH="415069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5338" y="2751139"/>
                        <a:ext cx="7307262" cy="332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2057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79595" y="6475413"/>
            <a:ext cx="432811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E07E2395-9832-434C-915E-5A5554E61FA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54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Burst Duration Field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947424"/>
              </p:ext>
            </p:extLst>
          </p:nvPr>
        </p:nvGraphicFramePr>
        <p:xfrm>
          <a:off x="2514600" y="1600196"/>
          <a:ext cx="2944906" cy="4475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9378"/>
                <a:gridCol w="1905528"/>
              </a:tblGrid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Value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Represents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0-1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250 us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500 us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r>
                        <a:rPr lang="en-US" sz="1200" baseline="0" dirty="0" smtClean="0"/>
                        <a:t> ,</a:t>
                      </a:r>
                      <a:r>
                        <a:rPr lang="en-US" sz="1200" baseline="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32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64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128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12-14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 Preference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686653"/>
              </p:ext>
            </p:extLst>
          </p:nvPr>
        </p:nvGraphicFramePr>
        <p:xfrm>
          <a:off x="5665694" y="5105400"/>
          <a:ext cx="38862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  <a:gridCol w="2895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forever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13-14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Reserved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ight Arrow 5"/>
          <p:cNvSpPr/>
          <p:nvPr/>
        </p:nvSpPr>
        <p:spPr>
          <a:xfrm>
            <a:off x="5257800" y="5486400"/>
            <a:ext cx="381000" cy="288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248400" y="1524001"/>
            <a:ext cx="3886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Initiator: Burst Duration field set to 15 (no preference) and FTMs per Burst set to 0 (no preference)</a:t>
            </a:r>
          </a:p>
          <a:p>
            <a:endParaRPr lang="en-US" sz="1400" dirty="0"/>
          </a:p>
          <a:p>
            <a:r>
              <a:rPr lang="en-US" sz="1400" dirty="0"/>
              <a:t>Responder: </a:t>
            </a:r>
            <a:r>
              <a:rPr lang="en-US" sz="1400" dirty="0">
                <a:solidFill>
                  <a:srgbClr val="FF0000"/>
                </a:solidFill>
              </a:rPr>
              <a:t>Burst Duration field set to 12 (forever) and FTMs per Burst set to 0 (infinite)</a:t>
            </a:r>
          </a:p>
        </p:txBody>
      </p:sp>
    </p:spTree>
    <p:extLst>
      <p:ext uri="{BB962C8B-B14F-4D97-AF65-F5344CB8AC3E}">
        <p14:creationId xmlns:p14="http://schemas.microsoft.com/office/powerpoint/2010/main" val="382725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Solution-B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10363200" cy="4495800"/>
          </a:xfrm>
        </p:spPr>
        <p:txBody>
          <a:bodyPr/>
          <a:lstStyle/>
          <a:p>
            <a:r>
              <a:rPr lang="en-US" dirty="0" smtClean="0"/>
              <a:t>Amend IEEE 802.11-2016 to allow for a new choice for the number of FTMs per Burst</a:t>
            </a:r>
          </a:p>
          <a:p>
            <a:pPr lvl="1"/>
            <a:r>
              <a:rPr lang="en-US" dirty="0" smtClean="0"/>
              <a:t>Use one of the reserved values from the possible values for Burst Duration (values 12-14 are reserved in IEEE 802.11-2016)</a:t>
            </a:r>
          </a:p>
          <a:p>
            <a:pPr lvl="1"/>
            <a:r>
              <a:rPr lang="en-US" dirty="0" smtClean="0"/>
              <a:t>Initiator sets FTMs per burst to 0 (indicating no preference) and sets Burst Exponent to 0 (Single Burst)</a:t>
            </a:r>
          </a:p>
          <a:p>
            <a:pPr lvl="1"/>
            <a:r>
              <a:rPr lang="en-US" dirty="0" smtClean="0"/>
              <a:t>Responder sets Burst Duration to 12 (indicating “Forever”) and sets Burst Exponent to 0 (Single Burst)</a:t>
            </a:r>
          </a:p>
          <a:p>
            <a:pPr lvl="1"/>
            <a:r>
              <a:rPr lang="en-US" dirty="0" smtClean="0"/>
              <a:t>Responder sets FTMs per Burst to 0 (currently disallowed in IEEE 802.11-2016) indicating “infinite” FTMs (new behavior</a:t>
            </a:r>
            <a:r>
              <a:rPr lang="en-US" dirty="0" smtClean="0"/>
              <a:t>)</a:t>
            </a:r>
          </a:p>
          <a:p>
            <a:r>
              <a:rPr lang="en-US" dirty="0" smtClean="0"/>
              <a:t>How does one enable both Location Services and 802.1AS between two peers?</a:t>
            </a:r>
          </a:p>
          <a:p>
            <a:pPr lvl="1"/>
            <a:r>
              <a:rPr lang="en-US" dirty="0" smtClean="0"/>
              <a:t>Only one FTM Session can exist at any one  time between two peers.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4777" y="6475413"/>
            <a:ext cx="504049" cy="184666"/>
          </a:xfrm>
        </p:spPr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58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Solution-C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343400"/>
          </a:xfrm>
        </p:spPr>
        <p:txBody>
          <a:bodyPr/>
          <a:lstStyle/>
          <a:p>
            <a:r>
              <a:rPr lang="en-US" dirty="0" smtClean="0"/>
              <a:t>Move to </a:t>
            </a:r>
            <a:r>
              <a:rPr lang="en-US" dirty="0" err="1" smtClean="0"/>
              <a:t>multiburst</a:t>
            </a:r>
            <a:r>
              <a:rPr lang="en-US" dirty="0" smtClean="0"/>
              <a:t> – supports up to 2</a:t>
            </a:r>
            <a:r>
              <a:rPr lang="en-US" baseline="30000" dirty="0" smtClean="0"/>
              <a:t>15</a:t>
            </a:r>
            <a:r>
              <a:rPr lang="en-US" dirty="0" smtClean="0"/>
              <a:t> bursts. The FTM Session needs to be renegotiated and restarted after that for the next 2</a:t>
            </a:r>
            <a:r>
              <a:rPr lang="en-US" baseline="30000" dirty="0" smtClean="0"/>
              <a:t>15</a:t>
            </a:r>
            <a:r>
              <a:rPr lang="en-US" dirty="0" smtClean="0"/>
              <a:t> bursts.</a:t>
            </a:r>
          </a:p>
          <a:p>
            <a:r>
              <a:rPr lang="en-US" dirty="0" smtClean="0"/>
              <a:t>Set FTMs Per Burst to 1, 2 or 3</a:t>
            </a:r>
          </a:p>
          <a:p>
            <a:r>
              <a:rPr lang="en-US" dirty="0" smtClean="0"/>
              <a:t>Allows for the Slave to go to sleep, move to another channel, etc., between bursts</a:t>
            </a:r>
          </a:p>
          <a:p>
            <a:r>
              <a:rPr lang="en-US" dirty="0" smtClean="0"/>
              <a:t>If in the middle of the session, a need to start an FTM Session for non-802.1AS use arises, the current 802.1AS FTM Session can be terminated by sending an FTM frame with the Dialog Token set to 0 and restarted later at a later time with an FTM negotiation</a:t>
            </a:r>
          </a:p>
          <a:p>
            <a:r>
              <a:rPr lang="en-US" dirty="0" smtClean="0"/>
              <a:t>See Slide #8 for the message flow</a:t>
            </a:r>
          </a:p>
          <a:p>
            <a:r>
              <a:rPr lang="en-US" dirty="0" smtClean="0"/>
              <a:t>No changes needed in 802.11-2016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6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FTM Session for Proposed Solution - 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8199" y="1897866"/>
            <a:ext cx="5853095" cy="3817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03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Solution-D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10363200" cy="4495800"/>
          </a:xfrm>
        </p:spPr>
        <p:txBody>
          <a:bodyPr/>
          <a:lstStyle/>
          <a:p>
            <a:r>
              <a:rPr lang="en-US" dirty="0" smtClean="0"/>
              <a:t>Use Single Burst ASAP=1 (unchanged from D5.0)</a:t>
            </a:r>
          </a:p>
          <a:p>
            <a:r>
              <a:rPr lang="en-US" dirty="0" smtClean="0"/>
              <a:t>Set FTMs Per Burst to 1, 2 or 3</a:t>
            </a:r>
          </a:p>
          <a:p>
            <a:r>
              <a:rPr lang="en-US" dirty="0" smtClean="0"/>
              <a:t>Allows for the Slave to go to sleep, move to another channel, etc., between bursts; Allows for co-existence of applications using FTM for Time Synchronization (802.1AS) and Location Services</a:t>
            </a:r>
          </a:p>
          <a:p>
            <a:r>
              <a:rPr lang="en-US" dirty="0" smtClean="0"/>
              <a:t>The Slave renegotiates a new FTM Session after collecting a set of t1, t2, t3 and t4. The Slave and Master state machines restarts as a result.  t1 and t2 are zero when the first FTM frame is received with an FTM Session</a:t>
            </a:r>
          </a:p>
          <a:p>
            <a:pPr lvl="1"/>
            <a:r>
              <a:rPr lang="en-US" dirty="0" smtClean="0"/>
              <a:t>One could envisage running TM in this mode as well (each pair of TM frame exchange will reset the Master and Slave state machines)</a:t>
            </a:r>
          </a:p>
          <a:p>
            <a:r>
              <a:rPr lang="en-US" dirty="0" smtClean="0"/>
              <a:t>See Slide #13 for the message flow</a:t>
            </a:r>
          </a:p>
          <a:p>
            <a:r>
              <a:rPr lang="en-US" dirty="0" smtClean="0"/>
              <a:t>No changes needed in 802.11-2016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54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Proposal-E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199"/>
            <a:ext cx="10363200" cy="4875213"/>
          </a:xfrm>
        </p:spPr>
        <p:txBody>
          <a:bodyPr/>
          <a:lstStyle/>
          <a:p>
            <a:r>
              <a:rPr lang="en-US" dirty="0" smtClean="0"/>
              <a:t>Move to </a:t>
            </a:r>
            <a:r>
              <a:rPr lang="en-US" dirty="0" err="1" smtClean="0"/>
              <a:t>multiburst</a:t>
            </a:r>
            <a:r>
              <a:rPr lang="en-US" dirty="0" smtClean="0"/>
              <a:t> – Define a mechanism to indicate “infinite” bursts in the FTM Parameters element (use Reserved bit-7?)</a:t>
            </a:r>
          </a:p>
          <a:p>
            <a:r>
              <a:rPr lang="en-US" dirty="0" smtClean="0"/>
              <a:t>Set FTMs Per Burst to 1, 2 or 3</a:t>
            </a:r>
          </a:p>
          <a:p>
            <a:r>
              <a:rPr lang="en-US" dirty="0" smtClean="0"/>
              <a:t>Allows for the Slave to go to sleep, move to another channel, etc., between bursts</a:t>
            </a:r>
          </a:p>
          <a:p>
            <a:r>
              <a:rPr lang="en-US" dirty="0" smtClean="0"/>
              <a:t>If in the middle of the session, a need to start an FTM Session for non-802.1AS use arises, the current 802.1AS FTM Session can be terminated by sending an FTM frame with the Dialog Token set to 0 and restarted later at a later time with an FTM negotiation</a:t>
            </a:r>
          </a:p>
          <a:p>
            <a:r>
              <a:rPr lang="en-US" dirty="0" smtClean="0"/>
              <a:t>See Slide #8 for the message flow</a:t>
            </a:r>
          </a:p>
          <a:p>
            <a:r>
              <a:rPr lang="en-US" dirty="0" smtClean="0"/>
              <a:t>IEEE 802.11-2016 needs to be amended to include a definition for “infinite” bursts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74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to discuss with 802.1AS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1676400"/>
            <a:ext cx="7772400" cy="4419600"/>
          </a:xfrm>
        </p:spPr>
        <p:txBody>
          <a:bodyPr/>
          <a:lstStyle/>
          <a:p>
            <a:r>
              <a:rPr lang="en-US" dirty="0" smtClean="0"/>
              <a:t>Mandatory and optional support for Timing Measurement and Fine Timing Measurement protocols in Bridges and end-points</a:t>
            </a:r>
          </a:p>
          <a:p>
            <a:pPr lvl="1"/>
            <a:r>
              <a:rPr lang="en-US" dirty="0" smtClean="0"/>
              <a:t>Timing Measurement should be mandated to ensure interoperability</a:t>
            </a:r>
          </a:p>
          <a:p>
            <a:r>
              <a:rPr lang="en-US" dirty="0" smtClean="0"/>
              <a:t>Some sub-sections of 802.1AS REV D5.0 need to be updated to address support for Fine Timing Measurement</a:t>
            </a:r>
          </a:p>
          <a:p>
            <a:r>
              <a:rPr lang="en-US" dirty="0" smtClean="0"/>
              <a:t>Determination of </a:t>
            </a:r>
            <a:r>
              <a:rPr lang="en-US" dirty="0" err="1" smtClean="0"/>
              <a:t>asCapable</a:t>
            </a:r>
            <a:endParaRPr lang="en-US" dirty="0" smtClean="0"/>
          </a:p>
          <a:p>
            <a:r>
              <a:rPr lang="en-US" dirty="0" smtClean="0"/>
              <a:t>Fallback to Timing Measurement if FTM negotiation fails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05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Motivation/Background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1844824"/>
            <a:ext cx="7772400" cy="4536504"/>
          </a:xfrm>
        </p:spPr>
        <p:txBody>
          <a:bodyPr/>
          <a:lstStyle/>
          <a:p>
            <a:r>
              <a:rPr lang="en-US" dirty="0" smtClean="0"/>
              <a:t>IEEE 802.1AS REV project includes use of IEEE 802.11-2016 Fine Timing Measurement as an additional 802.11 protocol to generate timestamps that 802.1AS would use for clock synchronization</a:t>
            </a:r>
            <a:endParaRPr lang="en-US" dirty="0"/>
          </a:p>
          <a:p>
            <a:r>
              <a:rPr lang="en-US" dirty="0" smtClean="0"/>
              <a:t>IEEE 802.1AS REV project includes use of IEEE 802.11ak General Links for interfacing 802.11 MAC SAP to IEEE 802.1AC</a:t>
            </a:r>
          </a:p>
          <a:p>
            <a:r>
              <a:rPr lang="en-US" dirty="0" smtClean="0"/>
              <a:t>802.1AS Rev D5.0 WG Ballot is currently open and closes July 13</a:t>
            </a:r>
            <a:r>
              <a:rPr lang="en-US" baseline="30000" dirty="0" smtClean="0"/>
              <a:t>th</a:t>
            </a:r>
            <a:r>
              <a:rPr lang="en-US" dirty="0" smtClean="0"/>
              <a:t>, 2017.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840702" y="6475413"/>
            <a:ext cx="43281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38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comments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840702" y="6475413"/>
            <a:ext cx="43281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986093"/>
              </p:ext>
            </p:extLst>
          </p:nvPr>
        </p:nvGraphicFramePr>
        <p:xfrm>
          <a:off x="2286000" y="2133600"/>
          <a:ext cx="7543800" cy="211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583"/>
                <a:gridCol w="1488367"/>
                <a:gridCol w="1131570"/>
                <a:gridCol w="4526280"/>
              </a:tblGrid>
              <a:tr h="1422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Editorial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dirty="0" smtClean="0"/>
                        <a:t>Technical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Needs</a:t>
                      </a:r>
                      <a:r>
                        <a:rPr lang="en-US" baseline="0" dirty="0" smtClean="0"/>
                        <a:t> discussion with </a:t>
                      </a:r>
                      <a:r>
                        <a:rPr lang="en-US" baseline="0" dirty="0" smtClean="0"/>
                        <a:t>ARC (REJECT)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Needs discussion with 802.1AS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Needs</a:t>
                      </a:r>
                      <a:r>
                        <a:rPr lang="en-US" baseline="0" dirty="0" smtClean="0"/>
                        <a:t> discussion with </a:t>
                      </a:r>
                      <a:r>
                        <a:rPr lang="en-US" dirty="0" smtClean="0"/>
                        <a:t>802.11md </a:t>
                      </a:r>
                      <a:r>
                        <a:rPr lang="en-US" dirty="0" err="1" smtClean="0"/>
                        <a:t>amd</a:t>
                      </a:r>
                      <a:r>
                        <a:rPr lang="en-US" dirty="0" smtClean="0"/>
                        <a:t> 802.11az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059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that need discussion with  802.11 ARC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802.11 MAC interfacing with ISS without support for 802.11ak</a:t>
            </a:r>
          </a:p>
          <a:p>
            <a:r>
              <a:rPr lang="en-US" dirty="0" smtClean="0"/>
              <a:t>Figures 7.8 and 8.2 in IEEE 802.1AS D5.0</a:t>
            </a:r>
          </a:p>
          <a:p>
            <a:r>
              <a:rPr lang="en-US" dirty="0" smtClean="0"/>
              <a:t>Open Issues:</a:t>
            </a:r>
          </a:p>
          <a:p>
            <a:pPr lvl="1"/>
            <a:r>
              <a:rPr lang="en-US" dirty="0" smtClean="0"/>
              <a:t>Should 802.1AS over 802.11 require 802.11ak?</a:t>
            </a:r>
          </a:p>
          <a:p>
            <a:pPr lvl="1"/>
            <a:r>
              <a:rPr lang="en-US" dirty="0" smtClean="0"/>
              <a:t>If 802.11ak is required how would current implementations of 802.11 and 802.1AS-2011 be addressed</a:t>
            </a:r>
            <a:r>
              <a:rPr lang="en-US" dirty="0" smtClean="0"/>
              <a:t>?</a:t>
            </a:r>
            <a:endParaRPr lang="en-US" dirty="0"/>
          </a:p>
          <a:p>
            <a:r>
              <a:rPr lang="en-US" dirty="0" smtClean="0"/>
              <a:t>ISS layer sits atop 802.11. Bridging of 802.11 to/from the ISS layer depends on if 802.11 supports 802.11ak or not. Hence these comments are Rejected.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70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that requires discussion in 802.11md and/or 802.11az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“disconnect</a:t>
            </a:r>
            <a:r>
              <a:rPr lang="en-US" dirty="0" smtClean="0"/>
              <a:t>” between IEEE 802.11-2016 and IEEE 802.1AS REV D5.0?</a:t>
            </a:r>
            <a:endParaRPr lang="en-US" dirty="0"/>
          </a:p>
          <a:p>
            <a:pPr lvl="1"/>
            <a:r>
              <a:rPr lang="en-US" dirty="0"/>
              <a:t>IEEE 802.1AS D5.0</a:t>
            </a:r>
          </a:p>
          <a:p>
            <a:pPr lvl="2"/>
            <a:r>
              <a:rPr lang="en-US" dirty="0"/>
              <a:t>Use FTM with the following parameters</a:t>
            </a:r>
          </a:p>
          <a:p>
            <a:pPr lvl="3"/>
            <a:r>
              <a:rPr lang="en-US" dirty="0"/>
              <a:t>ASAP=1</a:t>
            </a:r>
          </a:p>
          <a:p>
            <a:pPr lvl="3"/>
            <a:r>
              <a:rPr lang="en-US" dirty="0"/>
              <a:t>Single </a:t>
            </a:r>
            <a:r>
              <a:rPr lang="en-US" dirty="0" smtClean="0"/>
              <a:t>Burst (Burst Exponent = 0)</a:t>
            </a:r>
            <a:endParaRPr lang="en-US" dirty="0"/>
          </a:p>
          <a:p>
            <a:pPr lvl="3"/>
            <a:r>
              <a:rPr lang="en-US" dirty="0"/>
              <a:t>FTMs per Burst – </a:t>
            </a:r>
            <a:r>
              <a:rPr lang="en-US" dirty="0" smtClean="0"/>
              <a:t>infinite number of FTMs (not explicit in D5.0)</a:t>
            </a:r>
            <a:endParaRPr lang="en-US" dirty="0"/>
          </a:p>
          <a:p>
            <a:pPr lvl="1"/>
            <a:r>
              <a:rPr lang="en-US" dirty="0"/>
              <a:t>IEEE 802.11-2016 Fine Timing Measurement</a:t>
            </a:r>
          </a:p>
          <a:p>
            <a:pPr lvl="2"/>
            <a:r>
              <a:rPr lang="en-US" dirty="0"/>
              <a:t>Does not have a mechanism to indicate </a:t>
            </a:r>
            <a:r>
              <a:rPr lang="en-US" dirty="0" smtClean="0"/>
              <a:t>“infinite” </a:t>
            </a:r>
            <a:r>
              <a:rPr lang="en-US" dirty="0"/>
              <a:t>for FTMs per Burst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94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Change</a:t>
            </a:r>
          </a:p>
          <a:p>
            <a:r>
              <a:rPr lang="en-US" dirty="0" smtClean="0"/>
              <a:t>Must not break existing IEEE 802.11-2016 implementations of Fine Timing Measurement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13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Solution-A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Amend 802.1AS REV D5.0 to use multiple burst instead of single </a:t>
            </a:r>
            <a:r>
              <a:rPr lang="en-US" dirty="0" smtClean="0"/>
              <a:t>burst</a:t>
            </a:r>
          </a:p>
          <a:p>
            <a:pPr lvl="1"/>
            <a:r>
              <a:rPr lang="en-US" dirty="0" smtClean="0"/>
              <a:t>Each burst has up to 32 FTM frames</a:t>
            </a:r>
            <a:endParaRPr lang="en-US" dirty="0" smtClean="0"/>
          </a:p>
          <a:p>
            <a:r>
              <a:rPr lang="en-US" dirty="0" smtClean="0"/>
              <a:t>Issues</a:t>
            </a:r>
          </a:p>
          <a:p>
            <a:pPr lvl="1"/>
            <a:r>
              <a:rPr lang="en-US" dirty="0" smtClean="0"/>
              <a:t>Still does not allow for “infinite” number of FTM frames to be sent; as the maximum number of bursts is limited to 2</a:t>
            </a:r>
            <a:r>
              <a:rPr lang="en-US" baseline="30000" dirty="0" smtClean="0"/>
              <a:t>15</a:t>
            </a:r>
          </a:p>
          <a:p>
            <a:pPr lvl="1"/>
            <a:r>
              <a:rPr lang="en-US" dirty="0" smtClean="0"/>
              <a:t>May cause discontinuity in the flow of time information from the top of the network to the leaf</a:t>
            </a:r>
          </a:p>
          <a:p>
            <a:pPr lvl="2"/>
            <a:r>
              <a:rPr lang="en-US" dirty="0" smtClean="0"/>
              <a:t>This is because all burst excepting the first one needs to be started with a FTM Request frame from the Slave to the </a:t>
            </a:r>
            <a:r>
              <a:rPr lang="en-US" dirty="0" smtClean="0"/>
              <a:t>Master</a:t>
            </a:r>
          </a:p>
          <a:p>
            <a:pPr lvl="2"/>
            <a:r>
              <a:rPr lang="en-US" dirty="0" smtClean="0"/>
              <a:t>This discontinuity may not be an issue if the slave transmits the FTM Request to trigger a new burst in a timely manner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75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of </a:t>
            </a:r>
            <a:r>
              <a:rPr lang="en-US" dirty="0" err="1" smtClean="0"/>
              <a:t>Multiburst</a:t>
            </a:r>
            <a:r>
              <a:rPr lang="en-US" dirty="0" smtClean="0"/>
              <a:t> FTM Session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1" y="1524000"/>
            <a:ext cx="3808875" cy="4806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7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Fine Timing Measurement Parameters Element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541930" y="1885568"/>
          <a:ext cx="7754471" cy="13157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67871"/>
                <a:gridCol w="990600"/>
                <a:gridCol w="914400"/>
                <a:gridCol w="914400"/>
                <a:gridCol w="1371600"/>
                <a:gridCol w="13716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Category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Public Action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Trigger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LCI</a:t>
                      </a:r>
                      <a:r>
                        <a:rPr lang="en-US" sz="1400" baseline="0" dirty="0" smtClean="0"/>
                        <a:t> Measurement Request</a:t>
                      </a:r>
                    </a:p>
                    <a:p>
                      <a:pPr algn="ctr"/>
                      <a:r>
                        <a:rPr lang="en-US" sz="1400" baseline="0" dirty="0" smtClean="0"/>
                        <a:t>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Location Civic</a:t>
                      </a:r>
                      <a:r>
                        <a:rPr lang="en-US" sz="1400" baseline="0" dirty="0" smtClean="0"/>
                        <a:t> Measurement Request</a:t>
                      </a:r>
                    </a:p>
                    <a:p>
                      <a:pPr algn="ctr"/>
                      <a:r>
                        <a:rPr lang="en-US" sz="1400" baseline="0" dirty="0" smtClean="0"/>
                        <a:t>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Fine Timing Measurement Parameters</a:t>
                      </a:r>
                    </a:p>
                    <a:p>
                      <a:pPr algn="ctr"/>
                      <a:r>
                        <a:rPr lang="en-US" sz="1400" dirty="0" smtClean="0"/>
                        <a:t>(Mandatory)</a:t>
                      </a:r>
                      <a:endParaRPr lang="en-US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Octets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variable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variable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495601" y="4149080"/>
          <a:ext cx="7704855" cy="202184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109499"/>
                <a:gridCol w="1050741"/>
                <a:gridCol w="720080"/>
                <a:gridCol w="818010"/>
                <a:gridCol w="1047860"/>
                <a:gridCol w="862944"/>
                <a:gridCol w="1109499"/>
                <a:gridCol w="986222"/>
              </a:tblGrid>
              <a:tr h="139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Status Indication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Value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Number of Bursts Exponent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Burst Duration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Min</a:t>
                      </a:r>
                      <a:r>
                        <a:rPr lang="en-US" sz="1200" baseline="0" dirty="0" smtClean="0"/>
                        <a:t> Delta FTM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Partial</a:t>
                      </a:r>
                      <a:r>
                        <a:rPr lang="en-US" sz="1200" baseline="0" dirty="0" smtClean="0"/>
                        <a:t> TSF Timer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Partial TSF</a:t>
                      </a:r>
                      <a:r>
                        <a:rPr lang="en-US" sz="1200" baseline="0" dirty="0" smtClean="0"/>
                        <a:t> Timer No Preference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ASAP Capable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ASAP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FTMs per</a:t>
                      </a:r>
                      <a:r>
                        <a:rPr lang="en-US" sz="1200" baseline="0" dirty="0" smtClean="0"/>
                        <a:t> Burst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Format</a:t>
                      </a:r>
                      <a:r>
                        <a:rPr lang="en-US" sz="1200" baseline="0" dirty="0" smtClean="0"/>
                        <a:t> and Bandwidth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Burst</a:t>
                      </a:r>
                      <a:r>
                        <a:rPr lang="en-US" sz="1200" baseline="0" dirty="0" smtClean="0"/>
                        <a:t> Period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 bwMode="auto">
          <a:xfrm>
            <a:off x="8077200" y="2910592"/>
            <a:ext cx="720080" cy="1008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48352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119189</TotalTime>
  <Words>1357</Words>
  <Application>Microsoft Office PowerPoint</Application>
  <PresentationFormat>Widescreen</PresentationFormat>
  <Paragraphs>226</Paragraphs>
  <Slides>16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ＭＳ Ｐゴシック</vt:lpstr>
      <vt:lpstr>Times New Roman</vt:lpstr>
      <vt:lpstr>802-11-Submission</vt:lpstr>
      <vt:lpstr>Document</vt:lpstr>
      <vt:lpstr>IEEE 802.1AS REV D5.0 Review Comments</vt:lpstr>
      <vt:lpstr>Motivation/Background</vt:lpstr>
      <vt:lpstr>Summary of comments</vt:lpstr>
      <vt:lpstr>Comments that need discussion with  802.11 ARC</vt:lpstr>
      <vt:lpstr>Comments that requires discussion in 802.11md and/or 802.11az</vt:lpstr>
      <vt:lpstr>Requirements</vt:lpstr>
      <vt:lpstr>Proposed Solution-A</vt:lpstr>
      <vt:lpstr>Recap of Multiburst FTM Session</vt:lpstr>
      <vt:lpstr>Fine Timing Measurement Parameters Element</vt:lpstr>
      <vt:lpstr>Burst Duration Field</vt:lpstr>
      <vt:lpstr>Proposed Solution-B</vt:lpstr>
      <vt:lpstr>Proposed Solution-C</vt:lpstr>
      <vt:lpstr>FTM Session for Proposed Solution - D</vt:lpstr>
      <vt:lpstr>Proposed Solution-D</vt:lpstr>
      <vt:lpstr>Proposal-E</vt:lpstr>
      <vt:lpstr>Comments to discuss with 802.1AS</vt:lpstr>
    </vt:vector>
  </TitlesOfParts>
  <Company>Intel Corporation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802.11az Negotiation Phase Proposal</dc:title>
  <dc:creator>Donald Eastlake 3rd</dc:creator>
  <cp:keywords>CTPClassification=CTP_PUBLIC:VisualMarkings=</cp:keywords>
  <dc:description>Ganesh Venkatesan, Intel Corporation</dc:description>
  <cp:lastModifiedBy>Venkatesan, Ganesh</cp:lastModifiedBy>
  <cp:revision>1291</cp:revision>
  <cp:lastPrinted>2016-06-15T02:09:12Z</cp:lastPrinted>
  <dcterms:created xsi:type="dcterms:W3CDTF">2006-12-04T03:46:13Z</dcterms:created>
  <dcterms:modified xsi:type="dcterms:W3CDTF">2017-07-14T15:31:16Z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1431624824</vt:lpwstr>
  </property>
  <property fmtid="{D5CDD505-2E9C-101B-9397-08002B2CF9AE}" pid="3" name="TitusGUID">
    <vt:lpwstr>835adfc9-be72-4eae-8f47-2053bacfc1ad</vt:lpwstr>
  </property>
  <property fmtid="{D5CDD505-2E9C-101B-9397-08002B2CF9AE}" pid="4" name="CTP_TimeStamp">
    <vt:lpwstr>2017-07-14 15:31:13Z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