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56" r:id="rId2"/>
    <p:sldId id="257" r:id="rId3"/>
    <p:sldId id="266" r:id="rId4"/>
    <p:sldId id="267" r:id="rId5"/>
    <p:sldId id="276" r:id="rId6"/>
    <p:sldId id="277" r:id="rId7"/>
    <p:sldId id="275" r:id="rId8"/>
    <p:sldId id="274" r:id="rId9"/>
    <p:sldId id="278" r:id="rId10"/>
    <p:sldId id="279" r:id="rId11"/>
    <p:sldId id="280" r:id="rId12"/>
    <p:sldId id="281" r:id="rId13"/>
    <p:sldId id="282" r:id="rId14"/>
    <p:sldId id="283" r:id="rId15"/>
    <p:sldId id="288" r:id="rId16"/>
    <p:sldId id="289" r:id="rId17"/>
    <p:sldId id="290" r:id="rId18"/>
    <p:sldId id="284" r:id="rId19"/>
    <p:sldId id="291" r:id="rId20"/>
    <p:sldId id="292" r:id="rId21"/>
    <p:sldId id="285" r:id="rId22"/>
    <p:sldId id="293" r:id="rId23"/>
    <p:sldId id="294" r:id="rId24"/>
    <p:sldId id="295" r:id="rId25"/>
    <p:sldId id="272" r:id="rId26"/>
    <p:sldId id="273" r:id="rId27"/>
    <p:sldId id="264" r:id="rId2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6529" autoAdjust="0"/>
  </p:normalViewPr>
  <p:slideViewPr>
    <p:cSldViewPr>
      <p:cViewPr varScale="1">
        <p:scale>
          <a:sx n="54" d="100"/>
          <a:sy n="54" d="100"/>
        </p:scale>
        <p:origin x="96" y="252"/>
      </p:cViewPr>
      <p:guideLst>
        <p:guide orient="horz" pos="2160"/>
        <p:guide pos="3840"/>
      </p:guideLst>
    </p:cSldViewPr>
  </p:slideViewPr>
  <p:outlineViewPr>
    <p:cViewPr varScale="1">
      <p:scale>
        <a:sx n="170" d="200"/>
        <a:sy n="170" d="200"/>
      </p:scale>
      <p:origin x="0" y="-1307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7/7/2017</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doc.: IEEE 802.11-16/1093r2</a:t>
            </a:r>
          </a:p>
        </p:txBody>
      </p:sp>
      <p:sp>
        <p:nvSpPr>
          <p:cNvPr id="133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Jan 2009</a:t>
            </a:r>
          </a:p>
        </p:txBody>
      </p:sp>
      <p:sp>
        <p:nvSpPr>
          <p:cNvPr id="133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76AD833-F326-48D3-A662-B127F7E4458F}" type="slidenum">
              <a:rPr lang="en-US" altLang="en-US" smtClean="0"/>
              <a:pPr>
                <a:spcBef>
                  <a:spcPct val="0"/>
                </a:spcBef>
              </a:pPr>
              <a:t>3</a:t>
            </a:fld>
            <a:endParaRPr lang="en-US" altLang="en-US" dirty="0"/>
          </a:p>
        </p:txBody>
      </p:sp>
      <p:sp>
        <p:nvSpPr>
          <p:cNvPr id="13317" name="Rectangle 2"/>
          <p:cNvSpPr>
            <a:spLocks noGrp="1" noRot="1" noChangeAspect="1" noChangeArrowheads="1" noTextEdit="1"/>
          </p:cNvSpPr>
          <p:nvPr>
            <p:ph type="sldImg"/>
          </p:nvPr>
        </p:nvSpPr>
        <p:spPr>
          <a:xfrm>
            <a:off x="382588" y="700088"/>
            <a:ext cx="6172200" cy="3471862"/>
          </a:xfrm>
          <a:ln/>
        </p:spPr>
      </p:sp>
      <p:sp>
        <p:nvSpPr>
          <p:cNvPr id="13318" name="Rectangle 3"/>
          <p:cNvSpPr>
            <a:spLocks noGrp="1" noChangeArrowheads="1"/>
          </p:cNvSpPr>
          <p:nvPr>
            <p:ph type="body" idx="1"/>
          </p:nvPr>
        </p:nvSpPr>
        <p:spPr>
          <a:xfrm>
            <a:off x="925513" y="4408488"/>
            <a:ext cx="50831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61869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27</a:t>
            </a:fld>
            <a:endParaRPr lang="en-US" dirty="0"/>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July 2017</a:t>
            </a:r>
            <a:endParaRPr lang="en-GB" dirty="0"/>
          </a:p>
        </p:txBody>
      </p:sp>
      <p:sp>
        <p:nvSpPr>
          <p:cNvPr id="5" name="Footer Placeholder 4"/>
          <p:cNvSpPr>
            <a:spLocks noGrp="1"/>
          </p:cNvSpPr>
          <p:nvPr>
            <p:ph type="ftr" idx="11"/>
          </p:nvPr>
        </p:nvSpPr>
        <p:spPr/>
        <p:txBody>
          <a:bodyPr/>
          <a:lstStyle>
            <a:lvl1pPr>
              <a:defRPr/>
            </a:lvl1pPr>
          </a:lstStyle>
          <a:p>
            <a:r>
              <a:rPr lang="en-GB" dirty="0"/>
              <a:t>Joseph Levy (InterDigital)</a:t>
            </a:r>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Joseph Levy (InterDigital)</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July 2017</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a:t>July 2017</a:t>
            </a:r>
            <a:endParaRPr lang="en-GB" dirty="0"/>
          </a:p>
        </p:txBody>
      </p:sp>
      <p:sp>
        <p:nvSpPr>
          <p:cNvPr id="5" name="Footer Placeholder 4"/>
          <p:cNvSpPr>
            <a:spLocks noGrp="1"/>
          </p:cNvSpPr>
          <p:nvPr>
            <p:ph type="ftr" idx="11"/>
          </p:nvPr>
        </p:nvSpPr>
        <p:spPr/>
        <p:txBody>
          <a:bodyPr/>
          <a:lstStyle>
            <a:lvl1pPr>
              <a:defRPr/>
            </a:lvl1pPr>
          </a:lstStyle>
          <a:p>
            <a:r>
              <a:rPr lang="en-GB" dirty="0"/>
              <a:t>Joseph Levy (InterDigital)</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July 2017</a:t>
            </a:r>
            <a:endParaRPr lang="en-GB" dirty="0"/>
          </a:p>
        </p:txBody>
      </p:sp>
      <p:sp>
        <p:nvSpPr>
          <p:cNvPr id="6" name="Footer Placeholder 5"/>
          <p:cNvSpPr>
            <a:spLocks noGrp="1"/>
          </p:cNvSpPr>
          <p:nvPr>
            <p:ph type="ftr" idx="11"/>
          </p:nvPr>
        </p:nvSpPr>
        <p:spPr/>
        <p:txBody>
          <a:bodyPr/>
          <a:lstStyle>
            <a:lvl1pPr>
              <a:defRPr/>
            </a:lvl1pPr>
          </a:lstStyle>
          <a:p>
            <a:r>
              <a:rPr lang="en-GB" dirty="0"/>
              <a:t>Joseph Levy (InterDigital)</a:t>
            </a:r>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July 2017</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a:t>Joseph Levy (InterDigital)</a:t>
            </a:r>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July 2017</a:t>
            </a:r>
            <a:endParaRPr lang="en-GB" dirty="0"/>
          </a:p>
        </p:txBody>
      </p:sp>
      <p:sp>
        <p:nvSpPr>
          <p:cNvPr id="4" name="Footer Placeholder 3"/>
          <p:cNvSpPr>
            <a:spLocks noGrp="1"/>
          </p:cNvSpPr>
          <p:nvPr>
            <p:ph type="ftr" idx="11"/>
          </p:nvPr>
        </p:nvSpPr>
        <p:spPr/>
        <p:txBody>
          <a:bodyPr/>
          <a:lstStyle>
            <a:lvl1pPr>
              <a:defRPr/>
            </a:lvl1pPr>
          </a:lstStyle>
          <a:p>
            <a:r>
              <a:rPr lang="en-GB" dirty="0"/>
              <a:t>Joseph Levy (InterDigital)</a:t>
            </a:r>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July 2017</a:t>
            </a:r>
            <a:endParaRPr lang="en-GB" dirty="0"/>
          </a:p>
        </p:txBody>
      </p:sp>
      <p:sp>
        <p:nvSpPr>
          <p:cNvPr id="3" name="Footer Placeholder 2"/>
          <p:cNvSpPr>
            <a:spLocks noGrp="1"/>
          </p:cNvSpPr>
          <p:nvPr>
            <p:ph type="ftr" idx="11"/>
          </p:nvPr>
        </p:nvSpPr>
        <p:spPr/>
        <p:txBody>
          <a:bodyPr/>
          <a:lstStyle>
            <a:lvl1pPr>
              <a:defRPr/>
            </a:lvl1pPr>
          </a:lstStyle>
          <a:p>
            <a:r>
              <a:rPr lang="en-GB" dirty="0"/>
              <a:t>Joseph Levy (InterDigital)</a:t>
            </a:r>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July 2017</a:t>
            </a:r>
            <a:endParaRPr lang="en-GB" dirty="0"/>
          </a:p>
        </p:txBody>
      </p:sp>
      <p:sp>
        <p:nvSpPr>
          <p:cNvPr id="5" name="Footer Placeholder 4"/>
          <p:cNvSpPr>
            <a:spLocks noGrp="1"/>
          </p:cNvSpPr>
          <p:nvPr>
            <p:ph type="ftr" idx="11"/>
          </p:nvPr>
        </p:nvSpPr>
        <p:spPr/>
        <p:txBody>
          <a:bodyPr/>
          <a:lstStyle>
            <a:lvl1pPr>
              <a:defRPr/>
            </a:lvl1pPr>
          </a:lstStyle>
          <a:p>
            <a:r>
              <a:rPr lang="en-GB" dirty="0"/>
              <a:t>Joseph Levy (InterDigital)</a:t>
            </a:r>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July 2017</a:t>
            </a:r>
            <a:endParaRPr lang="en-GB" dirty="0"/>
          </a:p>
        </p:txBody>
      </p:sp>
      <p:sp>
        <p:nvSpPr>
          <p:cNvPr id="5" name="Footer Placeholder 4"/>
          <p:cNvSpPr>
            <a:spLocks noGrp="1"/>
          </p:cNvSpPr>
          <p:nvPr>
            <p:ph type="ftr" idx="11"/>
          </p:nvPr>
        </p:nvSpPr>
        <p:spPr/>
        <p:txBody>
          <a:bodyPr/>
          <a:lstStyle>
            <a:lvl1pPr>
              <a:defRPr/>
            </a:lvl1pPr>
          </a:lstStyle>
          <a:p>
            <a:r>
              <a:rPr lang="en-GB" dirty="0"/>
              <a:t>Joseph Levy (InterDigital)</a:t>
            </a:r>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July 2017</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Joseph Levy (InterDigital)</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2284"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802.11-17/1064r0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hyperlink" Target="http://www.3gpp.org/ftp/Specs/archive/23_series/23.799/23799-e00.z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3gpp.org/ftp/tsg_sa/TSG_SA/TSGS_76/Docs/SP-170411.zip" TargetMode="External"/><Relationship Id="rId5" Type="http://schemas.openxmlformats.org/officeDocument/2006/relationships/hyperlink" Target="http://www.3gpp.org/ftp/Specs/archive/23_series/23.501/23501-100.zip" TargetMode="External"/><Relationship Id="rId4" Type="http://schemas.openxmlformats.org/officeDocument/2006/relationships/hyperlink" Target="http://www.3gpp.org/ftp/Specs/archive/33_series/33.899/33899-120.zip" TargetMode="Externa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3gpp.org/ftp/tsg_sa/TSG_SA/TSGS_76/Docs/SP-170411.zip" TargetMode="External"/><Relationship Id="rId3" Type="http://schemas.openxmlformats.org/officeDocument/2006/relationships/hyperlink" Target="http://www.3gpp.org/ftp/Specs/archive/23_series/23.799/23799-e00.zip" TargetMode="External"/><Relationship Id="rId7" Type="http://schemas.openxmlformats.org/officeDocument/2006/relationships/hyperlink" Target="http://www.3gpp.org/ftp/Specs/archive/33_series/33.501/33501-020.zi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3gpp.org/ftp/Specs/archive/23_series/23.502/23502-040.zip" TargetMode="External"/><Relationship Id="rId5" Type="http://schemas.openxmlformats.org/officeDocument/2006/relationships/hyperlink" Target="http://www.3gpp.org/ftp/Specs/archive/23_series/23.501/23501-100.zip" TargetMode="External"/><Relationship Id="rId4" Type="http://schemas.openxmlformats.org/officeDocument/2006/relationships/hyperlink" Target="http://www.3gpp.org/ftp/Specs/archive/33_series/33.899/33899-120.zip"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3gpp.org/ftp/tsg_sa/TSG_SA/TSGS_76/Docs/SP-170411.zip" TargetMode="External"/><Relationship Id="rId3" Type="http://schemas.openxmlformats.org/officeDocument/2006/relationships/hyperlink" Target="http://www.3gpp.org/ftp/Specs/archive/23_series/23.799/23799-e00.zip" TargetMode="External"/><Relationship Id="rId7" Type="http://schemas.openxmlformats.org/officeDocument/2006/relationships/hyperlink" Target="http://www.3gpp.org/ftp/Specs/archive/33_series/33.501/33501-020.zi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3gpp.org/ftp/Specs/archive/23_series/23.502/23502-040.zip" TargetMode="External"/><Relationship Id="rId5" Type="http://schemas.openxmlformats.org/officeDocument/2006/relationships/hyperlink" Target="http://www.3gpp.org/ftp/Specs/archive/23_series/23.501/23501-100.zip" TargetMode="External"/><Relationship Id="rId4" Type="http://schemas.openxmlformats.org/officeDocument/2006/relationships/hyperlink" Target="http://www.3gpp.org/ftp/Specs/archive/33_series/33.899/33899-120.zi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23901" y="663621"/>
            <a:ext cx="10475383"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Overview of 3GPP SA Next Generation System Documents Related to Non-3GPP Access to the 5G Core Network</a:t>
            </a:r>
            <a:endParaRPr lang="en-GB" dirty="0"/>
          </a:p>
        </p:txBody>
      </p:sp>
      <p:sp>
        <p:nvSpPr>
          <p:cNvPr id="3074" name="Rectangle 2"/>
          <p:cNvSpPr>
            <a:spLocks noGrp="1" noChangeArrowheads="1"/>
          </p:cNvSpPr>
          <p:nvPr>
            <p:ph idx="1"/>
          </p:nvPr>
        </p:nvSpPr>
        <p:spPr>
          <a:xfrm>
            <a:off x="838200" y="1675607"/>
            <a:ext cx="10361084" cy="380999"/>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2017-07-05</a:t>
            </a:r>
          </a:p>
        </p:txBody>
      </p:sp>
      <p:sp>
        <p:nvSpPr>
          <p:cNvPr id="7" name="Footer Placeholder 4"/>
          <p:cNvSpPr>
            <a:spLocks noGrp="1"/>
          </p:cNvSpPr>
          <p:nvPr>
            <p:ph type="ftr" idx="14"/>
          </p:nvPr>
        </p:nvSpPr>
        <p:spPr/>
        <p:txBody>
          <a:bodyPr/>
          <a:lstStyle/>
          <a:p>
            <a:r>
              <a:rPr lang="en-GB" dirty="0"/>
              <a:t>Joseph Levy (InterDigital)</a:t>
            </a:r>
          </a:p>
        </p:txBody>
      </p:sp>
      <p:sp>
        <p:nvSpPr>
          <p:cNvPr id="6" name="Date Placeholder 3"/>
          <p:cNvSpPr>
            <a:spLocks noGrp="1"/>
          </p:cNvSpPr>
          <p:nvPr>
            <p:ph type="dt" idx="15"/>
          </p:nvPr>
        </p:nvSpPr>
        <p:spPr/>
        <p:txBody>
          <a:bodyPr/>
          <a:lstStyle/>
          <a:p>
            <a:r>
              <a:rPr lang="en-US" dirty="0"/>
              <a:t>July 2017</a:t>
            </a:r>
            <a:endParaRPr lang="en-GB" dirty="0"/>
          </a:p>
        </p:txBody>
      </p:sp>
      <p:sp>
        <p:nvSpPr>
          <p:cNvPr id="3076" name="Rectangle 4"/>
          <p:cNvSpPr>
            <a:spLocks noChangeArrowheads="1"/>
          </p:cNvSpPr>
          <p:nvPr/>
        </p:nvSpPr>
        <p:spPr bwMode="auto">
          <a:xfrm>
            <a:off x="533400" y="2004219"/>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p:cNvGraphicFramePr>
            <a:graphicFrameLocks noChangeAspect="1"/>
          </p:cNvGraphicFramePr>
          <p:nvPr>
            <p:extLst>
              <p:ext uri="{D42A27DB-BD31-4B8C-83A1-F6EECF244321}">
                <p14:modId xmlns:p14="http://schemas.microsoft.com/office/powerpoint/2010/main" val="4220031117"/>
              </p:ext>
            </p:extLst>
          </p:nvPr>
        </p:nvGraphicFramePr>
        <p:xfrm>
          <a:off x="479161" y="2557509"/>
          <a:ext cx="11333162" cy="3900488"/>
        </p:xfrm>
        <a:graphic>
          <a:graphicData uri="http://schemas.openxmlformats.org/presentationml/2006/ole">
            <mc:AlternateContent xmlns:mc="http://schemas.openxmlformats.org/markup-compatibility/2006">
              <mc:Choice xmlns:v="urn:schemas-microsoft-com:vml" Requires="v">
                <p:oleObj spid="_x0000_s3109" name="Document" r:id="rId4" imgW="8267030" imgH="2840781" progId="Word.Document.8">
                  <p:embed/>
                </p:oleObj>
              </mc:Choice>
              <mc:Fallback>
                <p:oleObj name="Document" r:id="rId4" imgW="8267030" imgH="2840781" progId="Word.Document.8">
                  <p:embed/>
                  <p:pic>
                    <p:nvPicPr>
                      <p:cNvPr id="3075" name="Object 3"/>
                      <p:cNvPicPr>
                        <a:picLocks noChangeAspect="1" noChangeArrowheads="1"/>
                      </p:cNvPicPr>
                      <p:nvPr/>
                    </p:nvPicPr>
                    <p:blipFill>
                      <a:blip r:embed="rId5"/>
                      <a:srcRect/>
                      <a:stretch>
                        <a:fillRect/>
                      </a:stretch>
                    </p:blipFill>
                    <p:spPr bwMode="auto">
                      <a:xfrm>
                        <a:off x="479161" y="2557509"/>
                        <a:ext cx="11333162" cy="3900488"/>
                      </a:xfrm>
                      <a:prstGeom prst="rect">
                        <a:avLst/>
                      </a:prstGeom>
                      <a:noFill/>
                      <a:extLst/>
                    </p:spPr>
                  </p:pic>
                </p:oleObj>
              </mc:Fallback>
            </mc:AlternateContent>
          </a:graphicData>
        </a:graphic>
      </p:graphicFrame>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1</a:t>
            </a:fld>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685802"/>
            <a:ext cx="11506200" cy="416954"/>
          </a:xfrm>
        </p:spPr>
        <p:txBody>
          <a:bodyPr/>
          <a:lstStyle/>
          <a:p>
            <a:r>
              <a:rPr lang="en-GB" sz="2800" b="0" dirty="0"/>
              <a:t>3GPP TR 23.799 “Study on Architecture for Next Generation System” 7/14</a:t>
            </a:r>
            <a:endParaRPr lang="en-US" sz="2800" dirty="0"/>
          </a:p>
        </p:txBody>
      </p:sp>
      <p:sp>
        <p:nvSpPr>
          <p:cNvPr id="3" name="Content Placeholder 2"/>
          <p:cNvSpPr>
            <a:spLocks noGrp="1"/>
          </p:cNvSpPr>
          <p:nvPr>
            <p:ph idx="1"/>
          </p:nvPr>
        </p:nvSpPr>
        <p:spPr>
          <a:xfrm>
            <a:off x="554565" y="2005596"/>
            <a:ext cx="2321991" cy="4409168"/>
          </a:xfrm>
        </p:spPr>
        <p:txBody>
          <a:bodyPr/>
          <a:lstStyle/>
          <a:p>
            <a:pPr marL="0" indent="0"/>
            <a:r>
              <a:rPr lang="en-US" sz="2000" dirty="0"/>
              <a:t>New data flow by UE</a:t>
            </a:r>
          </a:p>
          <a:p>
            <a:pPr marL="0" indent="0"/>
            <a:endParaRPr lang="en-US" sz="1800" b="0" dirty="0"/>
          </a:p>
          <a:p>
            <a:pPr marL="0" indent="0"/>
            <a:endParaRPr lang="en-US" sz="1800" b="0" dirty="0"/>
          </a:p>
          <a:p>
            <a:pPr marL="0" indent="0"/>
            <a:endParaRPr lang="en-US" sz="1800" b="0" dirty="0"/>
          </a:p>
          <a:p>
            <a:pPr marL="0" indent="0"/>
            <a:endParaRPr lang="en-US" sz="1800" b="0" dirty="0"/>
          </a:p>
          <a:p>
            <a:pPr marL="0" indent="0"/>
            <a:endParaRPr lang="en-US" sz="1800" b="0" dirty="0"/>
          </a:p>
          <a:p>
            <a:pPr marL="0" indent="0"/>
            <a:r>
              <a:rPr lang="en-US" sz="2000" dirty="0"/>
              <a:t>Steering DL data flow by the network dual radio- capable UE</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8" name="TextBox 7"/>
          <p:cNvSpPr txBox="1"/>
          <p:nvPr/>
        </p:nvSpPr>
        <p:spPr>
          <a:xfrm>
            <a:off x="440574" y="1102755"/>
            <a:ext cx="11294226" cy="830997"/>
          </a:xfrm>
          <a:prstGeom prst="rect">
            <a:avLst/>
          </a:prstGeom>
          <a:noFill/>
        </p:spPr>
        <p:txBody>
          <a:bodyPr wrap="square" rtlCol="0">
            <a:spAutoFit/>
          </a:bodyPr>
          <a:lstStyle/>
          <a:p>
            <a:pPr marL="342900" lvl="0" indent="-342900" eaLnBrk="1" hangingPunct="1">
              <a:spcBef>
                <a:spcPts val="600"/>
              </a:spcBef>
            </a:pPr>
            <a:r>
              <a:rPr lang="en-US" kern="0" dirty="0">
                <a:solidFill>
                  <a:srgbClr val="000000"/>
                </a:solidFill>
                <a:latin typeface="Times New Roman"/>
                <a:ea typeface="MS Gothic"/>
              </a:rPr>
              <a:t>Solutions for Key Issue 20: 3GPP architecture impacts to support access traffic steering and switching (</a:t>
            </a:r>
            <a:r>
              <a:rPr lang="en-US" i="1" kern="0" dirty="0">
                <a:solidFill>
                  <a:srgbClr val="000000"/>
                </a:solidFill>
                <a:latin typeface="Times New Roman"/>
                <a:ea typeface="MS Gothic"/>
              </a:rPr>
              <a:t>note: this solution does not address splitting aspects</a:t>
            </a:r>
            <a:r>
              <a:rPr lang="en-US" kern="0" dirty="0">
                <a:solidFill>
                  <a:srgbClr val="000000"/>
                </a:solidFill>
                <a:latin typeface="Times New Roman"/>
                <a:ea typeface="MS Gothic"/>
              </a:rPr>
              <a:t>) [1]:</a:t>
            </a:r>
          </a:p>
        </p:txBody>
      </p:sp>
      <p:sp>
        <p:nvSpPr>
          <p:cNvPr id="9" name="Rectangle 2"/>
          <p:cNvSpPr>
            <a:spLocks noChangeArrowheads="1"/>
          </p:cNvSpPr>
          <p:nvPr/>
        </p:nvSpPr>
        <p:spPr bwMode="auto">
          <a:xfrm>
            <a:off x="554567" y="1959877"/>
            <a:ext cx="193387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2" name="Rectangle 4"/>
          <p:cNvSpPr>
            <a:spLocks noChangeArrowheads="1"/>
          </p:cNvSpPr>
          <p:nvPr/>
        </p:nvSpPr>
        <p:spPr bwMode="auto">
          <a:xfrm>
            <a:off x="2445814" y="3895726"/>
            <a:ext cx="233300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2590800" y="1933751"/>
            <a:ext cx="155759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810279771"/>
              </p:ext>
            </p:extLst>
          </p:nvPr>
        </p:nvGraphicFramePr>
        <p:xfrm>
          <a:off x="2743200" y="1956610"/>
          <a:ext cx="9000565" cy="2104848"/>
        </p:xfrm>
        <a:graphic>
          <a:graphicData uri="http://schemas.openxmlformats.org/presentationml/2006/ole">
            <mc:AlternateContent xmlns:mc="http://schemas.openxmlformats.org/markup-compatibility/2006">
              <mc:Choice xmlns:v="urn:schemas-microsoft-com:vml" Requires="v">
                <p:oleObj spid="_x0000_s6171" name="Picture" r:id="rId3" imgW="6092934" imgH="3767553" progId="Word.Picture.8">
                  <p:embed/>
                </p:oleObj>
              </mc:Choice>
              <mc:Fallback>
                <p:oleObj name="Picture" r:id="rId3" imgW="6092934" imgH="3767553"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56610"/>
                        <a:ext cx="9000565" cy="2104848"/>
                      </a:xfrm>
                      <a:prstGeom prst="rect">
                        <a:avLst/>
                      </a:prstGeom>
                      <a:noFill/>
                    </p:spPr>
                  </p:pic>
                </p:oleObj>
              </mc:Fallback>
            </mc:AlternateContent>
          </a:graphicData>
        </a:graphic>
      </p:graphicFrame>
      <p:sp>
        <p:nvSpPr>
          <p:cNvPr id="14" name="Rectangle 4"/>
          <p:cNvSpPr>
            <a:spLocks noChangeArrowheads="1"/>
          </p:cNvSpPr>
          <p:nvPr/>
        </p:nvSpPr>
        <p:spPr bwMode="auto">
          <a:xfrm>
            <a:off x="3428981" y="2996971"/>
            <a:ext cx="167640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87544084"/>
              </p:ext>
            </p:extLst>
          </p:nvPr>
        </p:nvGraphicFramePr>
        <p:xfrm>
          <a:off x="3428980" y="4014465"/>
          <a:ext cx="8382019" cy="2641924"/>
        </p:xfrm>
        <a:graphic>
          <a:graphicData uri="http://schemas.openxmlformats.org/presentationml/2006/ole">
            <mc:AlternateContent xmlns:mc="http://schemas.openxmlformats.org/markup-compatibility/2006">
              <mc:Choice xmlns:v="urn:schemas-microsoft-com:vml" Requires="v">
                <p:oleObj spid="_x0000_s6172" name="Picture" r:id="rId5" imgW="6095453" imgH="3386407" progId="Word.Picture.8">
                  <p:embed/>
                </p:oleObj>
              </mc:Choice>
              <mc:Fallback>
                <p:oleObj name="Picture" r:id="rId5" imgW="6095453" imgH="3386407" progId="Word.Pictur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8980" y="4014465"/>
                        <a:ext cx="8382019" cy="2641924"/>
                      </a:xfrm>
                      <a:prstGeom prst="rect">
                        <a:avLst/>
                      </a:prstGeom>
                      <a:noFill/>
                    </p:spPr>
                  </p:pic>
                </p:oleObj>
              </mc:Fallback>
            </mc:AlternateContent>
          </a:graphicData>
        </a:graphic>
      </p:graphicFrame>
    </p:spTree>
    <p:extLst>
      <p:ext uri="{BB962C8B-B14F-4D97-AF65-F5344CB8AC3E}">
        <p14:creationId xmlns:p14="http://schemas.microsoft.com/office/powerpoint/2010/main" val="3471680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685802"/>
            <a:ext cx="11506200" cy="416954"/>
          </a:xfrm>
        </p:spPr>
        <p:txBody>
          <a:bodyPr/>
          <a:lstStyle/>
          <a:p>
            <a:r>
              <a:rPr lang="en-GB" sz="2800" b="0" dirty="0"/>
              <a:t>3GPP TR 23.799 “Study on Architecture for Next Generation System” 8/14</a:t>
            </a:r>
            <a:endParaRPr lang="en-US" sz="2800" dirty="0"/>
          </a:p>
        </p:txBody>
      </p:sp>
      <p:sp>
        <p:nvSpPr>
          <p:cNvPr id="3" name="Content Placeholder 2"/>
          <p:cNvSpPr>
            <a:spLocks noGrp="1"/>
          </p:cNvSpPr>
          <p:nvPr>
            <p:ph idx="1"/>
          </p:nvPr>
        </p:nvSpPr>
        <p:spPr>
          <a:xfrm>
            <a:off x="554565" y="2005596"/>
            <a:ext cx="2321991" cy="4409168"/>
          </a:xfrm>
        </p:spPr>
        <p:txBody>
          <a:bodyPr/>
          <a:lstStyle/>
          <a:p>
            <a:pPr marL="0" indent="0"/>
            <a:r>
              <a:rPr lang="en-US" sz="2000" dirty="0"/>
              <a:t>Switching of an ongoing data flow by the UE</a:t>
            </a:r>
          </a:p>
          <a:p>
            <a:pPr marL="0" indent="0"/>
            <a:endParaRPr lang="en-US" sz="1800" b="0" dirty="0"/>
          </a:p>
          <a:p>
            <a:pPr marL="0" indent="0"/>
            <a:endParaRPr lang="en-US" sz="1800" b="0" dirty="0"/>
          </a:p>
          <a:p>
            <a:pPr marL="0" indent="0"/>
            <a:endParaRPr lang="en-US" sz="1800" b="0" dirty="0"/>
          </a:p>
          <a:p>
            <a:pPr marL="0" indent="0"/>
            <a:endParaRPr lang="en-US" sz="1800" b="0" dirty="0"/>
          </a:p>
          <a:p>
            <a:pPr marL="0" indent="0"/>
            <a:endParaRPr lang="en-US" sz="18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8" name="TextBox 7"/>
          <p:cNvSpPr txBox="1"/>
          <p:nvPr/>
        </p:nvSpPr>
        <p:spPr>
          <a:xfrm>
            <a:off x="440574" y="1102755"/>
            <a:ext cx="11294226" cy="830997"/>
          </a:xfrm>
          <a:prstGeom prst="rect">
            <a:avLst/>
          </a:prstGeom>
          <a:noFill/>
        </p:spPr>
        <p:txBody>
          <a:bodyPr wrap="square" rtlCol="0">
            <a:spAutoFit/>
          </a:bodyPr>
          <a:lstStyle/>
          <a:p>
            <a:pPr marL="342900" lvl="0" indent="-342900" eaLnBrk="1" hangingPunct="1">
              <a:spcBef>
                <a:spcPts val="600"/>
              </a:spcBef>
            </a:pPr>
            <a:r>
              <a:rPr lang="en-US" kern="0" dirty="0">
                <a:solidFill>
                  <a:srgbClr val="000000"/>
                </a:solidFill>
                <a:latin typeface="Times New Roman"/>
                <a:ea typeface="MS Gothic"/>
              </a:rPr>
              <a:t>Solutions for Key Issue 20: 3GPP architecture impacts to support access traffic steering and switching (</a:t>
            </a:r>
            <a:r>
              <a:rPr lang="en-US" i="1" kern="0" dirty="0">
                <a:solidFill>
                  <a:srgbClr val="000000"/>
                </a:solidFill>
                <a:latin typeface="Times New Roman"/>
                <a:ea typeface="MS Gothic"/>
              </a:rPr>
              <a:t>note: this solution does not address splitting aspects</a:t>
            </a:r>
            <a:r>
              <a:rPr lang="en-US" kern="0" dirty="0">
                <a:solidFill>
                  <a:srgbClr val="000000"/>
                </a:solidFill>
                <a:latin typeface="Times New Roman"/>
                <a:ea typeface="MS Gothic"/>
              </a:rPr>
              <a:t>) [1]:</a:t>
            </a:r>
          </a:p>
        </p:txBody>
      </p:sp>
      <p:sp>
        <p:nvSpPr>
          <p:cNvPr id="9" name="Rectangle 2"/>
          <p:cNvSpPr>
            <a:spLocks noChangeArrowheads="1"/>
          </p:cNvSpPr>
          <p:nvPr/>
        </p:nvSpPr>
        <p:spPr bwMode="auto">
          <a:xfrm>
            <a:off x="554567" y="1959877"/>
            <a:ext cx="193387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2" name="Rectangle 4"/>
          <p:cNvSpPr>
            <a:spLocks noChangeArrowheads="1"/>
          </p:cNvSpPr>
          <p:nvPr/>
        </p:nvSpPr>
        <p:spPr bwMode="auto">
          <a:xfrm>
            <a:off x="2445814" y="3895726"/>
            <a:ext cx="233300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2590800" y="1933751"/>
            <a:ext cx="155759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4" name="Rectangle 4"/>
          <p:cNvSpPr>
            <a:spLocks noChangeArrowheads="1"/>
          </p:cNvSpPr>
          <p:nvPr/>
        </p:nvSpPr>
        <p:spPr bwMode="auto">
          <a:xfrm>
            <a:off x="3428981" y="2996971"/>
            <a:ext cx="167640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1" name="Rectangle 2"/>
          <p:cNvSpPr>
            <a:spLocks noChangeArrowheads="1"/>
          </p:cNvSpPr>
          <p:nvPr/>
        </p:nvSpPr>
        <p:spPr bwMode="auto">
          <a:xfrm>
            <a:off x="2508567" y="1933751"/>
            <a:ext cx="18452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2317977964"/>
              </p:ext>
            </p:extLst>
          </p:nvPr>
        </p:nvGraphicFramePr>
        <p:xfrm>
          <a:off x="2508566" y="1933751"/>
          <a:ext cx="9226233" cy="4648200"/>
        </p:xfrm>
        <a:graphic>
          <a:graphicData uri="http://schemas.openxmlformats.org/presentationml/2006/ole">
            <mc:AlternateContent xmlns:mc="http://schemas.openxmlformats.org/markup-compatibility/2006">
              <mc:Choice xmlns:v="urn:schemas-microsoft-com:vml" Requires="v">
                <p:oleObj spid="_x0000_s7182" name="Picture" r:id="rId3" imgW="6095453" imgH="4647536" progId="Word.Picture.8">
                  <p:embed/>
                </p:oleObj>
              </mc:Choice>
              <mc:Fallback>
                <p:oleObj name="Picture" r:id="rId3" imgW="6095453" imgH="4647536"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566" y="1933751"/>
                        <a:ext cx="9226233" cy="4648200"/>
                      </a:xfrm>
                      <a:prstGeom prst="rect">
                        <a:avLst/>
                      </a:prstGeom>
                      <a:noFill/>
                    </p:spPr>
                  </p:pic>
                </p:oleObj>
              </mc:Fallback>
            </mc:AlternateContent>
          </a:graphicData>
        </a:graphic>
      </p:graphicFrame>
    </p:spTree>
    <p:extLst>
      <p:ext uri="{BB962C8B-B14F-4D97-AF65-F5344CB8AC3E}">
        <p14:creationId xmlns:p14="http://schemas.microsoft.com/office/powerpoint/2010/main" val="425011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685802"/>
            <a:ext cx="11506200" cy="416954"/>
          </a:xfrm>
        </p:spPr>
        <p:txBody>
          <a:bodyPr/>
          <a:lstStyle/>
          <a:p>
            <a:r>
              <a:rPr lang="en-GB" sz="2800" b="0" dirty="0"/>
              <a:t>3GPP TR 23.799 “Study on Architecture for Next Generation System” 9/14</a:t>
            </a:r>
            <a:endParaRPr lang="en-US" sz="2800" dirty="0"/>
          </a:p>
        </p:txBody>
      </p:sp>
      <p:sp>
        <p:nvSpPr>
          <p:cNvPr id="3" name="Content Placeholder 2"/>
          <p:cNvSpPr>
            <a:spLocks noGrp="1"/>
          </p:cNvSpPr>
          <p:nvPr>
            <p:ph idx="1"/>
          </p:nvPr>
        </p:nvSpPr>
        <p:spPr>
          <a:xfrm>
            <a:off x="554565" y="2005596"/>
            <a:ext cx="1731435" cy="4409168"/>
          </a:xfrm>
        </p:spPr>
        <p:txBody>
          <a:bodyPr/>
          <a:lstStyle/>
          <a:p>
            <a:pPr marL="0" indent="0"/>
            <a:r>
              <a:rPr lang="en-US" sz="2000" dirty="0"/>
              <a:t>Architecture</a:t>
            </a:r>
          </a:p>
          <a:p>
            <a:pPr marL="0" indent="0"/>
            <a:endParaRPr lang="en-US" sz="2000" dirty="0"/>
          </a:p>
          <a:p>
            <a:pPr marL="0" indent="0"/>
            <a:r>
              <a:rPr lang="en-US" sz="2000" b="0" dirty="0"/>
              <a:t>ATSSS (Access Traffic Steering, Switching and Splitting)</a:t>
            </a:r>
          </a:p>
          <a:p>
            <a:pPr marL="0" indent="0"/>
            <a:endParaRPr lang="en-US" sz="20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12</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8" name="TextBox 7"/>
          <p:cNvSpPr txBox="1"/>
          <p:nvPr/>
        </p:nvSpPr>
        <p:spPr>
          <a:xfrm>
            <a:off x="440574" y="1102755"/>
            <a:ext cx="11294226" cy="461665"/>
          </a:xfrm>
          <a:prstGeom prst="rect">
            <a:avLst/>
          </a:prstGeom>
          <a:noFill/>
        </p:spPr>
        <p:txBody>
          <a:bodyPr wrap="square" rtlCol="0">
            <a:spAutoFit/>
          </a:bodyPr>
          <a:lstStyle/>
          <a:p>
            <a:pPr marL="342900" lvl="0" indent="-342900" eaLnBrk="1" hangingPunct="1">
              <a:spcBef>
                <a:spcPts val="600"/>
              </a:spcBef>
            </a:pPr>
            <a:r>
              <a:rPr lang="en-US" kern="0" dirty="0">
                <a:solidFill>
                  <a:srgbClr val="000000"/>
                </a:solidFill>
                <a:latin typeface="Times New Roman"/>
                <a:ea typeface="MS Gothic"/>
              </a:rPr>
              <a:t>Solutions for Key Issue 20: Solution based on ATSSS Function [1]:</a:t>
            </a:r>
          </a:p>
        </p:txBody>
      </p:sp>
      <p:sp>
        <p:nvSpPr>
          <p:cNvPr id="12" name="Rectangle 4"/>
          <p:cNvSpPr>
            <a:spLocks noChangeArrowheads="1"/>
          </p:cNvSpPr>
          <p:nvPr/>
        </p:nvSpPr>
        <p:spPr bwMode="auto">
          <a:xfrm>
            <a:off x="2445814" y="3895726"/>
            <a:ext cx="233300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4" name="Rectangle 7"/>
          <p:cNvSpPr>
            <a:spLocks noChangeArrowheads="1"/>
          </p:cNvSpPr>
          <p:nvPr/>
        </p:nvSpPr>
        <p:spPr bwMode="auto">
          <a:xfrm>
            <a:off x="2667000" y="1933751"/>
            <a:ext cx="23872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635046759"/>
              </p:ext>
            </p:extLst>
          </p:nvPr>
        </p:nvGraphicFramePr>
        <p:xfrm>
          <a:off x="2667000" y="1933752"/>
          <a:ext cx="8001000" cy="3972524"/>
        </p:xfrm>
        <a:graphic>
          <a:graphicData uri="http://schemas.openxmlformats.org/presentationml/2006/ole">
            <mc:AlternateContent xmlns:mc="http://schemas.openxmlformats.org/markup-compatibility/2006">
              <mc:Choice xmlns:v="urn:schemas-microsoft-com:vml" Requires="v">
                <p:oleObj spid="_x0000_s8211" name="Picture" r:id="rId3" imgW="4084982" imgH="2025941" progId="Word.Picture.8">
                  <p:embed/>
                </p:oleObj>
              </mc:Choice>
              <mc:Fallback>
                <p:oleObj name="Picture" r:id="rId3" imgW="4084982" imgH="2025941" progId="Word.Pictur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933752"/>
                        <a:ext cx="8001000" cy="3972524"/>
                      </a:xfrm>
                      <a:prstGeom prst="rect">
                        <a:avLst/>
                      </a:prstGeom>
                      <a:noFill/>
                    </p:spPr>
                  </p:pic>
                </p:oleObj>
              </mc:Fallback>
            </mc:AlternateContent>
          </a:graphicData>
        </a:graphic>
      </p:graphicFrame>
    </p:spTree>
    <p:extLst>
      <p:ext uri="{BB962C8B-B14F-4D97-AF65-F5344CB8AC3E}">
        <p14:creationId xmlns:p14="http://schemas.microsoft.com/office/powerpoint/2010/main" val="4075129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685802"/>
            <a:ext cx="11506200" cy="416954"/>
          </a:xfrm>
        </p:spPr>
        <p:txBody>
          <a:bodyPr/>
          <a:lstStyle/>
          <a:p>
            <a:r>
              <a:rPr lang="en-GB" sz="2800" b="0" dirty="0"/>
              <a:t>3GPP TR 23.799 “Study on Architecture for Next Generation System” 10/14</a:t>
            </a:r>
            <a:endParaRPr lang="en-US" sz="2800" dirty="0"/>
          </a:p>
        </p:txBody>
      </p:sp>
      <p:sp>
        <p:nvSpPr>
          <p:cNvPr id="3" name="Content Placeholder 2"/>
          <p:cNvSpPr>
            <a:spLocks noGrp="1"/>
          </p:cNvSpPr>
          <p:nvPr>
            <p:ph idx="1"/>
          </p:nvPr>
        </p:nvSpPr>
        <p:spPr>
          <a:xfrm>
            <a:off x="554565" y="2005596"/>
            <a:ext cx="1731435" cy="4409168"/>
          </a:xfrm>
        </p:spPr>
        <p:txBody>
          <a:bodyPr/>
          <a:lstStyle/>
          <a:p>
            <a:pPr marL="0" indent="0"/>
            <a:r>
              <a:rPr lang="en-US" sz="2000" dirty="0"/>
              <a:t>High-level concept of operation</a:t>
            </a:r>
          </a:p>
          <a:p>
            <a:pPr marL="0" indent="0"/>
            <a:endParaRPr lang="en-US" sz="20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8" name="TextBox 7"/>
          <p:cNvSpPr txBox="1"/>
          <p:nvPr/>
        </p:nvSpPr>
        <p:spPr>
          <a:xfrm>
            <a:off x="440574" y="1102755"/>
            <a:ext cx="11294226" cy="461665"/>
          </a:xfrm>
          <a:prstGeom prst="rect">
            <a:avLst/>
          </a:prstGeom>
          <a:noFill/>
        </p:spPr>
        <p:txBody>
          <a:bodyPr wrap="square" rtlCol="0">
            <a:spAutoFit/>
          </a:bodyPr>
          <a:lstStyle/>
          <a:p>
            <a:pPr marL="342900" lvl="0" indent="-342900" eaLnBrk="1" hangingPunct="1">
              <a:spcBef>
                <a:spcPts val="600"/>
              </a:spcBef>
            </a:pPr>
            <a:r>
              <a:rPr lang="en-US" kern="0" dirty="0">
                <a:solidFill>
                  <a:srgbClr val="000000"/>
                </a:solidFill>
                <a:latin typeface="Times New Roman"/>
                <a:ea typeface="MS Gothic"/>
              </a:rPr>
              <a:t>Solutions for Key Issue 20: Solution based on ATSSS Function [1]:</a:t>
            </a:r>
          </a:p>
        </p:txBody>
      </p:sp>
      <p:sp>
        <p:nvSpPr>
          <p:cNvPr id="12" name="Rectangle 4"/>
          <p:cNvSpPr>
            <a:spLocks noChangeArrowheads="1"/>
          </p:cNvSpPr>
          <p:nvPr/>
        </p:nvSpPr>
        <p:spPr bwMode="auto">
          <a:xfrm>
            <a:off x="2445814" y="3895726"/>
            <a:ext cx="233300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4" name="Rectangle 7"/>
          <p:cNvSpPr>
            <a:spLocks noChangeArrowheads="1"/>
          </p:cNvSpPr>
          <p:nvPr/>
        </p:nvSpPr>
        <p:spPr bwMode="auto">
          <a:xfrm>
            <a:off x="2667000" y="1933751"/>
            <a:ext cx="23872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2667000" y="1918964"/>
            <a:ext cx="2251041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698841566"/>
              </p:ext>
            </p:extLst>
          </p:nvPr>
        </p:nvGraphicFramePr>
        <p:xfrm>
          <a:off x="2667000" y="1564420"/>
          <a:ext cx="8831856" cy="4910994"/>
        </p:xfrm>
        <a:graphic>
          <a:graphicData uri="http://schemas.openxmlformats.org/presentationml/2006/ole">
            <mc:AlternateContent xmlns:mc="http://schemas.openxmlformats.org/markup-compatibility/2006">
              <mc:Choice xmlns:v="urn:schemas-microsoft-com:vml" Requires="v">
                <p:oleObj spid="_x0000_s9230" name="Picture" r:id="rId3" imgW="4721079" imgH="4493134" progId="Word.Picture.8">
                  <p:embed/>
                </p:oleObj>
              </mc:Choice>
              <mc:Fallback>
                <p:oleObj name="Picture" r:id="rId3" imgW="4721079" imgH="4493134"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564420"/>
                        <a:ext cx="8831856" cy="4910994"/>
                      </a:xfrm>
                      <a:prstGeom prst="rect">
                        <a:avLst/>
                      </a:prstGeom>
                      <a:noFill/>
                    </p:spPr>
                  </p:pic>
                </p:oleObj>
              </mc:Fallback>
            </mc:AlternateContent>
          </a:graphicData>
        </a:graphic>
      </p:graphicFrame>
    </p:spTree>
    <p:extLst>
      <p:ext uri="{BB962C8B-B14F-4D97-AF65-F5344CB8AC3E}">
        <p14:creationId xmlns:p14="http://schemas.microsoft.com/office/powerpoint/2010/main" val="34171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685802"/>
            <a:ext cx="11506200" cy="416954"/>
          </a:xfrm>
        </p:spPr>
        <p:txBody>
          <a:bodyPr/>
          <a:lstStyle/>
          <a:p>
            <a:r>
              <a:rPr lang="en-GB" sz="2800" b="0" dirty="0"/>
              <a:t>3GPP TR 23.799 “Study on Architecture for Next Generation System” 11/14</a:t>
            </a:r>
            <a:endParaRPr lang="en-US" sz="2800" dirty="0"/>
          </a:p>
        </p:txBody>
      </p:sp>
      <p:sp>
        <p:nvSpPr>
          <p:cNvPr id="3" name="Content Placeholder 2"/>
          <p:cNvSpPr>
            <a:spLocks noGrp="1"/>
          </p:cNvSpPr>
          <p:nvPr>
            <p:ph idx="1"/>
          </p:nvPr>
        </p:nvSpPr>
        <p:spPr>
          <a:xfrm>
            <a:off x="554565" y="2005596"/>
            <a:ext cx="1731435" cy="4409168"/>
          </a:xfrm>
        </p:spPr>
        <p:txBody>
          <a:bodyPr/>
          <a:lstStyle/>
          <a:p>
            <a:pPr marL="0" indent="0"/>
            <a:r>
              <a:rPr lang="en-US" sz="2000" dirty="0"/>
              <a:t>Protocol Architecture</a:t>
            </a:r>
          </a:p>
          <a:p>
            <a:pPr marL="0" indent="0"/>
            <a:endParaRPr lang="en-US" sz="20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14</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8" name="TextBox 7"/>
          <p:cNvSpPr txBox="1"/>
          <p:nvPr/>
        </p:nvSpPr>
        <p:spPr>
          <a:xfrm>
            <a:off x="440574" y="1102755"/>
            <a:ext cx="11294226" cy="461665"/>
          </a:xfrm>
          <a:prstGeom prst="rect">
            <a:avLst/>
          </a:prstGeom>
          <a:noFill/>
        </p:spPr>
        <p:txBody>
          <a:bodyPr wrap="square" rtlCol="0">
            <a:spAutoFit/>
          </a:bodyPr>
          <a:lstStyle/>
          <a:p>
            <a:pPr marL="342900" lvl="0" indent="-342900" eaLnBrk="1" hangingPunct="1">
              <a:spcBef>
                <a:spcPts val="600"/>
              </a:spcBef>
            </a:pPr>
            <a:r>
              <a:rPr lang="en-US" kern="0" dirty="0">
                <a:solidFill>
                  <a:srgbClr val="000000"/>
                </a:solidFill>
                <a:latin typeface="Times New Roman"/>
                <a:ea typeface="MS Gothic"/>
              </a:rPr>
              <a:t>Solutions for Key Issue 20: Solution based on ATSSS Function [1]:</a:t>
            </a:r>
          </a:p>
        </p:txBody>
      </p:sp>
      <p:sp>
        <p:nvSpPr>
          <p:cNvPr id="12" name="Rectangle 4"/>
          <p:cNvSpPr>
            <a:spLocks noChangeArrowheads="1"/>
          </p:cNvSpPr>
          <p:nvPr/>
        </p:nvSpPr>
        <p:spPr bwMode="auto">
          <a:xfrm>
            <a:off x="2445814" y="3895726"/>
            <a:ext cx="233300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4" name="Rectangle 7"/>
          <p:cNvSpPr>
            <a:spLocks noChangeArrowheads="1"/>
          </p:cNvSpPr>
          <p:nvPr/>
        </p:nvSpPr>
        <p:spPr bwMode="auto">
          <a:xfrm>
            <a:off x="2667000" y="1933751"/>
            <a:ext cx="23872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2667000" y="1918964"/>
            <a:ext cx="2251041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9" name="Rectangle 2"/>
          <p:cNvSpPr>
            <a:spLocks noChangeArrowheads="1"/>
          </p:cNvSpPr>
          <p:nvPr/>
        </p:nvSpPr>
        <p:spPr bwMode="auto">
          <a:xfrm>
            <a:off x="2285999" y="1577866"/>
            <a:ext cx="2290319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139675046"/>
              </p:ext>
            </p:extLst>
          </p:nvPr>
        </p:nvGraphicFramePr>
        <p:xfrm>
          <a:off x="2286000" y="1577867"/>
          <a:ext cx="8839200" cy="4790882"/>
        </p:xfrm>
        <a:graphic>
          <a:graphicData uri="http://schemas.openxmlformats.org/presentationml/2006/ole">
            <mc:AlternateContent xmlns:mc="http://schemas.openxmlformats.org/markup-compatibility/2006">
              <mc:Choice xmlns:v="urn:schemas-microsoft-com:vml" Requires="v">
                <p:oleObj spid="_x0000_s10254" name="Picture" r:id="rId3" imgW="4703090" imgH="3402603" progId="Word.Picture.8">
                  <p:embed/>
                </p:oleObj>
              </mc:Choice>
              <mc:Fallback>
                <p:oleObj name="Picture" r:id="rId3" imgW="4703090" imgH="3402603"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577867"/>
                        <a:ext cx="8839200" cy="4790882"/>
                      </a:xfrm>
                      <a:prstGeom prst="rect">
                        <a:avLst/>
                      </a:prstGeom>
                      <a:noFill/>
                    </p:spPr>
                  </p:pic>
                </p:oleObj>
              </mc:Fallback>
            </mc:AlternateContent>
          </a:graphicData>
        </a:graphic>
      </p:graphicFrame>
    </p:spTree>
    <p:extLst>
      <p:ext uri="{BB962C8B-B14F-4D97-AF65-F5344CB8AC3E}">
        <p14:creationId xmlns:p14="http://schemas.microsoft.com/office/powerpoint/2010/main" val="2113300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685802"/>
            <a:ext cx="11506200" cy="416954"/>
          </a:xfrm>
        </p:spPr>
        <p:txBody>
          <a:bodyPr/>
          <a:lstStyle/>
          <a:p>
            <a:r>
              <a:rPr lang="en-GB" sz="2800" b="0" dirty="0"/>
              <a:t>3GPP TR 23.799 “Study on Architecture for Next Generation System” 12/14</a:t>
            </a:r>
            <a:endParaRPr lang="en-US" sz="2800" dirty="0"/>
          </a:p>
        </p:txBody>
      </p:sp>
      <p:sp>
        <p:nvSpPr>
          <p:cNvPr id="3" name="Content Placeholder 2"/>
          <p:cNvSpPr>
            <a:spLocks noGrp="1"/>
          </p:cNvSpPr>
          <p:nvPr>
            <p:ph idx="1"/>
          </p:nvPr>
        </p:nvSpPr>
        <p:spPr>
          <a:xfrm>
            <a:off x="554565" y="2005596"/>
            <a:ext cx="1731435" cy="4409168"/>
          </a:xfrm>
        </p:spPr>
        <p:txBody>
          <a:bodyPr/>
          <a:lstStyle/>
          <a:p>
            <a:pPr marL="0" indent="0"/>
            <a:r>
              <a:rPr lang="en-US" sz="2000" dirty="0"/>
              <a:t>Modes of SSF Operation (UE side)  </a:t>
            </a:r>
          </a:p>
          <a:p>
            <a:pPr marL="0" indent="0"/>
            <a:endParaRPr lang="en-US" sz="2000" dirty="0"/>
          </a:p>
          <a:p>
            <a:pPr marL="0" indent="0"/>
            <a:r>
              <a:rPr lang="en-US" sz="2000" dirty="0"/>
              <a:t>SSF: Switching/ Splitting Function</a:t>
            </a:r>
          </a:p>
          <a:p>
            <a:pPr marL="0" indent="0"/>
            <a:endParaRPr lang="en-US" sz="20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15</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8" name="TextBox 7"/>
          <p:cNvSpPr txBox="1"/>
          <p:nvPr/>
        </p:nvSpPr>
        <p:spPr>
          <a:xfrm>
            <a:off x="440574" y="1102755"/>
            <a:ext cx="11294226" cy="461665"/>
          </a:xfrm>
          <a:prstGeom prst="rect">
            <a:avLst/>
          </a:prstGeom>
          <a:noFill/>
        </p:spPr>
        <p:txBody>
          <a:bodyPr wrap="square" rtlCol="0">
            <a:spAutoFit/>
          </a:bodyPr>
          <a:lstStyle/>
          <a:p>
            <a:pPr marL="342900" lvl="0" indent="-342900" eaLnBrk="1" hangingPunct="1">
              <a:spcBef>
                <a:spcPts val="600"/>
              </a:spcBef>
            </a:pPr>
            <a:r>
              <a:rPr lang="en-US" kern="0" dirty="0">
                <a:solidFill>
                  <a:srgbClr val="000000"/>
                </a:solidFill>
                <a:latin typeface="Times New Roman"/>
                <a:ea typeface="MS Gothic"/>
              </a:rPr>
              <a:t>Solutions for Key Issue 20: Solution based on ATSSS Function [1]:</a:t>
            </a:r>
          </a:p>
        </p:txBody>
      </p:sp>
      <p:sp>
        <p:nvSpPr>
          <p:cNvPr id="12" name="Rectangle 4"/>
          <p:cNvSpPr>
            <a:spLocks noChangeArrowheads="1"/>
          </p:cNvSpPr>
          <p:nvPr/>
        </p:nvSpPr>
        <p:spPr bwMode="auto">
          <a:xfrm>
            <a:off x="2445814" y="3895726"/>
            <a:ext cx="233300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4" name="Rectangle 7"/>
          <p:cNvSpPr>
            <a:spLocks noChangeArrowheads="1"/>
          </p:cNvSpPr>
          <p:nvPr/>
        </p:nvSpPr>
        <p:spPr bwMode="auto">
          <a:xfrm>
            <a:off x="2667000" y="1933751"/>
            <a:ext cx="23872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2667000" y="1918964"/>
            <a:ext cx="2251041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9" name="Rectangle 2"/>
          <p:cNvSpPr>
            <a:spLocks noChangeArrowheads="1"/>
          </p:cNvSpPr>
          <p:nvPr/>
        </p:nvSpPr>
        <p:spPr bwMode="auto">
          <a:xfrm>
            <a:off x="2285999" y="1577866"/>
            <a:ext cx="2290319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7" name="Rectangle 2"/>
          <p:cNvSpPr>
            <a:spLocks noChangeArrowheads="1"/>
          </p:cNvSpPr>
          <p:nvPr/>
        </p:nvSpPr>
        <p:spPr bwMode="auto">
          <a:xfrm>
            <a:off x="3451393" y="1206687"/>
            <a:ext cx="20032611" cy="60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1620874438"/>
              </p:ext>
            </p:extLst>
          </p:nvPr>
        </p:nvGraphicFramePr>
        <p:xfrm>
          <a:off x="3451394" y="1663887"/>
          <a:ext cx="6494948" cy="4992502"/>
        </p:xfrm>
        <a:graphic>
          <a:graphicData uri="http://schemas.openxmlformats.org/presentationml/2006/ole">
            <mc:AlternateContent xmlns:mc="http://schemas.openxmlformats.org/markup-compatibility/2006">
              <mc:Choice xmlns:v="urn:schemas-microsoft-com:vml" Requires="v">
                <p:oleObj spid="_x0000_s11273" name="Picture" r:id="rId3" imgW="3949704" imgH="3033694" progId="Word.Picture.8">
                  <p:embed/>
                </p:oleObj>
              </mc:Choice>
              <mc:Fallback>
                <p:oleObj name="Picture" r:id="rId3" imgW="3949704" imgH="3033694"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394" y="1663887"/>
                        <a:ext cx="6494948" cy="4992502"/>
                      </a:xfrm>
                      <a:prstGeom prst="rect">
                        <a:avLst/>
                      </a:prstGeom>
                      <a:noFill/>
                    </p:spPr>
                  </p:pic>
                </p:oleObj>
              </mc:Fallback>
            </mc:AlternateContent>
          </a:graphicData>
        </a:graphic>
      </p:graphicFrame>
    </p:spTree>
    <p:extLst>
      <p:ext uri="{BB962C8B-B14F-4D97-AF65-F5344CB8AC3E}">
        <p14:creationId xmlns:p14="http://schemas.microsoft.com/office/powerpoint/2010/main" val="1731646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685802"/>
            <a:ext cx="11506200" cy="416954"/>
          </a:xfrm>
        </p:spPr>
        <p:txBody>
          <a:bodyPr/>
          <a:lstStyle/>
          <a:p>
            <a:r>
              <a:rPr lang="en-GB" sz="2800" b="0" dirty="0"/>
              <a:t>3GPP TR 23.799 “Study on Architecture for Next Generation System” 13/14</a:t>
            </a:r>
            <a:endParaRPr lang="en-US" sz="2800" dirty="0"/>
          </a:p>
        </p:txBody>
      </p:sp>
      <p:sp>
        <p:nvSpPr>
          <p:cNvPr id="3" name="Content Placeholder 2"/>
          <p:cNvSpPr>
            <a:spLocks noGrp="1"/>
          </p:cNvSpPr>
          <p:nvPr>
            <p:ph idx="1"/>
          </p:nvPr>
        </p:nvSpPr>
        <p:spPr>
          <a:xfrm>
            <a:off x="554565" y="2005596"/>
            <a:ext cx="1731435" cy="4409168"/>
          </a:xfrm>
        </p:spPr>
        <p:txBody>
          <a:bodyPr/>
          <a:lstStyle/>
          <a:p>
            <a:pPr marL="0" indent="0"/>
            <a:r>
              <a:rPr lang="en-US" sz="2000" dirty="0"/>
              <a:t>Switching the traffic of a TCP flow between 3GPP and WLAN access </a:t>
            </a:r>
          </a:p>
          <a:p>
            <a:pPr marL="0" indent="0"/>
            <a:endParaRPr lang="en-US" sz="20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8" name="TextBox 7"/>
          <p:cNvSpPr txBox="1"/>
          <p:nvPr/>
        </p:nvSpPr>
        <p:spPr>
          <a:xfrm>
            <a:off x="440574" y="1102755"/>
            <a:ext cx="11294226" cy="461665"/>
          </a:xfrm>
          <a:prstGeom prst="rect">
            <a:avLst/>
          </a:prstGeom>
          <a:noFill/>
        </p:spPr>
        <p:txBody>
          <a:bodyPr wrap="square" rtlCol="0">
            <a:spAutoFit/>
          </a:bodyPr>
          <a:lstStyle/>
          <a:p>
            <a:pPr marL="342900" lvl="0" indent="-342900" eaLnBrk="1" hangingPunct="1">
              <a:spcBef>
                <a:spcPts val="600"/>
              </a:spcBef>
            </a:pPr>
            <a:r>
              <a:rPr lang="en-US" kern="0" dirty="0">
                <a:solidFill>
                  <a:srgbClr val="000000"/>
                </a:solidFill>
                <a:latin typeface="Times New Roman"/>
                <a:ea typeface="MS Gothic"/>
              </a:rPr>
              <a:t>Solutions for Key Issue 20: Solution based on ATSSS Function [1]:</a:t>
            </a:r>
          </a:p>
        </p:txBody>
      </p:sp>
      <p:sp>
        <p:nvSpPr>
          <p:cNvPr id="12" name="Rectangle 4"/>
          <p:cNvSpPr>
            <a:spLocks noChangeArrowheads="1"/>
          </p:cNvSpPr>
          <p:nvPr/>
        </p:nvSpPr>
        <p:spPr bwMode="auto">
          <a:xfrm>
            <a:off x="2445814" y="3895726"/>
            <a:ext cx="233300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4" name="Rectangle 7"/>
          <p:cNvSpPr>
            <a:spLocks noChangeArrowheads="1"/>
          </p:cNvSpPr>
          <p:nvPr/>
        </p:nvSpPr>
        <p:spPr bwMode="auto">
          <a:xfrm>
            <a:off x="2667000" y="1933751"/>
            <a:ext cx="23872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2667000" y="1918964"/>
            <a:ext cx="2251041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9" name="Rectangle 2"/>
          <p:cNvSpPr>
            <a:spLocks noChangeArrowheads="1"/>
          </p:cNvSpPr>
          <p:nvPr/>
        </p:nvSpPr>
        <p:spPr bwMode="auto">
          <a:xfrm>
            <a:off x="2285999" y="1577866"/>
            <a:ext cx="2290319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7" name="Rectangle 2"/>
          <p:cNvSpPr>
            <a:spLocks noChangeArrowheads="1"/>
          </p:cNvSpPr>
          <p:nvPr/>
        </p:nvSpPr>
        <p:spPr bwMode="auto">
          <a:xfrm>
            <a:off x="3451393" y="1206687"/>
            <a:ext cx="20032611" cy="60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1" name="Rectangle 2"/>
          <p:cNvSpPr>
            <a:spLocks noChangeArrowheads="1"/>
          </p:cNvSpPr>
          <p:nvPr/>
        </p:nvSpPr>
        <p:spPr bwMode="auto">
          <a:xfrm>
            <a:off x="2445813" y="1577866"/>
            <a:ext cx="2030202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2169918224"/>
              </p:ext>
            </p:extLst>
          </p:nvPr>
        </p:nvGraphicFramePr>
        <p:xfrm>
          <a:off x="2445814" y="1577866"/>
          <a:ext cx="8374586" cy="4933950"/>
        </p:xfrm>
        <a:graphic>
          <a:graphicData uri="http://schemas.openxmlformats.org/presentationml/2006/ole">
            <mc:AlternateContent xmlns:mc="http://schemas.openxmlformats.org/markup-compatibility/2006">
              <mc:Choice xmlns:v="urn:schemas-microsoft-com:vml" Requires="v">
                <p:oleObj spid="_x0000_s12300" name="Picture" r:id="rId3" imgW="5026895" imgH="4930427" progId="Word.Picture.8">
                  <p:embed/>
                </p:oleObj>
              </mc:Choice>
              <mc:Fallback>
                <p:oleObj name="Picture" r:id="rId3" imgW="5026895" imgH="4930427"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5814" y="1577866"/>
                        <a:ext cx="8374586" cy="4933950"/>
                      </a:xfrm>
                      <a:prstGeom prst="rect">
                        <a:avLst/>
                      </a:prstGeom>
                      <a:noFill/>
                    </p:spPr>
                  </p:pic>
                </p:oleObj>
              </mc:Fallback>
            </mc:AlternateContent>
          </a:graphicData>
        </a:graphic>
      </p:graphicFrame>
    </p:spTree>
    <p:extLst>
      <p:ext uri="{BB962C8B-B14F-4D97-AF65-F5344CB8AC3E}">
        <p14:creationId xmlns:p14="http://schemas.microsoft.com/office/powerpoint/2010/main" val="196817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685802"/>
            <a:ext cx="11506200" cy="416954"/>
          </a:xfrm>
        </p:spPr>
        <p:txBody>
          <a:bodyPr/>
          <a:lstStyle/>
          <a:p>
            <a:r>
              <a:rPr lang="en-GB" sz="2800" b="0" dirty="0"/>
              <a:t>3GPP TR 23.799 “Study on Architecture for Next Generation System” 14/14</a:t>
            </a:r>
            <a:endParaRPr lang="en-US" sz="2800" dirty="0"/>
          </a:p>
        </p:txBody>
      </p:sp>
      <p:sp>
        <p:nvSpPr>
          <p:cNvPr id="3" name="Content Placeholder 2"/>
          <p:cNvSpPr>
            <a:spLocks noGrp="1"/>
          </p:cNvSpPr>
          <p:nvPr>
            <p:ph idx="1"/>
          </p:nvPr>
        </p:nvSpPr>
        <p:spPr>
          <a:xfrm>
            <a:off x="554565" y="2005596"/>
            <a:ext cx="1731435" cy="4409168"/>
          </a:xfrm>
        </p:spPr>
        <p:txBody>
          <a:bodyPr/>
          <a:lstStyle/>
          <a:p>
            <a:pPr marL="0" indent="0"/>
            <a:r>
              <a:rPr lang="en-US" sz="2000" dirty="0"/>
              <a:t>Splitting the traffic of a TCP flow between 3GPP and WLAN access </a:t>
            </a:r>
          </a:p>
          <a:p>
            <a:pPr marL="0" indent="0"/>
            <a:endParaRPr lang="en-US" sz="20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17</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8" name="TextBox 7"/>
          <p:cNvSpPr txBox="1"/>
          <p:nvPr/>
        </p:nvSpPr>
        <p:spPr>
          <a:xfrm>
            <a:off x="440574" y="1102755"/>
            <a:ext cx="11294226" cy="461665"/>
          </a:xfrm>
          <a:prstGeom prst="rect">
            <a:avLst/>
          </a:prstGeom>
          <a:noFill/>
        </p:spPr>
        <p:txBody>
          <a:bodyPr wrap="square" rtlCol="0">
            <a:spAutoFit/>
          </a:bodyPr>
          <a:lstStyle/>
          <a:p>
            <a:pPr marL="342900" lvl="0" indent="-342900" eaLnBrk="1" hangingPunct="1">
              <a:spcBef>
                <a:spcPts val="600"/>
              </a:spcBef>
            </a:pPr>
            <a:r>
              <a:rPr lang="en-US" kern="0" dirty="0">
                <a:solidFill>
                  <a:srgbClr val="000000"/>
                </a:solidFill>
                <a:latin typeface="Times New Roman"/>
                <a:ea typeface="MS Gothic"/>
              </a:rPr>
              <a:t>Solutions for Key Issue 20: Solution based on ATSSS Function [1]:</a:t>
            </a:r>
          </a:p>
        </p:txBody>
      </p:sp>
      <p:sp>
        <p:nvSpPr>
          <p:cNvPr id="12" name="Rectangle 4"/>
          <p:cNvSpPr>
            <a:spLocks noChangeArrowheads="1"/>
          </p:cNvSpPr>
          <p:nvPr/>
        </p:nvSpPr>
        <p:spPr bwMode="auto">
          <a:xfrm>
            <a:off x="2445814" y="3895726"/>
            <a:ext cx="233300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4" name="Rectangle 7"/>
          <p:cNvSpPr>
            <a:spLocks noChangeArrowheads="1"/>
          </p:cNvSpPr>
          <p:nvPr/>
        </p:nvSpPr>
        <p:spPr bwMode="auto">
          <a:xfrm>
            <a:off x="2667000" y="1933751"/>
            <a:ext cx="23872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 name="Rectangle 2"/>
          <p:cNvSpPr>
            <a:spLocks noChangeArrowheads="1"/>
          </p:cNvSpPr>
          <p:nvPr/>
        </p:nvSpPr>
        <p:spPr bwMode="auto">
          <a:xfrm>
            <a:off x="2667000" y="1918964"/>
            <a:ext cx="2251041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9" name="Rectangle 2"/>
          <p:cNvSpPr>
            <a:spLocks noChangeArrowheads="1"/>
          </p:cNvSpPr>
          <p:nvPr/>
        </p:nvSpPr>
        <p:spPr bwMode="auto">
          <a:xfrm>
            <a:off x="2285999" y="1577866"/>
            <a:ext cx="2290319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7" name="Rectangle 2"/>
          <p:cNvSpPr>
            <a:spLocks noChangeArrowheads="1"/>
          </p:cNvSpPr>
          <p:nvPr/>
        </p:nvSpPr>
        <p:spPr bwMode="auto">
          <a:xfrm>
            <a:off x="3451393" y="1206687"/>
            <a:ext cx="20032611" cy="60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1" name="Rectangle 2"/>
          <p:cNvSpPr>
            <a:spLocks noChangeArrowheads="1"/>
          </p:cNvSpPr>
          <p:nvPr/>
        </p:nvSpPr>
        <p:spPr bwMode="auto">
          <a:xfrm>
            <a:off x="2445813" y="1577866"/>
            <a:ext cx="2030202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7" name="Rectangle 4"/>
          <p:cNvSpPr>
            <a:spLocks noChangeArrowheads="1"/>
          </p:cNvSpPr>
          <p:nvPr/>
        </p:nvSpPr>
        <p:spPr bwMode="auto">
          <a:xfrm>
            <a:off x="2164078" y="1577864"/>
            <a:ext cx="224503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8" name="Object 17"/>
          <p:cNvGraphicFramePr>
            <a:graphicFrameLocks noChangeAspect="1"/>
          </p:cNvGraphicFramePr>
          <p:nvPr>
            <p:extLst>
              <p:ext uri="{D42A27DB-BD31-4B8C-83A1-F6EECF244321}">
                <p14:modId xmlns:p14="http://schemas.microsoft.com/office/powerpoint/2010/main" val="2212008565"/>
              </p:ext>
            </p:extLst>
          </p:nvPr>
        </p:nvGraphicFramePr>
        <p:xfrm>
          <a:off x="2164078" y="1577865"/>
          <a:ext cx="9225706" cy="5004660"/>
        </p:xfrm>
        <a:graphic>
          <a:graphicData uri="http://schemas.openxmlformats.org/presentationml/2006/ole">
            <mc:AlternateContent xmlns:mc="http://schemas.openxmlformats.org/markup-compatibility/2006">
              <mc:Choice xmlns:v="urn:schemas-microsoft-com:vml" Requires="v">
                <p:oleObj spid="_x0000_s13323" name="Picture" r:id="rId3" imgW="5007827" imgH="4292664" progId="Word.Picture.8">
                  <p:embed/>
                </p:oleObj>
              </mc:Choice>
              <mc:Fallback>
                <p:oleObj name="Picture" r:id="rId3" imgW="5007827" imgH="4292664"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4078" y="1577865"/>
                        <a:ext cx="9225706" cy="5004660"/>
                      </a:xfrm>
                      <a:prstGeom prst="rect">
                        <a:avLst/>
                      </a:prstGeom>
                      <a:noFill/>
                    </p:spPr>
                  </p:pic>
                </p:oleObj>
              </mc:Fallback>
            </mc:AlternateContent>
          </a:graphicData>
        </a:graphic>
      </p:graphicFrame>
    </p:spTree>
    <p:extLst>
      <p:ext uri="{BB962C8B-B14F-4D97-AF65-F5344CB8AC3E}">
        <p14:creationId xmlns:p14="http://schemas.microsoft.com/office/powerpoint/2010/main" val="152584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457199"/>
          </a:xfrm>
        </p:spPr>
        <p:txBody>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n-GB" sz="2400" b="0" dirty="0">
                <a:solidFill>
                  <a:srgbClr val="000000"/>
                </a:solidFill>
                <a:effectLst/>
              </a:rPr>
              <a:t>3GPP TR 33.899 “Study on the Security Aspects of the Next Generation System”</a:t>
            </a:r>
            <a:endParaRPr lang="en-US" sz="2400" dirty="0">
              <a:effectLst/>
            </a:endParaRP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18</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7" name="TextBox 6"/>
          <p:cNvSpPr txBox="1"/>
          <p:nvPr/>
        </p:nvSpPr>
        <p:spPr>
          <a:xfrm>
            <a:off x="440574" y="1102755"/>
            <a:ext cx="11294226" cy="907941"/>
          </a:xfrm>
          <a:prstGeom prst="rect">
            <a:avLst/>
          </a:prstGeom>
          <a:noFill/>
        </p:spPr>
        <p:txBody>
          <a:bodyPr wrap="square" rtlCol="0">
            <a:spAutoFit/>
          </a:bodyPr>
          <a:lstStyle/>
          <a:p>
            <a:pPr marL="342900" lvl="0" indent="-342900" eaLnBrk="1" hangingPunct="1">
              <a:spcBef>
                <a:spcPts val="600"/>
              </a:spcBef>
            </a:pPr>
            <a:r>
              <a:rPr lang="en-US" kern="0" dirty="0">
                <a:solidFill>
                  <a:srgbClr val="000000"/>
                </a:solidFill>
                <a:latin typeface="Times New Roman"/>
                <a:ea typeface="MS Gothic"/>
              </a:rPr>
              <a:t>#1.27: Authentication and Key Agreement procedure for untrusted non-3GPP Access [2]:</a:t>
            </a:r>
          </a:p>
          <a:p>
            <a:pPr marL="342900" lvl="0" indent="-342900" eaLnBrk="1" hangingPunct="1">
              <a:spcBef>
                <a:spcPts val="600"/>
              </a:spcBef>
            </a:pPr>
            <a:r>
              <a:rPr lang="en-US" kern="0" dirty="0">
                <a:solidFill>
                  <a:srgbClr val="000000"/>
                </a:solidFill>
                <a:latin typeface="Times New Roman"/>
                <a:ea typeface="MS Gothic"/>
              </a:rPr>
              <a:t>General architecture</a:t>
            </a:r>
          </a:p>
        </p:txBody>
      </p:sp>
      <p:sp>
        <p:nvSpPr>
          <p:cNvPr id="8" name="Rectangle 2"/>
          <p:cNvSpPr>
            <a:spLocks noChangeArrowheads="1"/>
          </p:cNvSpPr>
          <p:nvPr/>
        </p:nvSpPr>
        <p:spPr bwMode="auto">
          <a:xfrm>
            <a:off x="825530" y="2320367"/>
            <a:ext cx="164431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688879424"/>
              </p:ext>
            </p:extLst>
          </p:nvPr>
        </p:nvGraphicFramePr>
        <p:xfrm>
          <a:off x="825531" y="2320368"/>
          <a:ext cx="11345272" cy="3733626"/>
        </p:xfrm>
        <a:graphic>
          <a:graphicData uri="http://schemas.openxmlformats.org/presentationml/2006/ole">
            <mc:AlternateContent xmlns:mc="http://schemas.openxmlformats.org/markup-compatibility/2006">
              <mc:Choice xmlns:v="urn:schemas-microsoft-com:vml" Requires="v">
                <p:oleObj spid="_x0000_s14345" name="Visio" r:id="rId3" imgW="5231049" imgH="1718544" progId="Visio.Drawing.11">
                  <p:embed/>
                </p:oleObj>
              </mc:Choice>
              <mc:Fallback>
                <p:oleObj name="Visio" r:id="rId3" imgW="5231049" imgH="171854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31" y="2320368"/>
                        <a:ext cx="11345272" cy="3733626"/>
                      </a:xfrm>
                      <a:prstGeom prst="rect">
                        <a:avLst/>
                      </a:prstGeom>
                      <a:noFill/>
                    </p:spPr>
                  </p:pic>
                </p:oleObj>
              </mc:Fallback>
            </mc:AlternateContent>
          </a:graphicData>
        </a:graphic>
      </p:graphicFrame>
    </p:spTree>
    <p:extLst>
      <p:ext uri="{BB962C8B-B14F-4D97-AF65-F5344CB8AC3E}">
        <p14:creationId xmlns:p14="http://schemas.microsoft.com/office/powerpoint/2010/main" val="3332457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457199"/>
          </a:xfrm>
        </p:spPr>
        <p:txBody>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n-GB" sz="2400" b="0" dirty="0">
                <a:solidFill>
                  <a:srgbClr val="000000"/>
                </a:solidFill>
                <a:effectLst/>
              </a:rPr>
              <a:t>3GPP TR 33.899 “Study on the Security Aspects of the Next Generation System”</a:t>
            </a:r>
            <a:endParaRPr lang="en-US" sz="2400" dirty="0">
              <a:effectLst/>
            </a:endParaRP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19</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7" name="TextBox 6"/>
          <p:cNvSpPr txBox="1"/>
          <p:nvPr/>
        </p:nvSpPr>
        <p:spPr>
          <a:xfrm>
            <a:off x="440574" y="1102755"/>
            <a:ext cx="11294226" cy="907941"/>
          </a:xfrm>
          <a:prstGeom prst="rect">
            <a:avLst/>
          </a:prstGeom>
          <a:noFill/>
        </p:spPr>
        <p:txBody>
          <a:bodyPr wrap="square" rtlCol="0">
            <a:spAutoFit/>
          </a:bodyPr>
          <a:lstStyle/>
          <a:p>
            <a:pPr marL="342900" lvl="0" indent="-342900" eaLnBrk="1" hangingPunct="1">
              <a:spcBef>
                <a:spcPts val="600"/>
              </a:spcBef>
            </a:pPr>
            <a:r>
              <a:rPr lang="en-US" kern="0" dirty="0">
                <a:solidFill>
                  <a:srgbClr val="000000"/>
                </a:solidFill>
                <a:latin typeface="Times New Roman"/>
                <a:ea typeface="MS Gothic"/>
              </a:rPr>
              <a:t>#1.27: Authentication and Key Agreement procedure for untrusted non-3GPP Access [2]:</a:t>
            </a:r>
          </a:p>
          <a:p>
            <a:pPr marL="342900" lvl="0" indent="-342900" eaLnBrk="1" hangingPunct="1">
              <a:spcBef>
                <a:spcPts val="600"/>
              </a:spcBef>
            </a:pPr>
            <a:r>
              <a:rPr lang="en-US" kern="0" dirty="0">
                <a:solidFill>
                  <a:srgbClr val="000000"/>
                </a:solidFill>
                <a:latin typeface="Times New Roman"/>
                <a:ea typeface="MS Gothic"/>
              </a:rPr>
              <a:t>High-level Control Plane Procedure for Untrusted non-3GPP Access</a:t>
            </a:r>
          </a:p>
        </p:txBody>
      </p:sp>
      <p:sp>
        <p:nvSpPr>
          <p:cNvPr id="8" name="Rectangle 2"/>
          <p:cNvSpPr>
            <a:spLocks noChangeArrowheads="1"/>
          </p:cNvSpPr>
          <p:nvPr/>
        </p:nvSpPr>
        <p:spPr bwMode="auto">
          <a:xfrm>
            <a:off x="825530" y="2320367"/>
            <a:ext cx="164431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a:off x="85937" y="1752599"/>
            <a:ext cx="196623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1255311070"/>
              </p:ext>
            </p:extLst>
          </p:nvPr>
        </p:nvGraphicFramePr>
        <p:xfrm>
          <a:off x="771736" y="1870767"/>
          <a:ext cx="10353464" cy="4682433"/>
        </p:xfrm>
        <a:graphic>
          <a:graphicData uri="http://schemas.openxmlformats.org/presentationml/2006/ole">
            <mc:AlternateContent xmlns:mc="http://schemas.openxmlformats.org/markup-compatibility/2006">
              <mc:Choice xmlns:v="urn:schemas-microsoft-com:vml" Requires="v">
                <p:oleObj spid="_x0000_s15368" name="Visio" r:id="rId3" imgW="6419617" imgH="4114800" progId="Visio.Drawing.11">
                  <p:embed/>
                </p:oleObj>
              </mc:Choice>
              <mc:Fallback>
                <p:oleObj name="Visio" r:id="rId3" imgW="6419617" imgH="411480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736" y="1870767"/>
                        <a:ext cx="10353464" cy="4682433"/>
                      </a:xfrm>
                      <a:prstGeom prst="rect">
                        <a:avLst/>
                      </a:prstGeom>
                      <a:noFill/>
                    </p:spPr>
                  </p:pic>
                </p:oleObj>
              </mc:Fallback>
            </mc:AlternateContent>
          </a:graphicData>
        </a:graphic>
      </p:graphicFrame>
    </p:spTree>
    <p:extLst>
      <p:ext uri="{BB962C8B-B14F-4D97-AF65-F5344CB8AC3E}">
        <p14:creationId xmlns:p14="http://schemas.microsoft.com/office/powerpoint/2010/main" val="406648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r>
              <a:rPr lang="en-US" altLang="en-US" sz="2000" b="0" dirty="0"/>
              <a:t>This document provides an overview of several 3GPP SA TSG </a:t>
            </a:r>
            <a:r>
              <a:rPr lang="en-GB" sz="2000" b="0" dirty="0"/>
              <a:t>Next Generation System documents:</a:t>
            </a:r>
          </a:p>
          <a:p>
            <a:r>
              <a:rPr lang="en-GB" sz="2000" b="0" dirty="0"/>
              <a:t>Completed documents: </a:t>
            </a:r>
          </a:p>
          <a:p>
            <a:pPr>
              <a:buFont typeface="Arial" panose="020B0604020202020204" pitchFamily="34" charset="0"/>
              <a:buChar char="•"/>
            </a:pPr>
            <a:r>
              <a:rPr lang="en-GB" sz="1800" b="0" dirty="0"/>
              <a:t>3GPP </a:t>
            </a:r>
            <a:r>
              <a:rPr lang="en-GB" sz="1800" b="0" dirty="0">
                <a:hlinkClick r:id="rId3"/>
              </a:rPr>
              <a:t>TR 23.799 </a:t>
            </a:r>
            <a:r>
              <a:rPr lang="en-GB" sz="1800" b="0" dirty="0"/>
              <a:t>“Study on Architecture for Next Generation System”</a:t>
            </a:r>
          </a:p>
          <a:p>
            <a:pPr>
              <a:buFont typeface="Arial" panose="020B0604020202020204" pitchFamily="34" charset="0"/>
              <a:buChar char="•"/>
            </a:pPr>
            <a:r>
              <a:rPr lang="en-GB" sz="1800" b="0" dirty="0"/>
              <a:t>3GPP </a:t>
            </a:r>
            <a:r>
              <a:rPr lang="en-GB" sz="1800" b="0" dirty="0">
                <a:hlinkClick r:id="rId4"/>
              </a:rPr>
              <a:t>TR 33.899</a:t>
            </a:r>
            <a:r>
              <a:rPr lang="en-GB" sz="1800" b="0" dirty="0"/>
              <a:t> “Study on the Security Aspects of the Next Generation System”</a:t>
            </a:r>
          </a:p>
          <a:p>
            <a:pPr marL="0" indent="0"/>
            <a:r>
              <a:rPr lang="en-GB" sz="2000" b="0" dirty="0"/>
              <a:t>Documents in development:</a:t>
            </a:r>
          </a:p>
          <a:p>
            <a:pPr>
              <a:buFont typeface="Arial" panose="020B0604020202020204" pitchFamily="34" charset="0"/>
              <a:buChar char="•"/>
            </a:pPr>
            <a:r>
              <a:rPr lang="en-GB" sz="1800" b="0" dirty="0"/>
              <a:t>3GPP </a:t>
            </a:r>
            <a:r>
              <a:rPr lang="en-GB" sz="1800" b="0" dirty="0">
                <a:hlinkClick r:id="rId5"/>
              </a:rPr>
              <a:t>TS 23.501 </a:t>
            </a:r>
            <a:r>
              <a:rPr lang="en-GB" sz="1800" b="0" dirty="0"/>
              <a:t>System Architecture for the 5G System (Stage 2), companion to TS 23.502</a:t>
            </a:r>
            <a:endParaRPr lang="en-US" sz="1800" b="0" dirty="0"/>
          </a:p>
          <a:p>
            <a:pPr marL="0" indent="0"/>
            <a:r>
              <a:rPr lang="en-GB" sz="2000" b="0" dirty="0"/>
              <a:t>And</a:t>
            </a:r>
          </a:p>
          <a:p>
            <a:pPr marL="0" indent="0"/>
            <a:r>
              <a:rPr lang="en-GB" sz="2000" b="0" dirty="0"/>
              <a:t>The 3GPP Study Item in progress: Access Traffic Steering, Switch, and Splitting support in the 5G system architecture </a:t>
            </a:r>
            <a:r>
              <a:rPr lang="en-US" sz="2000" b="0" dirty="0"/>
              <a:t>(</a:t>
            </a:r>
            <a:r>
              <a:rPr lang="en-US" sz="2000" b="0" dirty="0">
                <a:hlinkClick r:id="rId6"/>
              </a:rPr>
              <a:t>SP-170411</a:t>
            </a:r>
            <a:r>
              <a:rPr lang="en-US" sz="2000" b="0" dirty="0"/>
              <a:t>) </a:t>
            </a:r>
          </a:p>
          <a:p>
            <a:endParaRPr lang="en-US" altLang="en-US" dirty="0"/>
          </a:p>
        </p:txBody>
      </p:sp>
      <p:sp>
        <p:nvSpPr>
          <p:cNvPr id="5" name="Footer Placeholder 4"/>
          <p:cNvSpPr>
            <a:spLocks noGrp="1"/>
          </p:cNvSpPr>
          <p:nvPr>
            <p:ph type="ftr" idx="14"/>
          </p:nvPr>
        </p:nvSpPr>
        <p:spPr/>
        <p:txBody>
          <a:bodyPr/>
          <a:lstStyle/>
          <a:p>
            <a:r>
              <a:rPr lang="en-GB" dirty="0"/>
              <a:t>Joseph Levy (InterDigital)</a:t>
            </a:r>
          </a:p>
        </p:txBody>
      </p:sp>
      <p:sp>
        <p:nvSpPr>
          <p:cNvPr id="4" name="Date Placeholder 3"/>
          <p:cNvSpPr>
            <a:spLocks noGrp="1"/>
          </p:cNvSpPr>
          <p:nvPr>
            <p:ph type="dt" idx="15"/>
          </p:nvPr>
        </p:nvSpPr>
        <p:spPr/>
        <p:txBody>
          <a:bodyPr/>
          <a:lstStyle/>
          <a:p>
            <a:r>
              <a:rPr lang="en-US" dirty="0"/>
              <a:t>July 2017</a:t>
            </a:r>
            <a:endParaRPr lang="en-GB"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2</a:t>
            </a:fld>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457199"/>
          </a:xfrm>
        </p:spPr>
        <p:txBody>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n-GB" sz="2400" b="0" dirty="0">
                <a:solidFill>
                  <a:srgbClr val="000000"/>
                </a:solidFill>
                <a:effectLst/>
              </a:rPr>
              <a:t>3GPP TR 33.899 “Study on the Security Aspects of the Next Generation System”</a:t>
            </a:r>
            <a:endParaRPr lang="en-US" sz="2400" dirty="0">
              <a:effectLst/>
            </a:endParaRP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20</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7" name="TextBox 6"/>
          <p:cNvSpPr txBox="1"/>
          <p:nvPr/>
        </p:nvSpPr>
        <p:spPr>
          <a:xfrm>
            <a:off x="745374" y="1154266"/>
            <a:ext cx="11294226" cy="1277273"/>
          </a:xfrm>
          <a:prstGeom prst="rect">
            <a:avLst/>
          </a:prstGeom>
          <a:noFill/>
        </p:spPr>
        <p:txBody>
          <a:bodyPr wrap="square" rtlCol="0">
            <a:spAutoFit/>
          </a:bodyPr>
          <a:lstStyle/>
          <a:p>
            <a:pPr marL="342900" lvl="0" indent="-342900" eaLnBrk="1" hangingPunct="1">
              <a:spcBef>
                <a:spcPts val="600"/>
              </a:spcBef>
            </a:pPr>
            <a:r>
              <a:rPr lang="en-US" kern="0" dirty="0">
                <a:solidFill>
                  <a:srgbClr val="000000"/>
                </a:solidFill>
                <a:latin typeface="Times New Roman"/>
                <a:ea typeface="MS Gothic"/>
              </a:rPr>
              <a:t>#1.28: Authentication and Key agreement procedure for NextGen architecture with stand-alone non-3GPP access [2]:</a:t>
            </a:r>
          </a:p>
          <a:p>
            <a:pPr marL="342900" lvl="0" indent="-342900" eaLnBrk="1" hangingPunct="1">
              <a:spcBef>
                <a:spcPts val="600"/>
              </a:spcBef>
            </a:pPr>
            <a:r>
              <a:rPr lang="en-US" kern="0" dirty="0">
                <a:solidFill>
                  <a:srgbClr val="000000"/>
                </a:solidFill>
                <a:latin typeface="Times New Roman"/>
                <a:ea typeface="MS Gothic"/>
              </a:rPr>
              <a:t>High-level 3GPP EAP-AKA flow for Non-3GPP Access</a:t>
            </a:r>
          </a:p>
        </p:txBody>
      </p:sp>
      <p:sp>
        <p:nvSpPr>
          <p:cNvPr id="8" name="Rectangle 2"/>
          <p:cNvSpPr>
            <a:spLocks noChangeArrowheads="1"/>
          </p:cNvSpPr>
          <p:nvPr/>
        </p:nvSpPr>
        <p:spPr bwMode="auto">
          <a:xfrm>
            <a:off x="825530" y="2320367"/>
            <a:ext cx="164431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a:off x="85937" y="1752599"/>
            <a:ext cx="196623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9" name="Rectangle 2"/>
          <p:cNvSpPr>
            <a:spLocks noChangeArrowheads="1"/>
          </p:cNvSpPr>
          <p:nvPr/>
        </p:nvSpPr>
        <p:spPr bwMode="auto">
          <a:xfrm>
            <a:off x="304800" y="515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2161731975"/>
              </p:ext>
            </p:extLst>
          </p:nvPr>
        </p:nvGraphicFramePr>
        <p:xfrm>
          <a:off x="2269374" y="2524720"/>
          <a:ext cx="7865226" cy="3723680"/>
        </p:xfrm>
        <a:graphic>
          <a:graphicData uri="http://schemas.openxmlformats.org/presentationml/2006/ole">
            <mc:AlternateContent xmlns:mc="http://schemas.openxmlformats.org/markup-compatibility/2006">
              <mc:Choice xmlns:v="urn:schemas-microsoft-com:vml" Requires="v">
                <p:oleObj spid="_x0000_s16392" name="Visio" r:id="rId3" imgW="3692905" imgH="2307872" progId="Visio.Drawing.15">
                  <p:embed/>
                </p:oleObj>
              </mc:Choice>
              <mc:Fallback>
                <p:oleObj name="Visio" r:id="rId3" imgW="3692905" imgH="2307872"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374" y="2524720"/>
                        <a:ext cx="7865226" cy="3723680"/>
                      </a:xfrm>
                      <a:prstGeom prst="rect">
                        <a:avLst/>
                      </a:prstGeom>
                      <a:noFill/>
                    </p:spPr>
                  </p:pic>
                </p:oleObj>
              </mc:Fallback>
            </mc:AlternateContent>
          </a:graphicData>
        </a:graphic>
      </p:graphicFrame>
    </p:spTree>
    <p:extLst>
      <p:ext uri="{BB962C8B-B14F-4D97-AF65-F5344CB8AC3E}">
        <p14:creationId xmlns:p14="http://schemas.microsoft.com/office/powerpoint/2010/main" val="257218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n-GB" sz="2800" b="0" dirty="0">
                <a:solidFill>
                  <a:srgbClr val="000000"/>
                </a:solidFill>
                <a:effectLst/>
              </a:rPr>
              <a:t>3GPP TS 23.501 System Architecture for the 5G System (Stage 2)</a:t>
            </a:r>
            <a:endParaRPr lang="en-US" sz="2800" dirty="0"/>
          </a:p>
        </p:txBody>
      </p:sp>
      <p:sp>
        <p:nvSpPr>
          <p:cNvPr id="3" name="Content Placeholder 2"/>
          <p:cNvSpPr>
            <a:spLocks noGrp="1"/>
          </p:cNvSpPr>
          <p:nvPr>
            <p:ph idx="1"/>
          </p:nvPr>
        </p:nvSpPr>
        <p:spPr>
          <a:xfrm>
            <a:off x="914401" y="1298577"/>
            <a:ext cx="10361084" cy="4795838"/>
          </a:xfrm>
        </p:spPr>
        <p:txBody>
          <a:bodyPr/>
          <a:lstStyle/>
          <a:p>
            <a:r>
              <a:rPr lang="en-US" dirty="0"/>
              <a:t>Currently 23.501 supports [3]:</a:t>
            </a:r>
          </a:p>
          <a:p>
            <a:pPr marL="857250" lvl="1" indent="-457200">
              <a:buFont typeface="+mj-lt"/>
              <a:buAutoNum type="arabicPeriod"/>
            </a:pPr>
            <a:r>
              <a:rPr lang="en-US" dirty="0"/>
              <a:t>Connectivity of the UE only via non-3GPP access networks, e.g. WLAN access.</a:t>
            </a:r>
          </a:p>
          <a:p>
            <a:pPr marL="857250" lvl="1" indent="-457200">
              <a:buFont typeface="+mj-lt"/>
              <a:buAutoNum type="arabicPeriod"/>
            </a:pPr>
            <a:r>
              <a:rPr lang="en-US" dirty="0"/>
              <a:t>Non-3GPP access is standalone untrusted non-3GGP access</a:t>
            </a:r>
          </a:p>
          <a:p>
            <a:pPr marL="857250" lvl="1" indent="-457200">
              <a:buFont typeface="+mj-lt"/>
              <a:buAutoNum type="arabicPeriod"/>
            </a:pPr>
            <a:r>
              <a:rPr lang="en-US" dirty="0"/>
              <a:t>A UE access the 5G Core Network supports NAS signaling using N1 reference point</a:t>
            </a:r>
          </a:p>
          <a:p>
            <a:pPr marL="857250" lvl="1" indent="-457200">
              <a:buFont typeface="+mj-lt"/>
              <a:buAutoNum type="arabicPeriod"/>
            </a:pPr>
            <a:r>
              <a:rPr lang="en-US" dirty="0"/>
              <a:t>Non-3GPP access networks shall be connected via a Non-3GPP InterWorking Function (N3IWF).</a:t>
            </a:r>
          </a:p>
          <a:p>
            <a:pPr marL="857250" lvl="1" indent="-457200">
              <a:buFont typeface="+mj-lt"/>
              <a:buAutoNum type="arabicPeriod"/>
            </a:pPr>
            <a:r>
              <a:rPr lang="en-US" dirty="0"/>
              <a:t>A UE shall establish an IPSec tunnel with the N3IWF, the UE shall be authenticated by and attached to the 5G Core Network during the IPSec tunnel establishment procedure. </a:t>
            </a:r>
          </a:p>
          <a:p>
            <a:pPr marL="857250" lvl="1" indent="-457200">
              <a:buFont typeface="+mj-lt"/>
              <a:buAutoNum type="arabicPeriod"/>
            </a:pPr>
            <a:r>
              <a:rPr lang="en-US" dirty="0"/>
              <a:t>N1 NAS signaling over standalone non-3GPP accesses shall be protected with the same security mechanism applied for N1 over 3GPP access.</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21</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Tree>
    <p:extLst>
      <p:ext uri="{BB962C8B-B14F-4D97-AF65-F5344CB8AC3E}">
        <p14:creationId xmlns:p14="http://schemas.microsoft.com/office/powerpoint/2010/main" val="2645979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n-GB" sz="2800" b="0" dirty="0">
                <a:solidFill>
                  <a:srgbClr val="000000"/>
                </a:solidFill>
                <a:effectLst/>
              </a:rPr>
              <a:t>3GPP TS 23.501 System Architecture for the 5G System (Stage 2)</a:t>
            </a:r>
            <a:endParaRPr lang="en-US" sz="2800" dirty="0"/>
          </a:p>
        </p:txBody>
      </p:sp>
      <p:sp>
        <p:nvSpPr>
          <p:cNvPr id="3" name="Content Placeholder 2"/>
          <p:cNvSpPr>
            <a:spLocks noGrp="1"/>
          </p:cNvSpPr>
          <p:nvPr>
            <p:ph idx="1"/>
          </p:nvPr>
        </p:nvSpPr>
        <p:spPr>
          <a:xfrm>
            <a:off x="914401" y="1298577"/>
            <a:ext cx="10361084" cy="530223"/>
          </a:xfrm>
        </p:spPr>
        <p:txBody>
          <a:bodyPr/>
          <a:lstStyle/>
          <a:p>
            <a:r>
              <a:rPr lang="en-US" dirty="0"/>
              <a:t>Non-roaming architecture for 5G Core Network with Non-3GPP access [3]: </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7" name="Rectangle 2"/>
          <p:cNvSpPr>
            <a:spLocks noChangeArrowheads="1"/>
          </p:cNvSpPr>
          <p:nvPr/>
        </p:nvSpPr>
        <p:spPr bwMode="auto">
          <a:xfrm>
            <a:off x="228600" y="1701006"/>
            <a:ext cx="206914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362744154"/>
              </p:ext>
            </p:extLst>
          </p:nvPr>
        </p:nvGraphicFramePr>
        <p:xfrm>
          <a:off x="228600" y="1701007"/>
          <a:ext cx="11505222" cy="4623594"/>
        </p:xfrm>
        <a:graphic>
          <a:graphicData uri="http://schemas.openxmlformats.org/presentationml/2006/ole">
            <mc:AlternateContent xmlns:mc="http://schemas.openxmlformats.org/markup-compatibility/2006">
              <mc:Choice xmlns:v="urn:schemas-microsoft-com:vml" Requires="v">
                <p:oleObj spid="_x0000_s17418" name="Visio" r:id="rId3" imgW="7360852" imgH="2958830" progId="Visio.Drawing.11">
                  <p:embed/>
                </p:oleObj>
              </mc:Choice>
              <mc:Fallback>
                <p:oleObj name="Visio" r:id="rId3" imgW="7360852" imgH="295883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01007"/>
                        <a:ext cx="11505222" cy="4623594"/>
                      </a:xfrm>
                      <a:prstGeom prst="rect">
                        <a:avLst/>
                      </a:prstGeom>
                      <a:noFill/>
                    </p:spPr>
                  </p:pic>
                </p:oleObj>
              </mc:Fallback>
            </mc:AlternateContent>
          </a:graphicData>
        </a:graphic>
      </p:graphicFrame>
      <p:sp>
        <p:nvSpPr>
          <p:cNvPr id="9" name="TextBox 8"/>
          <p:cNvSpPr txBox="1"/>
          <p:nvPr/>
        </p:nvSpPr>
        <p:spPr>
          <a:xfrm>
            <a:off x="8128874" y="1828800"/>
            <a:ext cx="3810000" cy="1754326"/>
          </a:xfrm>
          <a:prstGeom prst="rect">
            <a:avLst/>
          </a:prstGeom>
          <a:noFill/>
        </p:spPr>
        <p:txBody>
          <a:bodyPr wrap="square" rtlCol="0">
            <a:spAutoFit/>
          </a:bodyPr>
          <a:lstStyle/>
          <a:p>
            <a:r>
              <a:rPr lang="en-US" sz="1800" b="1" dirty="0">
                <a:solidFill>
                  <a:schemeClr val="tx1"/>
                </a:solidFill>
              </a:rPr>
              <a:t>AMF</a:t>
            </a:r>
            <a:r>
              <a:rPr lang="en-US" sz="1800" dirty="0">
                <a:solidFill>
                  <a:schemeClr val="tx1"/>
                </a:solidFill>
              </a:rPr>
              <a:t>: Access and Mobility Management Function </a:t>
            </a:r>
          </a:p>
          <a:p>
            <a:r>
              <a:rPr lang="en-US" sz="1800" b="1" dirty="0">
                <a:solidFill>
                  <a:schemeClr val="tx1"/>
                </a:solidFill>
              </a:rPr>
              <a:t>SFM</a:t>
            </a:r>
            <a:r>
              <a:rPr lang="en-US" sz="1800" dirty="0">
                <a:solidFill>
                  <a:schemeClr val="tx1"/>
                </a:solidFill>
              </a:rPr>
              <a:t>: Session Management Function</a:t>
            </a:r>
          </a:p>
          <a:p>
            <a:r>
              <a:rPr lang="en-US" sz="1800" b="1" dirty="0">
                <a:solidFill>
                  <a:schemeClr val="tx1"/>
                </a:solidFill>
              </a:rPr>
              <a:t>N3IWF</a:t>
            </a:r>
            <a:r>
              <a:rPr lang="en-US" sz="1800" dirty="0">
                <a:solidFill>
                  <a:schemeClr val="tx1"/>
                </a:solidFill>
              </a:rPr>
              <a:t>: Non-3GPP InterWorking Function</a:t>
            </a:r>
          </a:p>
          <a:p>
            <a:r>
              <a:rPr lang="en-US" sz="1800" b="1" dirty="0">
                <a:solidFill>
                  <a:schemeClr val="tx1"/>
                </a:solidFill>
              </a:rPr>
              <a:t>UPF</a:t>
            </a:r>
            <a:r>
              <a:rPr lang="en-US" sz="1800" dirty="0">
                <a:solidFill>
                  <a:schemeClr val="tx1"/>
                </a:solidFill>
              </a:rPr>
              <a:t>: User Plane Function </a:t>
            </a:r>
          </a:p>
        </p:txBody>
      </p:sp>
    </p:spTree>
    <p:extLst>
      <p:ext uri="{BB962C8B-B14F-4D97-AF65-F5344CB8AC3E}">
        <p14:creationId xmlns:p14="http://schemas.microsoft.com/office/powerpoint/2010/main" val="711002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n-GB" sz="2800" b="0" dirty="0">
                <a:solidFill>
                  <a:srgbClr val="000000"/>
                </a:solidFill>
                <a:effectLst/>
              </a:rPr>
              <a:t>3GPP TS 23.501 System Architecture for the 5G System (Stage 2)</a:t>
            </a:r>
            <a:endParaRPr lang="en-US" sz="2800" dirty="0"/>
          </a:p>
        </p:txBody>
      </p:sp>
      <p:sp>
        <p:nvSpPr>
          <p:cNvPr id="3" name="Content Placeholder 2"/>
          <p:cNvSpPr>
            <a:spLocks noGrp="1"/>
          </p:cNvSpPr>
          <p:nvPr>
            <p:ph idx="1"/>
          </p:nvPr>
        </p:nvSpPr>
        <p:spPr>
          <a:xfrm>
            <a:off x="914401" y="1298577"/>
            <a:ext cx="10361084" cy="530223"/>
          </a:xfrm>
        </p:spPr>
        <p:txBody>
          <a:bodyPr/>
          <a:lstStyle/>
          <a:p>
            <a:r>
              <a:rPr lang="en-US" dirty="0"/>
              <a:t>Roaming architecture for LBO for 5G Core Network with Non-3GPP access – N3IWF in the VPLMN [3]: </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23</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7" name="Rectangle 2"/>
          <p:cNvSpPr>
            <a:spLocks noChangeArrowheads="1"/>
          </p:cNvSpPr>
          <p:nvPr/>
        </p:nvSpPr>
        <p:spPr bwMode="auto">
          <a:xfrm>
            <a:off x="228600" y="1701006"/>
            <a:ext cx="206914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9" name="Rectangle 2"/>
          <p:cNvSpPr>
            <a:spLocks noChangeArrowheads="1"/>
          </p:cNvSpPr>
          <p:nvPr/>
        </p:nvSpPr>
        <p:spPr bwMode="auto">
          <a:xfrm>
            <a:off x="448417" y="1921623"/>
            <a:ext cx="215733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395545510"/>
              </p:ext>
            </p:extLst>
          </p:nvPr>
        </p:nvGraphicFramePr>
        <p:xfrm>
          <a:off x="448418" y="1921624"/>
          <a:ext cx="11331524" cy="4553790"/>
        </p:xfrm>
        <a:graphic>
          <a:graphicData uri="http://schemas.openxmlformats.org/presentationml/2006/ole">
            <mc:AlternateContent xmlns:mc="http://schemas.openxmlformats.org/markup-compatibility/2006">
              <mc:Choice xmlns:v="urn:schemas-microsoft-com:vml" Requires="v">
                <p:oleObj spid="_x0000_s18440" name="Visio" r:id="rId3" imgW="7360852" imgH="2958830" progId="Visio.Drawing.11">
                  <p:embed/>
                </p:oleObj>
              </mc:Choice>
              <mc:Fallback>
                <p:oleObj name="Visio" r:id="rId3" imgW="7360852" imgH="295883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18" y="1921624"/>
                        <a:ext cx="11331524" cy="4553790"/>
                      </a:xfrm>
                      <a:prstGeom prst="rect">
                        <a:avLst/>
                      </a:prstGeom>
                      <a:noFill/>
                    </p:spPr>
                  </p:pic>
                </p:oleObj>
              </mc:Fallback>
            </mc:AlternateContent>
          </a:graphicData>
        </a:graphic>
      </p:graphicFrame>
    </p:spTree>
    <p:extLst>
      <p:ext uri="{BB962C8B-B14F-4D97-AF65-F5344CB8AC3E}">
        <p14:creationId xmlns:p14="http://schemas.microsoft.com/office/powerpoint/2010/main" val="2578840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n-GB" sz="2800" b="0" dirty="0">
                <a:solidFill>
                  <a:srgbClr val="000000"/>
                </a:solidFill>
                <a:effectLst/>
              </a:rPr>
              <a:t>3GPP TS 23.501 System Architecture for the 5G System (Stage 2)</a:t>
            </a:r>
            <a:endParaRPr lang="en-US" sz="2800" dirty="0"/>
          </a:p>
        </p:txBody>
      </p:sp>
      <p:sp>
        <p:nvSpPr>
          <p:cNvPr id="3" name="Content Placeholder 2"/>
          <p:cNvSpPr>
            <a:spLocks noGrp="1"/>
          </p:cNvSpPr>
          <p:nvPr>
            <p:ph idx="1"/>
          </p:nvPr>
        </p:nvSpPr>
        <p:spPr>
          <a:xfrm>
            <a:off x="914401" y="1298577"/>
            <a:ext cx="10361084" cy="530223"/>
          </a:xfrm>
        </p:spPr>
        <p:txBody>
          <a:bodyPr/>
          <a:lstStyle/>
          <a:p>
            <a:r>
              <a:rPr lang="en-US" dirty="0"/>
              <a:t>Home-routed Roaming architecture for 5G Core Network with Non-3GPP access – N3IWF in a different the VPLMN from the 3GPP access [3]: </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24</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7" name="Rectangle 2"/>
          <p:cNvSpPr>
            <a:spLocks noChangeArrowheads="1"/>
          </p:cNvSpPr>
          <p:nvPr/>
        </p:nvSpPr>
        <p:spPr bwMode="auto">
          <a:xfrm>
            <a:off x="228600" y="1701006"/>
            <a:ext cx="206914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9" name="Rectangle 2"/>
          <p:cNvSpPr>
            <a:spLocks noChangeArrowheads="1"/>
          </p:cNvSpPr>
          <p:nvPr/>
        </p:nvSpPr>
        <p:spPr bwMode="auto">
          <a:xfrm>
            <a:off x="448417" y="1921623"/>
            <a:ext cx="215733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8" name="Rectangle 2"/>
          <p:cNvSpPr>
            <a:spLocks noChangeArrowheads="1"/>
          </p:cNvSpPr>
          <p:nvPr/>
        </p:nvSpPr>
        <p:spPr bwMode="auto">
          <a:xfrm>
            <a:off x="1894282" y="1967341"/>
            <a:ext cx="172319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3890728835"/>
              </p:ext>
            </p:extLst>
          </p:nvPr>
        </p:nvGraphicFramePr>
        <p:xfrm>
          <a:off x="1894283" y="1967341"/>
          <a:ext cx="7848600" cy="4518673"/>
        </p:xfrm>
        <a:graphic>
          <a:graphicData uri="http://schemas.openxmlformats.org/presentationml/2006/ole">
            <mc:AlternateContent xmlns:mc="http://schemas.openxmlformats.org/markup-compatibility/2006">
              <mc:Choice xmlns:v="urn:schemas-microsoft-com:vml" Requires="v">
                <p:oleObj spid="_x0000_s19464" name="Picture" r:id="rId3" imgW="5853962" imgH="4029209" progId="Word.Picture.8">
                  <p:embed/>
                </p:oleObj>
              </mc:Choice>
              <mc:Fallback>
                <p:oleObj name="Picture" r:id="rId3" imgW="5853962" imgH="4029209"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283" y="1967341"/>
                        <a:ext cx="7848600" cy="4518673"/>
                      </a:xfrm>
                      <a:prstGeom prst="rect">
                        <a:avLst/>
                      </a:prstGeom>
                      <a:noFill/>
                    </p:spPr>
                  </p:pic>
                </p:oleObj>
              </mc:Fallback>
            </mc:AlternateContent>
          </a:graphicData>
        </a:graphic>
      </p:graphicFrame>
    </p:spTree>
    <p:extLst>
      <p:ext uri="{BB962C8B-B14F-4D97-AF65-F5344CB8AC3E}">
        <p14:creationId xmlns:p14="http://schemas.microsoft.com/office/powerpoint/2010/main" val="3128192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914400"/>
          </a:xfrm>
        </p:spPr>
        <p:txBody>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n-GB" sz="2800" b="0" dirty="0">
                <a:solidFill>
                  <a:srgbClr val="000000"/>
                </a:solidFill>
                <a:effectLst/>
              </a:rPr>
              <a:t>3GPP Study Item in progress: Access Traffic Steering, Switch, and Splitting support in the 5G system architecture </a:t>
            </a:r>
            <a:r>
              <a:rPr lang="en-US" sz="2800" b="0" dirty="0">
                <a:solidFill>
                  <a:srgbClr val="000000"/>
                </a:solidFill>
                <a:effectLst/>
              </a:rPr>
              <a:t>(SP-170411) [6]</a:t>
            </a:r>
            <a:endParaRPr lang="en-US" sz="2800" dirty="0">
              <a:effectLst/>
            </a:endParaRPr>
          </a:p>
        </p:txBody>
      </p:sp>
      <p:sp>
        <p:nvSpPr>
          <p:cNvPr id="3" name="Content Placeholder 2"/>
          <p:cNvSpPr>
            <a:spLocks noGrp="1"/>
          </p:cNvSpPr>
          <p:nvPr>
            <p:ph idx="1"/>
          </p:nvPr>
        </p:nvSpPr>
        <p:spPr>
          <a:xfrm>
            <a:off x="914401" y="1679579"/>
            <a:ext cx="10361084" cy="4795835"/>
          </a:xfrm>
        </p:spPr>
        <p:txBody>
          <a:bodyPr/>
          <a:lstStyle/>
          <a:p>
            <a:pPr hangingPunct="0"/>
            <a:r>
              <a:rPr lang="en-GB" sz="1800" dirty="0"/>
              <a:t>Justification</a:t>
            </a:r>
            <a:endParaRPr lang="en-US" sz="1800" dirty="0"/>
          </a:p>
          <a:p>
            <a:pPr indent="0" hangingPunct="0"/>
            <a:r>
              <a:rPr lang="en-GB" sz="1800" dirty="0"/>
              <a:t>“Today, non-3GPP access is a vital companion access infrastructure for mobile networks that can help mobile operators deal with the explosive rate of growth in network traffic. Non-3GPP access such as Wi-Fi can relieve the pressure on the mobile network and can offer fast indoor data connections.”</a:t>
            </a:r>
            <a:endParaRPr lang="en-US" sz="1800" dirty="0"/>
          </a:p>
          <a:p>
            <a:pPr indent="0" hangingPunct="0"/>
            <a:r>
              <a:rPr lang="en-GB" sz="1800" dirty="0"/>
              <a:t>“Increasingly, many operators are seeking ways to balance data traffic between mobile networks and non-3GPP access in a way that is transparent to users and reduces mobile network congestion. This can be achieved by not only steering traffic from the mobile network onto non-3GPP access, but also to switch or split traffic in a managed way …”</a:t>
            </a:r>
            <a:endParaRPr lang="en-US" sz="1800" dirty="0"/>
          </a:p>
          <a:p>
            <a:pPr indent="0" hangingPunct="0"/>
            <a:r>
              <a:rPr lang="en-GB" sz="1800" dirty="0"/>
              <a:t>“For UEs that can be simultaneously connected to both 3GPP access and non-3GPP access, the 5G system should be able to take advantage of these multiple accesses in a way that improves the user experience, optimizes the traffic distribution across various accesses, enables the provision of new high-data-rate services, etc. “ </a:t>
            </a:r>
            <a:endParaRPr lang="en-US" sz="1800" dirty="0"/>
          </a:p>
          <a:p>
            <a:pPr indent="0" hangingPunct="0"/>
            <a:r>
              <a:rPr lang="en-GB" sz="1800" dirty="0"/>
              <a:t>Note: Access Traffic Steering, Switching and Splitting is: ATSSS</a:t>
            </a:r>
            <a:endParaRPr lang="en-US" sz="18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25</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Tree>
    <p:extLst>
      <p:ext uri="{BB962C8B-B14F-4D97-AF65-F5344CB8AC3E}">
        <p14:creationId xmlns:p14="http://schemas.microsoft.com/office/powerpoint/2010/main" val="326594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914400"/>
          </a:xfrm>
        </p:spPr>
        <p:txBody>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n-GB" sz="2800" b="0" dirty="0">
                <a:solidFill>
                  <a:srgbClr val="000000"/>
                </a:solidFill>
                <a:effectLst/>
              </a:rPr>
              <a:t>3GPP Study Item in progress: Access Traffic Steering, Switch, and Splitting support in the 5G system architecture </a:t>
            </a:r>
            <a:r>
              <a:rPr lang="en-US" sz="2800" b="0" dirty="0">
                <a:solidFill>
                  <a:srgbClr val="000000"/>
                </a:solidFill>
                <a:effectLst/>
              </a:rPr>
              <a:t>(SP-170411) [6] (cont.)</a:t>
            </a:r>
            <a:endParaRPr lang="en-US" sz="2800" dirty="0">
              <a:effectLst/>
            </a:endParaRPr>
          </a:p>
        </p:txBody>
      </p:sp>
      <p:sp>
        <p:nvSpPr>
          <p:cNvPr id="3" name="Content Placeholder 2"/>
          <p:cNvSpPr>
            <a:spLocks noGrp="1"/>
          </p:cNvSpPr>
          <p:nvPr>
            <p:ph idx="1"/>
          </p:nvPr>
        </p:nvSpPr>
        <p:spPr>
          <a:xfrm>
            <a:off x="914401" y="1679579"/>
            <a:ext cx="10361084" cy="4795835"/>
          </a:xfrm>
        </p:spPr>
        <p:txBody>
          <a:bodyPr/>
          <a:lstStyle/>
          <a:p>
            <a:pPr hangingPunct="0"/>
            <a:r>
              <a:rPr lang="en-GB" sz="1800" dirty="0"/>
              <a:t>Objective</a:t>
            </a:r>
            <a:endParaRPr lang="en-US" sz="1800" dirty="0"/>
          </a:p>
          <a:p>
            <a:pPr hangingPunct="0"/>
            <a:r>
              <a:rPr lang="x-none" sz="1800" dirty="0"/>
              <a:t>-	</a:t>
            </a:r>
            <a:r>
              <a:rPr lang="en-US" sz="1800" dirty="0"/>
              <a:t>“</a:t>
            </a:r>
            <a:r>
              <a:rPr lang="x-none" sz="1800" dirty="0"/>
              <a:t>How the 5G Core network and the 5G UE can support multi-access traffic steering between 3GPP and non-3GPP accesses.</a:t>
            </a:r>
            <a:r>
              <a:rPr lang="en-US" sz="1800" dirty="0"/>
              <a:t>”</a:t>
            </a:r>
          </a:p>
          <a:p>
            <a:pPr hangingPunct="0"/>
            <a:r>
              <a:rPr lang="x-none" sz="1800" dirty="0"/>
              <a:t>-	</a:t>
            </a:r>
            <a:r>
              <a:rPr lang="en-US" sz="1800" dirty="0"/>
              <a:t>“</a:t>
            </a:r>
            <a:r>
              <a:rPr lang="x-none" sz="1800" dirty="0"/>
              <a:t>How the 5G Core network and the 5G UE can support multi-access traffic switching between 3GPP and non-3GPP accesses. This includes the conditions that can trigger the switching of data traffic to a new access type.</a:t>
            </a:r>
            <a:r>
              <a:rPr lang="en-US" sz="1800" dirty="0"/>
              <a:t>”</a:t>
            </a:r>
          </a:p>
          <a:p>
            <a:pPr hangingPunct="0"/>
            <a:r>
              <a:rPr lang="x-none" sz="1800" dirty="0"/>
              <a:t>-	</a:t>
            </a:r>
            <a:r>
              <a:rPr lang="en-US" sz="1800" dirty="0"/>
              <a:t>“</a:t>
            </a:r>
            <a:r>
              <a:rPr lang="x-none" sz="1800" dirty="0"/>
              <a:t>How the 5G Core network and the 5G UE can support multi-access traffic splitting between 3GPP and non-3GPP accesses. This includes the conditions that can trigger the splitting of data traffic across multiple accesses.</a:t>
            </a:r>
            <a:r>
              <a:rPr lang="en-US" sz="1800" dirty="0"/>
              <a:t>”</a:t>
            </a:r>
          </a:p>
          <a:p>
            <a:pPr hangingPunct="0">
              <a:buFontTx/>
              <a:buChar char="-"/>
            </a:pPr>
            <a:r>
              <a:rPr lang="en-US" sz="1800" dirty="0"/>
              <a:t>“</a:t>
            </a:r>
            <a:r>
              <a:rPr lang="x-none" sz="1800" dirty="0"/>
              <a:t>How the multi-access traffic steering, switching and splitting (ATSSS) can be taken into account by the charging framework in order e.g. to enable the network operator to differentiate charging for data traffic that is switched and/or split between 3GPP and non-3GPP accesses.</a:t>
            </a:r>
            <a:r>
              <a:rPr lang="en-US" sz="1800" dirty="0"/>
              <a:t>”</a:t>
            </a:r>
            <a:r>
              <a:rPr lang="x-none" sz="1800" dirty="0"/>
              <a:t> </a:t>
            </a:r>
            <a:endParaRPr lang="en-US" sz="1800" dirty="0"/>
          </a:p>
          <a:p>
            <a:pPr hangingPunct="0">
              <a:buFontTx/>
              <a:buChar char="-"/>
            </a:pPr>
            <a:r>
              <a:rPr lang="en-US" sz="1800" dirty="0"/>
              <a:t>“How the 5G core network can support multi-access PDU sessions, i.e. PDU sessions whose traffic can be sent over 3GPP  access,  or over NON-3GPP  access,  or both.”</a:t>
            </a:r>
          </a:p>
          <a:p>
            <a:pPr marL="0" indent="0" hangingPunct="0"/>
            <a:r>
              <a:rPr lang="en-US" sz="1800" dirty="0"/>
              <a:t>Work Plan: Approved: June 2017, Target Completion: Sept 2018</a:t>
            </a:r>
            <a:endParaRPr lang="en-US" sz="36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26</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Tree>
    <p:extLst>
      <p:ext uri="{BB962C8B-B14F-4D97-AF65-F5344CB8AC3E}">
        <p14:creationId xmlns:p14="http://schemas.microsoft.com/office/powerpoint/2010/main" val="329936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p:txBody>
          <a:bodyPr/>
          <a:lstStyle/>
          <a:p>
            <a:pPr marL="457200" indent="-457200">
              <a:buFont typeface="+mj-lt"/>
              <a:buAutoNum type="arabicPeriod"/>
            </a:pPr>
            <a:r>
              <a:rPr lang="en-GB" sz="1600" b="0" dirty="0"/>
              <a:t>3GPP </a:t>
            </a:r>
            <a:r>
              <a:rPr lang="en-GB" sz="1600" b="0" dirty="0">
                <a:hlinkClick r:id="rId3"/>
              </a:rPr>
              <a:t>TR 23.799 </a:t>
            </a:r>
            <a:r>
              <a:rPr lang="en-GB" sz="1600" b="0" dirty="0"/>
              <a:t>“Study on Architecture for Next Generation System”</a:t>
            </a:r>
          </a:p>
          <a:p>
            <a:pPr marL="457200" indent="-457200">
              <a:buFont typeface="+mj-lt"/>
              <a:buAutoNum type="arabicPeriod"/>
            </a:pPr>
            <a:r>
              <a:rPr lang="en-GB" sz="1600" b="0" dirty="0"/>
              <a:t>3GPP </a:t>
            </a:r>
            <a:r>
              <a:rPr lang="en-GB" sz="1600" b="0" dirty="0">
                <a:hlinkClick r:id="rId4"/>
              </a:rPr>
              <a:t>TR 33.899</a:t>
            </a:r>
            <a:r>
              <a:rPr lang="en-GB" sz="1600" b="0" dirty="0"/>
              <a:t> “Study on the Security Aspects of the Next Generation System”</a:t>
            </a:r>
          </a:p>
          <a:p>
            <a:pPr marL="457200" indent="-457200">
              <a:buFont typeface="+mj-lt"/>
              <a:buAutoNum type="arabicPeriod"/>
            </a:pPr>
            <a:r>
              <a:rPr lang="en-GB" sz="1600" b="0" dirty="0"/>
              <a:t>3GPP </a:t>
            </a:r>
            <a:r>
              <a:rPr lang="en-GB" sz="1600" b="0" dirty="0">
                <a:hlinkClick r:id="rId5"/>
              </a:rPr>
              <a:t>TS 23.501 </a:t>
            </a:r>
            <a:r>
              <a:rPr lang="en-GB" sz="1600" b="0" dirty="0"/>
              <a:t>System Architecture for the 5G System (Stage 2), companion to TS 23.502</a:t>
            </a:r>
            <a:endParaRPr lang="en-US" sz="1600" b="0" dirty="0"/>
          </a:p>
          <a:p>
            <a:pPr marL="457200" indent="-457200">
              <a:buFont typeface="+mj-lt"/>
              <a:buAutoNum type="arabicPeriod"/>
            </a:pPr>
            <a:r>
              <a:rPr lang="en-GB" sz="1600" b="0" dirty="0"/>
              <a:t>3GPP </a:t>
            </a:r>
            <a:r>
              <a:rPr lang="en-GB" sz="1600" b="0" dirty="0">
                <a:hlinkClick r:id="rId6"/>
              </a:rPr>
              <a:t>TS 23.502 </a:t>
            </a:r>
            <a:r>
              <a:rPr lang="en-GB" sz="1600" b="0" dirty="0"/>
              <a:t>Procedures for the 5G System (Stage 2), companion to TS 23.501 </a:t>
            </a:r>
          </a:p>
          <a:p>
            <a:pPr marL="457200" indent="-457200">
              <a:buFont typeface="+mj-lt"/>
              <a:buAutoNum type="arabicPeriod"/>
            </a:pPr>
            <a:r>
              <a:rPr lang="en-GB" sz="1600" b="0" dirty="0"/>
              <a:t>3GPP </a:t>
            </a:r>
            <a:r>
              <a:rPr lang="en-GB" sz="1600" b="0" dirty="0">
                <a:hlinkClick r:id="rId7"/>
              </a:rPr>
              <a:t>TS 33.501 </a:t>
            </a:r>
            <a:r>
              <a:rPr lang="en-GB" sz="1600" b="0" dirty="0"/>
              <a:t>Security Architecture and Procedure for the 5G System</a:t>
            </a:r>
          </a:p>
          <a:p>
            <a:pPr marL="514350" indent="-514350">
              <a:buFont typeface="+mj-lt"/>
              <a:buAutoNum type="arabicPeriod"/>
            </a:pPr>
            <a:r>
              <a:rPr lang="en-GB" sz="1600" b="0" dirty="0"/>
              <a:t>3GPP Work Item Description for: Study on Access Traffic Steering, Switch, and Splitting support in the 5G system architecture </a:t>
            </a:r>
            <a:r>
              <a:rPr lang="en-US" sz="1600" b="0" dirty="0"/>
              <a:t>(</a:t>
            </a:r>
            <a:r>
              <a:rPr lang="en-US" sz="1600" b="0" dirty="0">
                <a:hlinkClick r:id="rId8"/>
              </a:rPr>
              <a:t>SP-170411</a:t>
            </a:r>
            <a:r>
              <a:rPr lang="en-US" sz="1600" b="0" dirty="0"/>
              <a:t>) </a:t>
            </a:r>
          </a:p>
          <a:p>
            <a:endParaRPr lang="en-US" dirty="0"/>
          </a:p>
        </p:txBody>
      </p:sp>
      <p:sp>
        <p:nvSpPr>
          <p:cNvPr id="5" name="Footer Placeholder 4"/>
          <p:cNvSpPr>
            <a:spLocks noGrp="1"/>
          </p:cNvSpPr>
          <p:nvPr>
            <p:ph type="ftr" idx="14"/>
          </p:nvPr>
        </p:nvSpPr>
        <p:spPr/>
        <p:txBody>
          <a:bodyPr/>
          <a:lstStyle/>
          <a:p>
            <a:r>
              <a:rPr lang="en-GB" dirty="0"/>
              <a:t>Joseph Levy (InterDigital)</a:t>
            </a:r>
          </a:p>
        </p:txBody>
      </p:sp>
      <p:sp>
        <p:nvSpPr>
          <p:cNvPr id="4" name="Date Placeholder 3"/>
          <p:cNvSpPr>
            <a:spLocks noGrp="1"/>
          </p:cNvSpPr>
          <p:nvPr>
            <p:ph type="dt" idx="15"/>
          </p:nvPr>
        </p:nvSpPr>
        <p:spPr/>
        <p:txBody>
          <a:bodyPr/>
          <a:lstStyle/>
          <a:p>
            <a:r>
              <a:rPr lang="en-US" dirty="0"/>
              <a:t>July 2017</a:t>
            </a:r>
            <a:endParaRPr lang="en-GB" dirty="0"/>
          </a:p>
        </p:txBody>
      </p:sp>
      <p:sp>
        <p:nvSpPr>
          <p:cNvPr id="3" name="Slide Number Placeholder 2"/>
          <p:cNvSpPr>
            <a:spLocks noGrp="1"/>
          </p:cNvSpPr>
          <p:nvPr>
            <p:ph type="sldNum" idx="12"/>
          </p:nvPr>
        </p:nvSpPr>
        <p:spPr/>
        <p:txBody>
          <a:bodyPr/>
          <a:lstStyle/>
          <a:p>
            <a:r>
              <a:rPr lang="en-GB" dirty="0"/>
              <a:t>Slide </a:t>
            </a:r>
            <a:fld id="{440F5867-744E-4AA6-B0ED-4C44D2DFBB7B}" type="slidenum">
              <a:rPr lang="en-GB" smtClean="0"/>
              <a:pPr/>
              <a:t>27</a:t>
            </a:fld>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t>Contents</a:t>
            </a:r>
          </a:p>
        </p:txBody>
      </p:sp>
      <p:sp>
        <p:nvSpPr>
          <p:cNvPr id="20483" name="Rectangle 3"/>
          <p:cNvSpPr>
            <a:spLocks noGrp="1" noChangeArrowheads="1"/>
          </p:cNvSpPr>
          <p:nvPr>
            <p:ph idx="1"/>
          </p:nvPr>
        </p:nvSpPr>
        <p:spPr>
          <a:xfrm>
            <a:off x="838200" y="1524000"/>
            <a:ext cx="10361084" cy="4800600"/>
          </a:xfrm>
        </p:spPr>
        <p:txBody>
          <a:bodyPr/>
          <a:lstStyle/>
          <a:p>
            <a:pPr marL="457200" indent="-457200">
              <a:buFont typeface="+mj-lt"/>
              <a:buAutoNum type="arabicPeriod"/>
            </a:pPr>
            <a:r>
              <a:rPr lang="en-GB" sz="2000" b="0" dirty="0"/>
              <a:t>Completed documents: </a:t>
            </a:r>
          </a:p>
          <a:p>
            <a:pPr lvl="1">
              <a:buFont typeface="Arial" panose="020B0604020202020204" pitchFamily="34" charset="0"/>
              <a:buChar char="•"/>
            </a:pPr>
            <a:r>
              <a:rPr lang="en-GB" sz="1600" b="0" dirty="0"/>
              <a:t>3GPP </a:t>
            </a:r>
            <a:r>
              <a:rPr lang="en-GB" sz="1600" b="0" dirty="0">
                <a:hlinkClick r:id="rId3"/>
              </a:rPr>
              <a:t>TR 23.799 </a:t>
            </a:r>
            <a:r>
              <a:rPr lang="en-GB" sz="1600" b="0" dirty="0"/>
              <a:t>“Study on Architecture for Next Generation System”</a:t>
            </a:r>
          </a:p>
          <a:p>
            <a:pPr lvl="1">
              <a:buFont typeface="Arial" panose="020B0604020202020204" pitchFamily="34" charset="0"/>
              <a:buChar char="•"/>
            </a:pPr>
            <a:r>
              <a:rPr lang="en-GB" sz="1600" b="0" dirty="0"/>
              <a:t>3GPP </a:t>
            </a:r>
            <a:r>
              <a:rPr lang="en-GB" sz="1600" b="0" dirty="0">
                <a:hlinkClick r:id="rId4"/>
              </a:rPr>
              <a:t>TR 33.899</a:t>
            </a:r>
            <a:r>
              <a:rPr lang="en-GB" sz="1600" b="0" dirty="0"/>
              <a:t> “Study on the Security Aspects of the Next Generation System”</a:t>
            </a:r>
          </a:p>
          <a:p>
            <a:pPr marL="457200" indent="-457200">
              <a:buFont typeface="+mj-lt"/>
              <a:buAutoNum type="arabicPeriod"/>
            </a:pPr>
            <a:r>
              <a:rPr lang="en-GB" sz="2000" b="0" dirty="0"/>
              <a:t>Documents in development:</a:t>
            </a:r>
          </a:p>
          <a:p>
            <a:pPr lvl="1">
              <a:buFont typeface="Arial" panose="020B0604020202020204" pitchFamily="34" charset="0"/>
              <a:buChar char="•"/>
            </a:pPr>
            <a:r>
              <a:rPr lang="en-GB" sz="1600" b="0" dirty="0"/>
              <a:t>3GPP </a:t>
            </a:r>
            <a:r>
              <a:rPr lang="en-GB" sz="1600" b="0" dirty="0">
                <a:hlinkClick r:id="rId5"/>
              </a:rPr>
              <a:t>TS 23.501 </a:t>
            </a:r>
            <a:r>
              <a:rPr lang="en-GB" sz="1600" b="0" dirty="0"/>
              <a:t>System Architecture for the 5G System (Stage 2), companion to TS 23.502</a:t>
            </a:r>
            <a:endParaRPr lang="en-US" sz="1600" b="0" dirty="0"/>
          </a:p>
          <a:p>
            <a:pPr marL="457200" lvl="1" indent="0"/>
            <a:r>
              <a:rPr lang="en-GB" sz="1600" b="0" i="1" dirty="0"/>
              <a:t>Note: 3GPP </a:t>
            </a:r>
            <a:r>
              <a:rPr lang="en-GB" sz="1600" b="0" i="1" dirty="0">
                <a:hlinkClick r:id="rId6"/>
              </a:rPr>
              <a:t>TS 23.502 </a:t>
            </a:r>
            <a:r>
              <a:rPr lang="en-GB" sz="1600" b="0" i="1" dirty="0"/>
              <a:t>Procedures for the 5G System (Stage 2), companion to TS 23.501 and 3GPP </a:t>
            </a:r>
            <a:r>
              <a:rPr lang="en-GB" sz="1600" b="0" i="1" dirty="0">
                <a:hlinkClick r:id="rId7"/>
              </a:rPr>
              <a:t>TS 33.501 </a:t>
            </a:r>
            <a:r>
              <a:rPr lang="en-GB" sz="1600" b="0" i="1" dirty="0"/>
              <a:t>Security Architecture and Procedure for the 5G System currently contain minimal Non-3GPP access information.</a:t>
            </a:r>
          </a:p>
          <a:p>
            <a:pPr marL="457200" indent="-457200">
              <a:buFont typeface="+mj-lt"/>
              <a:buAutoNum type="arabicPeriod"/>
            </a:pPr>
            <a:r>
              <a:rPr lang="en-GB" sz="2000" b="0" dirty="0"/>
              <a:t>3GPP Study Item in progress: Access Traffic Steering, Switch, and Splitting support in the 5G system architecture </a:t>
            </a:r>
            <a:r>
              <a:rPr lang="en-US" sz="2000" b="0" dirty="0"/>
              <a:t>(</a:t>
            </a:r>
            <a:r>
              <a:rPr lang="en-US" sz="2000" b="0" dirty="0">
                <a:hlinkClick r:id="rId8"/>
              </a:rPr>
              <a:t>SP-170411</a:t>
            </a:r>
            <a:r>
              <a:rPr lang="en-US" sz="2000" b="0" dirty="0"/>
              <a:t>)</a:t>
            </a:r>
          </a:p>
          <a:p>
            <a:pPr marL="457200" indent="-457200">
              <a:buFont typeface="Times New Roman" panose="02020603050405020304" pitchFamily="18" charset="0"/>
              <a:buAutoNum type="arabicPeriod"/>
              <a:defRPr/>
            </a:pPr>
            <a:endParaRPr lang="en-US" altLang="en-US" sz="1800" dirty="0"/>
          </a:p>
        </p:txBody>
      </p:sp>
      <p:sp>
        <p:nvSpPr>
          <p:cNvPr id="3" name="Footer Placeholder 2"/>
          <p:cNvSpPr>
            <a:spLocks noGrp="1"/>
          </p:cNvSpPr>
          <p:nvPr>
            <p:ph type="ftr" idx="14"/>
          </p:nvPr>
        </p:nvSpPr>
        <p:spPr/>
        <p:txBody>
          <a:bodyPr/>
          <a:lstStyle/>
          <a:p>
            <a:r>
              <a:rPr lang="en-GB" dirty="0"/>
              <a:t>Joseph Levy (InterDigital)</a:t>
            </a:r>
          </a:p>
        </p:txBody>
      </p:sp>
      <p:sp>
        <p:nvSpPr>
          <p:cNvPr id="2" name="Date Placeholder 1"/>
          <p:cNvSpPr>
            <a:spLocks noGrp="1"/>
          </p:cNvSpPr>
          <p:nvPr>
            <p:ph type="dt" idx="15"/>
          </p:nvPr>
        </p:nvSpPr>
        <p:spPr/>
        <p:txBody>
          <a:bodyPr/>
          <a:lstStyle/>
          <a:p>
            <a:r>
              <a:rPr lang="en-US" dirty="0"/>
              <a:t>July 2017</a:t>
            </a:r>
            <a:endParaRPr lang="en-GB"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255581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800" y="632517"/>
            <a:ext cx="11430000" cy="533399"/>
          </a:xfrm>
        </p:spPr>
        <p:txBody>
          <a:bodyPr/>
          <a:lstStyle/>
          <a:p>
            <a:r>
              <a:rPr lang="en-GB" sz="2800" b="0" dirty="0"/>
              <a:t>3GPP TR 23.799 “Study on Architecture for Next Generation System” 1/14</a:t>
            </a:r>
            <a:endParaRPr lang="en-US" sz="2800" dirty="0"/>
          </a:p>
        </p:txBody>
      </p:sp>
      <p:sp>
        <p:nvSpPr>
          <p:cNvPr id="3" name="Content Placeholder 2"/>
          <p:cNvSpPr>
            <a:spLocks noGrp="1"/>
          </p:cNvSpPr>
          <p:nvPr>
            <p:ph idx="1"/>
          </p:nvPr>
        </p:nvSpPr>
        <p:spPr>
          <a:xfrm>
            <a:off x="296091" y="1653588"/>
            <a:ext cx="11643360" cy="4740232"/>
          </a:xfrm>
        </p:spPr>
        <p:txBody>
          <a:bodyPr/>
          <a:lstStyle/>
          <a:p>
            <a:pPr marL="457200" indent="-457200" hangingPunct="0">
              <a:buFont typeface="+mj-lt"/>
              <a:buAutoNum type="arabicPeriod"/>
            </a:pPr>
            <a:r>
              <a:rPr lang="en-GB" sz="2200" b="0" dirty="0"/>
              <a:t>Support the new RAT(s), the Evolved E-UTRA, and non-3GPP access types. GERAN and UTRAN are not supported:</a:t>
            </a:r>
            <a:endParaRPr lang="en-US" sz="2200" b="0" dirty="0"/>
          </a:p>
          <a:p>
            <a:pPr marL="857250" lvl="1" indent="-457200" hangingPunct="0">
              <a:buFont typeface="Arial" panose="020B0604020202020204" pitchFamily="34" charset="0"/>
              <a:buChar char="•"/>
            </a:pPr>
            <a:r>
              <a:rPr lang="en-GB" dirty="0"/>
              <a:t>As part of non- 3GPP access types, WLAN access (including "untrusted WLAN" according to the meaning defined in pre Rel. 14 for the term "untrusted") and Fixed access shall be supported.</a:t>
            </a:r>
            <a:endParaRPr lang="en-US" dirty="0"/>
          </a:p>
          <a:p>
            <a:pPr marL="457200" indent="-457200" hangingPunct="0">
              <a:buFont typeface="+mj-lt"/>
              <a:buAutoNum type="arabicPeriod"/>
            </a:pPr>
            <a:r>
              <a:rPr lang="en-GB" sz="2200" b="0" dirty="0"/>
              <a:t>Support unified authentication framework for different access systems.</a:t>
            </a:r>
            <a:endParaRPr lang="en-US" sz="2200" b="0" dirty="0"/>
          </a:p>
          <a:p>
            <a:pPr marL="457200" indent="-457200" hangingPunct="0">
              <a:buFont typeface="+mj-lt"/>
              <a:buAutoNum type="arabicPeriod"/>
            </a:pPr>
            <a:r>
              <a:rPr lang="en-GB" sz="2200" b="0" dirty="0"/>
              <a:t>Support multiple simultaneous connections of an UE via multiple access technologies.</a:t>
            </a:r>
            <a:endParaRPr lang="en-US" sz="2200" b="0" dirty="0"/>
          </a:p>
          <a:p>
            <a:pPr marL="457200" indent="-457200" hangingPunct="0">
              <a:buFont typeface="+mj-lt"/>
              <a:buAutoNum type="arabicPeriod"/>
            </a:pPr>
            <a:r>
              <a:rPr lang="en-GB" sz="2200" b="0" dirty="0"/>
              <a:t>Support a separation of Control plane and User plane functions. </a:t>
            </a:r>
          </a:p>
          <a:p>
            <a:pPr marL="457200" indent="-457200" hangingPunct="0">
              <a:buFont typeface="+mj-lt"/>
              <a:buAutoNum type="arabicPeriod"/>
            </a:pPr>
            <a:r>
              <a:rPr lang="en-GB" sz="2200" b="0" dirty="0"/>
              <a:t>Support transmission of IP packets, non-IP PDUs and Ethernet frames. (</a:t>
            </a:r>
            <a:r>
              <a:rPr lang="en-GB" b="0" dirty="0"/>
              <a:t>assumes a p2p link).</a:t>
            </a:r>
            <a:endParaRPr lang="en-US" b="0" dirty="0"/>
          </a:p>
          <a:p>
            <a:pPr marL="457200" indent="-457200" hangingPunct="0">
              <a:buAutoNum type="arabicPlain" startAt="7"/>
            </a:pPr>
            <a:r>
              <a:rPr lang="en-GB" sz="2200" b="0" dirty="0"/>
              <a:t>Efficiently support different levels of UE mobility (including stationary UE)/service continuity.</a:t>
            </a:r>
            <a:endParaRPr lang="en-US" sz="2200" b="0" dirty="0"/>
          </a:p>
          <a:p>
            <a:pPr marL="457200" indent="-457200" hangingPunct="0">
              <a:buAutoNum type="arabicPlain" startAt="7"/>
            </a:pPr>
            <a:r>
              <a:rPr lang="en-GB" sz="2200" b="0" dirty="0"/>
              <a:t>Support services that have different latency requirements between the UE and the Data Network.</a:t>
            </a:r>
          </a:p>
          <a:p>
            <a:pPr marL="457200" indent="-457200" hangingPunct="0">
              <a:buFont typeface="Times New Roman" pitchFamily="16" charset="0"/>
              <a:buAutoNum type="arabicPlain" startAt="7"/>
            </a:pPr>
            <a:r>
              <a:rPr lang="en-GB" sz="2200" b="0" dirty="0"/>
              <a:t>Minimize the signalling (and delay) required to start the traffic exchange between the UE and the Data Network</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8" name="TextBox 7"/>
          <p:cNvSpPr txBox="1"/>
          <p:nvPr/>
        </p:nvSpPr>
        <p:spPr>
          <a:xfrm>
            <a:off x="296091" y="1140812"/>
            <a:ext cx="9084426" cy="461665"/>
          </a:xfrm>
          <a:prstGeom prst="rect">
            <a:avLst/>
          </a:prstGeom>
          <a:noFill/>
        </p:spPr>
        <p:txBody>
          <a:bodyPr wrap="square" rtlCol="0">
            <a:spAutoFit/>
          </a:bodyPr>
          <a:lstStyle/>
          <a:p>
            <a:pPr marL="342900" lvl="0" indent="-342900" eaLnBrk="1" hangingPunct="1">
              <a:spcBef>
                <a:spcPts val="600"/>
              </a:spcBef>
            </a:pPr>
            <a:r>
              <a:rPr lang="en-US" kern="0" dirty="0">
                <a:solidFill>
                  <a:srgbClr val="000000"/>
                </a:solidFill>
                <a:latin typeface="Times New Roman"/>
                <a:ea typeface="MS Gothic"/>
              </a:rPr>
              <a:t>Architectural Overview (only WLAN related items included below)  [1]:</a:t>
            </a:r>
          </a:p>
        </p:txBody>
      </p:sp>
    </p:spTree>
    <p:extLst>
      <p:ext uri="{BB962C8B-B14F-4D97-AF65-F5344CB8AC3E}">
        <p14:creationId xmlns:p14="http://schemas.microsoft.com/office/powerpoint/2010/main" val="266420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800" y="685801"/>
            <a:ext cx="11430000" cy="533399"/>
          </a:xfrm>
        </p:spPr>
        <p:txBody>
          <a:bodyPr/>
          <a:lstStyle/>
          <a:p>
            <a:r>
              <a:rPr lang="en-GB" sz="2800" b="0" dirty="0"/>
              <a:t>3GPP TR 23.799 “Study on Architecture for Next Generation System” 2/14</a:t>
            </a:r>
            <a:endParaRPr lang="en-US" sz="2800" dirty="0"/>
          </a:p>
        </p:txBody>
      </p:sp>
      <p:sp>
        <p:nvSpPr>
          <p:cNvPr id="3" name="Content Placeholder 2"/>
          <p:cNvSpPr>
            <a:spLocks noGrp="1"/>
          </p:cNvSpPr>
          <p:nvPr>
            <p:ph idx="1"/>
          </p:nvPr>
        </p:nvSpPr>
        <p:spPr>
          <a:xfrm>
            <a:off x="320040" y="1663448"/>
            <a:ext cx="11643360" cy="4737352"/>
          </a:xfrm>
        </p:spPr>
        <p:txBody>
          <a:bodyPr/>
          <a:lstStyle/>
          <a:p>
            <a:pPr marL="457200" indent="-457200" hangingPunct="0">
              <a:buFont typeface="+mj-lt"/>
              <a:buAutoNum type="arabicPeriod" startAt="10"/>
            </a:pPr>
            <a:r>
              <a:rPr lang="en-GB" sz="2200" b="0" dirty="0"/>
              <a:t>Efficient network support for a large number of UEs in periods without data traffic.</a:t>
            </a:r>
          </a:p>
          <a:p>
            <a:pPr marL="457200" indent="-457200" hangingPunct="0">
              <a:buFont typeface="+mj-lt"/>
              <a:buAutoNum type="arabicPeriod" startAt="10"/>
            </a:pPr>
            <a:r>
              <a:rPr lang="en-GB" sz="2200" b="0" dirty="0"/>
              <a:t>Support network sharing.</a:t>
            </a:r>
          </a:p>
          <a:p>
            <a:pPr marL="457200" indent="-457200" hangingPunct="0">
              <a:buFont typeface="+mj-lt"/>
              <a:buAutoNum type="arabicPeriod" startAt="10"/>
            </a:pPr>
            <a:r>
              <a:rPr lang="en-GB" sz="2200" b="0" dirty="0"/>
              <a:t>Support roaming:</a:t>
            </a:r>
          </a:p>
          <a:p>
            <a:pPr marL="457200" indent="-457200" hangingPunct="0">
              <a:buFont typeface="+mj-lt"/>
              <a:buAutoNum type="arabicPeriod" startAt="10"/>
            </a:pPr>
            <a:r>
              <a:rPr lang="en-GB" sz="2200" b="0" dirty="0"/>
              <a:t>Support broadcast services. </a:t>
            </a:r>
          </a:p>
          <a:p>
            <a:pPr marL="457200" indent="-457200" hangingPunct="0">
              <a:buFont typeface="+mj-lt"/>
              <a:buAutoNum type="arabicPeriod" startAt="10"/>
            </a:pPr>
            <a:r>
              <a:rPr lang="en-GB" sz="2200" b="0" dirty="0"/>
              <a:t>Minimize energy consumption in the overall network operation.</a:t>
            </a:r>
            <a:endParaRPr lang="en-US" sz="2200" b="0" dirty="0"/>
          </a:p>
          <a:p>
            <a:pPr marL="457200" indent="-457200" hangingPunct="0">
              <a:buFont typeface="+mj-lt"/>
              <a:buAutoNum type="arabicPeriod" startAt="10"/>
            </a:pPr>
            <a:r>
              <a:rPr lang="en-GB" sz="2200" b="0" dirty="0"/>
              <a:t>Support critical communications, including mission-critical communications.</a:t>
            </a:r>
            <a:endParaRPr lang="en-US" sz="2200" b="0" dirty="0"/>
          </a:p>
          <a:p>
            <a:pPr marL="457200" indent="-457200" hangingPunct="0">
              <a:buFont typeface="+mj-lt"/>
              <a:buAutoNum type="arabicPeriod" startAt="10"/>
            </a:pPr>
            <a:r>
              <a:rPr lang="en-GB" sz="2200" b="0" dirty="0"/>
              <a:t>Support regulatory requirements for Lawful Intercept.</a:t>
            </a:r>
            <a:endParaRPr lang="en-US" sz="2200" b="0" dirty="0"/>
          </a:p>
          <a:p>
            <a:pPr marL="457200" indent="-457200" hangingPunct="0">
              <a:buFont typeface="+mj-lt"/>
              <a:buAutoNum type="arabicPeriod" startAt="10"/>
            </a:pPr>
            <a:r>
              <a:rPr lang="en-GB" sz="2200" b="0" dirty="0"/>
              <a:t>Support a flexible information model with relationships between user related managed data, and with a level of abstraction sufficient to be independent of any specific protocols.</a:t>
            </a:r>
            <a:endParaRPr lang="en-US" sz="2200" b="0" dirty="0"/>
          </a:p>
          <a:p>
            <a:pPr marL="457200" indent="-457200" hangingPunct="0">
              <a:buFont typeface="+mj-lt"/>
              <a:buAutoNum type="arabicPeriod" startAt="10"/>
            </a:pPr>
            <a:r>
              <a:rPr lang="en-GB" sz="2200" b="0" dirty="0"/>
              <a:t>Support for location services as per the related service requirements and in alignment with NR RAN TR 38.913 [10].</a:t>
            </a:r>
            <a:endParaRPr lang="en-US" sz="2200" b="0" dirty="0"/>
          </a:p>
          <a:p>
            <a:pPr marL="457200" indent="-457200" hangingPunct="0">
              <a:buFont typeface="+mj-lt"/>
              <a:buAutoNum type="arabicPeriod" startAt="10"/>
            </a:pPr>
            <a:r>
              <a:rPr lang="en-GB" sz="2200" b="0" dirty="0"/>
              <a:t>Support regulatory requirements for Public Warning System (PWS), e.g. ETWS, CMAS, KPAS </a:t>
            </a:r>
            <a:endParaRPr lang="en-US" sz="2200" b="0" dirty="0"/>
          </a:p>
          <a:p>
            <a:pPr marL="457200" indent="-457200">
              <a:buFont typeface="+mj-lt"/>
              <a:buAutoNum type="arabicPeriod"/>
            </a:pPr>
            <a:endParaRPr lang="en-US" sz="22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8" name="TextBox 7"/>
          <p:cNvSpPr txBox="1"/>
          <p:nvPr/>
        </p:nvSpPr>
        <p:spPr>
          <a:xfrm>
            <a:off x="304800" y="1201783"/>
            <a:ext cx="11506200" cy="461665"/>
          </a:xfrm>
          <a:prstGeom prst="rect">
            <a:avLst/>
          </a:prstGeom>
          <a:noFill/>
        </p:spPr>
        <p:txBody>
          <a:bodyPr wrap="square" rtlCol="0">
            <a:spAutoFit/>
          </a:bodyPr>
          <a:lstStyle/>
          <a:p>
            <a:pPr marL="342900" lvl="0" indent="-342900" eaLnBrk="1" hangingPunct="1">
              <a:spcBef>
                <a:spcPts val="600"/>
              </a:spcBef>
            </a:pPr>
            <a:r>
              <a:rPr lang="en-US" kern="0" dirty="0">
                <a:solidFill>
                  <a:srgbClr val="000000"/>
                </a:solidFill>
                <a:latin typeface="Times New Roman"/>
                <a:ea typeface="MS Gothic"/>
              </a:rPr>
              <a:t>Architectural Overview (only WLAN related items included below)  [1] (cont.):</a:t>
            </a:r>
          </a:p>
        </p:txBody>
      </p:sp>
    </p:spTree>
    <p:extLst>
      <p:ext uri="{BB962C8B-B14F-4D97-AF65-F5344CB8AC3E}">
        <p14:creationId xmlns:p14="http://schemas.microsoft.com/office/powerpoint/2010/main" val="960732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800" y="685801"/>
            <a:ext cx="11430000" cy="533399"/>
          </a:xfrm>
        </p:spPr>
        <p:txBody>
          <a:bodyPr/>
          <a:lstStyle/>
          <a:p>
            <a:r>
              <a:rPr lang="en-GB" sz="2800" b="0" dirty="0"/>
              <a:t>3GPP TR 23.799 “Study on Architecture for Next Generation System” 3/14</a:t>
            </a:r>
            <a:endParaRPr lang="en-US" sz="28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8" name="TextBox 7"/>
          <p:cNvSpPr txBox="1"/>
          <p:nvPr/>
        </p:nvSpPr>
        <p:spPr>
          <a:xfrm>
            <a:off x="457200" y="1201783"/>
            <a:ext cx="11353799" cy="461665"/>
          </a:xfrm>
          <a:prstGeom prst="rect">
            <a:avLst/>
          </a:prstGeom>
          <a:noFill/>
        </p:spPr>
        <p:txBody>
          <a:bodyPr wrap="square" rtlCol="0">
            <a:spAutoFit/>
          </a:bodyPr>
          <a:lstStyle/>
          <a:p>
            <a:pPr marL="342900" lvl="0" indent="-342900" eaLnBrk="1" hangingPunct="1">
              <a:spcBef>
                <a:spcPts val="600"/>
              </a:spcBef>
            </a:pPr>
            <a:r>
              <a:rPr lang="en-US" b="1" kern="0" dirty="0">
                <a:solidFill>
                  <a:srgbClr val="000000"/>
                </a:solidFill>
                <a:latin typeface="Times New Roman"/>
                <a:ea typeface="MS Gothic"/>
              </a:rPr>
              <a:t>Initial High Level Architectural View [1]: </a:t>
            </a:r>
          </a:p>
        </p:txBody>
      </p:sp>
      <p:sp>
        <p:nvSpPr>
          <p:cNvPr id="2" name="Content Placeholder 1"/>
          <p:cNvSpPr>
            <a:spLocks noGrp="1"/>
          </p:cNvSpPr>
          <p:nvPr>
            <p:ph idx="1"/>
          </p:nvPr>
        </p:nvSpPr>
        <p:spPr>
          <a:xfrm>
            <a:off x="457200" y="4028381"/>
            <a:ext cx="11277600" cy="2513014"/>
          </a:xfrm>
        </p:spPr>
        <p:txBody>
          <a:bodyPr/>
          <a:lstStyle/>
          <a:p>
            <a:r>
              <a:rPr lang="en-US" dirty="0"/>
              <a:t>Architectural Principles:</a:t>
            </a:r>
          </a:p>
          <a:p>
            <a:pPr hangingPunct="0">
              <a:buFont typeface="Arial" panose="020B0604020202020204" pitchFamily="34" charset="0"/>
              <a:buChar char="•"/>
            </a:pPr>
            <a:r>
              <a:rPr lang="en-GB" dirty="0"/>
              <a:t>The UE may be attached to the network without having an established session for data transmission.</a:t>
            </a:r>
            <a:endParaRPr lang="en-US" dirty="0"/>
          </a:p>
          <a:p>
            <a:pPr hangingPunct="0">
              <a:buFont typeface="Arial" panose="020B0604020202020204" pitchFamily="34" charset="0"/>
              <a:buChar char="•"/>
            </a:pPr>
            <a:r>
              <a:rPr lang="en-GB" dirty="0"/>
              <a:t>The number of reference points between the UE and the NextGen Core Network for the control plane over a single RAN should be minimized, independently of the functional composition of the control plane CN functionality.</a:t>
            </a:r>
            <a:endParaRPr lang="en-US" dirty="0"/>
          </a:p>
          <a:p>
            <a:endParaRPr lang="en-US" dirty="0"/>
          </a:p>
        </p:txBody>
      </p:sp>
      <p:sp>
        <p:nvSpPr>
          <p:cNvPr id="7" name="Rectangle 2"/>
          <p:cNvSpPr>
            <a:spLocks noChangeArrowheads="1"/>
          </p:cNvSpPr>
          <p:nvPr/>
        </p:nvSpPr>
        <p:spPr bwMode="auto">
          <a:xfrm>
            <a:off x="563133" y="1735182"/>
            <a:ext cx="141077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608058326"/>
              </p:ext>
            </p:extLst>
          </p:nvPr>
        </p:nvGraphicFramePr>
        <p:xfrm>
          <a:off x="563134" y="1735182"/>
          <a:ext cx="11247866" cy="1619411"/>
        </p:xfrm>
        <a:graphic>
          <a:graphicData uri="http://schemas.openxmlformats.org/presentationml/2006/ole">
            <mc:AlternateContent xmlns:mc="http://schemas.openxmlformats.org/markup-compatibility/2006">
              <mc:Choice xmlns:v="urn:schemas-microsoft-com:vml" Requires="v">
                <p:oleObj spid="_x0000_s4110" name="Picture" r:id="rId3" imgW="6206766" imgH="902147" progId="Word.Picture.8">
                  <p:embed/>
                </p:oleObj>
              </mc:Choice>
              <mc:Fallback>
                <p:oleObj name="Picture" r:id="rId3" imgW="6206766" imgH="902147"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134" y="1735182"/>
                        <a:ext cx="11247866" cy="1619411"/>
                      </a:xfrm>
                      <a:prstGeom prst="rect">
                        <a:avLst/>
                      </a:prstGeom>
                      <a:noFill/>
                    </p:spPr>
                  </p:pic>
                </p:oleObj>
              </mc:Fallback>
            </mc:AlternateContent>
          </a:graphicData>
        </a:graphic>
      </p:graphicFrame>
      <p:sp>
        <p:nvSpPr>
          <p:cNvPr id="11" name="TextBox 10"/>
          <p:cNvSpPr txBox="1"/>
          <p:nvPr/>
        </p:nvSpPr>
        <p:spPr>
          <a:xfrm>
            <a:off x="527274" y="3287383"/>
            <a:ext cx="11353799" cy="661720"/>
          </a:xfrm>
          <a:prstGeom prst="rect">
            <a:avLst/>
          </a:prstGeom>
          <a:noFill/>
        </p:spPr>
        <p:txBody>
          <a:bodyPr wrap="square" rtlCol="0">
            <a:spAutoFit/>
          </a:bodyPr>
          <a:lstStyle/>
          <a:p>
            <a:pPr marL="342900" lvl="0" indent="-342900" eaLnBrk="1" hangingPunct="1">
              <a:spcBef>
                <a:spcPts val="600"/>
              </a:spcBef>
            </a:pPr>
            <a:r>
              <a:rPr lang="en-US" sz="1600" kern="0" dirty="0">
                <a:solidFill>
                  <a:srgbClr val="000000"/>
                </a:solidFill>
                <a:latin typeface="Times New Roman"/>
                <a:ea typeface="MS Gothic"/>
              </a:rPr>
              <a:t>NG2: RP CP between NG AN and NG Core, NG3: RP UP between NG AN and NG Core, </a:t>
            </a:r>
          </a:p>
          <a:p>
            <a:pPr marL="342900" lvl="0" indent="-342900" eaLnBrk="1" hangingPunct="1">
              <a:spcBef>
                <a:spcPts val="600"/>
              </a:spcBef>
            </a:pPr>
            <a:r>
              <a:rPr lang="en-US" sz="1600" kern="0" dirty="0">
                <a:solidFill>
                  <a:srgbClr val="000000"/>
                </a:solidFill>
                <a:latin typeface="Times New Roman"/>
                <a:ea typeface="MS Gothic"/>
              </a:rPr>
              <a:t>NG1: RP CP NG UE and NG Core, NG6 RP between NG Core and the data network.</a:t>
            </a:r>
          </a:p>
        </p:txBody>
      </p:sp>
    </p:spTree>
    <p:extLst>
      <p:ext uri="{BB962C8B-B14F-4D97-AF65-F5344CB8AC3E}">
        <p14:creationId xmlns:p14="http://schemas.microsoft.com/office/powerpoint/2010/main" val="191101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0574" y="1538718"/>
            <a:ext cx="5816824" cy="4113213"/>
          </a:xfrm>
        </p:spPr>
        <p:txBody>
          <a:bodyPr/>
          <a:lstStyle/>
          <a:p>
            <a:pPr marL="457200" indent="-457200">
              <a:buFont typeface="+mj-lt"/>
              <a:buAutoNum type="arabicPeriod"/>
            </a:pPr>
            <a:r>
              <a:rPr lang="en-US" sz="1800" b="0" dirty="0"/>
              <a:t>Support of network slicing</a:t>
            </a:r>
          </a:p>
          <a:p>
            <a:pPr marL="457200" indent="-457200">
              <a:buFont typeface="+mj-lt"/>
              <a:buAutoNum type="arabicPeriod"/>
            </a:pPr>
            <a:r>
              <a:rPr lang="en-US" sz="1800" b="0" dirty="0"/>
              <a:t>QoS framework	</a:t>
            </a:r>
          </a:p>
          <a:p>
            <a:pPr marL="457200" indent="-457200">
              <a:buFont typeface="+mj-lt"/>
              <a:buAutoNum type="arabicPeriod"/>
            </a:pPr>
            <a:r>
              <a:rPr lang="en-US" sz="1800" b="0" dirty="0"/>
              <a:t>Mobility management framework</a:t>
            </a:r>
          </a:p>
          <a:p>
            <a:pPr marL="457200" indent="-457200">
              <a:buFont typeface="+mj-lt"/>
              <a:buAutoNum type="arabicPeriod"/>
            </a:pPr>
            <a:r>
              <a:rPr lang="en-US" sz="1800" b="0" dirty="0"/>
              <a:t>Session management</a:t>
            </a:r>
          </a:p>
          <a:p>
            <a:pPr marL="457200" indent="-457200">
              <a:buFont typeface="+mj-lt"/>
              <a:buAutoNum type="arabicPeriod"/>
            </a:pPr>
            <a:r>
              <a:rPr lang="en-US" sz="1800" b="0" dirty="0"/>
              <a:t>Void</a:t>
            </a:r>
          </a:p>
          <a:p>
            <a:pPr marL="457200" indent="-457200">
              <a:buFont typeface="+mj-lt"/>
              <a:buAutoNum type="arabicPeriod"/>
            </a:pPr>
            <a:r>
              <a:rPr lang="en-US" sz="1800" b="0" dirty="0"/>
              <a:t>Support for session and service continuity and efficient user plane path	</a:t>
            </a:r>
          </a:p>
          <a:p>
            <a:pPr marL="457200" indent="-457200">
              <a:buFont typeface="+mj-lt"/>
              <a:buAutoNum type="arabicPeriod"/>
            </a:pPr>
            <a:r>
              <a:rPr lang="en-US" sz="1800" b="0" dirty="0"/>
              <a:t>Network function granularity and interactions between them	</a:t>
            </a:r>
          </a:p>
          <a:p>
            <a:pPr marL="457200" indent="-457200">
              <a:buFont typeface="+mj-lt"/>
              <a:buAutoNum type="arabicPeriod"/>
            </a:pPr>
            <a:r>
              <a:rPr lang="en-US" sz="1800" b="0" dirty="0"/>
              <a:t>Next Generation core and access - functional division and interface</a:t>
            </a:r>
          </a:p>
          <a:p>
            <a:pPr marL="457200" indent="-457200">
              <a:buFont typeface="+mj-lt"/>
              <a:buAutoNum type="arabicPeriod"/>
            </a:pPr>
            <a:r>
              <a:rPr lang="en-US" sz="1800" b="0" dirty="0"/>
              <a:t>3GPP architecture impacts to support network capability exposure and context information awareness</a:t>
            </a:r>
          </a:p>
          <a:p>
            <a:pPr marL="457200" indent="-457200">
              <a:buFont typeface="+mj-lt"/>
              <a:buAutoNum type="arabicPeriod"/>
            </a:pPr>
            <a:r>
              <a:rPr lang="en-US" sz="1800" b="0" dirty="0"/>
              <a:t>Policy Framework	</a:t>
            </a:r>
          </a:p>
          <a:p>
            <a:pPr marL="457200" indent="-457200">
              <a:buFont typeface="+mj-lt"/>
              <a:buAutoNum type="arabicPeriod"/>
            </a:pPr>
            <a:r>
              <a:rPr lang="en-US" sz="1800" b="0" dirty="0"/>
              <a:t>Charging	</a:t>
            </a:r>
          </a:p>
          <a:p>
            <a:pPr marL="457200" indent="-457200">
              <a:buFont typeface="+mj-lt"/>
              <a:buAutoNum type="arabicPeriod"/>
            </a:pPr>
            <a:endParaRPr lang="en-US" sz="1800" b="0" dirty="0"/>
          </a:p>
        </p:txBody>
      </p:sp>
      <p:sp>
        <p:nvSpPr>
          <p:cNvPr id="7" name="Content Placeholder 6"/>
          <p:cNvSpPr>
            <a:spLocks noGrp="1"/>
          </p:cNvSpPr>
          <p:nvPr>
            <p:ph sz="half" idx="2"/>
          </p:nvPr>
        </p:nvSpPr>
        <p:spPr>
          <a:xfrm>
            <a:off x="6289263" y="1535947"/>
            <a:ext cx="5613623" cy="4113213"/>
          </a:xfrm>
        </p:spPr>
        <p:txBody>
          <a:bodyPr/>
          <a:lstStyle/>
          <a:p>
            <a:pPr marL="457200" lvl="0" indent="-457200">
              <a:buFont typeface="+mj-lt"/>
              <a:buAutoNum type="arabicPeriod" startAt="12"/>
            </a:pPr>
            <a:r>
              <a:rPr lang="en-US" sz="1800" b="0" dirty="0"/>
              <a:t>Security framework	</a:t>
            </a:r>
          </a:p>
          <a:p>
            <a:pPr marL="457200" lvl="0" indent="-457200">
              <a:buFont typeface="+mj-lt"/>
              <a:buAutoNum type="arabicPeriod" startAt="12"/>
            </a:pPr>
            <a:r>
              <a:rPr lang="en-US" sz="1800" b="0" dirty="0"/>
              <a:t>Broadcast/Multicast Capabilities</a:t>
            </a:r>
          </a:p>
          <a:p>
            <a:pPr marL="457200" lvl="0" indent="-457200">
              <a:buFont typeface="+mj-lt"/>
              <a:buAutoNum type="arabicPeriod" startAt="12"/>
            </a:pPr>
            <a:r>
              <a:rPr lang="en-US" sz="1800" b="0" dirty="0"/>
              <a:t>Support for Off-Network Communication</a:t>
            </a:r>
          </a:p>
          <a:p>
            <a:pPr marL="457200" lvl="0" indent="-457200">
              <a:buFont typeface="+mj-lt"/>
              <a:buAutoNum type="arabicPeriod" startAt="12"/>
            </a:pPr>
            <a:r>
              <a:rPr lang="en-US" sz="1800" b="0" dirty="0"/>
              <a:t>NextGen core support for IMS	</a:t>
            </a:r>
          </a:p>
          <a:p>
            <a:pPr marL="457200" lvl="0" indent="-457200">
              <a:buFont typeface="+mj-lt"/>
              <a:buAutoNum type="arabicPeriod" startAt="12"/>
            </a:pPr>
            <a:r>
              <a:rPr lang="en-US" sz="1800" b="0" dirty="0"/>
              <a:t>3GPP system aspects to support the connectivity of remote UEs via relay UEs</a:t>
            </a:r>
          </a:p>
          <a:p>
            <a:pPr marL="457200" lvl="0" indent="-457200">
              <a:buFont typeface="+mj-lt"/>
              <a:buAutoNum type="arabicPeriod" startAt="12"/>
            </a:pPr>
            <a:r>
              <a:rPr lang="en-US" sz="1800" b="0" dirty="0"/>
              <a:t>3GPP architecture impacts to support network discovery and </a:t>
            </a:r>
          </a:p>
          <a:p>
            <a:pPr marL="457200" lvl="0" indent="-457200">
              <a:buFont typeface="+mj-lt"/>
              <a:buAutoNum type="arabicPeriod" startAt="12"/>
            </a:pPr>
            <a:r>
              <a:rPr lang="en-US" sz="1800" b="0" dirty="0"/>
              <a:t>Interworking and Migration</a:t>
            </a:r>
          </a:p>
          <a:p>
            <a:pPr marL="457200" lvl="0" indent="-457200">
              <a:buFont typeface="+mj-lt"/>
              <a:buAutoNum type="arabicPeriod" startAt="12"/>
            </a:pPr>
            <a:r>
              <a:rPr lang="en-US" sz="1800" b="0" dirty="0"/>
              <a:t>Architecture impacts when using virtual environments</a:t>
            </a:r>
          </a:p>
          <a:p>
            <a:pPr marL="457200" lvl="0" indent="-457200">
              <a:buFont typeface="+mj-lt"/>
              <a:buAutoNum type="arabicPeriod" startAt="12"/>
            </a:pPr>
            <a:r>
              <a:rPr lang="en-US" sz="1800" dirty="0"/>
              <a:t>Traffic Steering, Switching and Splitting between 3GPP and non-3GPP Accesses	</a:t>
            </a:r>
          </a:p>
          <a:p>
            <a:pPr marL="457200" lvl="0" indent="-457200">
              <a:buFont typeface="+mj-lt"/>
              <a:buAutoNum type="arabicPeriod" startAt="12"/>
            </a:pPr>
            <a:r>
              <a:rPr lang="en-US" sz="1800" b="0" dirty="0"/>
              <a:t>Minimal connectivity within extreme rural deployments</a:t>
            </a:r>
          </a:p>
          <a:p>
            <a:pPr marL="457200" lvl="0" indent="-457200">
              <a:buFont typeface="+mj-lt"/>
              <a:buAutoNum type="arabicPeriod" startAt="12"/>
            </a:pPr>
            <a:r>
              <a:rPr lang="en-US" sz="1800" b="0" dirty="0"/>
              <a:t>Support of "5G connectivity via satellite" use case</a:t>
            </a:r>
          </a:p>
        </p:txBody>
      </p:sp>
      <p:sp>
        <p:nvSpPr>
          <p:cNvPr id="6" name="Date Placeholder 5"/>
          <p:cNvSpPr>
            <a:spLocks noGrp="1"/>
          </p:cNvSpPr>
          <p:nvPr>
            <p:ph type="dt" idx="10"/>
          </p:nvPr>
        </p:nvSpPr>
        <p:spPr/>
        <p:txBody>
          <a:bodyPr/>
          <a:lstStyle/>
          <a:p>
            <a:r>
              <a:rPr lang="en-US" dirty="0"/>
              <a:t>July 2017</a:t>
            </a:r>
            <a:endParaRPr lang="en-GB" dirty="0"/>
          </a:p>
        </p:txBody>
      </p:sp>
      <p:sp>
        <p:nvSpPr>
          <p:cNvPr id="5" name="Footer Placeholder 4"/>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
        <p:nvSpPr>
          <p:cNvPr id="8" name="TextBox 7"/>
          <p:cNvSpPr txBox="1"/>
          <p:nvPr/>
        </p:nvSpPr>
        <p:spPr>
          <a:xfrm>
            <a:off x="440574" y="1102755"/>
            <a:ext cx="8686799" cy="461665"/>
          </a:xfrm>
          <a:prstGeom prst="rect">
            <a:avLst/>
          </a:prstGeom>
          <a:noFill/>
        </p:spPr>
        <p:txBody>
          <a:bodyPr wrap="square" rtlCol="0">
            <a:spAutoFit/>
          </a:bodyPr>
          <a:lstStyle/>
          <a:p>
            <a:pPr marL="342900" lvl="0" indent="-342900" eaLnBrk="1" hangingPunct="1">
              <a:spcBef>
                <a:spcPts val="600"/>
              </a:spcBef>
            </a:pPr>
            <a:r>
              <a:rPr lang="en-US" kern="0" dirty="0">
                <a:solidFill>
                  <a:srgbClr val="000000"/>
                </a:solidFill>
                <a:latin typeface="Times New Roman"/>
                <a:ea typeface="MS Gothic"/>
              </a:rPr>
              <a:t>This Technical Report discusses 22 Key Issues [1]:</a:t>
            </a:r>
          </a:p>
        </p:txBody>
      </p:sp>
      <p:sp>
        <p:nvSpPr>
          <p:cNvPr id="10" name="Title 9"/>
          <p:cNvSpPr>
            <a:spLocks noGrp="1"/>
          </p:cNvSpPr>
          <p:nvPr>
            <p:ph type="title"/>
          </p:nvPr>
        </p:nvSpPr>
        <p:spPr>
          <a:xfrm>
            <a:off x="440574" y="685802"/>
            <a:ext cx="11462312" cy="347082"/>
          </a:xfrm>
        </p:spPr>
        <p:txBody>
          <a:bodyPr/>
          <a:lstStyle/>
          <a:p>
            <a:r>
              <a:rPr lang="en-GB" sz="2800" b="0" dirty="0"/>
              <a:t>3GPP TR 23.799 “Study on Architecture for Next Generation System” 4/14</a:t>
            </a:r>
            <a:endParaRPr lang="en-US" sz="2800" dirty="0"/>
          </a:p>
        </p:txBody>
      </p:sp>
    </p:spTree>
    <p:extLst>
      <p:ext uri="{BB962C8B-B14F-4D97-AF65-F5344CB8AC3E}">
        <p14:creationId xmlns:p14="http://schemas.microsoft.com/office/powerpoint/2010/main" val="3747393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74" y="685802"/>
            <a:ext cx="11065626" cy="454026"/>
          </a:xfrm>
        </p:spPr>
        <p:txBody>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lang="en-GB" sz="2800" b="0" dirty="0">
                <a:solidFill>
                  <a:srgbClr val="000000"/>
                </a:solidFill>
                <a:effectLst/>
              </a:rPr>
              <a:t>3GPP TR 23.799 “Study on Architecture for Next Generation System” 5/14</a:t>
            </a:r>
            <a:endParaRPr lang="en-US" sz="2800" dirty="0">
              <a:effectLst/>
            </a:endParaRPr>
          </a:p>
        </p:txBody>
      </p:sp>
      <p:sp>
        <p:nvSpPr>
          <p:cNvPr id="3" name="Content Placeholder 2"/>
          <p:cNvSpPr>
            <a:spLocks noGrp="1"/>
          </p:cNvSpPr>
          <p:nvPr>
            <p:ph sz="half" idx="1"/>
          </p:nvPr>
        </p:nvSpPr>
        <p:spPr>
          <a:xfrm>
            <a:off x="440574" y="1538718"/>
            <a:ext cx="10760826" cy="4862082"/>
          </a:xfrm>
        </p:spPr>
        <p:txBody>
          <a:bodyPr/>
          <a:lstStyle/>
          <a:p>
            <a:pPr marL="0" indent="0"/>
            <a:r>
              <a:rPr lang="en-US" sz="1800" b="0" dirty="0"/>
              <a:t>Investigating:</a:t>
            </a:r>
          </a:p>
          <a:p>
            <a:pPr hangingPunct="0">
              <a:buFont typeface="+mj-lt"/>
              <a:buAutoNum type="arabicPeriod"/>
            </a:pPr>
            <a:r>
              <a:rPr lang="en-GB" sz="1400" dirty="0"/>
              <a:t>How the NextGen Core network and the NextGen UE can support access traffic steering (as defined in clause 3.1) between 3GPP and non-3GPP accesses.</a:t>
            </a:r>
            <a:endParaRPr lang="en-US" sz="1400" dirty="0"/>
          </a:p>
          <a:p>
            <a:pPr hangingPunct="0">
              <a:buFont typeface="+mj-lt"/>
              <a:buAutoNum type="arabicPeriod"/>
            </a:pPr>
            <a:r>
              <a:rPr lang="en-GB" sz="1400" dirty="0"/>
              <a:t>How the NextGen Core network and the NextGen UE can support access traffic switching (as defined in clause 3.1) between 3GPP and non-3GPP accesses. This includes the conditions that can trigger the switching of a data flow to a new access.</a:t>
            </a:r>
            <a:endParaRPr lang="en-US" sz="1400" dirty="0"/>
          </a:p>
          <a:p>
            <a:pPr hangingPunct="0">
              <a:buFont typeface="+mj-lt"/>
              <a:buAutoNum type="arabicPeriod"/>
            </a:pPr>
            <a:r>
              <a:rPr lang="en-GB" sz="1400" dirty="0"/>
              <a:t>How and if the NextGen Core network and the NextGen UE can support access traffic splitting (as defined in clause 3.1) between 3GPP and non-3GPP accesses. This includes the conditions that can trigger the splitting of a data flow across multiple accesses.</a:t>
            </a:r>
            <a:endParaRPr lang="en-US" sz="1400" dirty="0"/>
          </a:p>
          <a:p>
            <a:pPr hangingPunct="0">
              <a:buFont typeface="+mj-lt"/>
              <a:buAutoNum type="arabicPeriod"/>
            </a:pPr>
            <a:r>
              <a:rPr lang="en-GB" sz="1400" dirty="0"/>
              <a:t>How the access traffic steering, switching and splitting (ATSSS) can be taken into account by the charging framework (considered in Key Issue 11) in order e.g. to enable the network operator to differentiate charging for data traffic that is switched and/or split between 3GPP and non-3GPP accesses. It is clarified that this key issue will not address the charging framework but it will only consider what information needs to be provided to the charging framework in order to charge traffic that is switched and/or split between 3GPP and non-3GPP accesses.</a:t>
            </a:r>
            <a:endParaRPr lang="en-US" sz="1400" dirty="0"/>
          </a:p>
          <a:p>
            <a:pPr marL="0" indent="0"/>
            <a:r>
              <a:rPr lang="en-US" sz="1600" b="0" dirty="0"/>
              <a:t>Note:</a:t>
            </a:r>
          </a:p>
          <a:p>
            <a:pPr marL="0" indent="0"/>
            <a:r>
              <a:rPr lang="en-US" sz="1400" b="0" dirty="0"/>
              <a:t>Potential policies provided to the UE for access traffic steering, switching and splitting (ATSSS), if any, will be defined under the key issue on Policy Framework.</a:t>
            </a:r>
          </a:p>
          <a:p>
            <a:pPr marL="0" indent="0"/>
            <a:r>
              <a:rPr lang="en-US" sz="1400" b="0" dirty="0"/>
              <a:t>This key issue is restricted only to ATSSS procedures applied in the NextGen core network. Similar procedures that may be applied in the NextGen RAN are outside the scope of this key issue.</a:t>
            </a:r>
          </a:p>
          <a:p>
            <a:pPr marL="0" indent="0"/>
            <a:r>
              <a:rPr lang="en-US" sz="1400" b="0" dirty="0"/>
              <a:t>The procedures for access traffic steering, switching and splitting take place after the session management procedures are executed, i.e. after PDU sessions are established over 3GPP and non-3GPP accesses</a:t>
            </a:r>
            <a:r>
              <a:rPr lang="en-US" sz="1600" b="0" dirty="0"/>
              <a:t>.</a:t>
            </a:r>
          </a:p>
          <a:p>
            <a:pPr marL="0" indent="0"/>
            <a:endParaRPr lang="en-US" sz="1800" b="0" dirty="0"/>
          </a:p>
          <a:p>
            <a:pPr marL="457200" indent="-457200">
              <a:buFont typeface="+mj-lt"/>
              <a:buAutoNum type="arabicPeriod"/>
            </a:pPr>
            <a:endParaRPr lang="en-US" sz="1800" b="0" dirty="0"/>
          </a:p>
        </p:txBody>
      </p:sp>
      <p:sp>
        <p:nvSpPr>
          <p:cNvPr id="6" name="Date Placeholder 5"/>
          <p:cNvSpPr>
            <a:spLocks noGrp="1"/>
          </p:cNvSpPr>
          <p:nvPr>
            <p:ph type="dt" idx="10"/>
          </p:nvPr>
        </p:nvSpPr>
        <p:spPr/>
        <p:txBody>
          <a:bodyPr/>
          <a:lstStyle/>
          <a:p>
            <a:r>
              <a:rPr lang="en-US" dirty="0"/>
              <a:t>July 2017</a:t>
            </a:r>
            <a:endParaRPr lang="en-GB" dirty="0"/>
          </a:p>
        </p:txBody>
      </p:sp>
      <p:sp>
        <p:nvSpPr>
          <p:cNvPr id="5" name="Footer Placeholder 4"/>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8</a:t>
            </a:fld>
            <a:endParaRPr lang="en-GB" dirty="0"/>
          </a:p>
        </p:txBody>
      </p:sp>
      <p:sp>
        <p:nvSpPr>
          <p:cNvPr id="8" name="TextBox 7"/>
          <p:cNvSpPr txBox="1"/>
          <p:nvPr/>
        </p:nvSpPr>
        <p:spPr>
          <a:xfrm>
            <a:off x="400358" y="1183806"/>
            <a:ext cx="10989426" cy="400110"/>
          </a:xfrm>
          <a:prstGeom prst="rect">
            <a:avLst/>
          </a:prstGeom>
          <a:noFill/>
        </p:spPr>
        <p:txBody>
          <a:bodyPr wrap="square" rtlCol="0">
            <a:spAutoFit/>
          </a:bodyPr>
          <a:lstStyle/>
          <a:p>
            <a:pPr marL="342900" lvl="0" indent="-342900" eaLnBrk="1" hangingPunct="1">
              <a:spcBef>
                <a:spcPts val="600"/>
              </a:spcBef>
            </a:pPr>
            <a:r>
              <a:rPr lang="en-GB" sz="2000" dirty="0">
                <a:solidFill>
                  <a:schemeClr val="tx1"/>
                </a:solidFill>
              </a:rPr>
              <a:t>Key issue 20: Traffic Steering, Switching and Splitting between 3GPP and non-3GPP Accesses [1]</a:t>
            </a:r>
            <a:endParaRPr lang="en-US" sz="2000" kern="0" dirty="0">
              <a:solidFill>
                <a:schemeClr val="tx1"/>
              </a:solidFill>
              <a:latin typeface="Times New Roman"/>
              <a:ea typeface="MS Gothic"/>
            </a:endParaRPr>
          </a:p>
        </p:txBody>
      </p:sp>
    </p:spTree>
    <p:extLst>
      <p:ext uri="{BB962C8B-B14F-4D97-AF65-F5344CB8AC3E}">
        <p14:creationId xmlns:p14="http://schemas.microsoft.com/office/powerpoint/2010/main" val="36504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685802"/>
            <a:ext cx="11506200" cy="416954"/>
          </a:xfrm>
        </p:spPr>
        <p:txBody>
          <a:bodyPr/>
          <a:lstStyle/>
          <a:p>
            <a:r>
              <a:rPr lang="en-GB" sz="2800" b="0" dirty="0"/>
              <a:t>3GPP TR 23.799 “Study on Architecture for Next Generation System” 6/14</a:t>
            </a:r>
            <a:endParaRPr lang="en-US" sz="2800" dirty="0"/>
          </a:p>
        </p:txBody>
      </p:sp>
      <p:sp>
        <p:nvSpPr>
          <p:cNvPr id="3" name="Content Placeholder 2"/>
          <p:cNvSpPr>
            <a:spLocks noGrp="1"/>
          </p:cNvSpPr>
          <p:nvPr>
            <p:ph idx="1"/>
          </p:nvPr>
        </p:nvSpPr>
        <p:spPr>
          <a:xfrm>
            <a:off x="554565" y="2005596"/>
            <a:ext cx="2321991" cy="4409168"/>
          </a:xfrm>
        </p:spPr>
        <p:txBody>
          <a:bodyPr/>
          <a:lstStyle/>
          <a:p>
            <a:pPr marL="457200" indent="-457200">
              <a:buFont typeface="Arial" panose="020B0604020202020204" pitchFamily="34" charset="0"/>
              <a:buChar char="•"/>
            </a:pPr>
            <a:r>
              <a:rPr lang="en-US" sz="2000" dirty="0"/>
              <a:t>Non-Roaming</a:t>
            </a:r>
          </a:p>
          <a:p>
            <a:pPr marL="457200" indent="-457200">
              <a:buFont typeface="Arial" panose="020B0604020202020204" pitchFamily="34" charset="0"/>
              <a:buChar char="•"/>
            </a:pPr>
            <a:endParaRPr lang="en-US" sz="1800" b="0" dirty="0"/>
          </a:p>
          <a:p>
            <a:pPr marL="457200" indent="-457200">
              <a:buFont typeface="Arial" panose="020B0604020202020204" pitchFamily="34" charset="0"/>
              <a:buChar char="•"/>
            </a:pPr>
            <a:endParaRPr lang="en-US" sz="1800" b="0" dirty="0"/>
          </a:p>
          <a:p>
            <a:pPr marL="457200" indent="-457200">
              <a:buFont typeface="Arial" panose="020B0604020202020204" pitchFamily="34" charset="0"/>
              <a:buChar char="•"/>
            </a:pPr>
            <a:endParaRPr lang="en-US" sz="1800" b="0" dirty="0"/>
          </a:p>
          <a:p>
            <a:pPr marL="457200" indent="-457200">
              <a:buFont typeface="Arial" panose="020B0604020202020204" pitchFamily="34" charset="0"/>
              <a:buChar char="•"/>
            </a:pPr>
            <a:endParaRPr lang="en-US" sz="1800" b="0" dirty="0"/>
          </a:p>
          <a:p>
            <a:pPr marL="457200" indent="-457200">
              <a:buFont typeface="Arial" panose="020B0604020202020204" pitchFamily="34" charset="0"/>
              <a:buChar char="•"/>
            </a:pPr>
            <a:endParaRPr lang="en-US" sz="1800" b="0" dirty="0"/>
          </a:p>
          <a:p>
            <a:pPr marL="457200" indent="-457200">
              <a:buFont typeface="Arial" panose="020B0604020202020204" pitchFamily="34" charset="0"/>
              <a:buChar char="•"/>
            </a:pPr>
            <a:r>
              <a:rPr lang="en-US" sz="2000" dirty="0"/>
              <a:t>Roaming</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2017</a:t>
            </a:r>
            <a:endParaRPr lang="en-GB" dirty="0"/>
          </a:p>
        </p:txBody>
      </p:sp>
      <p:sp>
        <p:nvSpPr>
          <p:cNvPr id="8" name="TextBox 7"/>
          <p:cNvSpPr txBox="1"/>
          <p:nvPr/>
        </p:nvSpPr>
        <p:spPr>
          <a:xfrm>
            <a:off x="440574" y="1102755"/>
            <a:ext cx="11294226" cy="830997"/>
          </a:xfrm>
          <a:prstGeom prst="rect">
            <a:avLst/>
          </a:prstGeom>
          <a:noFill/>
        </p:spPr>
        <p:txBody>
          <a:bodyPr wrap="square" rtlCol="0">
            <a:spAutoFit/>
          </a:bodyPr>
          <a:lstStyle/>
          <a:p>
            <a:pPr marL="342900" lvl="0" indent="-342900" eaLnBrk="1" hangingPunct="1">
              <a:spcBef>
                <a:spcPts val="600"/>
              </a:spcBef>
            </a:pPr>
            <a:r>
              <a:rPr lang="en-US" kern="0" dirty="0">
                <a:solidFill>
                  <a:srgbClr val="000000"/>
                </a:solidFill>
                <a:latin typeface="Times New Roman"/>
                <a:ea typeface="MS Gothic"/>
              </a:rPr>
              <a:t>Solutions for Key Issue 20: 3GPP architecture impacts to support access traffic steering and switching (</a:t>
            </a:r>
            <a:r>
              <a:rPr lang="en-US" i="1" kern="0" dirty="0">
                <a:solidFill>
                  <a:srgbClr val="000000"/>
                </a:solidFill>
                <a:latin typeface="Times New Roman"/>
                <a:ea typeface="MS Gothic"/>
              </a:rPr>
              <a:t>note: this solution does not address splitting aspects</a:t>
            </a:r>
            <a:r>
              <a:rPr lang="en-US" kern="0" dirty="0">
                <a:solidFill>
                  <a:srgbClr val="000000"/>
                </a:solidFill>
                <a:latin typeface="Times New Roman"/>
                <a:ea typeface="MS Gothic"/>
              </a:rPr>
              <a:t>) [1]:</a:t>
            </a:r>
          </a:p>
        </p:txBody>
      </p:sp>
      <p:sp>
        <p:nvSpPr>
          <p:cNvPr id="9" name="Rectangle 2"/>
          <p:cNvSpPr>
            <a:spLocks noChangeArrowheads="1"/>
          </p:cNvSpPr>
          <p:nvPr/>
        </p:nvSpPr>
        <p:spPr bwMode="auto">
          <a:xfrm>
            <a:off x="554567" y="1959877"/>
            <a:ext cx="193387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154810062"/>
              </p:ext>
            </p:extLst>
          </p:nvPr>
        </p:nvGraphicFramePr>
        <p:xfrm>
          <a:off x="2876557" y="1959878"/>
          <a:ext cx="8534399" cy="1545322"/>
        </p:xfrm>
        <a:graphic>
          <a:graphicData uri="http://schemas.openxmlformats.org/presentationml/2006/ole">
            <mc:AlternateContent xmlns:mc="http://schemas.openxmlformats.org/markup-compatibility/2006">
              <mc:Choice xmlns:v="urn:schemas-microsoft-com:vml" Requires="v">
                <p:oleObj spid="_x0000_s5147" name="Picture" r:id="rId3" imgW="5952074" imgH="1619182" progId="Word.Picture.8">
                  <p:embed/>
                </p:oleObj>
              </mc:Choice>
              <mc:Fallback>
                <p:oleObj name="Picture" r:id="rId3" imgW="5952074" imgH="1619182"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557" y="1959878"/>
                        <a:ext cx="8534399" cy="1545322"/>
                      </a:xfrm>
                      <a:prstGeom prst="rect">
                        <a:avLst/>
                      </a:prstGeom>
                      <a:noFill/>
                    </p:spPr>
                  </p:pic>
                </p:oleObj>
              </mc:Fallback>
            </mc:AlternateContent>
          </a:graphicData>
        </a:graphic>
      </p:graphicFrame>
      <p:sp>
        <p:nvSpPr>
          <p:cNvPr id="12" name="Rectangle 4"/>
          <p:cNvSpPr>
            <a:spLocks noChangeArrowheads="1"/>
          </p:cNvSpPr>
          <p:nvPr/>
        </p:nvSpPr>
        <p:spPr bwMode="auto">
          <a:xfrm>
            <a:off x="2445814" y="3895726"/>
            <a:ext cx="233300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3727777383"/>
              </p:ext>
            </p:extLst>
          </p:nvPr>
        </p:nvGraphicFramePr>
        <p:xfrm>
          <a:off x="2445814" y="3505200"/>
          <a:ext cx="9441385" cy="3333751"/>
        </p:xfrm>
        <a:graphic>
          <a:graphicData uri="http://schemas.openxmlformats.org/presentationml/2006/ole">
            <mc:AlternateContent xmlns:mc="http://schemas.openxmlformats.org/markup-compatibility/2006">
              <mc:Choice xmlns:v="urn:schemas-microsoft-com:vml" Requires="v">
                <p:oleObj spid="_x0000_s5148" name="Picture" r:id="rId5" imgW="4935510" imgH="2937957" progId="Word.Picture.8">
                  <p:embed/>
                </p:oleObj>
              </mc:Choice>
              <mc:Fallback>
                <p:oleObj name="Picture" r:id="rId5" imgW="4935510" imgH="2937957" progId="Word.Pictur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5814" y="3505200"/>
                        <a:ext cx="9441385" cy="3333751"/>
                      </a:xfrm>
                      <a:prstGeom prst="rect">
                        <a:avLst/>
                      </a:prstGeom>
                      <a:noFill/>
                    </p:spPr>
                  </p:pic>
                </p:oleObj>
              </mc:Fallback>
            </mc:AlternateContent>
          </a:graphicData>
        </a:graphic>
      </p:graphicFrame>
    </p:spTree>
    <p:extLst>
      <p:ext uri="{BB962C8B-B14F-4D97-AF65-F5344CB8AC3E}">
        <p14:creationId xmlns:p14="http://schemas.microsoft.com/office/powerpoint/2010/main" val="323908154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3642</TotalTime>
  <Words>2086</Words>
  <Application>Microsoft Office PowerPoint</Application>
  <PresentationFormat>Widescreen</PresentationFormat>
  <Paragraphs>275</Paragraphs>
  <Slides>27</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27</vt:i4>
      </vt:variant>
    </vt:vector>
  </HeadingPairs>
  <TitlesOfParts>
    <vt:vector size="36" baseType="lpstr">
      <vt:lpstr>Arial Unicode MS</vt:lpstr>
      <vt:lpstr>MS Gothic</vt:lpstr>
      <vt:lpstr>Arial</vt:lpstr>
      <vt:lpstr>Times New Roman</vt:lpstr>
      <vt:lpstr>Office Theme</vt:lpstr>
      <vt:lpstr>Document</vt:lpstr>
      <vt:lpstr>Microsoft Word Picture</vt:lpstr>
      <vt:lpstr>Microsoft Visio 2003-2010 Drawing</vt:lpstr>
      <vt:lpstr>Microsoft Visio Drawing</vt:lpstr>
      <vt:lpstr>Overview of 3GPP SA Next Generation System Documents Related to Non-3GPP Access to the 5G Core Network</vt:lpstr>
      <vt:lpstr>Abstract</vt:lpstr>
      <vt:lpstr>Contents</vt:lpstr>
      <vt:lpstr>3GPP TR 23.799 “Study on Architecture for Next Generation System” 1/14</vt:lpstr>
      <vt:lpstr>3GPP TR 23.799 “Study on Architecture for Next Generation System” 2/14</vt:lpstr>
      <vt:lpstr>3GPP TR 23.799 “Study on Architecture for Next Generation System” 3/14</vt:lpstr>
      <vt:lpstr>3GPP TR 23.799 “Study on Architecture for Next Generation System” 4/14</vt:lpstr>
      <vt:lpstr>3GPP TR 23.799 “Study on Architecture for Next Generation System” 5/14</vt:lpstr>
      <vt:lpstr>3GPP TR 23.799 “Study on Architecture for Next Generation System” 6/14</vt:lpstr>
      <vt:lpstr>3GPP TR 23.799 “Study on Architecture for Next Generation System” 7/14</vt:lpstr>
      <vt:lpstr>3GPP TR 23.799 “Study on Architecture for Next Generation System” 8/14</vt:lpstr>
      <vt:lpstr>3GPP TR 23.799 “Study on Architecture for Next Generation System” 9/14</vt:lpstr>
      <vt:lpstr>3GPP TR 23.799 “Study on Architecture for Next Generation System” 10/14</vt:lpstr>
      <vt:lpstr>3GPP TR 23.799 “Study on Architecture for Next Generation System” 11/14</vt:lpstr>
      <vt:lpstr>3GPP TR 23.799 “Study on Architecture for Next Generation System” 12/14</vt:lpstr>
      <vt:lpstr>3GPP TR 23.799 “Study on Architecture for Next Generation System” 13/14</vt:lpstr>
      <vt:lpstr>3GPP TR 23.799 “Study on Architecture for Next Generation System” 14/14</vt:lpstr>
      <vt:lpstr>3GPP TR 33.899 “Study on the Security Aspects of the Next Generation System”</vt:lpstr>
      <vt:lpstr>3GPP TR 33.899 “Study on the Security Aspects of the Next Generation System”</vt:lpstr>
      <vt:lpstr>3GPP TR 33.899 “Study on the Security Aspects of the Next Generation System”</vt:lpstr>
      <vt:lpstr>3GPP TS 23.501 System Architecture for the 5G System (Stage 2)</vt:lpstr>
      <vt:lpstr>3GPP TS 23.501 System Architecture for the 5G System (Stage 2)</vt:lpstr>
      <vt:lpstr>3GPP TS 23.501 System Architecture for the 5G System (Stage 2)</vt:lpstr>
      <vt:lpstr>3GPP TS 23.501 System Architecture for the 5G System (Stage 2)</vt:lpstr>
      <vt:lpstr>3GPP Study Item in progress: Access Traffic Steering, Switch, and Splitting support in the 5G system architecture (SP-170411) [6]</vt:lpstr>
      <vt:lpstr>3GPP Study Item in progress: Access Traffic Steering, Switch, and Splitting support in the 5G system architecture (SP-170411) [6] (cont.)</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Levy, Joseph</dc:creator>
  <cp:lastModifiedBy>Levy, Joseph</cp:lastModifiedBy>
  <cp:revision>53</cp:revision>
  <cp:lastPrinted>1601-01-01T00:00:00Z</cp:lastPrinted>
  <dcterms:created xsi:type="dcterms:W3CDTF">2017-06-02T20:57:23Z</dcterms:created>
  <dcterms:modified xsi:type="dcterms:W3CDTF">2017-07-09T22:09:51Z</dcterms:modified>
</cp:coreProperties>
</file>