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77" r:id="rId3"/>
    <p:sldId id="279" r:id="rId4"/>
    <p:sldId id="278" r:id="rId5"/>
    <p:sldId id="268" r:id="rId6"/>
    <p:sldId id="294" r:id="rId7"/>
    <p:sldId id="287" r:id="rId8"/>
    <p:sldId id="297" r:id="rId9"/>
    <p:sldId id="298" r:id="rId10"/>
    <p:sldId id="299" r:id="rId11"/>
    <p:sldId id="302" r:id="rId12"/>
    <p:sldId id="303" r:id="rId13"/>
    <p:sldId id="304" r:id="rId14"/>
    <p:sldId id="301" r:id="rId15"/>
    <p:sldId id="272" r:id="rId16"/>
    <p:sldId id="273" r:id="rId17"/>
    <p:sldId id="300" r:id="rId18"/>
    <p:sldId id="305"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ngho Seok" initials="YS" lastIdx="26" clrIdx="0">
    <p:extLst>
      <p:ext uri="{19B8F6BF-5375-455C-9EA6-DF929625EA0E}">
        <p15:presenceInfo xmlns:p15="http://schemas.microsoft.com/office/powerpoint/2012/main" userId="S-1-5-21-3285339950-981350797-2163593329-287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5" d="100"/>
          <a:sy n="75" d="100"/>
        </p:scale>
        <p:origin x="105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TW"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TW" dirty="0" smtClean="0"/>
              <a:t>July 2017</a:t>
            </a:r>
            <a:endParaRPr lang="en-GB" altLang="zh-TW" dirty="0"/>
          </a:p>
        </p:txBody>
      </p:sp>
      <p:sp>
        <p:nvSpPr>
          <p:cNvPr id="5" name="Footer Placeholder 4"/>
          <p:cNvSpPr>
            <a:spLocks noGrp="1"/>
          </p:cNvSpPr>
          <p:nvPr>
            <p:ph type="ftr" idx="11"/>
          </p:nvPr>
        </p:nvSpPr>
        <p:spPr/>
        <p:txBody>
          <a:bodyPr/>
          <a:lstStyle>
            <a:lvl1pPr>
              <a:defRPr/>
            </a:lvl1pPr>
          </a:lstStyle>
          <a:p>
            <a:r>
              <a:rPr lang="en-GB" altLang="zh-TW" dirty="0" smtClean="0"/>
              <a:t>Frank Hsu, </a:t>
            </a:r>
            <a:r>
              <a:rPr lang="en-GB" altLang="zh-TW" dirty="0" err="1" smtClean="0"/>
              <a:t>MediaTek</a:t>
            </a:r>
            <a:endParaRPr lang="en-GB" altLang="zh-TW"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GB"/>
          </a:p>
        </p:txBody>
      </p:sp>
      <p:sp>
        <p:nvSpPr>
          <p:cNvPr id="3" name="Content Placeholder 2"/>
          <p:cNvSpPr>
            <a:spLocks noGrp="1"/>
          </p:cNvSpPr>
          <p:nvPr>
            <p:ph idx="1"/>
          </p:nvPr>
        </p:nvSpPr>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TW" dirty="0" smtClean="0"/>
              <a:t>Frank Hsu, </a:t>
            </a:r>
            <a:r>
              <a:rPr lang="en-GB" altLang="zh-TW" dirty="0" err="1" smtClean="0"/>
              <a:t>MediaTek</a:t>
            </a:r>
            <a:endParaRPr lang="en-GB" altLang="zh-TW"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dirty="0" smtClean="0"/>
              <a:t>July 2017</a:t>
            </a:r>
            <a:endParaRPr lang="en-GB" altLang="zh-TW"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TW"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TW" dirty="0" smtClean="0"/>
              <a:t>July 2017</a:t>
            </a:r>
            <a:endParaRPr lang="en-GB" altLang="zh-TW" dirty="0"/>
          </a:p>
        </p:txBody>
      </p:sp>
      <p:sp>
        <p:nvSpPr>
          <p:cNvPr id="5" name="Footer Placeholder 4"/>
          <p:cNvSpPr>
            <a:spLocks noGrp="1"/>
          </p:cNvSpPr>
          <p:nvPr>
            <p:ph type="ftr" idx="11"/>
          </p:nvPr>
        </p:nvSpPr>
        <p:spPr/>
        <p:txBody>
          <a:bodyPr/>
          <a:lstStyle>
            <a:lvl1pPr>
              <a:defRPr/>
            </a:lvl1pPr>
          </a:lstStyle>
          <a:p>
            <a:r>
              <a:rPr lang="en-GB" altLang="zh-TW" dirty="0" smtClean="0"/>
              <a:t>Frank Hsu, </a:t>
            </a:r>
            <a:r>
              <a:rPr lang="en-GB" altLang="zh-TW" dirty="0" err="1" smtClean="0"/>
              <a:t>MediaTek</a:t>
            </a:r>
            <a:endParaRPr lang="en-GB" altLang="zh-TW"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Frank Hsu, </a:t>
            </a:r>
            <a:r>
              <a:rPr lang="en-GB" dirty="0" err="1" smtClean="0"/>
              <a:t>MediaTek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802.11-17/1054r0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zh-TW" dirty="0" smtClean="0"/>
              <a:t>Frank Hsu, </a:t>
            </a:r>
            <a:r>
              <a:rPr lang="en-GB" altLang="zh-TW" dirty="0" err="1" smtClean="0"/>
              <a:t>MediaTek</a:t>
            </a:r>
            <a:endParaRPr lang="en-GB" altLang="zh-TW"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LB225 CR 27.13 (Link Adaptation)</a:t>
            </a:r>
            <a:endParaRPr lang="en-GB" dirty="0"/>
          </a:p>
        </p:txBody>
      </p:sp>
      <p:sp>
        <p:nvSpPr>
          <p:cNvPr id="3074" name="Rectangle 2"/>
          <p:cNvSpPr>
            <a:spLocks noGrp="1" noChangeArrowheads="1"/>
          </p:cNvSpPr>
          <p:nvPr>
            <p:ph type="body" idx="1"/>
          </p:nvPr>
        </p:nvSpPr>
        <p:spPr>
          <a:xfrm>
            <a:off x="683568" y="1916832"/>
            <a:ext cx="7772400" cy="396875"/>
          </a:xfrm>
          <a:ln/>
        </p:spPr>
        <p:txBody>
          <a:bodyPr/>
          <a:lstStyle/>
          <a:p>
            <a:pPr algn="ctr">
              <a:buFontTx/>
              <a:buNone/>
            </a:pPr>
            <a:r>
              <a:rPr lang="en-US" sz="2000" dirty="0"/>
              <a:t>Date:</a:t>
            </a:r>
            <a:r>
              <a:rPr lang="en-US" sz="2000" b="0" dirty="0"/>
              <a:t> </a:t>
            </a:r>
            <a:r>
              <a:rPr lang="en-US" sz="2000" b="0" dirty="0" smtClean="0"/>
              <a:t>2017-07-09</a:t>
            </a:r>
            <a:endParaRPr lang="en-US" sz="2000" b="0" dirty="0"/>
          </a:p>
        </p:txBody>
      </p:sp>
      <p:sp>
        <p:nvSpPr>
          <p:cNvPr id="3076" name="Rectangle 4"/>
          <p:cNvSpPr>
            <a:spLocks noChangeArrowheads="1"/>
          </p:cNvSpPr>
          <p:nvPr/>
        </p:nvSpPr>
        <p:spPr bwMode="auto">
          <a:xfrm>
            <a:off x="467544" y="23488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077" name="Object 5"/>
          <p:cNvGraphicFramePr>
            <a:graphicFrameLocks noChangeAspect="1"/>
          </p:cNvGraphicFramePr>
          <p:nvPr/>
        </p:nvGraphicFramePr>
        <p:xfrm>
          <a:off x="923925" y="2819400"/>
          <a:ext cx="7107238" cy="3241675"/>
        </p:xfrm>
        <a:graphic>
          <a:graphicData uri="http://schemas.openxmlformats.org/presentationml/2006/ole">
            <mc:AlternateContent xmlns:mc="http://schemas.openxmlformats.org/markup-compatibility/2006">
              <mc:Choice xmlns:v="urn:schemas-microsoft-com:vml" Requires="v">
                <p:oleObj spid="_x0000_s3095" name="Document" r:id="rId4" imgW="8492470" imgH="3864729" progId="Word.Document.8">
                  <p:embed/>
                </p:oleObj>
              </mc:Choice>
              <mc:Fallback>
                <p:oleObj name="Document" r:id="rId4" imgW="8492470" imgH="3864729" progId="Word.Document.8">
                  <p:embed/>
                  <p:pic>
                    <p:nvPicPr>
                      <p:cNvPr id="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925" y="2819400"/>
                        <a:ext cx="7107238" cy="324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Link Adaptation Proposal (5/5)</a:t>
            </a:r>
            <a:endParaRPr lang="en-US" dirty="0"/>
          </a:p>
        </p:txBody>
      </p:sp>
      <p:sp>
        <p:nvSpPr>
          <p:cNvPr id="3" name="Content Placeholder 2"/>
          <p:cNvSpPr>
            <a:spLocks noGrp="1"/>
          </p:cNvSpPr>
          <p:nvPr>
            <p:ph idx="1"/>
          </p:nvPr>
        </p:nvSpPr>
        <p:spPr>
          <a:xfrm>
            <a:off x="683568" y="1628801"/>
            <a:ext cx="7770813" cy="1440160"/>
          </a:xfrm>
        </p:spPr>
        <p:txBody>
          <a:bodyPr/>
          <a:lstStyle/>
          <a:p>
            <a:r>
              <a:rPr lang="en-US" altLang="zh-TW" dirty="0" smtClean="0"/>
              <a:t>Unsolicited HLA MFB </a:t>
            </a:r>
            <a:r>
              <a:rPr lang="en-US" altLang="zh-TW" dirty="0" smtClean="0">
                <a:solidFill>
                  <a:srgbClr val="0000FF"/>
                </a:solidFill>
              </a:rPr>
              <a:t>OPTION 2 </a:t>
            </a:r>
          </a:p>
          <a:p>
            <a:pPr lvl="1"/>
            <a:r>
              <a:rPr lang="en-US" altLang="zh-TW" dirty="0" smtClean="0">
                <a:solidFill>
                  <a:srgbClr val="0000FF"/>
                </a:solidFill>
              </a:rPr>
              <a:t>Reduced SNR length (6 to 5)</a:t>
            </a:r>
          </a:p>
          <a:p>
            <a:pPr lvl="1"/>
            <a:r>
              <a:rPr lang="en-US" altLang="zh-TW" dirty="0" smtClean="0">
                <a:solidFill>
                  <a:srgbClr val="0000FF"/>
                </a:solidFill>
              </a:rPr>
              <a:t>Integrate RU and BW. Use 8 bits to indicate all possible combinations  </a:t>
            </a:r>
            <a:r>
              <a:rPr lang="en-US" altLang="zh-TW" i="1" dirty="0" smtClean="0">
                <a:solidFill>
                  <a:srgbClr val="0000FF"/>
                </a:solidFill>
              </a:rPr>
              <a:t>[Table 28.4 in D1.3 ]</a:t>
            </a:r>
            <a:endParaRPr lang="en-US" altLang="zh-TW" i="1" dirty="0" smtClean="0"/>
          </a:p>
          <a:p>
            <a:endParaRPr lang="en-US" altLang="zh-TW" dirty="0" smtClean="0"/>
          </a:p>
          <a:p>
            <a:endParaRPr lang="en-US" altLang="zh-TW" dirty="0" smtClean="0"/>
          </a:p>
          <a:p>
            <a:pPr>
              <a:buNone/>
            </a:pPr>
            <a:endParaRPr lang="en-US" altLang="zh-TW" dirty="0" smtClean="0"/>
          </a:p>
          <a:p>
            <a:endParaRPr lang="zh-TW" altLang="en-US" dirty="0" smtClean="0"/>
          </a:p>
          <a:p>
            <a:endParaRPr lang="en-US" dirty="0" smtClean="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graphicFrame>
        <p:nvGraphicFramePr>
          <p:cNvPr id="10" name="Table 9"/>
          <p:cNvGraphicFramePr>
            <a:graphicFrameLocks noGrp="1"/>
          </p:cNvGraphicFramePr>
          <p:nvPr/>
        </p:nvGraphicFramePr>
        <p:xfrm>
          <a:off x="827584" y="3140968"/>
          <a:ext cx="7128791" cy="1437323"/>
        </p:xfrm>
        <a:graphic>
          <a:graphicData uri="http://schemas.openxmlformats.org/drawingml/2006/table">
            <a:tbl>
              <a:tblPr/>
              <a:tblGrid>
                <a:gridCol w="1080120"/>
                <a:gridCol w="649749"/>
                <a:gridCol w="790411"/>
                <a:gridCol w="700735"/>
                <a:gridCol w="667417"/>
                <a:gridCol w="792088"/>
                <a:gridCol w="753000"/>
                <a:gridCol w="762872"/>
                <a:gridCol w="932399"/>
              </a:tblGrid>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B1-B3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B4-B7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B8-12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rgbClr val="006600"/>
                          </a:solidFill>
                          <a:effectLst/>
                          <a:latin typeface="Times New Roman" pitchFamily="18" charset="0"/>
                          <a:ea typeface="新細明體" charset="-120"/>
                        </a:rPr>
                        <a:t>B13-B20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rgbClr val="006600"/>
                          </a:solidFill>
                          <a:effectLst/>
                          <a:latin typeface="Times New Roman" pitchFamily="18" charset="0"/>
                          <a:ea typeface="新細明體" charset="-120"/>
                        </a:rPr>
                        <a:t>B21-B22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algn="ctr"/>
                      <a:r>
                        <a:rPr lang="en-US" altLang="zh-TW" sz="1400" dirty="0" smtClean="0"/>
                        <a:t>Unsolicited MFB (=1)</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NSS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chemeClr val="tx1"/>
                          </a:solidFill>
                          <a:effectLst/>
                          <a:latin typeface="Times New Roman" pitchFamily="18" charset="0"/>
                          <a:ea typeface="新細明體" charset="-120"/>
                        </a:rPr>
                        <a:t>HE-MCS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chemeClr val="tx1"/>
                          </a:solidFill>
                          <a:effectLst/>
                          <a:latin typeface="Times New Roman" pitchFamily="18" charset="0"/>
                          <a:ea typeface="新細明體" charset="-120"/>
                        </a:rPr>
                        <a:t>DCM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6600"/>
                          </a:solidFill>
                          <a:effectLst/>
                          <a:latin typeface="Times New Roman" pitchFamily="18" charset="0"/>
                          <a:ea typeface="新細明體" charset="-120"/>
                        </a:rPr>
                        <a:t>SNR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6600"/>
                          </a:solidFill>
                          <a:effectLst/>
                          <a:latin typeface="Times New Roman" pitchFamily="18" charset="0"/>
                          <a:ea typeface="新細明體" charset="-120"/>
                        </a:rPr>
                        <a:t>RU/BW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err="1" smtClean="0">
                          <a:ln>
                            <a:noFill/>
                          </a:ln>
                          <a:solidFill>
                            <a:srgbClr val="000000"/>
                          </a:solidFill>
                          <a:effectLst/>
                          <a:latin typeface="Times New Roman" pitchFamily="18" charset="0"/>
                          <a:ea typeface="新細明體" charset="-120"/>
                        </a:rPr>
                        <a:t>TxBF</a:t>
                      </a:r>
                      <a:endParaRPr kumimoji="0" lang="en-US" altLang="zh-TW" sz="1400" b="0" i="0" u="none" strike="noStrike" cap="none" normalizeH="0" baseline="0" dirty="0" smtClean="0">
                        <a:ln>
                          <a:noFill/>
                        </a:ln>
                        <a:solidFill>
                          <a:srgbClr val="000000"/>
                        </a:solidFill>
                        <a:effectLst/>
                        <a:latin typeface="Times New Roman" pitchFamily="18" charset="0"/>
                        <a:ea typeface="新細明體"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PPDU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Format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chemeClr val="tx1"/>
                          </a:solidFill>
                          <a:effectLst/>
                          <a:latin typeface="Times New Roman" pitchFamily="18" charset="0"/>
                          <a:ea typeface="新細明體" charset="-12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chemeClr val="tx1"/>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6600"/>
                          </a:solidFill>
                          <a:effectLst/>
                          <a:latin typeface="Times New Roman" pitchFamily="18" charset="0"/>
                          <a:ea typeface="新細明體" charset="-12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6600"/>
                          </a:solidFill>
                          <a:effectLst/>
                          <a:latin typeface="Times New Roman" pitchFamily="18" charset="0"/>
                          <a:ea typeface="新細明體" charset="-12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1" name="Content Placeholder 8"/>
          <p:cNvGraphicFramePr>
            <a:graphicFrameLocks/>
          </p:cNvGraphicFramePr>
          <p:nvPr/>
        </p:nvGraphicFramePr>
        <p:xfrm>
          <a:off x="755576" y="4581128"/>
          <a:ext cx="7770812" cy="1375366"/>
        </p:xfrm>
        <a:graphic>
          <a:graphicData uri="http://schemas.openxmlformats.org/drawingml/2006/table">
            <a:tbl>
              <a:tblPr firstRow="1" bandRow="1">
                <a:tableStyleId>{5C22544A-7EE6-4342-B048-85BDC9FD1C3A}</a:tableStyleId>
              </a:tblPr>
              <a:tblGrid>
                <a:gridCol w="1512168"/>
                <a:gridCol w="792088"/>
                <a:gridCol w="2592288"/>
                <a:gridCol w="2874268"/>
              </a:tblGrid>
              <a:tr h="473736">
                <a:tc>
                  <a:txBody>
                    <a:bodyPr/>
                    <a:lstStyle/>
                    <a:p>
                      <a:r>
                        <a:rPr lang="en-US" altLang="zh-TW" sz="1400" dirty="0" smtClean="0"/>
                        <a:t>Subfield</a:t>
                      </a:r>
                      <a:endParaRPr lang="zh-TW" altLang="en-US" sz="1400" dirty="0"/>
                    </a:p>
                  </a:txBody>
                  <a:tcPr/>
                </a:tc>
                <a:tc>
                  <a:txBody>
                    <a:bodyPr/>
                    <a:lstStyle/>
                    <a:p>
                      <a:r>
                        <a:rPr lang="en-US" altLang="zh-TW" sz="1400" dirty="0" smtClean="0"/>
                        <a:t>Bit width</a:t>
                      </a:r>
                      <a:endParaRPr lang="zh-TW" altLang="en-US" sz="1400" dirty="0"/>
                    </a:p>
                  </a:txBody>
                  <a:tcPr/>
                </a:tc>
                <a:tc>
                  <a:txBody>
                    <a:bodyPr/>
                    <a:lstStyle/>
                    <a:p>
                      <a:r>
                        <a:rPr lang="en-US" altLang="zh-TW" sz="1400" dirty="0" smtClean="0"/>
                        <a:t>Description</a:t>
                      </a:r>
                      <a:endParaRPr lang="zh-TW" altLang="en-US" sz="1400" dirty="0"/>
                    </a:p>
                  </a:txBody>
                  <a:tcPr/>
                </a:tc>
                <a:tc>
                  <a:txBody>
                    <a:bodyPr/>
                    <a:lstStyle/>
                    <a:p>
                      <a:r>
                        <a:rPr lang="en-US" altLang="zh-TW" sz="1400" dirty="0" smtClean="0"/>
                        <a:t>Notes</a:t>
                      </a:r>
                      <a:endParaRPr lang="zh-TW" altLang="en-US" sz="1400" dirty="0"/>
                    </a:p>
                  </a:txBody>
                  <a:tcPr/>
                </a:tc>
              </a:tr>
              <a:tr h="339046">
                <a:tc>
                  <a:txBody>
                    <a:bodyPr/>
                    <a:lstStyle/>
                    <a:p>
                      <a:r>
                        <a:rPr lang="en-US" altLang="zh-TW" sz="1400" dirty="0" smtClean="0"/>
                        <a:t>RU/BW</a:t>
                      </a:r>
                      <a:endParaRPr lang="zh-TW" altLang="en-US" sz="1400" dirty="0"/>
                    </a:p>
                  </a:txBody>
                  <a:tcPr/>
                </a:tc>
                <a:tc>
                  <a:txBody>
                    <a:bodyPr/>
                    <a:lstStyle/>
                    <a:p>
                      <a:r>
                        <a:rPr lang="en-US" altLang="zh-TW" sz="1400" dirty="0" smtClean="0">
                          <a:solidFill>
                            <a:schemeClr val="tx1"/>
                          </a:solidFill>
                        </a:rPr>
                        <a:t>8</a:t>
                      </a:r>
                      <a:endParaRPr lang="zh-TW" altLang="en-US" sz="1400" dirty="0">
                        <a:solidFill>
                          <a:schemeClr val="tx1"/>
                        </a:solidFill>
                      </a:endParaRPr>
                    </a:p>
                  </a:txBody>
                  <a:tcPr/>
                </a:tc>
                <a:tc>
                  <a:txBody>
                    <a:bodyPr/>
                    <a:lstStyle/>
                    <a:p>
                      <a:r>
                        <a:rPr lang="en-US" altLang="zh-TW" sz="1400" dirty="0" smtClean="0"/>
                        <a:t>RU and BW information of PPDU</a:t>
                      </a:r>
                      <a:r>
                        <a:rPr lang="en-US" altLang="zh-TW" sz="1400" baseline="0" dirty="0" smtClean="0"/>
                        <a:t> under estimation</a:t>
                      </a:r>
                      <a:endParaRPr lang="zh-TW" altLang="en-US" sz="1400" dirty="0"/>
                    </a:p>
                  </a:txBody>
                  <a:tcPr/>
                </a:tc>
                <a:tc>
                  <a:txBody>
                    <a:bodyPr/>
                    <a:lstStyle/>
                    <a:p>
                      <a:r>
                        <a:rPr lang="en-US" altLang="zh-TW" sz="1400" dirty="0" smtClean="0"/>
                        <a:t>Integrate</a:t>
                      </a:r>
                      <a:r>
                        <a:rPr lang="en-US" altLang="zh-TW" sz="1400" baseline="0" dirty="0" smtClean="0"/>
                        <a:t> RU and BW. Extra decoding complexity is required</a:t>
                      </a:r>
                      <a:endParaRPr lang="zh-TW" altLang="en-US" sz="1400" dirty="0"/>
                    </a:p>
                  </a:txBody>
                  <a:tcPr/>
                </a:tc>
              </a:tr>
              <a:tr h="339046">
                <a:tc>
                  <a:txBody>
                    <a:bodyPr/>
                    <a:lstStyle/>
                    <a:p>
                      <a:r>
                        <a:rPr lang="en-US" altLang="zh-TW" sz="1400" dirty="0" smtClean="0"/>
                        <a:t>SNR</a:t>
                      </a:r>
                      <a:endParaRPr lang="zh-TW" altLang="en-US" sz="1400" dirty="0"/>
                    </a:p>
                  </a:txBody>
                  <a:tcPr/>
                </a:tc>
                <a:tc>
                  <a:txBody>
                    <a:bodyPr/>
                    <a:lstStyle/>
                    <a:p>
                      <a:r>
                        <a:rPr lang="en-US" altLang="zh-TW" sz="1400" dirty="0" smtClean="0">
                          <a:solidFill>
                            <a:schemeClr val="tx1"/>
                          </a:solidFill>
                        </a:rPr>
                        <a:t>5</a:t>
                      </a:r>
                      <a:endParaRPr lang="zh-TW" altLang="en-US" sz="1400" dirty="0">
                        <a:solidFill>
                          <a:schemeClr val="tx1"/>
                        </a:solidFill>
                      </a:endParaRPr>
                    </a:p>
                  </a:txBody>
                  <a:tcPr/>
                </a:tc>
                <a:tc>
                  <a:txBody>
                    <a:bodyPr/>
                    <a:lstStyle/>
                    <a:p>
                      <a:r>
                        <a:rPr lang="en-US" altLang="zh-TW" sz="1400" dirty="0" smtClean="0"/>
                        <a:t>Average SNR of requested RU</a:t>
                      </a:r>
                      <a:endParaRPr lang="zh-TW" altLang="en-US" sz="1400" dirty="0"/>
                    </a:p>
                  </a:txBody>
                  <a:tcPr/>
                </a:tc>
                <a:tc>
                  <a:txBody>
                    <a:bodyPr/>
                    <a:lstStyle/>
                    <a:p>
                      <a:r>
                        <a:rPr lang="en-US" altLang="zh-TW" sz="1400" dirty="0" smtClean="0"/>
                        <a:t>0 dB ~ 31 dB (Smaller range)</a:t>
                      </a:r>
                      <a:endParaRPr lang="zh-TW" altLang="en-US" sz="1400" dirty="0"/>
                    </a:p>
                  </a:txBody>
                  <a:tcPr/>
                </a:tc>
              </a:tr>
            </a:tbl>
          </a:graphicData>
        </a:graphic>
      </p:graphicFrame>
      <p:sp>
        <p:nvSpPr>
          <p:cNvPr id="13" name="Rectangle 12"/>
          <p:cNvSpPr/>
          <p:nvPr/>
        </p:nvSpPr>
        <p:spPr>
          <a:xfrm>
            <a:off x="1907704" y="3645024"/>
            <a:ext cx="3600400" cy="576064"/>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779912" y="3861048"/>
            <a:ext cx="726481" cy="400110"/>
          </a:xfrm>
          <a:prstGeom prst="rect">
            <a:avLst/>
          </a:prstGeom>
          <a:noFill/>
        </p:spPr>
        <p:txBody>
          <a:bodyPr wrap="none" rtlCol="0">
            <a:spAutoFit/>
          </a:bodyPr>
          <a:lstStyle/>
          <a:p>
            <a:r>
              <a:rPr lang="en-US" sz="2000" dirty="0" smtClean="0">
                <a:solidFill>
                  <a:srgbClr val="FF0000"/>
                </a:solidFill>
              </a:rPr>
              <a:t>MFB</a:t>
            </a:r>
            <a:endParaRPr lang="en-US" sz="2000" dirty="0">
              <a:solidFill>
                <a:srgbClr val="FF0000"/>
              </a:solidFill>
            </a:endParaRPr>
          </a:p>
        </p:txBody>
      </p:sp>
      <p:sp>
        <p:nvSpPr>
          <p:cNvPr id="15" name="TextBox 14"/>
          <p:cNvSpPr txBox="1"/>
          <p:nvPr/>
        </p:nvSpPr>
        <p:spPr>
          <a:xfrm>
            <a:off x="755576" y="5949280"/>
            <a:ext cx="8290411" cy="523220"/>
          </a:xfrm>
          <a:prstGeom prst="rect">
            <a:avLst/>
          </a:prstGeom>
          <a:noFill/>
        </p:spPr>
        <p:txBody>
          <a:bodyPr wrap="none" rtlCol="0">
            <a:spAutoFit/>
          </a:bodyPr>
          <a:lstStyle/>
          <a:p>
            <a:r>
              <a:rPr lang="en-US" altLang="zh-TW" sz="1400" b="1" i="1" dirty="0" smtClean="0">
                <a:solidFill>
                  <a:srgbClr val="0000FF"/>
                </a:solidFill>
                <a:latin typeface="Calibri" pitchFamily="34" charset="0"/>
              </a:rPr>
              <a:t>Note: For unsolicited MFB, since there is no more space to report RU/BW information of the measured PPDU, </a:t>
            </a:r>
          </a:p>
          <a:p>
            <a:r>
              <a:rPr lang="en-US" altLang="zh-TW" sz="1400" b="1" i="1" dirty="0" smtClean="0">
                <a:solidFill>
                  <a:srgbClr val="0000FF"/>
                </a:solidFill>
                <a:latin typeface="Calibri" pitchFamily="34" charset="0"/>
              </a:rPr>
              <a:t>the MFB shall be estimated from tones the same as or within the tone plan of the reported RU.</a:t>
            </a:r>
            <a:endParaRPr lang="zh-TW" altLang="en-US" sz="1400" b="1" i="1" dirty="0">
              <a:solidFill>
                <a:srgbClr val="0000FF"/>
              </a:solidFill>
              <a:latin typeface="Calibri" pitchFamily="34" charset="0"/>
            </a:endParaRPr>
          </a:p>
        </p:txBody>
      </p:sp>
    </p:spTree>
    <p:extLst>
      <p:ext uri="{BB962C8B-B14F-4D97-AF65-F5344CB8AC3E}">
        <p14:creationId xmlns:p14="http://schemas.microsoft.com/office/powerpoint/2010/main" val="3919654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Straw Poll 1</a:t>
            </a:r>
            <a:endParaRPr lang="zh-TW" altLang="en-US" dirty="0"/>
          </a:p>
        </p:txBody>
      </p:sp>
      <p:sp>
        <p:nvSpPr>
          <p:cNvPr id="3" name="Content Placeholder 2"/>
          <p:cNvSpPr>
            <a:spLocks noGrp="1"/>
          </p:cNvSpPr>
          <p:nvPr>
            <p:ph idx="1"/>
          </p:nvPr>
        </p:nvSpPr>
        <p:spPr/>
        <p:txBody>
          <a:bodyPr/>
          <a:lstStyle/>
          <a:p>
            <a:r>
              <a:rPr lang="en-US" altLang="zh-TW" dirty="0" smtClean="0"/>
              <a:t>Do you support to define HLA control field with three types, HLA request, HLA solicited MFB and HLA unsolicited MFB?</a:t>
            </a:r>
          </a:p>
          <a:p>
            <a:pPr lvl="1"/>
            <a:r>
              <a:rPr lang="en-US" altLang="zh-TW" dirty="0" smtClean="0"/>
              <a:t>Y/N/A </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Straw Poll 2</a:t>
            </a:r>
            <a:endParaRPr lang="zh-TW" altLang="en-US" dirty="0"/>
          </a:p>
        </p:txBody>
      </p:sp>
      <p:sp>
        <p:nvSpPr>
          <p:cNvPr id="3" name="Content Placeholder 2"/>
          <p:cNvSpPr>
            <a:spLocks noGrp="1"/>
          </p:cNvSpPr>
          <p:nvPr>
            <p:ph idx="1"/>
          </p:nvPr>
        </p:nvSpPr>
        <p:spPr/>
        <p:txBody>
          <a:bodyPr/>
          <a:lstStyle/>
          <a:p>
            <a:r>
              <a:rPr lang="en-US" altLang="zh-TW" dirty="0" smtClean="0"/>
              <a:t>Do you support to define HLA request as the format on page 7?</a:t>
            </a:r>
          </a:p>
          <a:p>
            <a:pPr lvl="1"/>
            <a:r>
              <a:rPr lang="en-US" altLang="zh-TW" dirty="0" smtClean="0"/>
              <a:t>Y/N/A </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Straw Poll 3</a:t>
            </a:r>
            <a:endParaRPr lang="zh-TW" altLang="en-US" dirty="0"/>
          </a:p>
        </p:txBody>
      </p:sp>
      <p:sp>
        <p:nvSpPr>
          <p:cNvPr id="3" name="Content Placeholder 2"/>
          <p:cNvSpPr>
            <a:spLocks noGrp="1"/>
          </p:cNvSpPr>
          <p:nvPr>
            <p:ph idx="1"/>
          </p:nvPr>
        </p:nvSpPr>
        <p:spPr/>
        <p:txBody>
          <a:bodyPr/>
          <a:lstStyle/>
          <a:p>
            <a:r>
              <a:rPr lang="en-US" altLang="zh-TW" dirty="0" smtClean="0"/>
              <a:t>Do you support to define HLA solicited MFB as the format on page 8?</a:t>
            </a:r>
          </a:p>
          <a:p>
            <a:pPr lvl="1"/>
            <a:r>
              <a:rPr lang="en-US" altLang="zh-TW" dirty="0" smtClean="0"/>
              <a:t>Y/N/A </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Straw Poll 4</a:t>
            </a:r>
            <a:endParaRPr lang="zh-TW" altLang="en-US" dirty="0"/>
          </a:p>
        </p:txBody>
      </p:sp>
      <p:sp>
        <p:nvSpPr>
          <p:cNvPr id="3" name="Content Placeholder 2"/>
          <p:cNvSpPr>
            <a:spLocks noGrp="1"/>
          </p:cNvSpPr>
          <p:nvPr>
            <p:ph idx="1"/>
          </p:nvPr>
        </p:nvSpPr>
        <p:spPr/>
        <p:txBody>
          <a:bodyPr/>
          <a:lstStyle/>
          <a:p>
            <a:r>
              <a:rPr lang="en-US" altLang="zh-TW" dirty="0" smtClean="0"/>
              <a:t>Which unsolicited HLA MFB option do you prefer?</a:t>
            </a:r>
          </a:p>
          <a:p>
            <a:pPr lvl="1"/>
            <a:r>
              <a:rPr lang="en-US" altLang="zh-TW" dirty="0" smtClean="0"/>
              <a:t>Option1 </a:t>
            </a:r>
          </a:p>
          <a:p>
            <a:pPr lvl="1"/>
            <a:r>
              <a:rPr lang="en-US" altLang="zh-TW" dirty="0" smtClean="0"/>
              <a:t>Option 2</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References</a:t>
            </a:r>
            <a:endParaRPr lang="zh-TW" altLang="en-US" dirty="0"/>
          </a:p>
        </p:txBody>
      </p:sp>
      <p:sp>
        <p:nvSpPr>
          <p:cNvPr id="3" name="Content Placeholder 2"/>
          <p:cNvSpPr>
            <a:spLocks noGrp="1"/>
          </p:cNvSpPr>
          <p:nvPr>
            <p:ph idx="1"/>
          </p:nvPr>
        </p:nvSpPr>
        <p:spPr/>
        <p:txBody>
          <a:bodyPr/>
          <a:lstStyle/>
          <a:p>
            <a:pPr marL="514350" indent="-514350">
              <a:buFont typeface="+mj-lt"/>
              <a:buAutoNum type="arabicPeriod"/>
            </a:pPr>
            <a:r>
              <a:rPr lang="en-US" altLang="zh-TW" dirty="0" smtClean="0"/>
              <a:t>Draft P802.11ax_D1.3</a:t>
            </a:r>
          </a:p>
          <a:p>
            <a:pPr marL="457200" indent="-457200">
              <a:buFont typeface="+mj-lt"/>
              <a:buAutoNum type="arabicPeriod"/>
            </a:pPr>
            <a:r>
              <a:rPr lang="en-US" altLang="zh-TW" dirty="0" smtClean="0"/>
              <a:t>P802.11 2016</a:t>
            </a:r>
          </a:p>
          <a:p>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7" name="Date Placeholder 3"/>
          <p:cNvSpPr>
            <a:spLocks noGrp="1"/>
          </p:cNvSpPr>
          <p:nvPr>
            <p:ph type="dt" idx="15"/>
          </p:nvPr>
        </p:nvSpPr>
        <p:spPr>
          <a:xfrm>
            <a:off x="696912" y="333375"/>
            <a:ext cx="2303451" cy="273050"/>
          </a:xfrm>
        </p:spPr>
        <p:txBody>
          <a:bodyPr/>
          <a:lstStyle/>
          <a:p>
            <a:r>
              <a:rPr lang="en-US" dirty="0" smtClean="0"/>
              <a:t>July 2017</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TW" dirty="0" smtClean="0"/>
              <a:t>Backup</a:t>
            </a:r>
            <a:endParaRPr lang="zh-TW" altLang="en-US" dirty="0"/>
          </a:p>
        </p:txBody>
      </p:sp>
      <p:sp>
        <p:nvSpPr>
          <p:cNvPr id="10" name="Subtitle 9"/>
          <p:cNvSpPr>
            <a:spLocks noGrp="1"/>
          </p:cNvSpPr>
          <p:nvPr>
            <p:ph type="subTitle" idx="1"/>
          </p:nvPr>
        </p:nvSpPr>
        <p:spPr/>
        <p:txBody>
          <a:bodyPr/>
          <a:lstStyle/>
          <a:p>
            <a:endParaRPr lang="zh-TW" altLang="en-US"/>
          </a:p>
        </p:txBody>
      </p:sp>
      <p:sp>
        <p:nvSpPr>
          <p:cNvPr id="9" name="Date Placeholder 3"/>
          <p:cNvSpPr>
            <a:spLocks noGrp="1"/>
          </p:cNvSpPr>
          <p:nvPr>
            <p:ph type="dt" idx="10"/>
          </p:nvPr>
        </p:nvSpPr>
        <p:spPr/>
        <p:txBody>
          <a:bodyPr/>
          <a:lstStyle/>
          <a:p>
            <a:r>
              <a:rPr lang="en-US" dirty="0" smtClean="0"/>
              <a:t>July 2017</a:t>
            </a:r>
            <a:endParaRPr lang="en-GB" dirty="0"/>
          </a:p>
        </p:txBody>
      </p:sp>
      <p:sp>
        <p:nvSpPr>
          <p:cNvPr id="5" name="Footer Placeholder 4"/>
          <p:cNvSpPr>
            <a:spLocks noGrp="1"/>
          </p:cNvSpPr>
          <p:nvPr>
            <p:ph type="ftr" idx="11"/>
          </p:nvPr>
        </p:nvSpPr>
        <p:spPr/>
        <p:txBody>
          <a:bodyPr/>
          <a:lstStyle/>
          <a:p>
            <a:r>
              <a:rPr lang="en-GB" altLang="zh-TW" smtClean="0"/>
              <a:t>Frank Hsu, MediaTek</a:t>
            </a:r>
            <a:endParaRPr lang="en-GB" altLang="zh-TW"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Discussion</a:t>
            </a:r>
            <a:endParaRPr lang="zh-TW" altLang="en-US" dirty="0"/>
          </a:p>
        </p:txBody>
      </p:sp>
      <p:sp>
        <p:nvSpPr>
          <p:cNvPr id="3" name="Content Placeholder 2"/>
          <p:cNvSpPr>
            <a:spLocks noGrp="1"/>
          </p:cNvSpPr>
          <p:nvPr>
            <p:ph idx="1"/>
          </p:nvPr>
        </p:nvSpPr>
        <p:spPr/>
        <p:txBody>
          <a:bodyPr>
            <a:normAutofit/>
          </a:bodyPr>
          <a:lstStyle/>
          <a:p>
            <a:r>
              <a:rPr lang="en-US" altLang="zh-TW" dirty="0" smtClean="0"/>
              <a:t>SNR field is reduced from 6 bits (VHT/HT LA) to 5 bits</a:t>
            </a:r>
          </a:p>
          <a:p>
            <a:pPr lvl="1"/>
            <a:r>
              <a:rPr lang="en-US" altLang="zh-TW" dirty="0" smtClean="0"/>
              <a:t>-10~53 dB SNR range in VHT/HT is somehow out of operating SNR</a:t>
            </a:r>
          </a:p>
          <a:p>
            <a:pPr lvl="1"/>
            <a:r>
              <a:rPr lang="en-US" altLang="zh-TW" dirty="0" smtClean="0"/>
              <a:t>How to calculate SNR is TBD or may not be necessary to be defined in the spec.</a:t>
            </a:r>
          </a:p>
          <a:p>
            <a:r>
              <a:rPr lang="en-US" altLang="zh-TW" dirty="0" smtClean="0"/>
              <a:t>HE MCS (4-bit)</a:t>
            </a:r>
          </a:p>
          <a:p>
            <a:pPr lvl="1"/>
            <a:r>
              <a:rPr lang="en-US" altLang="zh-TW" dirty="0" smtClean="0"/>
              <a:t>0~11 correspond to non-DCM MCS 0~11</a:t>
            </a:r>
          </a:p>
          <a:p>
            <a:pPr lvl="1"/>
            <a:r>
              <a:rPr lang="en-US" altLang="zh-TW" dirty="0" smtClean="0"/>
              <a:t>12~15 may correspond to DCM MCS 0~3</a:t>
            </a:r>
          </a:p>
          <a:p>
            <a:endParaRPr lang="en-US" altLang="zh-TW" dirty="0" smtClean="0"/>
          </a:p>
          <a:p>
            <a:endParaRPr lang="en-US" altLang="zh-TW" dirty="0" smtClean="0"/>
          </a:p>
          <a:p>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Discussion</a:t>
            </a:r>
            <a:endParaRPr lang="zh-TW" altLang="en-US" dirty="0"/>
          </a:p>
        </p:txBody>
      </p:sp>
      <p:sp>
        <p:nvSpPr>
          <p:cNvPr id="3" name="Content Placeholder 2"/>
          <p:cNvSpPr>
            <a:spLocks noGrp="1"/>
          </p:cNvSpPr>
          <p:nvPr>
            <p:ph idx="1"/>
          </p:nvPr>
        </p:nvSpPr>
        <p:spPr>
          <a:xfrm>
            <a:off x="685800" y="1981201"/>
            <a:ext cx="7770813" cy="1375792"/>
          </a:xfrm>
        </p:spPr>
        <p:txBody>
          <a:bodyPr>
            <a:normAutofit/>
          </a:bodyPr>
          <a:lstStyle/>
          <a:p>
            <a:r>
              <a:rPr lang="en-US" altLang="zh-TW" dirty="0" smtClean="0"/>
              <a:t>BW/RU integration to 8 bits</a:t>
            </a:r>
          </a:p>
          <a:p>
            <a:pPr lvl="1"/>
            <a:r>
              <a:rPr lang="en-US" altLang="zh-TW" dirty="0" smtClean="0"/>
              <a:t>254 entries</a:t>
            </a:r>
          </a:p>
          <a:p>
            <a:endParaRPr lang="en-US" altLang="zh-TW" dirty="0" smtClean="0"/>
          </a:p>
          <a:p>
            <a:endParaRPr lang="en-US" altLang="zh-TW" dirty="0" smtClean="0"/>
          </a:p>
          <a:p>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pic>
        <p:nvPicPr>
          <p:cNvPr id="9218" name="Picture 2"/>
          <p:cNvPicPr>
            <a:picLocks noChangeAspect="1" noChangeArrowheads="1"/>
          </p:cNvPicPr>
          <p:nvPr/>
        </p:nvPicPr>
        <p:blipFill>
          <a:blip r:embed="rId2" cstate="print"/>
          <a:srcRect/>
          <a:stretch>
            <a:fillRect/>
          </a:stretch>
        </p:blipFill>
        <p:spPr bwMode="auto">
          <a:xfrm>
            <a:off x="539552" y="2924944"/>
            <a:ext cx="8016875" cy="35321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11ax D1.0 Comment of Clause 27.13 (1/2)</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graphicFrame>
        <p:nvGraphicFramePr>
          <p:cNvPr id="8" name="Table 7"/>
          <p:cNvGraphicFramePr>
            <a:graphicFrameLocks noGrp="1"/>
          </p:cNvGraphicFramePr>
          <p:nvPr/>
        </p:nvGraphicFramePr>
        <p:xfrm>
          <a:off x="755576" y="1844824"/>
          <a:ext cx="7920880" cy="4069194"/>
        </p:xfrm>
        <a:graphic>
          <a:graphicData uri="http://schemas.openxmlformats.org/drawingml/2006/table">
            <a:tbl>
              <a:tblPr/>
              <a:tblGrid>
                <a:gridCol w="453365"/>
                <a:gridCol w="905054"/>
                <a:gridCol w="527947"/>
                <a:gridCol w="829632"/>
                <a:gridCol w="2409287"/>
                <a:gridCol w="2795595"/>
              </a:tblGrid>
              <a:tr h="208570">
                <a:tc>
                  <a:txBody>
                    <a:bodyPr/>
                    <a:lstStyle/>
                    <a:p>
                      <a:pPr algn="ctr">
                        <a:spcAft>
                          <a:spcPts val="0"/>
                        </a:spcAft>
                      </a:pPr>
                      <a:r>
                        <a:rPr lang="en-GB" sz="1100" b="1" dirty="0">
                          <a:latin typeface="Times New Roman"/>
                          <a:ea typeface="Malgun Gothic"/>
                        </a:rPr>
                        <a:t>CID</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dirty="0">
                          <a:latin typeface="Times New Roman"/>
                          <a:ea typeface="Malgun Gothic"/>
                        </a:rPr>
                        <a:t>Commenter</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a:latin typeface="Times New Roman"/>
                          <a:ea typeface="Malgun Gothic"/>
                        </a:rPr>
                        <a:t>P.L</a:t>
                      </a:r>
                      <a:endParaRPr lang="zh-TW" sz="110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a:latin typeface="Times New Roman"/>
                          <a:ea typeface="Malgun Gothic"/>
                        </a:rPr>
                        <a:t>Clause</a:t>
                      </a:r>
                      <a:endParaRPr lang="zh-TW" sz="110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dirty="0">
                          <a:latin typeface="Times New Roman"/>
                          <a:ea typeface="Malgun Gothic"/>
                        </a:rPr>
                        <a:t>Comment</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dirty="0">
                          <a:latin typeface="Times New Roman"/>
                          <a:ea typeface="Malgun Gothic"/>
                        </a:rPr>
                        <a:t>Proposed Change</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510">
                <a:tc>
                  <a:txBody>
                    <a:bodyPr/>
                    <a:lstStyle/>
                    <a:p>
                      <a:pPr algn="r">
                        <a:spcAft>
                          <a:spcPts val="0"/>
                        </a:spcAft>
                      </a:pPr>
                      <a:r>
                        <a:rPr lang="en-GB" sz="1000" dirty="0">
                          <a:latin typeface="Calibri" pitchFamily="34" charset="0"/>
                          <a:ea typeface="新細明體"/>
                        </a:rPr>
                        <a:t>4786</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Alfred </a:t>
                      </a:r>
                      <a:r>
                        <a:rPr lang="en-GB" sz="1000" dirty="0" err="1">
                          <a:latin typeface="Calibri" pitchFamily="34" charset="0"/>
                          <a:ea typeface="Malgun Gothic"/>
                        </a:rPr>
                        <a:t>Asterjadhi</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198.61</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27.13</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This subclause seeems incomplete. Please complete it in terms of expected norm behavior at RX, at TX, etc.</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As in comment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0120">
                <a:tc>
                  <a:txBody>
                    <a:bodyPr/>
                    <a:lstStyle/>
                    <a:p>
                      <a:pPr>
                        <a:spcAft>
                          <a:spcPts val="0"/>
                        </a:spcAft>
                      </a:pPr>
                      <a:r>
                        <a:rPr lang="en-GB" sz="1000" dirty="0">
                          <a:latin typeface="Calibri" pitchFamily="34" charset="0"/>
                          <a:ea typeface="Malgun Gothic"/>
                        </a:rPr>
                        <a:t>5916</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James Yee</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199.01</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新細明體"/>
                        </a:rPr>
                        <a:t>27.3</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The text refers to "The HE-MCS subfield of the MFB subfield of HE link adaptation field" but there is no MFB subfield defined in the HE Link Adaptation field. The overall description of the HE Link Adaptation procedure is unclear.</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Please clarify.</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2128">
                <a:tc>
                  <a:txBody>
                    <a:bodyPr/>
                    <a:lstStyle/>
                    <a:p>
                      <a:pPr>
                        <a:spcAft>
                          <a:spcPts val="0"/>
                        </a:spcAft>
                      </a:pPr>
                      <a:r>
                        <a:rPr lang="en-GB" sz="1000" dirty="0">
                          <a:latin typeface="Calibri" pitchFamily="34" charset="0"/>
                          <a:ea typeface="新細明體"/>
                        </a:rPr>
                        <a:t>6032</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err="1">
                          <a:latin typeface="Calibri" pitchFamily="34" charset="0"/>
                          <a:ea typeface="Malgun Gothic"/>
                        </a:rPr>
                        <a:t>Jarkko</a:t>
                      </a:r>
                      <a:r>
                        <a:rPr lang="en-GB" sz="1000" dirty="0">
                          <a:latin typeface="Calibri" pitchFamily="34" charset="0"/>
                          <a:ea typeface="Malgun Gothic"/>
                        </a:rPr>
                        <a:t> </a:t>
                      </a:r>
                      <a:r>
                        <a:rPr lang="en-GB" sz="1000" dirty="0" err="1">
                          <a:latin typeface="Calibri" pitchFamily="34" charset="0"/>
                          <a:ea typeface="Malgun Gothic"/>
                        </a:rPr>
                        <a:t>Kneckt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新細明體"/>
                          <a:cs typeface="Arial"/>
                        </a:rPr>
                        <a:t>199.01</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27.13</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The use of HE-MCS subfield in link adaptation is very loosely defined. It is not clear how the AP and the STA use the link adaptation information.</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Please provide some more details how the link adaptation is used by the non-AP STA and the AP. Please describe how to recommended MFB should be used by the transmitter and the receiver. Especially it is interesting to know how non-AP STA can use link adaptation for Triggered transmissions.</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66">
                <a:tc>
                  <a:txBody>
                    <a:bodyPr/>
                    <a:lstStyle/>
                    <a:p>
                      <a:pPr>
                        <a:spcAft>
                          <a:spcPts val="0"/>
                        </a:spcAft>
                      </a:pPr>
                      <a:r>
                        <a:rPr lang="en-GB" sz="1000" dirty="0">
                          <a:latin typeface="Calibri" pitchFamily="34" charset="0"/>
                          <a:ea typeface="Malgun Gothic"/>
                        </a:rPr>
                        <a:t>6107</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Jian Yu</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198.61</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27.13</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Link adaptation using the HE variant HT Control field part lacks details</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Add the details</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66">
                <a:tc>
                  <a:txBody>
                    <a:bodyPr/>
                    <a:lstStyle/>
                    <a:p>
                      <a:pPr>
                        <a:spcAft>
                          <a:spcPts val="0"/>
                        </a:spcAft>
                      </a:pPr>
                      <a:r>
                        <a:rPr lang="en-GB" sz="1000" dirty="0">
                          <a:latin typeface="Calibri" pitchFamily="34" charset="0"/>
                          <a:ea typeface="新細明體"/>
                        </a:rPr>
                        <a:t>7891</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Mark RISON</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198.60</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新細明體"/>
                        </a:rPr>
                        <a:t>27.13</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This just has a statement on how to set the HE MCS subfield. Everything else is missing (setting of caps for solicited, unsolicited, expected behaviour at TX and at RX, etc.)</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Add all the missing LA/MFB detail</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Date Placeholder 3"/>
          <p:cNvSpPr>
            <a:spLocks noGrp="1"/>
          </p:cNvSpPr>
          <p:nvPr>
            <p:ph type="dt" idx="15"/>
          </p:nvPr>
        </p:nvSpPr>
        <p:spPr>
          <a:xfrm>
            <a:off x="696912" y="333375"/>
            <a:ext cx="2303451" cy="273050"/>
          </a:xfrm>
        </p:spPr>
        <p:txBody>
          <a:bodyPr/>
          <a:lstStyle/>
          <a:p>
            <a:r>
              <a:rPr lang="en-US" dirty="0" smtClean="0"/>
              <a:t>July 2017</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11ax D1.0 Comment of Clause 27.13 (2/2)</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graphicFrame>
        <p:nvGraphicFramePr>
          <p:cNvPr id="8" name="Table 7"/>
          <p:cNvGraphicFramePr>
            <a:graphicFrameLocks noGrp="1"/>
          </p:cNvGraphicFramePr>
          <p:nvPr/>
        </p:nvGraphicFramePr>
        <p:xfrm>
          <a:off x="755576" y="1988840"/>
          <a:ext cx="7920880" cy="3993976"/>
        </p:xfrm>
        <a:graphic>
          <a:graphicData uri="http://schemas.openxmlformats.org/drawingml/2006/table">
            <a:tbl>
              <a:tblPr/>
              <a:tblGrid>
                <a:gridCol w="453365"/>
                <a:gridCol w="905054"/>
                <a:gridCol w="527947"/>
                <a:gridCol w="829632"/>
                <a:gridCol w="2409287"/>
                <a:gridCol w="2795595"/>
              </a:tblGrid>
              <a:tr h="208570">
                <a:tc>
                  <a:txBody>
                    <a:bodyPr/>
                    <a:lstStyle/>
                    <a:p>
                      <a:pPr algn="ctr">
                        <a:spcAft>
                          <a:spcPts val="0"/>
                        </a:spcAft>
                      </a:pPr>
                      <a:r>
                        <a:rPr lang="en-GB" sz="1100" b="1" dirty="0">
                          <a:latin typeface="Times New Roman"/>
                          <a:ea typeface="Malgun Gothic"/>
                        </a:rPr>
                        <a:t>CID</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dirty="0">
                          <a:latin typeface="Times New Roman"/>
                          <a:ea typeface="Malgun Gothic"/>
                        </a:rPr>
                        <a:t>Commenter</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a:latin typeface="Times New Roman"/>
                          <a:ea typeface="Malgun Gothic"/>
                        </a:rPr>
                        <a:t>P.L</a:t>
                      </a:r>
                      <a:endParaRPr lang="zh-TW" sz="110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a:latin typeface="Times New Roman"/>
                          <a:ea typeface="Malgun Gothic"/>
                        </a:rPr>
                        <a:t>Clause</a:t>
                      </a:r>
                      <a:endParaRPr lang="zh-TW" sz="110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a:latin typeface="Times New Roman"/>
                          <a:ea typeface="Malgun Gothic"/>
                        </a:rPr>
                        <a:t>Comment</a:t>
                      </a:r>
                      <a:endParaRPr lang="zh-TW" sz="110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b="1" dirty="0">
                          <a:latin typeface="Times New Roman"/>
                          <a:ea typeface="Malgun Gothic"/>
                        </a:rPr>
                        <a:t>Proposed Change</a:t>
                      </a:r>
                      <a:endParaRPr lang="zh-TW" sz="1100" dirty="0">
                        <a:latin typeface="Times New Roman"/>
                        <a:ea typeface="Malgun Gothic"/>
                      </a:endParaRPr>
                    </a:p>
                  </a:txBody>
                  <a:tcPr marL="72000"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510">
                <a:tc>
                  <a:txBody>
                    <a:bodyPr/>
                    <a:lstStyle/>
                    <a:p>
                      <a:pPr>
                        <a:spcAft>
                          <a:spcPts val="0"/>
                        </a:spcAft>
                      </a:pPr>
                      <a:r>
                        <a:rPr lang="en-GB" sz="1000" dirty="0">
                          <a:latin typeface="Calibri" pitchFamily="34" charset="0"/>
                          <a:ea typeface="Malgun Gothic"/>
                        </a:rPr>
                        <a:t>8529</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Robert Stacey</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199.01</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27.13</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It is not clear what the receiving side (AP/STA) is expected to do with the HE-MCS / NSS values in this A-control</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Need a description for receiver </a:t>
                      </a:r>
                      <a:r>
                        <a:rPr lang="en-GB" sz="1000" dirty="0" err="1">
                          <a:latin typeface="Calibri" pitchFamily="34" charset="0"/>
                          <a:ea typeface="Malgun Gothic"/>
                        </a:rPr>
                        <a:t>sode</a:t>
                      </a:r>
                      <a:r>
                        <a:rPr lang="en-GB" sz="1000" dirty="0">
                          <a:latin typeface="Calibri" pitchFamily="34" charset="0"/>
                          <a:ea typeface="Malgun Gothic"/>
                        </a:rPr>
                        <a:t> </a:t>
                      </a:r>
                      <a:r>
                        <a:rPr lang="en-GB" sz="1000" dirty="0" err="1">
                          <a:latin typeface="Calibri" pitchFamily="34" charset="0"/>
                          <a:ea typeface="Malgun Gothic"/>
                        </a:rPr>
                        <a:t>behavior</a:t>
                      </a:r>
                      <a:r>
                        <a:rPr lang="en-GB" sz="1000" dirty="0">
                          <a:latin typeface="Calibri" pitchFamily="34" charset="0"/>
                          <a:ea typeface="Malgun Gothic"/>
                        </a:rPr>
                        <a:t> in response to this A-control field (similarly to section 27.8, which details what is expected from the receiving side to do with the OMI A-control field values)</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510">
                <a:tc>
                  <a:txBody>
                    <a:bodyPr/>
                    <a:lstStyle/>
                    <a:p>
                      <a:pPr>
                        <a:spcAft>
                          <a:spcPts val="0"/>
                        </a:spcAft>
                      </a:pPr>
                      <a:r>
                        <a:rPr lang="en-GB" sz="1000" dirty="0">
                          <a:latin typeface="Calibri" pitchFamily="34" charset="0"/>
                          <a:ea typeface="Malgun Gothic"/>
                        </a:rPr>
                        <a:t>9738</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err="1">
                          <a:latin typeface="Calibri" pitchFamily="34" charset="0"/>
                          <a:ea typeface="Malgun Gothic"/>
                        </a:rPr>
                        <a:t>Yongho</a:t>
                      </a:r>
                      <a:r>
                        <a:rPr lang="en-GB" sz="1000" dirty="0">
                          <a:latin typeface="Calibri" pitchFamily="34" charset="0"/>
                          <a:ea typeface="Malgun Gothic"/>
                        </a:rPr>
                        <a:t> </a:t>
                      </a:r>
                      <a:r>
                        <a:rPr lang="en-GB" sz="1000" dirty="0" err="1">
                          <a:latin typeface="Calibri" pitchFamily="34" charset="0"/>
                          <a:ea typeface="Malgun Gothic"/>
                        </a:rPr>
                        <a:t>Seok</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新細明體"/>
                        </a:rPr>
                        <a:t>199.03</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新細明體"/>
                        </a:rPr>
                        <a:t>27.13</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"The transmission properties, RU_ALLOCATION, DCM, NUM_STS, FEC_CODING, BEAMFORMED, BEAM_CHANGE, and STBC, are determined by the RXVECTOR of the PPDU used to</a:t>
                      </a:r>
                      <a:br>
                        <a:rPr lang="en-GB" sz="1000" dirty="0">
                          <a:latin typeface="Calibri" pitchFamily="34" charset="0"/>
                          <a:ea typeface="Malgun Gothic"/>
                        </a:rPr>
                      </a:br>
                      <a:r>
                        <a:rPr lang="en-GB" sz="1000" dirty="0">
                          <a:latin typeface="Calibri" pitchFamily="34" charset="0"/>
                          <a:ea typeface="Malgun Gothic"/>
                        </a:rPr>
                        <a:t>estimate recommended MFB."</a:t>
                      </a:r>
                      <a:br>
                        <a:rPr lang="en-GB" sz="1000" dirty="0">
                          <a:latin typeface="Calibri" pitchFamily="34" charset="0"/>
                          <a:ea typeface="Malgun Gothic"/>
                        </a:rPr>
                      </a:br>
                      <a:r>
                        <a:rPr lang="en-GB" sz="1000" dirty="0">
                          <a:latin typeface="Calibri" pitchFamily="34" charset="0"/>
                          <a:ea typeface="Malgun Gothic"/>
                        </a:rPr>
                        <a:t>Is the recommended MFB for a solicited link adaptation? Or, is it for an unsolicited link adaptation?</a:t>
                      </a:r>
                      <a:br>
                        <a:rPr lang="en-GB" sz="1000" dirty="0">
                          <a:latin typeface="Calibri" pitchFamily="34" charset="0"/>
                          <a:ea typeface="Malgun Gothic"/>
                        </a:rPr>
                      </a:br>
                      <a:r>
                        <a:rPr lang="en-GB" sz="1000" dirty="0">
                          <a:latin typeface="Calibri" pitchFamily="34" charset="0"/>
                          <a:ea typeface="Malgun Gothic"/>
                        </a:rPr>
                        <a:t>Please clarify it.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As per comment.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0120">
                <a:tc>
                  <a:txBody>
                    <a:bodyPr/>
                    <a:lstStyle/>
                    <a:p>
                      <a:pPr>
                        <a:spcAft>
                          <a:spcPts val="0"/>
                        </a:spcAft>
                      </a:pPr>
                      <a:r>
                        <a:rPr lang="en-GB" sz="1000" dirty="0">
                          <a:latin typeface="Calibri" pitchFamily="34" charset="0"/>
                          <a:ea typeface="Malgun Gothic"/>
                        </a:rPr>
                        <a:t>9955</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Young Hoon Kwon</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199.60</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27.13</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There's no description on how link adaptation using the HE variant HT Control field works. For example, it is not clear when to send the feedback, how to figure out the reference frame for the measurement, etc. Further clarification is needed.</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As in the comment.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286">
                <a:tc>
                  <a:txBody>
                    <a:bodyPr/>
                    <a:lstStyle/>
                    <a:p>
                      <a:pPr>
                        <a:spcAft>
                          <a:spcPts val="0"/>
                        </a:spcAft>
                      </a:pPr>
                      <a:r>
                        <a:rPr lang="en-GB" sz="1000">
                          <a:latin typeface="Calibri" pitchFamily="34" charset="0"/>
                          <a:ea typeface="Malgun Gothic"/>
                        </a:rPr>
                        <a:t>10145</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err="1">
                          <a:latin typeface="Calibri" pitchFamily="34" charset="0"/>
                          <a:ea typeface="Malgun Gothic"/>
                        </a:rPr>
                        <a:t>yujin</a:t>
                      </a:r>
                      <a:r>
                        <a:rPr lang="en-GB" sz="1000" dirty="0">
                          <a:latin typeface="Calibri" pitchFamily="34" charset="0"/>
                          <a:ea typeface="Malgun Gothic"/>
                        </a:rPr>
                        <a:t> </a:t>
                      </a:r>
                      <a:r>
                        <a:rPr lang="en-GB" sz="1000" dirty="0" err="1">
                          <a:latin typeface="Calibri" pitchFamily="34" charset="0"/>
                          <a:ea typeface="Malgun Gothic"/>
                        </a:rPr>
                        <a:t>noh</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198.60</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新細明體"/>
                        </a:rPr>
                        <a:t>27.13</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latin typeface="Calibri" pitchFamily="34" charset="0"/>
                          <a:ea typeface="Malgun Gothic"/>
                        </a:rPr>
                        <a:t>complete HE link adaptation operation in sub-clause 27.13 if needed</a:t>
                      </a:r>
                      <a:endParaRPr lang="zh-TW" sz="110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latin typeface="Calibri" pitchFamily="34" charset="0"/>
                          <a:ea typeface="Malgun Gothic"/>
                        </a:rPr>
                        <a:t>As in the comment.</a:t>
                      </a:r>
                      <a:endParaRPr lang="zh-TW" sz="1100" dirty="0">
                        <a:latin typeface="Calibri" pitchFamily="34" charset="0"/>
                        <a:ea typeface="Malgun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Date Placeholder 3"/>
          <p:cNvSpPr>
            <a:spLocks noGrp="1"/>
          </p:cNvSpPr>
          <p:nvPr>
            <p:ph type="dt" idx="15"/>
          </p:nvPr>
        </p:nvSpPr>
        <p:spPr>
          <a:xfrm>
            <a:off x="696912" y="333375"/>
            <a:ext cx="2303451" cy="273050"/>
          </a:xfrm>
        </p:spPr>
        <p:txBody>
          <a:bodyPr/>
          <a:lstStyle/>
          <a:p>
            <a:r>
              <a:rPr lang="en-US" dirty="0" smtClean="0"/>
              <a:t>July 2017</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Current Status </a:t>
            </a:r>
            <a:r>
              <a:rPr lang="en-US" altLang="zh-TW" sz="2000" dirty="0" smtClean="0"/>
              <a:t>[1]</a:t>
            </a:r>
            <a:endParaRPr lang="zh-TW" altLang="en-US" dirty="0"/>
          </a:p>
        </p:txBody>
      </p:sp>
      <p:sp>
        <p:nvSpPr>
          <p:cNvPr id="3" name="Content Placeholder 2"/>
          <p:cNvSpPr>
            <a:spLocks noGrp="1"/>
          </p:cNvSpPr>
          <p:nvPr>
            <p:ph idx="1"/>
          </p:nvPr>
        </p:nvSpPr>
        <p:spPr>
          <a:xfrm>
            <a:off x="683568" y="1772816"/>
            <a:ext cx="7770813" cy="4113213"/>
          </a:xfrm>
        </p:spPr>
        <p:txBody>
          <a:bodyPr/>
          <a:lstStyle/>
          <a:p>
            <a:r>
              <a:rPr lang="en-US" altLang="zh-TW" dirty="0" smtClean="0"/>
              <a:t>HE Link adaption (HLA) control has only minimum subfields for link adaptation</a:t>
            </a:r>
          </a:p>
          <a:p>
            <a:pPr>
              <a:buNone/>
            </a:pPr>
            <a:endParaRPr lang="en-US" altLang="zh-TW" dirty="0" smtClean="0"/>
          </a:p>
          <a:p>
            <a:pPr>
              <a:buNone/>
            </a:pPr>
            <a:endParaRPr lang="en-US" altLang="zh-TW" dirty="0" smtClean="0"/>
          </a:p>
          <a:p>
            <a:r>
              <a:rPr lang="en-US" altLang="zh-TW" dirty="0" smtClean="0"/>
              <a:t>Lack of details of HE link adaptation protocols</a:t>
            </a:r>
          </a:p>
          <a:p>
            <a:pPr lvl="1"/>
            <a:r>
              <a:rPr lang="en-US" altLang="zh-TW" dirty="0" smtClean="0"/>
              <a:t>Many fields required for LA are undefined yet</a:t>
            </a:r>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pic>
        <p:nvPicPr>
          <p:cNvPr id="9218" name="Picture 2"/>
          <p:cNvPicPr>
            <a:picLocks noChangeAspect="1" noChangeArrowheads="1"/>
          </p:cNvPicPr>
          <p:nvPr/>
        </p:nvPicPr>
        <p:blipFill>
          <a:blip r:embed="rId2" cstate="print"/>
          <a:srcRect/>
          <a:stretch>
            <a:fillRect/>
          </a:stretch>
        </p:blipFill>
        <p:spPr bwMode="auto">
          <a:xfrm>
            <a:off x="1475656" y="4365104"/>
            <a:ext cx="6192688" cy="1968148"/>
          </a:xfrm>
          <a:prstGeom prst="rect">
            <a:avLst/>
          </a:prstGeom>
          <a:noFill/>
          <a:ln w="9525">
            <a:solidFill>
              <a:schemeClr val="tx1">
                <a:alpha val="0"/>
              </a:schemeClr>
            </a:solid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2339752" y="2564904"/>
            <a:ext cx="4536504" cy="8807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Summary</a:t>
            </a:r>
            <a:endParaRPr lang="zh-TW" altLang="en-US" dirty="0"/>
          </a:p>
        </p:txBody>
      </p:sp>
      <p:sp>
        <p:nvSpPr>
          <p:cNvPr id="3" name="Content Placeholder 2"/>
          <p:cNvSpPr>
            <a:spLocks noGrp="1"/>
          </p:cNvSpPr>
          <p:nvPr>
            <p:ph idx="1"/>
          </p:nvPr>
        </p:nvSpPr>
        <p:spPr>
          <a:xfrm>
            <a:off x="685800" y="1628800"/>
            <a:ext cx="7770813" cy="4824536"/>
          </a:xfrm>
        </p:spPr>
        <p:txBody>
          <a:bodyPr>
            <a:normAutofit fontScale="85000" lnSpcReduction="10000"/>
          </a:bodyPr>
          <a:lstStyle/>
          <a:p>
            <a:r>
              <a:rPr lang="en-US" altLang="zh-TW" dirty="0" smtClean="0"/>
              <a:t>Constraints</a:t>
            </a:r>
          </a:p>
          <a:p>
            <a:pPr lvl="1"/>
            <a:r>
              <a:rPr lang="en-US" altLang="zh-TW" dirty="0" smtClean="0"/>
              <a:t>Only 26 bits are allocated to HE link adaptation in A-control</a:t>
            </a:r>
          </a:p>
          <a:p>
            <a:pPr lvl="2"/>
            <a:r>
              <a:rPr lang="en-US" altLang="zh-TW" dirty="0" smtClean="0"/>
              <a:t>HT and VHT have 30 bits </a:t>
            </a:r>
          </a:p>
          <a:p>
            <a:r>
              <a:rPr lang="en-US" altLang="zh-TW" dirty="0" smtClean="0"/>
              <a:t>HLA design considerations</a:t>
            </a:r>
          </a:p>
          <a:p>
            <a:pPr lvl="1"/>
            <a:r>
              <a:rPr lang="en-US" altLang="zh-TW" dirty="0" smtClean="0"/>
              <a:t>HLA MFB should cover HE only feature information, such as</a:t>
            </a:r>
          </a:p>
          <a:p>
            <a:pPr lvl="2"/>
            <a:r>
              <a:rPr lang="en-US" altLang="zh-TW" dirty="0" smtClean="0"/>
              <a:t>OFDMA RU</a:t>
            </a:r>
          </a:p>
          <a:p>
            <a:pPr lvl="2"/>
            <a:r>
              <a:rPr lang="en-US" altLang="zh-TW" dirty="0" smtClean="0"/>
              <a:t>DCM</a:t>
            </a:r>
          </a:p>
          <a:p>
            <a:pPr lvl="2"/>
            <a:r>
              <a:rPr lang="en-US" altLang="zh-TW" dirty="0" smtClean="0"/>
              <a:t>Different PPDU formats, </a:t>
            </a:r>
            <a:r>
              <a:rPr lang="en-GB" altLang="zh-TW" dirty="0" smtClean="0"/>
              <a:t>HE_SU, HE_MU, HE_EXT_SU, HE_TRIG</a:t>
            </a:r>
            <a:endParaRPr lang="en-US" altLang="zh-TW" dirty="0" smtClean="0"/>
          </a:p>
          <a:p>
            <a:pPr lvl="1"/>
            <a:r>
              <a:rPr lang="en-US" altLang="zh-TW" dirty="0" smtClean="0"/>
              <a:t>MFB requester should be able to send request to collect MFB information</a:t>
            </a:r>
          </a:p>
          <a:p>
            <a:pPr lvl="2"/>
            <a:r>
              <a:rPr lang="en-US" altLang="zh-TW" dirty="0" smtClean="0"/>
              <a:t>For a specific RU and BW</a:t>
            </a:r>
          </a:p>
          <a:p>
            <a:pPr lvl="1"/>
            <a:r>
              <a:rPr lang="en-US" altLang="zh-TW" dirty="0" smtClean="0"/>
              <a:t>MFB responder should be able to</a:t>
            </a:r>
          </a:p>
          <a:p>
            <a:pPr lvl="2"/>
            <a:r>
              <a:rPr lang="en-US" altLang="zh-TW" dirty="0" smtClean="0"/>
              <a:t>Respond to/postpone/decline the MFB request</a:t>
            </a:r>
          </a:p>
          <a:p>
            <a:pPr lvl="2"/>
            <a:r>
              <a:rPr lang="en-US" altLang="zh-TW" dirty="0" smtClean="0"/>
              <a:t>Send unsolicited MFB responding to sounding</a:t>
            </a:r>
          </a:p>
          <a:p>
            <a:pPr lvl="2"/>
            <a:r>
              <a:rPr lang="en-US" altLang="zh-TW" dirty="0" smtClean="0"/>
              <a:t>Send unsolicited MFB during regular frame exchange</a:t>
            </a:r>
          </a:p>
          <a:p>
            <a:r>
              <a:rPr lang="en-US" altLang="zh-TW" dirty="0" smtClean="0"/>
              <a:t>In this presentation, we propose an HLA A-control field design for link adaptation in HE </a:t>
            </a:r>
          </a:p>
          <a:p>
            <a:endParaRPr lang="en-US" altLang="zh-TW" dirty="0" smtClean="0"/>
          </a:p>
          <a:p>
            <a:endParaRPr lang="zh-TW"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7" name="Date Placeholder 3"/>
          <p:cNvSpPr>
            <a:spLocks noGrp="1"/>
          </p:cNvSpPr>
          <p:nvPr>
            <p:ph type="dt" idx="15"/>
          </p:nvPr>
        </p:nvSpPr>
        <p:spPr>
          <a:xfrm>
            <a:off x="696912" y="333375"/>
            <a:ext cx="2303451" cy="273050"/>
          </a:xfrm>
        </p:spPr>
        <p:txBody>
          <a:bodyPr/>
          <a:lstStyle/>
          <a:p>
            <a:r>
              <a:rPr lang="en-US" dirty="0" smtClean="0"/>
              <a:t>July 2017</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Link Adaptation Proposal (1/5)</a:t>
            </a:r>
            <a:endParaRPr lang="en-US" dirty="0"/>
          </a:p>
        </p:txBody>
      </p:sp>
      <p:sp>
        <p:nvSpPr>
          <p:cNvPr id="3" name="Content Placeholder 2"/>
          <p:cNvSpPr>
            <a:spLocks noGrp="1"/>
          </p:cNvSpPr>
          <p:nvPr>
            <p:ph idx="1"/>
          </p:nvPr>
        </p:nvSpPr>
        <p:spPr>
          <a:xfrm>
            <a:off x="683568" y="1916832"/>
            <a:ext cx="7770813" cy="4113213"/>
          </a:xfrm>
        </p:spPr>
        <p:txBody>
          <a:bodyPr/>
          <a:lstStyle/>
          <a:p>
            <a:r>
              <a:rPr lang="en-US" altLang="zh-TW" dirty="0" smtClean="0"/>
              <a:t>Three types of LA control</a:t>
            </a:r>
          </a:p>
          <a:p>
            <a:pPr lvl="1"/>
            <a:r>
              <a:rPr lang="en-US" altLang="zh-TW" dirty="0" smtClean="0"/>
              <a:t>HLA MFB Request: To request MFB</a:t>
            </a:r>
          </a:p>
          <a:p>
            <a:pPr lvl="1"/>
            <a:r>
              <a:rPr lang="en-US" altLang="zh-TW" dirty="0" smtClean="0"/>
              <a:t>Solicited HLA MFB: MFB to respond a MFB request</a:t>
            </a:r>
          </a:p>
          <a:p>
            <a:pPr lvl="1"/>
            <a:r>
              <a:rPr lang="en-US" altLang="zh-TW" dirty="0" smtClean="0"/>
              <a:t>Unsolicited HLA MFB: </a:t>
            </a:r>
          </a:p>
          <a:p>
            <a:r>
              <a:rPr lang="en-US" altLang="zh-TW" dirty="0" smtClean="0"/>
              <a:t>Two bits are used to identify the LA control type</a:t>
            </a:r>
          </a:p>
          <a:p>
            <a:pPr lvl="1"/>
            <a:r>
              <a:rPr lang="en-US" altLang="zh-TW" dirty="0" smtClean="0"/>
              <a:t>MRQ</a:t>
            </a:r>
          </a:p>
          <a:p>
            <a:pPr lvl="1"/>
            <a:r>
              <a:rPr lang="en-US" altLang="zh-TW" dirty="0" smtClean="0"/>
              <a:t>Unsolicited MFB </a:t>
            </a:r>
          </a:p>
          <a:p>
            <a:endParaRPr lang="zh-TW" altLang="en-US" dirty="0" smtClean="0"/>
          </a:p>
          <a:p>
            <a:endParaRPr lang="en-US" dirty="0" smtClean="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spTree>
    <p:extLst>
      <p:ext uri="{BB962C8B-B14F-4D97-AF65-F5344CB8AC3E}">
        <p14:creationId xmlns:p14="http://schemas.microsoft.com/office/powerpoint/2010/main" val="3919654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Link Adaptation Proposal (2/5)</a:t>
            </a:r>
            <a:endParaRPr lang="en-US" dirty="0"/>
          </a:p>
        </p:txBody>
      </p:sp>
      <p:sp>
        <p:nvSpPr>
          <p:cNvPr id="3" name="Content Placeholder 2"/>
          <p:cNvSpPr>
            <a:spLocks noGrp="1"/>
          </p:cNvSpPr>
          <p:nvPr>
            <p:ph idx="1"/>
          </p:nvPr>
        </p:nvSpPr>
        <p:spPr>
          <a:xfrm>
            <a:off x="683568" y="1916832"/>
            <a:ext cx="7770813" cy="4113213"/>
          </a:xfrm>
        </p:spPr>
        <p:txBody>
          <a:bodyPr/>
          <a:lstStyle/>
          <a:p>
            <a:r>
              <a:rPr lang="en-US" altLang="zh-TW" dirty="0" smtClean="0"/>
              <a:t>HLA Request</a:t>
            </a:r>
          </a:p>
          <a:p>
            <a:endParaRPr lang="en-US" altLang="zh-TW" dirty="0" smtClean="0"/>
          </a:p>
          <a:p>
            <a:endParaRPr lang="en-US" altLang="zh-TW" dirty="0" smtClean="0"/>
          </a:p>
          <a:p>
            <a:endParaRPr lang="en-US" altLang="zh-TW" dirty="0" smtClean="0"/>
          </a:p>
          <a:p>
            <a:pPr>
              <a:buNone/>
            </a:pPr>
            <a:endParaRPr lang="en-US" altLang="zh-TW" dirty="0" smtClean="0"/>
          </a:p>
          <a:p>
            <a:endParaRPr lang="zh-TW" altLang="en-US" dirty="0" smtClean="0"/>
          </a:p>
          <a:p>
            <a:endParaRPr lang="en-US" dirty="0" smtClean="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graphicFrame>
        <p:nvGraphicFramePr>
          <p:cNvPr id="11" name="Table 10"/>
          <p:cNvGraphicFramePr>
            <a:graphicFrameLocks noGrp="1"/>
          </p:cNvGraphicFramePr>
          <p:nvPr/>
        </p:nvGraphicFramePr>
        <p:xfrm>
          <a:off x="1115616" y="2420888"/>
          <a:ext cx="5472608" cy="1257301"/>
        </p:xfrm>
        <a:graphic>
          <a:graphicData uri="http://schemas.openxmlformats.org/drawingml/2006/table">
            <a:tbl>
              <a:tblPr/>
              <a:tblGrid>
                <a:gridCol w="1008112"/>
                <a:gridCol w="907301"/>
                <a:gridCol w="820891"/>
                <a:gridCol w="792088"/>
                <a:gridCol w="1008112"/>
                <a:gridCol w="936104"/>
              </a:tblGrid>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B2-B4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B5-B12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B13-B14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B15-B25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algn="ctr"/>
                      <a:r>
                        <a:rPr lang="en-US" altLang="zh-TW" sz="1400" dirty="0" smtClean="0"/>
                        <a:t>Unsolicited MFB (=0)</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altLang="zh-TW" sz="1400" dirty="0" smtClean="0"/>
                        <a:t>MRQ </a:t>
                      </a:r>
                    </a:p>
                    <a:p>
                      <a:pPr algn="ctr"/>
                      <a:r>
                        <a:rPr lang="en-US" altLang="zh-TW" sz="1400" dirty="0" smtClean="0"/>
                        <a:t>(=1)</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MFSI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2" name="Content Placeholder 8"/>
          <p:cNvGraphicFramePr>
            <a:graphicFrameLocks/>
          </p:cNvGraphicFramePr>
          <p:nvPr/>
        </p:nvGraphicFramePr>
        <p:xfrm>
          <a:off x="899592" y="3861048"/>
          <a:ext cx="7770812" cy="2211254"/>
        </p:xfrm>
        <a:graphic>
          <a:graphicData uri="http://schemas.openxmlformats.org/drawingml/2006/table">
            <a:tbl>
              <a:tblPr firstRow="1" bandRow="1">
                <a:tableStyleId>{5C22544A-7EE6-4342-B048-85BDC9FD1C3A}</a:tableStyleId>
              </a:tblPr>
              <a:tblGrid>
                <a:gridCol w="1512168"/>
                <a:gridCol w="792088"/>
                <a:gridCol w="2592288"/>
                <a:gridCol w="2874268"/>
              </a:tblGrid>
              <a:tr h="473736">
                <a:tc>
                  <a:txBody>
                    <a:bodyPr/>
                    <a:lstStyle/>
                    <a:p>
                      <a:r>
                        <a:rPr lang="en-US" altLang="zh-TW" sz="1400" dirty="0" smtClean="0"/>
                        <a:t>Subfield</a:t>
                      </a:r>
                      <a:endParaRPr lang="zh-TW" altLang="en-US" sz="1400" dirty="0"/>
                    </a:p>
                  </a:txBody>
                  <a:tcPr/>
                </a:tc>
                <a:tc>
                  <a:txBody>
                    <a:bodyPr/>
                    <a:lstStyle/>
                    <a:p>
                      <a:r>
                        <a:rPr lang="en-US" altLang="zh-TW" sz="1400" dirty="0" smtClean="0"/>
                        <a:t>Bit width</a:t>
                      </a:r>
                      <a:endParaRPr lang="zh-TW" altLang="en-US" sz="1400" dirty="0"/>
                    </a:p>
                  </a:txBody>
                  <a:tcPr/>
                </a:tc>
                <a:tc>
                  <a:txBody>
                    <a:bodyPr/>
                    <a:lstStyle/>
                    <a:p>
                      <a:r>
                        <a:rPr lang="en-US" altLang="zh-TW" sz="1400" dirty="0" smtClean="0"/>
                        <a:t>Description</a:t>
                      </a:r>
                      <a:endParaRPr lang="zh-TW" altLang="en-US" sz="1400" dirty="0"/>
                    </a:p>
                  </a:txBody>
                  <a:tcPr/>
                </a:tc>
                <a:tc>
                  <a:txBody>
                    <a:bodyPr/>
                    <a:lstStyle/>
                    <a:p>
                      <a:r>
                        <a:rPr lang="en-US" altLang="zh-TW" sz="1400" dirty="0" smtClean="0"/>
                        <a:t>Notes</a:t>
                      </a:r>
                      <a:endParaRPr lang="zh-TW" altLang="en-US" sz="1400" dirty="0"/>
                    </a:p>
                  </a:txBody>
                  <a:tcPr/>
                </a:tc>
              </a:tr>
              <a:tr h="339046">
                <a:tc>
                  <a:txBody>
                    <a:bodyPr/>
                    <a:lstStyle/>
                    <a:p>
                      <a:r>
                        <a:rPr lang="en-US" altLang="zh-TW" sz="1400" dirty="0" smtClean="0"/>
                        <a:t>Unsolicited MFB </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Indication of unsolicited MFB</a:t>
                      </a:r>
                      <a:endParaRPr lang="zh-TW" altLang="en-US" sz="1400" dirty="0"/>
                    </a:p>
                  </a:txBody>
                  <a:tcPr/>
                </a:tc>
                <a:tc>
                  <a:txBody>
                    <a:bodyPr/>
                    <a:lstStyle/>
                    <a:p>
                      <a:endParaRPr lang="zh-TW" altLang="en-US" sz="1400"/>
                    </a:p>
                  </a:txBody>
                  <a:tcPr/>
                </a:tc>
              </a:tr>
              <a:tr h="339046">
                <a:tc>
                  <a:txBody>
                    <a:bodyPr/>
                    <a:lstStyle/>
                    <a:p>
                      <a:r>
                        <a:rPr lang="en-US" altLang="zh-TW" sz="1400" dirty="0" smtClean="0"/>
                        <a:t>MRQ</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To request HLA MFB</a:t>
                      </a:r>
                      <a:endParaRPr lang="zh-TW" altLang="en-US" sz="1400" dirty="0"/>
                    </a:p>
                  </a:txBody>
                  <a:tcPr/>
                </a:tc>
                <a:tc>
                  <a:txBody>
                    <a:bodyPr/>
                    <a:lstStyle/>
                    <a:p>
                      <a:endParaRPr lang="zh-TW" altLang="en-US" sz="1400" dirty="0"/>
                    </a:p>
                  </a:txBody>
                  <a:tcPr/>
                </a:tc>
              </a:tr>
              <a:tr h="339046">
                <a:tc>
                  <a:txBody>
                    <a:bodyPr/>
                    <a:lstStyle/>
                    <a:p>
                      <a:r>
                        <a:rPr lang="en-US" altLang="zh-TW" sz="1400" dirty="0" smtClean="0"/>
                        <a:t>MFSI</a:t>
                      </a:r>
                      <a:endParaRPr lang="zh-TW" altLang="en-US" sz="1400" dirty="0"/>
                    </a:p>
                  </a:txBody>
                  <a:tcPr/>
                </a:tc>
                <a:tc>
                  <a:txBody>
                    <a:bodyPr/>
                    <a:lstStyle/>
                    <a:p>
                      <a:r>
                        <a:rPr lang="en-US" altLang="zh-TW" sz="1400" dirty="0" smtClean="0"/>
                        <a:t>3</a:t>
                      </a:r>
                      <a:endParaRPr lang="zh-TW" altLang="en-US" sz="1400" dirty="0"/>
                    </a:p>
                  </a:txBody>
                  <a:tcPr/>
                </a:tc>
                <a:tc>
                  <a:txBody>
                    <a:bodyPr/>
                    <a:lstStyle/>
                    <a:p>
                      <a:r>
                        <a:rPr lang="en-US" altLang="zh-TW" sz="1400" dirty="0" smtClean="0"/>
                        <a:t>MRQ sequence identifier</a:t>
                      </a:r>
                      <a:endParaRPr lang="zh-TW" altLang="en-US" sz="1400" dirty="0"/>
                    </a:p>
                  </a:txBody>
                  <a:tcPr/>
                </a:tc>
                <a:tc>
                  <a:txBody>
                    <a:bodyPr/>
                    <a:lstStyle/>
                    <a:p>
                      <a:endParaRPr lang="zh-TW" altLang="en-US" sz="1400" dirty="0"/>
                    </a:p>
                  </a:txBody>
                  <a:tcPr/>
                </a:tc>
              </a:tr>
              <a:tr h="336910">
                <a:tc>
                  <a:txBody>
                    <a:bodyPr/>
                    <a:lstStyle/>
                    <a:p>
                      <a:r>
                        <a:rPr lang="en-US" altLang="zh-TW" sz="1400" dirty="0" smtClean="0"/>
                        <a:t>RU</a:t>
                      </a:r>
                      <a:endParaRPr lang="zh-TW" altLang="en-US" sz="1400" dirty="0"/>
                    </a:p>
                  </a:txBody>
                  <a:tcPr/>
                </a:tc>
                <a:tc>
                  <a:txBody>
                    <a:bodyPr/>
                    <a:lstStyle/>
                    <a:p>
                      <a:r>
                        <a:rPr lang="en-US" altLang="zh-TW" sz="1400" dirty="0" smtClean="0"/>
                        <a:t>8</a:t>
                      </a:r>
                      <a:endParaRPr lang="zh-TW" altLang="en-US" sz="1400" dirty="0"/>
                    </a:p>
                  </a:txBody>
                  <a:tcPr/>
                </a:tc>
                <a:tc>
                  <a:txBody>
                    <a:bodyPr/>
                    <a:lstStyle/>
                    <a:p>
                      <a:r>
                        <a:rPr lang="en-US" altLang="zh-TW" sz="1400" baseline="0" dirty="0" smtClean="0"/>
                        <a:t>Indentify the RU requires MFB  </a:t>
                      </a:r>
                      <a:endParaRPr lang="zh-TW" altLang="en-US" sz="1400" dirty="0"/>
                    </a:p>
                  </a:txBody>
                  <a:tcPr/>
                </a:tc>
                <a:tc>
                  <a:txBody>
                    <a:bodyPr/>
                    <a:lstStyle/>
                    <a:p>
                      <a:endParaRPr lang="zh-TW" altLang="en-US" sz="1400" dirty="0"/>
                    </a:p>
                  </a:txBody>
                  <a:tcPr/>
                </a:tc>
              </a:tr>
              <a:tr h="339046">
                <a:tc>
                  <a:txBody>
                    <a:bodyPr/>
                    <a:lstStyle/>
                    <a:p>
                      <a:r>
                        <a:rPr lang="en-US" altLang="zh-TW" sz="1400" dirty="0" smtClean="0"/>
                        <a:t>BW</a:t>
                      </a:r>
                      <a:endParaRPr lang="zh-TW" altLang="en-US" sz="1400" dirty="0"/>
                    </a:p>
                  </a:txBody>
                  <a:tcPr/>
                </a:tc>
                <a:tc>
                  <a:txBody>
                    <a:bodyPr/>
                    <a:lstStyle/>
                    <a:p>
                      <a:r>
                        <a:rPr lang="en-US" altLang="zh-TW" sz="1400" dirty="0" smtClean="0"/>
                        <a:t>2</a:t>
                      </a:r>
                      <a:endParaRPr lang="zh-TW" altLang="en-US" sz="1400" dirty="0"/>
                    </a:p>
                  </a:txBody>
                  <a:tcPr/>
                </a:tc>
                <a:tc>
                  <a:txBody>
                    <a:bodyPr/>
                    <a:lstStyle/>
                    <a:p>
                      <a:r>
                        <a:rPr lang="en-US" altLang="zh-TW" sz="1400" dirty="0" smtClean="0"/>
                        <a:t>RU’s BW </a:t>
                      </a:r>
                      <a:endParaRPr lang="zh-TW" altLang="en-US" sz="1400" dirty="0"/>
                    </a:p>
                  </a:txBody>
                  <a:tcPr/>
                </a:tc>
                <a:tc>
                  <a:txBody>
                    <a:bodyPr/>
                    <a:lstStyle/>
                    <a:p>
                      <a:endParaRPr lang="zh-TW" altLang="en-US" sz="1400" dirty="0"/>
                    </a:p>
                  </a:txBody>
                  <a:tcPr/>
                </a:tc>
              </a:tr>
            </a:tbl>
          </a:graphicData>
        </a:graphic>
      </p:graphicFrame>
    </p:spTree>
    <p:extLst>
      <p:ext uri="{BB962C8B-B14F-4D97-AF65-F5344CB8AC3E}">
        <p14:creationId xmlns:p14="http://schemas.microsoft.com/office/powerpoint/2010/main" val="3919654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Link Adaptation Proposal (3/5)</a:t>
            </a:r>
            <a:endParaRPr lang="en-US" dirty="0"/>
          </a:p>
        </p:txBody>
      </p:sp>
      <p:sp>
        <p:nvSpPr>
          <p:cNvPr id="3" name="Content Placeholder 2"/>
          <p:cNvSpPr>
            <a:spLocks noGrp="1"/>
          </p:cNvSpPr>
          <p:nvPr>
            <p:ph idx="1"/>
          </p:nvPr>
        </p:nvSpPr>
        <p:spPr>
          <a:xfrm>
            <a:off x="683568" y="1628800"/>
            <a:ext cx="7770813" cy="4113213"/>
          </a:xfrm>
        </p:spPr>
        <p:txBody>
          <a:bodyPr/>
          <a:lstStyle/>
          <a:p>
            <a:r>
              <a:rPr lang="en-US" altLang="zh-TW" dirty="0" smtClean="0"/>
              <a:t>Solicited HLA MFB</a:t>
            </a:r>
          </a:p>
          <a:p>
            <a:endParaRPr lang="en-US" altLang="zh-TW" dirty="0" smtClean="0"/>
          </a:p>
          <a:p>
            <a:endParaRPr lang="en-US" altLang="zh-TW" dirty="0" smtClean="0"/>
          </a:p>
          <a:p>
            <a:endParaRPr lang="en-US" altLang="zh-TW" dirty="0" smtClean="0"/>
          </a:p>
          <a:p>
            <a:pPr>
              <a:buNone/>
            </a:pPr>
            <a:endParaRPr lang="en-US" altLang="zh-TW" dirty="0" smtClean="0"/>
          </a:p>
          <a:p>
            <a:endParaRPr lang="zh-TW" altLang="en-US" dirty="0" smtClean="0"/>
          </a:p>
          <a:p>
            <a:endParaRPr lang="en-US" dirty="0" smtClean="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graphicFrame>
        <p:nvGraphicFramePr>
          <p:cNvPr id="10" name="Table 9"/>
          <p:cNvGraphicFramePr>
            <a:graphicFrameLocks noGrp="1"/>
          </p:cNvGraphicFramePr>
          <p:nvPr>
            <p:extLst>
              <p:ext uri="{D42A27DB-BD31-4B8C-83A1-F6EECF244321}">
                <p14:modId xmlns:p14="http://schemas.microsoft.com/office/powerpoint/2010/main" val="3685374877"/>
              </p:ext>
            </p:extLst>
          </p:nvPr>
        </p:nvGraphicFramePr>
        <p:xfrm>
          <a:off x="1115616" y="2420888"/>
          <a:ext cx="7200798" cy="1257301"/>
        </p:xfrm>
        <a:graphic>
          <a:graphicData uri="http://schemas.openxmlformats.org/drawingml/2006/table">
            <a:tbl>
              <a:tblPr/>
              <a:tblGrid>
                <a:gridCol w="1008112"/>
                <a:gridCol w="792088"/>
                <a:gridCol w="720080"/>
                <a:gridCol w="864096"/>
                <a:gridCol w="864096"/>
                <a:gridCol w="720080"/>
                <a:gridCol w="864096"/>
                <a:gridCol w="1368150"/>
              </a:tblGrid>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B2-B4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B5-B7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B8-B11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B13-B18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B19-B25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algn="ctr"/>
                      <a:r>
                        <a:rPr lang="en-US" altLang="zh-TW" sz="1400" dirty="0" smtClean="0"/>
                        <a:t>Unsolicited MFB (=0)</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altLang="zh-TW" sz="1400" dirty="0" smtClean="0"/>
                        <a:t>MRQ </a:t>
                      </a:r>
                    </a:p>
                    <a:p>
                      <a:pPr algn="ctr"/>
                      <a:r>
                        <a:rPr lang="en-US" altLang="zh-TW" sz="1400" dirty="0" smtClean="0"/>
                        <a:t>(=0)</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MFSI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NSS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HE-MCS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DCM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SNR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3" name="Content Placeholder 8"/>
          <p:cNvGraphicFramePr>
            <a:graphicFrameLocks/>
          </p:cNvGraphicFramePr>
          <p:nvPr>
            <p:extLst>
              <p:ext uri="{D42A27DB-BD31-4B8C-83A1-F6EECF244321}">
                <p14:modId xmlns:p14="http://schemas.microsoft.com/office/powerpoint/2010/main" val="182570002"/>
              </p:ext>
            </p:extLst>
          </p:nvPr>
        </p:nvGraphicFramePr>
        <p:xfrm>
          <a:off x="899592" y="3429000"/>
          <a:ext cx="7770812" cy="2889346"/>
        </p:xfrm>
        <a:graphic>
          <a:graphicData uri="http://schemas.openxmlformats.org/drawingml/2006/table">
            <a:tbl>
              <a:tblPr firstRow="1" bandRow="1">
                <a:tableStyleId>{5C22544A-7EE6-4342-B048-85BDC9FD1C3A}</a:tableStyleId>
              </a:tblPr>
              <a:tblGrid>
                <a:gridCol w="1512168"/>
                <a:gridCol w="792088"/>
                <a:gridCol w="2736304"/>
                <a:gridCol w="2730252"/>
              </a:tblGrid>
              <a:tr h="473736">
                <a:tc>
                  <a:txBody>
                    <a:bodyPr/>
                    <a:lstStyle/>
                    <a:p>
                      <a:r>
                        <a:rPr lang="en-US" altLang="zh-TW" sz="1400" dirty="0" smtClean="0"/>
                        <a:t>Subfield</a:t>
                      </a:r>
                      <a:endParaRPr lang="zh-TW" altLang="en-US" sz="1400" dirty="0"/>
                    </a:p>
                  </a:txBody>
                  <a:tcPr/>
                </a:tc>
                <a:tc>
                  <a:txBody>
                    <a:bodyPr/>
                    <a:lstStyle/>
                    <a:p>
                      <a:r>
                        <a:rPr lang="en-US" altLang="zh-TW" sz="1400" dirty="0" smtClean="0"/>
                        <a:t>Bit width</a:t>
                      </a:r>
                      <a:endParaRPr lang="zh-TW" altLang="en-US" sz="1400" dirty="0"/>
                    </a:p>
                  </a:txBody>
                  <a:tcPr/>
                </a:tc>
                <a:tc>
                  <a:txBody>
                    <a:bodyPr/>
                    <a:lstStyle/>
                    <a:p>
                      <a:r>
                        <a:rPr lang="en-US" altLang="zh-TW" sz="1400" dirty="0" smtClean="0"/>
                        <a:t>Description</a:t>
                      </a:r>
                      <a:endParaRPr lang="zh-TW" altLang="en-US" sz="1400" dirty="0"/>
                    </a:p>
                  </a:txBody>
                  <a:tcPr/>
                </a:tc>
                <a:tc>
                  <a:txBody>
                    <a:bodyPr/>
                    <a:lstStyle/>
                    <a:p>
                      <a:r>
                        <a:rPr lang="en-US" altLang="zh-TW" sz="1400" dirty="0" smtClean="0"/>
                        <a:t>Notes</a:t>
                      </a:r>
                      <a:endParaRPr lang="zh-TW" altLang="en-US" sz="1400" dirty="0"/>
                    </a:p>
                  </a:txBody>
                  <a:tcPr/>
                </a:tc>
              </a:tr>
              <a:tr h="339046">
                <a:tc>
                  <a:txBody>
                    <a:bodyPr/>
                    <a:lstStyle/>
                    <a:p>
                      <a:r>
                        <a:rPr lang="en-US" altLang="zh-TW" sz="1400" dirty="0" smtClean="0"/>
                        <a:t>Unsolicited MFB </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Indication of unsolicited MFB</a:t>
                      </a:r>
                      <a:endParaRPr lang="zh-TW" altLang="en-US" sz="1400" dirty="0"/>
                    </a:p>
                  </a:txBody>
                  <a:tcPr/>
                </a:tc>
                <a:tc>
                  <a:txBody>
                    <a:bodyPr/>
                    <a:lstStyle/>
                    <a:p>
                      <a:endParaRPr lang="zh-TW" altLang="en-US" sz="1400"/>
                    </a:p>
                  </a:txBody>
                  <a:tcPr/>
                </a:tc>
              </a:tr>
              <a:tr h="339046">
                <a:tc>
                  <a:txBody>
                    <a:bodyPr/>
                    <a:lstStyle/>
                    <a:p>
                      <a:r>
                        <a:rPr lang="en-US" altLang="zh-TW" sz="1400" dirty="0" smtClean="0"/>
                        <a:t>MRQ</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To request HLA MFB</a:t>
                      </a:r>
                      <a:endParaRPr lang="zh-TW" altLang="en-US" sz="1400" dirty="0"/>
                    </a:p>
                  </a:txBody>
                  <a:tcPr/>
                </a:tc>
                <a:tc>
                  <a:txBody>
                    <a:bodyPr/>
                    <a:lstStyle/>
                    <a:p>
                      <a:endParaRPr lang="zh-TW" altLang="en-US" sz="1400" dirty="0"/>
                    </a:p>
                  </a:txBody>
                  <a:tcPr/>
                </a:tc>
              </a:tr>
              <a:tr h="339046">
                <a:tc>
                  <a:txBody>
                    <a:bodyPr/>
                    <a:lstStyle/>
                    <a:p>
                      <a:r>
                        <a:rPr lang="en-US" altLang="zh-TW" sz="1400" dirty="0" smtClean="0"/>
                        <a:t>MFSI</a:t>
                      </a:r>
                      <a:endParaRPr lang="zh-TW" altLang="en-US" sz="1400" dirty="0"/>
                    </a:p>
                  </a:txBody>
                  <a:tcPr/>
                </a:tc>
                <a:tc>
                  <a:txBody>
                    <a:bodyPr/>
                    <a:lstStyle/>
                    <a:p>
                      <a:r>
                        <a:rPr lang="en-US" altLang="zh-TW" sz="1400" dirty="0" smtClean="0"/>
                        <a:t>3</a:t>
                      </a:r>
                      <a:endParaRPr lang="zh-TW" altLang="en-US" sz="1400" dirty="0"/>
                    </a:p>
                  </a:txBody>
                  <a:tcPr/>
                </a:tc>
                <a:tc>
                  <a:txBody>
                    <a:bodyPr/>
                    <a:lstStyle/>
                    <a:p>
                      <a:r>
                        <a:rPr lang="en-US" altLang="zh-TW" sz="1400" dirty="0" smtClean="0"/>
                        <a:t>MRQ sequence identifier</a:t>
                      </a:r>
                      <a:endParaRPr lang="zh-TW" altLang="en-US" sz="1400" dirty="0"/>
                    </a:p>
                  </a:txBody>
                  <a:tcPr/>
                </a:tc>
                <a:tc>
                  <a:txBody>
                    <a:bodyPr/>
                    <a:lstStyle/>
                    <a:p>
                      <a:endParaRPr lang="zh-TW" altLang="en-US" sz="1400" dirty="0"/>
                    </a:p>
                  </a:txBody>
                  <a:tcPr/>
                </a:tc>
              </a:tr>
              <a:tr h="336910">
                <a:tc>
                  <a:txBody>
                    <a:bodyPr/>
                    <a:lstStyle/>
                    <a:p>
                      <a:r>
                        <a:rPr lang="en-US" altLang="zh-TW" sz="1400" dirty="0" smtClean="0"/>
                        <a:t>NSS</a:t>
                      </a:r>
                      <a:endParaRPr lang="zh-TW" altLang="en-US" sz="1400" dirty="0"/>
                    </a:p>
                  </a:txBody>
                  <a:tcPr/>
                </a:tc>
                <a:tc>
                  <a:txBody>
                    <a:bodyPr/>
                    <a:lstStyle/>
                    <a:p>
                      <a:r>
                        <a:rPr lang="en-US" altLang="zh-TW" sz="1400" dirty="0" smtClean="0"/>
                        <a:t>3</a:t>
                      </a:r>
                      <a:endParaRPr lang="zh-TW" altLang="en-US" sz="1400" dirty="0"/>
                    </a:p>
                  </a:txBody>
                  <a:tcPr/>
                </a:tc>
                <a:tc>
                  <a:txBody>
                    <a:bodyPr/>
                    <a:lstStyle/>
                    <a:p>
                      <a:r>
                        <a:rPr lang="en-US" altLang="zh-TW" sz="1400" baseline="0" dirty="0" smtClean="0"/>
                        <a:t>Recommended NSS</a:t>
                      </a:r>
                      <a:endParaRPr lang="zh-TW" altLang="en-US" sz="1400" dirty="0"/>
                    </a:p>
                  </a:txBody>
                  <a:tcPr/>
                </a:tc>
                <a:tc>
                  <a:txBody>
                    <a:bodyPr/>
                    <a:lstStyle/>
                    <a:p>
                      <a:endParaRPr lang="zh-TW" altLang="en-US" sz="1400" dirty="0"/>
                    </a:p>
                  </a:txBody>
                  <a:tcPr/>
                </a:tc>
              </a:tr>
              <a:tr h="339046">
                <a:tc>
                  <a:txBody>
                    <a:bodyPr/>
                    <a:lstStyle/>
                    <a:p>
                      <a:r>
                        <a:rPr lang="en-US" altLang="zh-TW" sz="1400" dirty="0" smtClean="0"/>
                        <a:t>HE-MCS</a:t>
                      </a:r>
                      <a:endParaRPr lang="zh-TW" altLang="en-US" sz="1400" dirty="0"/>
                    </a:p>
                  </a:txBody>
                  <a:tcPr/>
                </a:tc>
                <a:tc>
                  <a:txBody>
                    <a:bodyPr/>
                    <a:lstStyle/>
                    <a:p>
                      <a:r>
                        <a:rPr lang="en-US" altLang="zh-TW" sz="1400" dirty="0" smtClean="0"/>
                        <a:t>4</a:t>
                      </a:r>
                      <a:endParaRPr lang="zh-TW" altLang="en-US" sz="1400" dirty="0"/>
                    </a:p>
                  </a:txBody>
                  <a:tcPr/>
                </a:tc>
                <a:tc>
                  <a:txBody>
                    <a:bodyPr/>
                    <a:lstStyle/>
                    <a:p>
                      <a:r>
                        <a:rPr lang="en-US" altLang="zh-TW" sz="1400" dirty="0" smtClean="0"/>
                        <a:t>Recommended HE MCS</a:t>
                      </a:r>
                      <a:endParaRPr lang="zh-TW" altLang="en-US" sz="1400" dirty="0"/>
                    </a:p>
                  </a:txBody>
                  <a:tcPr/>
                </a:tc>
                <a:tc>
                  <a:txBody>
                    <a:bodyPr/>
                    <a:lstStyle/>
                    <a:p>
                      <a:endParaRPr lang="zh-TW" altLang="en-US" sz="1400" dirty="0"/>
                    </a:p>
                  </a:txBody>
                  <a:tcPr/>
                </a:tc>
              </a:tr>
              <a:tr h="339046">
                <a:tc>
                  <a:txBody>
                    <a:bodyPr/>
                    <a:lstStyle/>
                    <a:p>
                      <a:r>
                        <a:rPr lang="en-US" altLang="zh-TW" sz="1400" dirty="0" smtClean="0"/>
                        <a:t>DCM</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If HE MCS is DCM</a:t>
                      </a:r>
                      <a:endParaRPr lang="zh-TW" altLang="en-US" sz="1400" dirty="0"/>
                    </a:p>
                  </a:txBody>
                  <a:tcPr/>
                </a:tc>
                <a:tc>
                  <a:txBody>
                    <a:bodyPr/>
                    <a:lstStyle/>
                    <a:p>
                      <a:endParaRPr lang="zh-TW" altLang="en-US" sz="1400" dirty="0"/>
                    </a:p>
                  </a:txBody>
                  <a:tcPr/>
                </a:tc>
              </a:tr>
              <a:tr h="339046">
                <a:tc>
                  <a:txBody>
                    <a:bodyPr/>
                    <a:lstStyle/>
                    <a:p>
                      <a:r>
                        <a:rPr lang="en-US" altLang="zh-TW" sz="1400" dirty="0" smtClean="0"/>
                        <a:t>SNR</a:t>
                      </a:r>
                      <a:endParaRPr lang="zh-TW" altLang="en-US" sz="1400" dirty="0"/>
                    </a:p>
                  </a:txBody>
                  <a:tcPr/>
                </a:tc>
                <a:tc>
                  <a:txBody>
                    <a:bodyPr/>
                    <a:lstStyle/>
                    <a:p>
                      <a:r>
                        <a:rPr lang="en-US" altLang="zh-TW" sz="1400" dirty="0" smtClean="0"/>
                        <a:t>6</a:t>
                      </a:r>
                      <a:endParaRPr lang="zh-TW" altLang="en-US" sz="1400" dirty="0"/>
                    </a:p>
                  </a:txBody>
                  <a:tcPr/>
                </a:tc>
                <a:tc>
                  <a:txBody>
                    <a:bodyPr/>
                    <a:lstStyle/>
                    <a:p>
                      <a:r>
                        <a:rPr lang="en-US" altLang="zh-TW" sz="1400" dirty="0" smtClean="0"/>
                        <a:t>Average SNR of the requested RU</a:t>
                      </a:r>
                      <a:endParaRPr lang="zh-TW" altLang="en-US" sz="1400" dirty="0"/>
                    </a:p>
                  </a:txBody>
                  <a:tcPr/>
                </a:tc>
                <a:tc>
                  <a:txBody>
                    <a:bodyPr/>
                    <a:lstStyle/>
                    <a:p>
                      <a:r>
                        <a:rPr lang="en-US" altLang="zh-TW" sz="1400" dirty="0" smtClean="0"/>
                        <a:t>-10 dB ~ 53 dB as HT/VHT LA</a:t>
                      </a:r>
                      <a:endParaRPr lang="zh-TW" altLang="en-US" sz="1400" dirty="0"/>
                    </a:p>
                  </a:txBody>
                  <a:tcPr/>
                </a:tc>
              </a:tr>
            </a:tbl>
          </a:graphicData>
        </a:graphic>
      </p:graphicFrame>
      <p:sp>
        <p:nvSpPr>
          <p:cNvPr id="14" name="Rectangle 13"/>
          <p:cNvSpPr/>
          <p:nvPr/>
        </p:nvSpPr>
        <p:spPr>
          <a:xfrm>
            <a:off x="3635896" y="2780928"/>
            <a:ext cx="3312368" cy="504056"/>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5148064" y="2924944"/>
            <a:ext cx="726481" cy="400110"/>
          </a:xfrm>
          <a:prstGeom prst="rect">
            <a:avLst/>
          </a:prstGeom>
          <a:noFill/>
        </p:spPr>
        <p:txBody>
          <a:bodyPr wrap="none" rtlCol="0">
            <a:spAutoFit/>
          </a:bodyPr>
          <a:lstStyle/>
          <a:p>
            <a:r>
              <a:rPr lang="en-US" sz="2000" dirty="0" smtClean="0">
                <a:solidFill>
                  <a:srgbClr val="FF0000"/>
                </a:solidFill>
              </a:rPr>
              <a:t>MFB</a:t>
            </a:r>
            <a:endParaRPr lang="en-US" sz="2000" dirty="0">
              <a:solidFill>
                <a:srgbClr val="FF0000"/>
              </a:solidFill>
            </a:endParaRPr>
          </a:p>
        </p:txBody>
      </p:sp>
    </p:spTree>
    <p:extLst>
      <p:ext uri="{BB962C8B-B14F-4D97-AF65-F5344CB8AC3E}">
        <p14:creationId xmlns:p14="http://schemas.microsoft.com/office/powerpoint/2010/main" val="391965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Link Adaptation Proposal (4/5)</a:t>
            </a:r>
            <a:endParaRPr lang="en-US" dirty="0"/>
          </a:p>
        </p:txBody>
      </p:sp>
      <p:sp>
        <p:nvSpPr>
          <p:cNvPr id="3" name="Content Placeholder 2"/>
          <p:cNvSpPr>
            <a:spLocks noGrp="1"/>
          </p:cNvSpPr>
          <p:nvPr>
            <p:ph idx="1"/>
          </p:nvPr>
        </p:nvSpPr>
        <p:spPr>
          <a:xfrm>
            <a:off x="683568" y="1484784"/>
            <a:ext cx="7770813" cy="1944216"/>
          </a:xfrm>
        </p:spPr>
        <p:txBody>
          <a:bodyPr>
            <a:normAutofit fontScale="92500" lnSpcReduction="20000"/>
          </a:bodyPr>
          <a:lstStyle/>
          <a:p>
            <a:r>
              <a:rPr lang="en-US" altLang="zh-TW" dirty="0" smtClean="0"/>
              <a:t>For unsolicited HLA, parameters of measured PPDU are required to feedback as well as MFB to help the receiver making better judgment. Thus, MFB needs adjustment to add PPDU information parameters.</a:t>
            </a:r>
          </a:p>
          <a:p>
            <a:r>
              <a:rPr lang="en-US" altLang="zh-TW" dirty="0" smtClean="0"/>
              <a:t>Unsolicited HLA MFB </a:t>
            </a:r>
            <a:r>
              <a:rPr lang="en-US" altLang="zh-TW" dirty="0" smtClean="0">
                <a:solidFill>
                  <a:srgbClr val="0000FF"/>
                </a:solidFill>
              </a:rPr>
              <a:t>OPTION 1 </a:t>
            </a:r>
          </a:p>
          <a:p>
            <a:pPr lvl="1"/>
            <a:r>
              <a:rPr lang="en-US" altLang="zh-TW" dirty="0" smtClean="0">
                <a:solidFill>
                  <a:srgbClr val="0000FF"/>
                </a:solidFill>
              </a:rPr>
              <a:t>Remove SNR in MFB (save 6 bits for PPDU information)</a:t>
            </a:r>
          </a:p>
          <a:p>
            <a:endParaRPr lang="en-US" altLang="zh-TW" dirty="0" smtClean="0"/>
          </a:p>
          <a:p>
            <a:endParaRPr lang="en-US" altLang="zh-TW" dirty="0" smtClean="0"/>
          </a:p>
          <a:p>
            <a:endParaRPr lang="en-US" altLang="zh-TW" dirty="0" smtClean="0"/>
          </a:p>
          <a:p>
            <a:pPr>
              <a:buNone/>
            </a:pPr>
            <a:endParaRPr lang="en-US" altLang="zh-TW" dirty="0" smtClean="0"/>
          </a:p>
          <a:p>
            <a:endParaRPr lang="zh-TW" altLang="en-US" dirty="0" smtClean="0"/>
          </a:p>
          <a:p>
            <a:endParaRPr lang="en-US" dirty="0" smtClean="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zh-TW" smtClean="0"/>
              <a:t>Frank Hsu, MediaTek</a:t>
            </a:r>
            <a:endParaRPr lang="en-GB" altLang="zh-TW" dirty="0"/>
          </a:p>
        </p:txBody>
      </p:sp>
      <p:sp>
        <p:nvSpPr>
          <p:cNvPr id="6" name="Date Placeholder 5"/>
          <p:cNvSpPr>
            <a:spLocks noGrp="1"/>
          </p:cNvSpPr>
          <p:nvPr>
            <p:ph type="dt" idx="15"/>
          </p:nvPr>
        </p:nvSpPr>
        <p:spPr/>
        <p:txBody>
          <a:bodyPr/>
          <a:lstStyle/>
          <a:p>
            <a:r>
              <a:rPr lang="en-US" altLang="zh-TW" smtClean="0"/>
              <a:t>July 2017</a:t>
            </a:r>
            <a:endParaRPr lang="en-GB" altLang="zh-TW" dirty="0"/>
          </a:p>
        </p:txBody>
      </p:sp>
      <p:graphicFrame>
        <p:nvGraphicFramePr>
          <p:cNvPr id="10" name="Table 9"/>
          <p:cNvGraphicFramePr>
            <a:graphicFrameLocks noGrp="1"/>
          </p:cNvGraphicFramePr>
          <p:nvPr>
            <p:extLst>
              <p:ext uri="{D42A27DB-BD31-4B8C-83A1-F6EECF244321}">
                <p14:modId xmlns:p14="http://schemas.microsoft.com/office/powerpoint/2010/main" val="1859311577"/>
              </p:ext>
            </p:extLst>
          </p:nvPr>
        </p:nvGraphicFramePr>
        <p:xfrm>
          <a:off x="1043608" y="3212976"/>
          <a:ext cx="7128791" cy="1437323"/>
        </p:xfrm>
        <a:graphic>
          <a:graphicData uri="http://schemas.openxmlformats.org/drawingml/2006/table">
            <a:tbl>
              <a:tblPr/>
              <a:tblGrid>
                <a:gridCol w="1008112"/>
                <a:gridCol w="576064"/>
                <a:gridCol w="576064"/>
                <a:gridCol w="648072"/>
                <a:gridCol w="483485"/>
                <a:gridCol w="764166"/>
                <a:gridCol w="768573"/>
                <a:gridCol w="648072"/>
                <a:gridCol w="792088"/>
                <a:gridCol w="864095"/>
              </a:tblGrid>
              <a:tr h="338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B1-B3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B4-B7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B9-B16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B17-B18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1" i="0" u="none" strike="noStrike" cap="none" normalizeH="0" baseline="0" dirty="0" smtClean="0">
                          <a:ln>
                            <a:noFill/>
                          </a:ln>
                          <a:solidFill>
                            <a:schemeClr val="tx1"/>
                          </a:solidFill>
                          <a:effectLst/>
                          <a:latin typeface="Times New Roman" pitchFamily="18" charset="0"/>
                          <a:ea typeface="新細明體" charset="-120"/>
                        </a:rPr>
                        <a:t>B22-B25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algn="ctr"/>
                      <a:r>
                        <a:rPr lang="en-US" altLang="zh-TW" sz="1400" dirty="0" smtClean="0"/>
                        <a:t>Unsolicited MFB (=1)</a:t>
                      </a:r>
                      <a:endParaRPr lang="en-US" altLang="zh-TW"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NSS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HE-MCS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DCM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err="1" smtClean="0">
                          <a:ln>
                            <a:noFill/>
                          </a:ln>
                          <a:solidFill>
                            <a:srgbClr val="000000"/>
                          </a:solidFill>
                          <a:effectLst/>
                          <a:latin typeface="Times New Roman" pitchFamily="18" charset="0"/>
                          <a:ea typeface="新細明體" charset="-120"/>
                        </a:rPr>
                        <a:t>TxBF</a:t>
                      </a:r>
                      <a:endParaRPr kumimoji="0" lang="en-US" altLang="zh-TW" sz="1400" b="0" i="0" u="none" strike="noStrike" cap="none" normalizeH="0" baseline="0" dirty="0" smtClean="0">
                        <a:ln>
                          <a:noFill/>
                        </a:ln>
                        <a:solidFill>
                          <a:srgbClr val="000000"/>
                        </a:solidFill>
                        <a:effectLst/>
                        <a:latin typeface="Times New Roman" pitchFamily="18" charset="0"/>
                        <a:ea typeface="新細明體"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PPDU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Format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rgbClr val="000000"/>
                          </a:solidFill>
                          <a:effectLst/>
                          <a:latin typeface="Times New Roman" pitchFamily="18" charset="0"/>
                          <a:ea typeface="新細明體" charset="-120"/>
                        </a:rPr>
                        <a:t>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pitchFamily="18" charset="0"/>
                          <a:ea typeface="新細明體" charset="-12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2717791781"/>
              </p:ext>
            </p:extLst>
          </p:nvPr>
        </p:nvGraphicFramePr>
        <p:xfrm>
          <a:off x="827584" y="4725144"/>
          <a:ext cx="7770812" cy="1714412"/>
        </p:xfrm>
        <a:graphic>
          <a:graphicData uri="http://schemas.openxmlformats.org/drawingml/2006/table">
            <a:tbl>
              <a:tblPr firstRow="1" bandRow="1">
                <a:tableStyleId>{5C22544A-7EE6-4342-B048-85BDC9FD1C3A}</a:tableStyleId>
              </a:tblPr>
              <a:tblGrid>
                <a:gridCol w="1512168"/>
                <a:gridCol w="792088"/>
                <a:gridCol w="3096344"/>
                <a:gridCol w="2370212"/>
              </a:tblGrid>
              <a:tr h="473736">
                <a:tc>
                  <a:txBody>
                    <a:bodyPr/>
                    <a:lstStyle/>
                    <a:p>
                      <a:r>
                        <a:rPr lang="en-US" altLang="zh-TW" sz="1400" dirty="0" smtClean="0"/>
                        <a:t>Subfield</a:t>
                      </a:r>
                      <a:endParaRPr lang="zh-TW" altLang="en-US" sz="1400" dirty="0"/>
                    </a:p>
                  </a:txBody>
                  <a:tcPr/>
                </a:tc>
                <a:tc>
                  <a:txBody>
                    <a:bodyPr/>
                    <a:lstStyle/>
                    <a:p>
                      <a:r>
                        <a:rPr lang="en-US" altLang="zh-TW" sz="1400" dirty="0" smtClean="0"/>
                        <a:t>Bit width</a:t>
                      </a:r>
                      <a:endParaRPr lang="zh-TW" altLang="en-US" sz="1400" dirty="0"/>
                    </a:p>
                  </a:txBody>
                  <a:tcPr/>
                </a:tc>
                <a:tc>
                  <a:txBody>
                    <a:bodyPr/>
                    <a:lstStyle/>
                    <a:p>
                      <a:r>
                        <a:rPr lang="en-US" altLang="zh-TW" sz="1400" dirty="0" smtClean="0"/>
                        <a:t>Description</a:t>
                      </a:r>
                      <a:endParaRPr lang="zh-TW" altLang="en-US" sz="1400" dirty="0"/>
                    </a:p>
                  </a:txBody>
                  <a:tcPr/>
                </a:tc>
                <a:tc>
                  <a:txBody>
                    <a:bodyPr/>
                    <a:lstStyle/>
                    <a:p>
                      <a:r>
                        <a:rPr lang="en-US" altLang="zh-TW" sz="1400" dirty="0" smtClean="0"/>
                        <a:t>Notes</a:t>
                      </a:r>
                      <a:endParaRPr lang="zh-TW" altLang="en-US" sz="1400" dirty="0"/>
                    </a:p>
                  </a:txBody>
                  <a:tcPr/>
                </a:tc>
              </a:tr>
              <a:tr h="339046">
                <a:tc>
                  <a:txBody>
                    <a:bodyPr/>
                    <a:lstStyle/>
                    <a:p>
                      <a:r>
                        <a:rPr lang="en-US" altLang="zh-TW" sz="1400" dirty="0" smtClean="0"/>
                        <a:t>Coding</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Coding type</a:t>
                      </a:r>
                      <a:r>
                        <a:rPr lang="en-US" altLang="zh-TW" sz="1400" baseline="0" dirty="0" smtClean="0"/>
                        <a:t> of the measured PPDU</a:t>
                      </a:r>
                      <a:endParaRPr lang="zh-TW" altLang="en-US" sz="1400" dirty="0"/>
                    </a:p>
                  </a:txBody>
                  <a:tcPr/>
                </a:tc>
                <a:tc>
                  <a:txBody>
                    <a:bodyPr/>
                    <a:lstStyle/>
                    <a:p>
                      <a:r>
                        <a:rPr lang="en-US" altLang="zh-TW" sz="1400" dirty="0" smtClean="0"/>
                        <a:t>BCC or LDPC</a:t>
                      </a:r>
                      <a:endParaRPr lang="zh-TW" altLang="en-US" sz="1400" dirty="0"/>
                    </a:p>
                  </a:txBody>
                  <a:tcPr/>
                </a:tc>
              </a:tr>
              <a:tr h="339046">
                <a:tc>
                  <a:txBody>
                    <a:bodyPr/>
                    <a:lstStyle/>
                    <a:p>
                      <a:r>
                        <a:rPr lang="en-US" altLang="zh-TW" sz="1400" dirty="0" err="1" smtClean="0"/>
                        <a:t>TxBF</a:t>
                      </a:r>
                      <a:endParaRPr lang="zh-TW" altLang="en-US" sz="1400" dirty="0"/>
                    </a:p>
                  </a:txBody>
                  <a:tcPr/>
                </a:tc>
                <a:tc>
                  <a:txBody>
                    <a:bodyPr/>
                    <a:lstStyle/>
                    <a:p>
                      <a:r>
                        <a:rPr lang="en-US" altLang="zh-TW" sz="1400" dirty="0" smtClean="0"/>
                        <a:t>1</a:t>
                      </a:r>
                      <a:endParaRPr lang="zh-TW" altLang="en-US" sz="1400" dirty="0"/>
                    </a:p>
                  </a:txBody>
                  <a:tcPr/>
                </a:tc>
                <a:tc>
                  <a:txBody>
                    <a:bodyPr/>
                    <a:lstStyle/>
                    <a:p>
                      <a:r>
                        <a:rPr lang="en-US" altLang="zh-TW" sz="1400" dirty="0" smtClean="0"/>
                        <a:t>If </a:t>
                      </a:r>
                      <a:r>
                        <a:rPr lang="en-US" altLang="zh-TW" sz="1400" dirty="0" err="1" smtClean="0"/>
                        <a:t>beamformed</a:t>
                      </a:r>
                      <a:r>
                        <a:rPr lang="en-US" altLang="zh-TW" sz="1400" baseline="0" dirty="0" smtClean="0"/>
                        <a:t> of the measured PPDU</a:t>
                      </a:r>
                      <a:endParaRPr lang="zh-TW" altLang="en-US" sz="1400" dirty="0"/>
                    </a:p>
                  </a:txBody>
                  <a:tcPr/>
                </a:tc>
                <a:tc>
                  <a:txBody>
                    <a:bodyPr/>
                    <a:lstStyle/>
                    <a:p>
                      <a:endParaRPr lang="zh-TW" altLang="en-US" sz="1400" dirty="0"/>
                    </a:p>
                  </a:txBody>
                  <a:tcPr/>
                </a:tc>
              </a:tr>
              <a:tr h="339046">
                <a:tc>
                  <a:txBody>
                    <a:bodyPr/>
                    <a:lstStyle/>
                    <a:p>
                      <a:r>
                        <a:rPr lang="en-US" altLang="zh-TW" sz="1400" dirty="0" smtClean="0"/>
                        <a:t>PPDU format</a:t>
                      </a:r>
                      <a:endParaRPr lang="zh-TW" altLang="en-US" sz="1400" dirty="0"/>
                    </a:p>
                  </a:txBody>
                  <a:tcPr/>
                </a:tc>
                <a:tc>
                  <a:txBody>
                    <a:bodyPr/>
                    <a:lstStyle/>
                    <a:p>
                      <a:r>
                        <a:rPr lang="en-US" altLang="zh-TW" sz="1400" dirty="0" smtClean="0"/>
                        <a:t>2</a:t>
                      </a:r>
                      <a:endParaRPr lang="zh-TW"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400" baseline="0" dirty="0" smtClean="0"/>
                        <a:t>PPDU format of the measured PPDU</a:t>
                      </a:r>
                      <a:endParaRPr lang="zh-TW" altLang="en-US" sz="1400" dirty="0" smtClean="0"/>
                    </a:p>
                    <a:p>
                      <a:endParaRPr lang="zh-TW" altLang="en-US" sz="1400" dirty="0"/>
                    </a:p>
                  </a:txBody>
                  <a:tcPr/>
                </a:tc>
                <a:tc>
                  <a:txBody>
                    <a:bodyPr/>
                    <a:lstStyle/>
                    <a:p>
                      <a:r>
                        <a:rPr lang="en-US" altLang="zh-TW" sz="1400" baseline="0" dirty="0" smtClean="0"/>
                        <a:t>Indication of f</a:t>
                      </a:r>
                      <a:r>
                        <a:rPr lang="en-US" altLang="zh-TW" sz="1400" dirty="0" smtClean="0"/>
                        <a:t>our HE PPDU</a:t>
                      </a:r>
                      <a:r>
                        <a:rPr lang="en-US" altLang="zh-TW" sz="1400" baseline="0" dirty="0" smtClean="0"/>
                        <a:t> formats</a:t>
                      </a:r>
                      <a:endParaRPr lang="zh-TW" altLang="en-US" sz="1400" dirty="0"/>
                    </a:p>
                  </a:txBody>
                  <a:tcPr/>
                </a:tc>
              </a:tr>
            </a:tbl>
          </a:graphicData>
        </a:graphic>
      </p:graphicFrame>
      <p:sp>
        <p:nvSpPr>
          <p:cNvPr id="16" name="Rectangle 15"/>
          <p:cNvSpPr/>
          <p:nvPr/>
        </p:nvSpPr>
        <p:spPr>
          <a:xfrm>
            <a:off x="2051720" y="3717032"/>
            <a:ext cx="3024336" cy="576064"/>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3419872" y="3933056"/>
            <a:ext cx="726481" cy="400110"/>
          </a:xfrm>
          <a:prstGeom prst="rect">
            <a:avLst/>
          </a:prstGeom>
          <a:noFill/>
        </p:spPr>
        <p:txBody>
          <a:bodyPr wrap="none" rtlCol="0">
            <a:spAutoFit/>
          </a:bodyPr>
          <a:lstStyle/>
          <a:p>
            <a:r>
              <a:rPr lang="en-US" sz="2000" dirty="0" smtClean="0">
                <a:solidFill>
                  <a:srgbClr val="FF0000"/>
                </a:solidFill>
              </a:rPr>
              <a:t>MFB</a:t>
            </a:r>
            <a:endParaRPr lang="en-US" sz="2000" dirty="0">
              <a:solidFill>
                <a:srgbClr val="FF0000"/>
              </a:solidFill>
            </a:endParaRPr>
          </a:p>
        </p:txBody>
      </p:sp>
    </p:spTree>
    <p:extLst>
      <p:ext uri="{BB962C8B-B14F-4D97-AF65-F5344CB8AC3E}">
        <p14:creationId xmlns:p14="http://schemas.microsoft.com/office/powerpoint/2010/main" val="3919654530"/>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26876</TotalTime>
  <Words>1417</Words>
  <Application>Microsoft Office PowerPoint</Application>
  <PresentationFormat>On-screen Show (4:3)</PresentationFormat>
  <Paragraphs>410</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Malgun Gothic</vt:lpstr>
      <vt:lpstr>MS Gothic</vt:lpstr>
      <vt:lpstr>新細明體</vt:lpstr>
      <vt:lpstr>Arial</vt:lpstr>
      <vt:lpstr>Calibri</vt:lpstr>
      <vt:lpstr>Times New Roman</vt:lpstr>
      <vt:lpstr>802-11-Submission</vt:lpstr>
      <vt:lpstr>Document</vt:lpstr>
      <vt:lpstr>LB225 CR 27.13 (Link Adaptation)</vt:lpstr>
      <vt:lpstr>11ax D1.0 Comment of Clause 27.13 (1/2)</vt:lpstr>
      <vt:lpstr>11ax D1.0 Comment of Clause 27.13 (2/2)</vt:lpstr>
      <vt:lpstr>Current Status [1]</vt:lpstr>
      <vt:lpstr>Summary</vt:lpstr>
      <vt:lpstr>HE Link Adaptation Proposal (1/5)</vt:lpstr>
      <vt:lpstr>HE Link Adaptation Proposal (2/5)</vt:lpstr>
      <vt:lpstr>HE Link Adaptation Proposal (3/5)</vt:lpstr>
      <vt:lpstr>HE Link Adaptation Proposal (4/5)</vt:lpstr>
      <vt:lpstr>HE Link Adaptation Proposal (5/5)</vt:lpstr>
      <vt:lpstr>Straw Poll 1</vt:lpstr>
      <vt:lpstr>Straw Poll 2</vt:lpstr>
      <vt:lpstr>Straw Poll 3</vt:lpstr>
      <vt:lpstr>Straw Poll 4</vt:lpstr>
      <vt:lpstr>References</vt:lpstr>
      <vt:lpstr>Backup</vt:lpstr>
      <vt:lpstr>Discussion</vt:lpstr>
      <vt:lpstr>Discussion</vt:lpstr>
    </vt:vector>
  </TitlesOfParts>
  <Company>MediaTek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Frank Hsu (徐建芳)</dc:creator>
  <cp:lastModifiedBy>Yongho Seok</cp:lastModifiedBy>
  <cp:revision>267</cp:revision>
  <cp:lastPrinted>1601-01-01T00:00:00Z</cp:lastPrinted>
  <dcterms:created xsi:type="dcterms:W3CDTF">2016-02-24T08:33:33Z</dcterms:created>
  <dcterms:modified xsi:type="dcterms:W3CDTF">2017-07-09T19:34:35Z</dcterms:modified>
</cp:coreProperties>
</file>