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68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g Yunsong 73640" initials="YY7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736" autoAdjust="0"/>
    <p:restoredTop sz="94771" autoAdjust="0"/>
  </p:normalViewPr>
  <p:slideViewPr>
    <p:cSldViewPr>
      <p:cViewPr>
        <p:scale>
          <a:sx n="90" d="100"/>
          <a:sy n="90" d="100"/>
        </p:scale>
        <p:origin x="312" y="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doc.: IEEE 802.11-17/1045r3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26E81422-7C0A-45E7-8C06-AF03994A01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9DABD961-F61A-4CB1-B24E-9C970229B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7DE74A74-7737-42CF-A350-6A6A46DC329D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802.11-17/1045r3</a:t>
            </a:r>
          </a:p>
        </p:txBody>
      </p:sp>
      <p:sp>
        <p:nvSpPr>
          <p:cNvPr id="28677" name="Date Placeholder 4">
            <a:extLst>
              <a:ext uri="{FF2B5EF4-FFF2-40B4-BE49-F238E27FC236}">
                <a16:creationId xmlns:a16="http://schemas.microsoft.com/office/drawing/2014/main" id="{880C63E7-8C98-4CB5-86DE-30C45E9338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2271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November 2017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5F7AF-A864-46BE-BD97-89AEC05FBF8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28679" name="Slide Number Placeholder 6">
            <a:extLst>
              <a:ext uri="{FF2B5EF4-FFF2-40B4-BE49-F238E27FC236}">
                <a16:creationId xmlns:a16="http://schemas.microsoft.com/office/drawing/2014/main" id="{9AFF0201-857C-440F-A0BF-5EA01625A3E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DDF4B742-F828-4BC3-B077-56517E65E37B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750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802.11-17/1045r3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802.11-17/1045r3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/>
              <a:t>doc.: IEEE 802.11-17/1045r3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/>
              <a:t>Stephen McCann (BlackBerry)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227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de-DE"/>
              <a:t>Stephen McCann (BlackBerry)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802.11-17/1045r3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hyperlink" Target="https://mentor.ieee.org/802.11/dcn/17/11-17-1792-00-00aq-unsatified-sponsor-ballot-comments-on-tgaq-draft-for-attachment-to-report-to-ec-to-forward-to-revcom.xls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de-DE"/>
              <a:t>Stephen McCann (BlackBerry)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2017-</a:t>
            </a:r>
            <a:r>
              <a:rPr kumimoji="0" lang="en-US" sz="2000" b="0" i="0" u="none" strike="noStrike" kern="0" cap="none" spc="0" normalizeH="0" baseline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11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-10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P802.11aq Report to EC on Approval to forward draft to </a:t>
            </a:r>
            <a:r>
              <a:rPr lang="en-US" sz="3200" b="1" kern="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Object 5">
            <a:extLst>
              <a:ext uri="{FF2B5EF4-FFF2-40B4-BE49-F238E27FC236}">
                <a16:creationId xmlns:a16="http://schemas.microsoft.com/office/drawing/2014/main" id="{B34A966E-D6F8-4761-81F6-AE6580ACFD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8389493"/>
              </p:ext>
            </p:extLst>
          </p:nvPr>
        </p:nvGraphicFramePr>
        <p:xfrm>
          <a:off x="559981" y="2971800"/>
          <a:ext cx="7969250" cy="2255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9" name="Document" r:id="rId3" imgW="8156175" imgH="2304796" progId="Word.Document.8">
                  <p:embed/>
                </p:oleObj>
              </mc:Choice>
              <mc:Fallback>
                <p:oleObj name="Document" r:id="rId3" imgW="8156175" imgH="2304796" progId="Word.Document.8">
                  <p:embed/>
                  <p:pic>
                    <p:nvPicPr>
                      <p:cNvPr id="4102" name="Object 5">
                        <a:extLst>
                          <a:ext uri="{FF2B5EF4-FFF2-40B4-BE49-F238E27FC236}">
                            <a16:creationId xmlns:a16="http://schemas.microsoft.com/office/drawing/2014/main" id="{DE46D64F-A5B7-4018-BA47-426C9875C92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81" y="2971800"/>
                        <a:ext cx="7969250" cy="2255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approval to send IEEE P802.11aq Draft 13.0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plenary session of the 802.11 working group on 2017-11-09.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1F4F9DE5-944E-4A8A-9AD6-D0414D30B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ea typeface="MS PGothic" panose="020B0600070205080204" pitchFamily="34" charset="-128"/>
              </a:rPr>
              <a:t>Sponsor Ballot Results</a:t>
            </a:r>
            <a:endParaRPr lang="en-US" altLang="en-US"/>
          </a:p>
        </p:txBody>
      </p:sp>
      <p:sp>
        <p:nvSpPr>
          <p:cNvPr id="27651" name="Slide Number Placeholder 4">
            <a:extLst>
              <a:ext uri="{FF2B5EF4-FFF2-40B4-BE49-F238E27FC236}">
                <a16:creationId xmlns:a16="http://schemas.microsoft.com/office/drawing/2014/main" id="{080BBFE8-369E-4B49-A14E-CA3353CA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F80BD825-AFD7-496A-8B3A-5862D6F35B6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  <p:sp>
        <p:nvSpPr>
          <p:cNvPr id="27652" name="Date Placeholder 3">
            <a:extLst>
              <a:ext uri="{FF2B5EF4-FFF2-40B4-BE49-F238E27FC236}">
                <a16:creationId xmlns:a16="http://schemas.microsoft.com/office/drawing/2014/main" id="{4F42AB88-D7AD-4A96-A779-D75B40F0C2E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  <a:endParaRPr lang="en-GB" altLang="en-US" sz="180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DA26667-4361-4744-834E-65EE3635D714}"/>
              </a:ext>
            </a:extLst>
          </p:cNvPr>
          <p:cNvSpPr txBox="1">
            <a:spLocks/>
          </p:cNvSpPr>
          <p:nvPr/>
        </p:nvSpPr>
        <p:spPr bwMode="auto">
          <a:xfrm>
            <a:off x="8101013" y="648652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r>
              <a:rPr lang="en-GB" altLang="en-US" dirty="0">
                <a:cs typeface="+mn-cs"/>
              </a:rPr>
              <a:t>Stephen McCann, BlackBerry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3FB0B36-16F4-4807-8356-C4BD5ABD81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750365"/>
              </p:ext>
            </p:extLst>
          </p:nvPr>
        </p:nvGraphicFramePr>
        <p:xfrm>
          <a:off x="755650" y="1514475"/>
          <a:ext cx="7812088" cy="4900569"/>
        </p:xfrm>
        <a:graphic>
          <a:graphicData uri="http://schemas.openxmlformats.org/drawingml/2006/table">
            <a:tbl>
              <a:tblPr/>
              <a:tblGrid>
                <a:gridCol w="977870">
                  <a:extLst>
                    <a:ext uri="{9D8B030D-6E8A-4147-A177-3AD203B41FA5}">
                      <a16:colId xmlns:a16="http://schemas.microsoft.com/office/drawing/2014/main" val="1356565924"/>
                    </a:ext>
                  </a:extLst>
                </a:gridCol>
                <a:gridCol w="2720988">
                  <a:extLst>
                    <a:ext uri="{9D8B030D-6E8A-4147-A177-3AD203B41FA5}">
                      <a16:colId xmlns:a16="http://schemas.microsoft.com/office/drawing/2014/main" val="4086691519"/>
                    </a:ext>
                  </a:extLst>
                </a:gridCol>
                <a:gridCol w="542572">
                  <a:extLst>
                    <a:ext uri="{9D8B030D-6E8A-4147-A177-3AD203B41FA5}">
                      <a16:colId xmlns:a16="http://schemas.microsoft.com/office/drawing/2014/main" val="3322993748"/>
                    </a:ext>
                  </a:extLst>
                </a:gridCol>
                <a:gridCol w="595110">
                  <a:extLst>
                    <a:ext uri="{9D8B030D-6E8A-4147-A177-3AD203B41FA5}">
                      <a16:colId xmlns:a16="http://schemas.microsoft.com/office/drawing/2014/main" val="2362110785"/>
                    </a:ext>
                  </a:extLst>
                </a:gridCol>
                <a:gridCol w="426814">
                  <a:extLst>
                    <a:ext uri="{9D8B030D-6E8A-4147-A177-3AD203B41FA5}">
                      <a16:colId xmlns:a16="http://schemas.microsoft.com/office/drawing/2014/main" val="2651277141"/>
                    </a:ext>
                  </a:extLst>
                </a:gridCol>
                <a:gridCol w="425078">
                  <a:extLst>
                    <a:ext uri="{9D8B030D-6E8A-4147-A177-3AD203B41FA5}">
                      <a16:colId xmlns:a16="http://schemas.microsoft.com/office/drawing/2014/main" val="2067479234"/>
                    </a:ext>
                  </a:extLst>
                </a:gridCol>
                <a:gridCol w="426814">
                  <a:extLst>
                    <a:ext uri="{9D8B030D-6E8A-4147-A177-3AD203B41FA5}">
                      <a16:colId xmlns:a16="http://schemas.microsoft.com/office/drawing/2014/main" val="303645697"/>
                    </a:ext>
                  </a:extLst>
                </a:gridCol>
                <a:gridCol w="595110">
                  <a:extLst>
                    <a:ext uri="{9D8B030D-6E8A-4147-A177-3AD203B41FA5}">
                      <a16:colId xmlns:a16="http://schemas.microsoft.com/office/drawing/2014/main" val="1249324892"/>
                    </a:ext>
                  </a:extLst>
                </a:gridCol>
                <a:gridCol w="435487">
                  <a:extLst>
                    <a:ext uri="{9D8B030D-6E8A-4147-A177-3AD203B41FA5}">
                      <a16:colId xmlns:a16="http://schemas.microsoft.com/office/drawing/2014/main" val="2575278106"/>
                    </a:ext>
                  </a:extLst>
                </a:gridCol>
                <a:gridCol w="666245">
                  <a:extLst>
                    <a:ext uri="{9D8B030D-6E8A-4147-A177-3AD203B41FA5}">
                      <a16:colId xmlns:a16="http://schemas.microsoft.com/office/drawing/2014/main" val="826411065"/>
                    </a:ext>
                  </a:extLst>
                </a:gridCol>
              </a:tblGrid>
              <a:tr h="771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Ballot Close Date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Title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Pool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Return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%Return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Abstain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%Abstain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Approve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Disapprove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%Approve</a:t>
                      </a:r>
                      <a:endParaRPr kumimoji="0" lang="en-GB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vert="eaVert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1573409"/>
                  </a:ext>
                </a:extLst>
              </a:tr>
              <a:tr h="5183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Nov 4, 2016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Initial Sponsor Ballot for P802.11aq draft 7.0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146783"/>
                  </a:ext>
                </a:extLst>
              </a:tr>
              <a:tr h="5365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March 18,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First Recirculation Sponsor  Ballot for P802.11aq draft 8.0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125</a:t>
                      </a:r>
                      <a:endParaRPr kumimoji="0" lang="en-US" alt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1525269"/>
                  </a:ext>
                </a:extLst>
              </a:tr>
              <a:tr h="5297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June 23,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 Recirculation Sponsor Ballot for </a:t>
                      </a:r>
                      <a:r>
                        <a:rPr kumimoji="0" lang="en-GB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9.0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128160"/>
                  </a:ext>
                </a:extLst>
              </a:tr>
              <a:tr h="5183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July 29,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 Recirculation Sponsor Ballot for </a:t>
                      </a: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10.0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2203883"/>
                  </a:ext>
                </a:extLst>
              </a:tr>
              <a:tr h="5621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 9,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Fourth Recirculation Sponsor Ballot for </a:t>
                      </a: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11.0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167401"/>
                  </a:ext>
                </a:extLst>
              </a:tr>
              <a:tr h="7319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1,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Fifth Recirculation Sponsor Ballot for </a:t>
                      </a: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12.0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0901385"/>
                  </a:ext>
                </a:extLst>
              </a:tr>
              <a:tr h="731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30, 2017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Sixth Recirculation Sponsor Ballot for </a:t>
                      </a: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P802.11aq</a:t>
                      </a: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draft 13.0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kumimoji="0" lang="en-CA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114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</a:p>
                  </a:txBody>
                  <a:tcPr marL="91439" marR="91439" marT="45733" marB="4573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0401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051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Sponsor Ballot Comments – P802.11aq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55157"/>
              </p:ext>
            </p:extLst>
          </p:nvPr>
        </p:nvGraphicFramePr>
        <p:xfrm>
          <a:off x="696913" y="1567598"/>
          <a:ext cx="7765500" cy="437600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920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83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166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4, 2016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P802.11aq draft 7.0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235 (120 T, 25 G, 90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5166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18,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P802.11aq draft 8.0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152 (131 T, 44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5166"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June</a:t>
                      </a:r>
                      <a:r>
                        <a:rPr lang="en-US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23, 2017</a:t>
                      </a:r>
                      <a:endParaRPr lang="en-US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Second Recirculation Sponsor Ballot for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sz="1400" i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75 (43 T, 32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5166">
                <a:tc>
                  <a:txBody>
                    <a:bodyPr/>
                    <a:lstStyle/>
                    <a:p>
                      <a:r>
                        <a:rPr lang="en-US" sz="1400" i="0" baseline="0" dirty="0">
                          <a:latin typeface="Arial" pitchFamily="34" charset="0"/>
                          <a:cs typeface="Arial" pitchFamily="34" charset="0"/>
                        </a:rPr>
                        <a:t>July 29</a:t>
                      </a:r>
                      <a:r>
                        <a:rPr lang="en-US" sz="14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0" baseline="0" dirty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47 (21 T, 26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166">
                <a:tc>
                  <a:txBody>
                    <a:bodyPr/>
                    <a:lstStyle/>
                    <a:p>
                      <a:r>
                        <a:rPr lang="en-US" sz="1400" i="0" baseline="0" dirty="0">
                          <a:latin typeface="Arial" pitchFamily="34" charset="0"/>
                          <a:cs typeface="Arial" pitchFamily="34" charset="0"/>
                        </a:rPr>
                        <a:t>September 9,</a:t>
                      </a:r>
                      <a:r>
                        <a:rPr lang="en-US" sz="1400" i="0" dirty="0">
                          <a:latin typeface="Arial" pitchFamily="34" charset="0"/>
                          <a:cs typeface="Arial" pitchFamily="34" charset="0"/>
                        </a:rPr>
                        <a:t>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sz="14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0" baseline="0" dirty="0">
                          <a:latin typeface="Arial" pitchFamily="34" charset="0"/>
                          <a:cs typeface="Arial" pitchFamily="34" charset="0"/>
                        </a:rPr>
                        <a:t> draft 11.0</a:t>
                      </a:r>
                      <a:endParaRPr lang="en-CA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 (10 T, 6 E)</a:t>
                      </a:r>
                    </a:p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166">
                <a:tc>
                  <a:txBody>
                    <a:bodyPr/>
                    <a:lstStyle/>
                    <a:p>
                      <a:r>
                        <a:rPr lang="en-US" sz="1400" i="0" baseline="0" dirty="0">
                          <a:latin typeface="Arial" pitchFamily="34" charset="0"/>
                          <a:cs typeface="Arial" pitchFamily="34" charset="0"/>
                        </a:rPr>
                        <a:t>October 1</a:t>
                      </a:r>
                      <a:r>
                        <a:rPr lang="en-US" sz="14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latin typeface="Arial" pitchFamily="34" charset="0"/>
                          <a:cs typeface="Arial" pitchFamily="34" charset="0"/>
                        </a:rPr>
                        <a:t>Fifth Recirculation Sponsor Ballot for</a:t>
                      </a:r>
                      <a:r>
                        <a:rPr lang="en-CA" sz="14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0" baseline="0" dirty="0">
                          <a:latin typeface="Arial" pitchFamily="34" charset="0"/>
                          <a:cs typeface="Arial" pitchFamily="34" charset="0"/>
                        </a:rPr>
                        <a:t> draft 12.0</a:t>
                      </a:r>
                      <a:endParaRPr lang="en-CA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16 (15 T, 1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5166">
                <a:tc>
                  <a:txBody>
                    <a:bodyPr/>
                    <a:lstStyle/>
                    <a:p>
                      <a:r>
                        <a:rPr lang="en-US" sz="1400" i="0" baseline="0" dirty="0">
                          <a:latin typeface="Arial" pitchFamily="34" charset="0"/>
                          <a:cs typeface="Arial" pitchFamily="34" charset="0"/>
                        </a:rPr>
                        <a:t>October 30</a:t>
                      </a:r>
                      <a:r>
                        <a:rPr lang="en-US" sz="1400" i="0" dirty="0">
                          <a:latin typeface="Arial" pitchFamily="34" charset="0"/>
                          <a:cs typeface="Arial" pitchFamily="34" charset="0"/>
                        </a:rPr>
                        <a:t>, 2017</a:t>
                      </a: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lang="en-CA" sz="1400" i="0" dirty="0">
                          <a:latin typeface="Arial" pitchFamily="34" charset="0"/>
                          <a:cs typeface="Arial" pitchFamily="34" charset="0"/>
                        </a:rPr>
                        <a:t>Sixth Recirculation Sponsor Ballot for</a:t>
                      </a:r>
                      <a:r>
                        <a:rPr lang="en-CA" sz="1400" i="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P802.11aq</a:t>
                      </a:r>
                      <a:r>
                        <a:rPr lang="en-CA" sz="1400" i="0" baseline="0" dirty="0">
                          <a:latin typeface="Arial" pitchFamily="34" charset="0"/>
                          <a:cs typeface="Arial" pitchFamily="34" charset="0"/>
                        </a:rPr>
                        <a:t> draft 13.0</a:t>
                      </a:r>
                      <a:endParaRPr lang="en-CA" sz="140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15 (12 T, 3 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415537"/>
              </p:ext>
            </p:extLst>
          </p:nvPr>
        </p:nvGraphicFramePr>
        <p:xfrm>
          <a:off x="685800" y="1524000"/>
          <a:ext cx="7772399" cy="300796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763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7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58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47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8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48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8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48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48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r>
                        <a:rPr kumimoji="0" lang="en-GB" altLang="ko-KR" sz="20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L="0" marR="0"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0" marR="0"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Jouni Malinen* 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0" marR="0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13*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Roger Marks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0" marR="0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418">
                <a:tc>
                  <a:txBody>
                    <a:bodyPr/>
                    <a:lstStyle/>
                    <a:p>
                      <a:r>
                        <a:rPr lang="de-DE" altLang="ko-KR" sz="1400" dirty="0">
                          <a:latin typeface="Calibri" panose="020F0502020204030204" pitchFamily="34" charset="0"/>
                        </a:rPr>
                        <a:t>Mark Hamilton</a:t>
                      </a:r>
                      <a:endParaRPr lang="en-US" altLang="ko-KR" sz="1400" dirty="0">
                        <a:latin typeface="Calibri" panose="020F0502020204030204" pitchFamily="34" charset="0"/>
                      </a:endParaRPr>
                    </a:p>
                  </a:txBody>
                  <a:tcPr marL="0" marR="0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de-DE" sz="1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IEEE RAC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 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0" marR="0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46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381000" y="4800600"/>
            <a:ext cx="8534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/>
              <a:t>*Commenter provided no response when contacted  (2017-06-23, 2017-07-13 and 2016-10-24) </a:t>
            </a:r>
            <a:r>
              <a:rPr lang="en-US" altLang="ko-KR" sz="1400" dirty="0"/>
              <a:t>to ask which comments are satisfied or unsatisfied.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r>
              <a:rPr lang="en-US" altLang="ko-KR" sz="1400" b="1" dirty="0"/>
              <a:t>Total number of unsatisfied comments based on feedback from commenter: 46</a:t>
            </a:r>
            <a:endParaRPr lang="en-US" altLang="ko-KR" sz="1400" dirty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 13</a:t>
            </a:r>
          </a:p>
          <a:p>
            <a:endParaRPr lang="en-US" altLang="ko-KR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85800" y="1981200"/>
            <a:ext cx="7772400" cy="3124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/>
              <a:t>MAC privacy – 30</a:t>
            </a:r>
          </a:p>
          <a:p>
            <a:r>
              <a:rPr lang="en-US" dirty="0"/>
              <a:t>Frame and element format – 8 </a:t>
            </a:r>
          </a:p>
          <a:p>
            <a:r>
              <a:rPr lang="en-US" dirty="0"/>
              <a:t>Architecture </a:t>
            </a:r>
            <a:r>
              <a:rPr lang="en-US" kern="0" dirty="0">
                <a:ea typeface="ＭＳ Ｐゴシック" pitchFamily="34" charset="-128"/>
              </a:rPr>
              <a:t>–  2</a:t>
            </a:r>
          </a:p>
          <a:p>
            <a:r>
              <a:rPr lang="en-US" dirty="0"/>
              <a:t>MLME SAP – 1</a:t>
            </a:r>
          </a:p>
          <a:p>
            <a:r>
              <a:rPr lang="en-US" dirty="0"/>
              <a:t>GAS procedure </a:t>
            </a:r>
            <a:r>
              <a:rPr lang="en-US" kern="0" dirty="0">
                <a:ea typeface="ＭＳ Ｐゴシック" pitchFamily="34" charset="-128"/>
              </a:rPr>
              <a:t>– 1</a:t>
            </a:r>
          </a:p>
          <a:p>
            <a:r>
              <a:rPr lang="en-US" dirty="0"/>
              <a:t>Other – 4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sponsor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The file is also available at: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  <a:hlinkClick r:id="rId4"/>
              </a:rPr>
              <a:t>https://mentor.ieee.org/802.11/dcn/17/11-17-1792-00-00aq-unsatified-sponsor-ballot-comments-on-tgaq-draft-for-attachment-to-report-to-ec-to-forward-to-revcom.xlsx</a:t>
            </a:r>
            <a:r>
              <a:rPr lang="en-GB" altLang="ko-KR" sz="1600" dirty="0">
                <a:ea typeface="ＭＳ Ｐゴシック" pitchFamily="34" charset="-128"/>
              </a:rPr>
              <a:t> </a:t>
            </a:r>
            <a:endParaRPr lang="de-DE" altLang="ko-KR" sz="1600" dirty="0"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altLang="ko-KR" sz="2000" dirty="0">
              <a:solidFill>
                <a:srgbClr val="FF0000"/>
              </a:solidFill>
              <a:ea typeface="ＭＳ Ｐゴシック" pitchFamily="34" charset="-128"/>
            </a:endParaRPr>
          </a:p>
          <a:p>
            <a:pPr marL="0" indent="0">
              <a:lnSpc>
                <a:spcPct val="80000"/>
              </a:lnSpc>
              <a:buNone/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de-DE"/>
              <a:t>Stephen McCann (BlackBerry)</a:t>
            </a:r>
            <a:endParaRPr lang="en-CA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68B8865-DFE2-4CD1-80B9-5E83E1D1CC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9341809"/>
              </p:ext>
            </p:extLst>
          </p:nvPr>
        </p:nvGraphicFramePr>
        <p:xfrm>
          <a:off x="6205762" y="26670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3" name="Packager Shell Object" showAsIcon="1" r:id="rId5" imgW="914400" imgH="806400" progId="Package">
                  <p:embed/>
                </p:oleObj>
              </mc:Choice>
              <mc:Fallback>
                <p:oleObj name="Packager Shell Object" showAsIcon="1" r:id="rId5" imgW="914400" imgH="80640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05762" y="26670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29404DA3-363E-4716-9526-84DA839D37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113395"/>
              </p:ext>
            </p:extLst>
          </p:nvPr>
        </p:nvGraphicFramePr>
        <p:xfrm>
          <a:off x="6225440" y="42672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4" name="Acrobat Document" showAsIcon="1" r:id="rId7" imgW="914400" imgH="806400" progId="AcroExch.Document.11">
                  <p:embed/>
                </p:oleObj>
              </mc:Choice>
              <mc:Fallback>
                <p:oleObj name="Acrobat Document" showAsIcon="1" r:id="rId7" imgW="914400" imgH="8064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25440" y="42672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058683"/>
              </p:ext>
            </p:extLst>
          </p:nvPr>
        </p:nvGraphicFramePr>
        <p:xfrm>
          <a:off x="609600" y="1600200"/>
          <a:ext cx="7772400" cy="4134758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8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3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38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09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D13.0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October 2017(*)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 (*)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00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95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58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D10.0, D11.0, D12.0, D13.0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August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September 2017,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October 2017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satisfied all comments.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Waiver request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685800" y="60198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(*) Note:  IEEE Editor provided a comment as part of 6</a:t>
            </a:r>
            <a:r>
              <a:rPr lang="en-US" b="1" baseline="30000" dirty="0"/>
              <a:t>th</a:t>
            </a:r>
            <a:r>
              <a:rPr lang="en-US" b="1" dirty="0"/>
              <a:t> Recirculation Ballot (Oct 2017) indicating the “The draft meets all editorial requirements”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TGaq</a:t>
            </a:r>
            <a:r>
              <a:rPr lang="en-US" dirty="0">
                <a:solidFill>
                  <a:schemeClr val="tx1"/>
                </a:solidFill>
              </a:rPr>
              <a:t> Timeline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de-DE" altLang="ko-KR"/>
              <a:t>Stephen McCann (BlackBerry)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343907"/>
              </p:ext>
            </p:extLst>
          </p:nvPr>
        </p:nvGraphicFramePr>
        <p:xfrm>
          <a:off x="685800" y="1524000"/>
          <a:ext cx="8229600" cy="4891405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8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Sponsor Ballot on D7.0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2016-10-05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2016-11-04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1st Recirculation Sponsor Ballot on D8.0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2017-03-08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2017-03-18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2017-06-13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2017-06-23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D10.0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2017-07-19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2017-07-29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14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D11.0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2017-08-30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2017-09-09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14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D12.0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2017-09-21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2017-10-01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6</a:t>
                      </a:r>
                      <a:r>
                        <a:rPr kumimoji="0" lang="en-US" sz="1400" b="0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D13.0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2017-10-20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121914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2017-11-10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4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by deadline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2018-01-26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289</TotalTime>
  <Words>908</Words>
  <Application>Microsoft Office PowerPoint</Application>
  <PresentationFormat>On-screen Show (4:3)</PresentationFormat>
  <Paragraphs>290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PGothic</vt:lpstr>
      <vt:lpstr>MS PGothic</vt:lpstr>
      <vt:lpstr>Arial</vt:lpstr>
      <vt:lpstr>Calibri</vt:lpstr>
      <vt:lpstr>Times New Roman</vt:lpstr>
      <vt:lpstr>802-11-Submission</vt:lpstr>
      <vt:lpstr>Package</vt:lpstr>
      <vt:lpstr>Adobe Acrobat Document</vt:lpstr>
      <vt:lpstr>Microsoft Word 97 - 2003 Document</vt:lpstr>
      <vt:lpstr>PowerPoint Presentation</vt:lpstr>
      <vt:lpstr>Introduction</vt:lpstr>
      <vt:lpstr>Sponsor Ballot Results</vt:lpstr>
      <vt:lpstr>Sponsor Ballot Comments – P802.11aq</vt:lpstr>
      <vt:lpstr>Unsatisfied comments by commenter</vt:lpstr>
      <vt:lpstr>Unsatisfied comments by topics</vt:lpstr>
      <vt:lpstr>Unsatisfied comments</vt:lpstr>
      <vt:lpstr>Mandatory Coordination</vt:lpstr>
      <vt:lpstr>TGaq Timeline</vt:lpstr>
    </vt:vector>
  </TitlesOfParts>
  <Company>Self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Reprot to EC to forward draft to RevCom</dc:title>
  <dc:creator>Marc Emmelmann</dc:creator>
  <cp:keywords>September 2016</cp:keywords>
  <cp:lastModifiedBy>Stephen McCann</cp:lastModifiedBy>
  <cp:revision>2844</cp:revision>
  <cp:lastPrinted>1998-02-10T13:28:06Z</cp:lastPrinted>
  <dcterms:created xsi:type="dcterms:W3CDTF">2016-10-03T19:11:22Z</dcterms:created>
  <dcterms:modified xsi:type="dcterms:W3CDTF">2017-11-09T22:48:58Z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  <property fmtid="{D5CDD505-2E9C-101B-9397-08002B2CF9AE}" pid="9" name="_readonly">
    <vt:lpwstr/>
  </property>
  <property fmtid="{D5CDD505-2E9C-101B-9397-08002B2CF9AE}" pid="10" name="_change">
    <vt:lpwstr/>
  </property>
  <property fmtid="{D5CDD505-2E9C-101B-9397-08002B2CF9AE}" pid="11" name="_full-control">
    <vt:lpwstr/>
  </property>
  <property fmtid="{D5CDD505-2E9C-101B-9397-08002B2CF9AE}" pid="12" name="sflag">
    <vt:lpwstr>1509647421</vt:lpwstr>
  </property>
</Properties>
</file>