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448" r:id="rId2"/>
    <p:sldId id="449" r:id="rId3"/>
    <p:sldId id="451" r:id="rId4"/>
    <p:sldId id="452" r:id="rId5"/>
    <p:sldId id="464" r:id="rId6"/>
    <p:sldId id="467" r:id="rId7"/>
    <p:sldId id="466" r:id="rId8"/>
    <p:sldId id="459" r:id="rId9"/>
    <p:sldId id="460" r:id="rId10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930" autoAdjust="0"/>
    <p:restoredTop sz="94771" autoAdjust="0"/>
  </p:normalViewPr>
  <p:slideViewPr>
    <p:cSldViewPr>
      <p:cViewPr varScale="1">
        <p:scale>
          <a:sx n="75" d="100"/>
          <a:sy n="75" d="100"/>
        </p:scale>
        <p:origin x="1352" y="56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100" d="100"/>
          <a:sy n="100" d="100"/>
        </p:scale>
        <p:origin x="-1608" y="882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de-DE"/>
              <a:t>doc.: IEEE 802.11-17/1045r2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July 2017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de-DE"/>
              <a:t>Stephen McCann (BlackBerry)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D48B62BC-A010-4F8B-96BC-D75426AA710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360409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de-DE"/>
              <a:t>doc.: IEEE 802.11-17/1045r2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July 2017</a:t>
            </a:r>
          </a:p>
        </p:txBody>
      </p:sp>
      <p:sp>
        <p:nvSpPr>
          <p:cNvPr id="358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>
                <a:latin typeface="Times New Roman" pitchFamily="18" charset="0"/>
              </a:defRPr>
            </a:lvl5pPr>
          </a:lstStyle>
          <a:p>
            <a:pPr lvl="4">
              <a:defRPr/>
            </a:pPr>
            <a:r>
              <a:rPr lang="de-DE"/>
              <a:t>Stephen McCann (BlackBerry)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D36C3B56-22C2-4F66-8AB0-B76AF03CA8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761980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Kopfzeilenplatzhalt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de-DE"/>
              <a:t>doc.: IEEE 802.11-17/1045r2</a:t>
            </a:r>
            <a:endParaRPr lang="en-US"/>
          </a:p>
        </p:txBody>
      </p:sp>
      <p:sp>
        <p:nvSpPr>
          <p:cNvPr id="5" name="Datumsplatzhalt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July 2017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de-DE"/>
              <a:t>Stephen McCann (BlackBerry)</a:t>
            </a:r>
            <a:endParaRPr 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D36C3B56-22C2-4F66-8AB0-B76AF03CA8D4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de-DE"/>
              <a:t>doc.: IEEE 802.11-17/1045r2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July 2017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de-DE"/>
              <a:t>Stephen McCann (BlackBerry)</a:t>
            </a:r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CA"/>
              <a:t>Page </a:t>
            </a:r>
            <a:fld id="{90457F90-05FA-43B5-BE98-57963B7D9E4D}" type="slidenum">
              <a:rPr lang="en-CA" smtClean="0"/>
              <a:pPr/>
              <a:t>5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69700930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de-DE"/>
              <a:t>doc.: IEEE 802.11-17/1045r2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July 2017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de-DE"/>
              <a:t>Stephen McCann (BlackBerry)</a:t>
            </a:r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CA"/>
              <a:t>Page </a:t>
            </a:r>
            <a:fld id="{90457F90-05FA-43B5-BE98-57963B7D9E4D}" type="slidenum">
              <a:rPr lang="en-CA" smtClean="0"/>
              <a:pPr/>
              <a:t>6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69700930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de-DE"/>
              <a:t>doc.: IEEE 802.11-17/1045r2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July 2017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de-DE"/>
              <a:t>Stephen McCann (BlackBerry)</a:t>
            </a:r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CA"/>
              <a:t>Page </a:t>
            </a:r>
            <a:fld id="{90457F90-05FA-43B5-BE98-57963B7D9E4D}" type="slidenum">
              <a:rPr lang="en-CA" smtClean="0"/>
              <a:pPr/>
              <a:t>7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7165682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79309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Stephen McCann (BlackBerry)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AC2FCF9-472E-480D-9073-A73C820427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Stephen McCann (BlackBerry)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F911EF-6A63-4B80-9E8C-821DDACCB07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Stephen McCann (BlackBerry)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E9D1CA-8036-452B-AA91-FC35ABF003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79309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Stephen McCann (BlackBerry)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D236530-B1A2-4A31-8CA2-AC90596222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Stephen McCann (BlackBerry)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3EFE6D4-15D6-44B7-889D-1EDC2778CCE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2017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Stephen McCann (BlackBerry)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D3B9A4B-4D42-4642-8694-CB378EB0C87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2017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Stephen McCann (BlackBerry)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5E8FDAC-4B53-4E5B-8EEC-168720E59BD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2017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Stephen McCann (BlackBerry)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E9AA826-2D66-4D95-924A-79AB5FB12E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2017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Stephen McCann (BlackBerry)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B3C9980-79DC-43B3-9260-ABCB224AB3D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2017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Stephen McCann (BlackBerry)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0C135B0-9C00-4A47-A9DD-8577921F7D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2017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Stephen McCann (BlackBerry)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DCDBB2E-8974-4A50-951E-5CD1EEC4EE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32277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/>
              <a:t>July 2017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de-DE"/>
              <a:t>Stephen McCann (BlackBerry)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AC9ADC54-1EAA-451C-9892-A9A864B36D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sz="1800" b="1" dirty="0"/>
              <a:t>doc.: IEEE 802.11-17/1045r2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package" Target="../embeddings/Microsoft_Excel-Tabelle1.xlsx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309" cy="276999"/>
          </a:xfrm>
        </p:spPr>
        <p:txBody>
          <a:bodyPr/>
          <a:lstStyle/>
          <a:p>
            <a:pPr>
              <a:defRPr/>
            </a:pPr>
            <a:r>
              <a:rPr lang="en-US"/>
              <a:t>July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662962" y="6475413"/>
            <a:ext cx="1880963" cy="184666"/>
          </a:xfrm>
        </p:spPr>
        <p:txBody>
          <a:bodyPr/>
          <a:lstStyle/>
          <a:p>
            <a:pPr>
              <a:defRPr/>
            </a:pPr>
            <a:r>
              <a:rPr lang="de-DE"/>
              <a:t>Stephen McCann (BlackBerry)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BD236530-B1A2-4A31-8CA2-AC905962223D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9" name="Rectangle 6"/>
          <p:cNvSpPr txBox="1">
            <a:spLocks noChangeArrowheads="1"/>
          </p:cNvSpPr>
          <p:nvPr/>
        </p:nvSpPr>
        <p:spPr>
          <a:xfrm>
            <a:off x="685800" y="1981200"/>
            <a:ext cx="7772400" cy="381000"/>
          </a:xfrm>
          <a:prstGeom prst="rect">
            <a:avLst/>
          </a:prstGeom>
          <a:noFill/>
        </p:spPr>
        <p:txBody>
          <a:bodyPr/>
          <a:lstStyle/>
          <a:p>
            <a:pPr marL="342900" marR="0" lvl="0" indent="-34290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Date: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2017-</a:t>
            </a:r>
            <a:r>
              <a:rPr lang="en-US" sz="2000" kern="0" noProof="0" dirty="0">
                <a:latin typeface="+mn-lt"/>
              </a:rPr>
              <a:t>07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-13</a:t>
            </a:r>
          </a:p>
        </p:txBody>
      </p:sp>
      <p:graphicFrame>
        <p:nvGraphicFramePr>
          <p:cNvPr id="10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86329945"/>
              </p:ext>
            </p:extLst>
          </p:nvPr>
        </p:nvGraphicFramePr>
        <p:xfrm>
          <a:off x="503382" y="3086894"/>
          <a:ext cx="8308975" cy="1444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28" name="Document" r:id="rId3" imgW="8242697" imgH="1356186" progId="Word.Document.8">
                  <p:embed/>
                </p:oleObj>
              </mc:Choice>
              <mc:Fallback>
                <p:oleObj name="Document" r:id="rId3" imgW="8242697" imgH="1356186" progId="Word.Document.8">
                  <p:embed/>
                  <p:pic>
                    <p:nvPicPr>
                      <p:cNvPr id="0" name="Picture 3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3382" y="3086894"/>
                        <a:ext cx="8308975" cy="14446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Rectangle 12"/>
          <p:cNvSpPr>
            <a:spLocks noChangeArrowheads="1"/>
          </p:cNvSpPr>
          <p:nvPr/>
        </p:nvSpPr>
        <p:spPr bwMode="auto">
          <a:xfrm>
            <a:off x="533400" y="23622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12" name="Rectangle 2"/>
          <p:cNvSpPr txBox="1">
            <a:spLocks noChangeArrowheads="1"/>
          </p:cNvSpPr>
          <p:nvPr/>
        </p:nvSpPr>
        <p:spPr>
          <a:xfrm>
            <a:off x="685800" y="685800"/>
            <a:ext cx="7772400" cy="1066800"/>
          </a:xfrm>
          <a:prstGeom prst="rect">
            <a:avLst/>
          </a:prstGeom>
          <a:noFill/>
        </p:spPr>
        <p:txBody>
          <a:bodyPr/>
          <a:lstStyle/>
          <a:p>
            <a:pPr lvl="0" algn="ctr">
              <a:defRPr/>
            </a:pPr>
            <a:r>
              <a:rPr lang="en-US" sz="3200" b="1" kern="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P802.11aq Report to EC on Approval to forward draft to </a:t>
            </a:r>
            <a:r>
              <a:rPr lang="en-US" sz="3200" b="1" kern="0" dirty="0" err="1">
                <a:solidFill>
                  <a:schemeClr val="tx2"/>
                </a:solidFill>
                <a:latin typeface="+mj-lt"/>
                <a:ea typeface="+mj-ea"/>
                <a:cs typeface="+mj-cs"/>
              </a:rPr>
              <a:t>RevCom</a:t>
            </a:r>
            <a:endParaRPr kumimoji="0" lang="en-US" sz="3200" b="1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pitchFamily="34" charset="-128"/>
              </a:rPr>
              <a:t>Introduction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>
                <a:ea typeface="ＭＳ Ｐゴシック" pitchFamily="34" charset="-128"/>
              </a:rPr>
              <a:t>This document contains the report to the IEEE 802 Executive Committee in support of a request for approval to send IEEE P802.11aq Draft 11.0 to </a:t>
            </a:r>
            <a:r>
              <a:rPr lang="en-GB" dirty="0" err="1">
                <a:ea typeface="ＭＳ Ｐゴシック" pitchFamily="34" charset="-128"/>
              </a:rPr>
              <a:t>RevCom</a:t>
            </a:r>
            <a:r>
              <a:rPr lang="en-GB" dirty="0">
                <a:ea typeface="ＭＳ Ｐゴシック" pitchFamily="34" charset="-128"/>
              </a:rPr>
              <a:t>.</a:t>
            </a:r>
          </a:p>
          <a:p>
            <a:r>
              <a:rPr lang="en-GB" altLang="ko-KR" dirty="0">
                <a:ea typeface="ＭＳ Ｐゴシック" pitchFamily="34" charset="-128"/>
              </a:rPr>
              <a:t>This document was approved during the interim session of the 802.11 working group on </a:t>
            </a:r>
            <a:r>
              <a:rPr lang="en-GB" altLang="ko-KR" dirty="0" err="1">
                <a:ea typeface="ＭＳ Ｐゴシック" pitchFamily="34" charset="-128"/>
              </a:rPr>
              <a:t>dd</a:t>
            </a:r>
            <a:r>
              <a:rPr lang="en-GB" altLang="ko-KR" dirty="0">
                <a:ea typeface="ＭＳ Ｐゴシック" pitchFamily="34" charset="-128"/>
              </a:rPr>
              <a:t> mm 2017.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309" cy="276999"/>
          </a:xfrm>
        </p:spPr>
        <p:txBody>
          <a:bodyPr/>
          <a:lstStyle/>
          <a:p>
            <a:pPr>
              <a:defRPr/>
            </a:pPr>
            <a:r>
              <a:rPr lang="en-US"/>
              <a:t>July 2017</a:t>
            </a:r>
            <a:endParaRPr lang="en-US" altLang="ko-KR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662961" y="6475413"/>
            <a:ext cx="1880964" cy="184666"/>
          </a:xfrm>
        </p:spPr>
        <p:txBody>
          <a:bodyPr/>
          <a:lstStyle/>
          <a:p>
            <a:pPr>
              <a:defRPr/>
            </a:pPr>
            <a:r>
              <a:rPr lang="de-DE" altLang="ko-KR"/>
              <a:t>Stephen McCann (BlackBerry)</a:t>
            </a:r>
            <a:endParaRPr lang="en-US" altLang="ko-K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FB3C9980-79DC-43B3-9260-ABCB224AB3D0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ea typeface="ＭＳ Ｐゴシック" pitchFamily="34" charset="-128"/>
              </a:rPr>
              <a:t>Sponsor Ballot Results – P802.11aq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309" cy="276999"/>
          </a:xfrm>
        </p:spPr>
        <p:txBody>
          <a:bodyPr/>
          <a:lstStyle/>
          <a:p>
            <a:pPr>
              <a:defRPr/>
            </a:pPr>
            <a:r>
              <a:rPr lang="en-US"/>
              <a:t>July 2017</a:t>
            </a:r>
            <a:endParaRPr lang="en-US" altLang="ko-K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662961" y="6475413"/>
            <a:ext cx="1880964" cy="184666"/>
          </a:xfrm>
        </p:spPr>
        <p:txBody>
          <a:bodyPr/>
          <a:lstStyle/>
          <a:p>
            <a:pPr>
              <a:defRPr/>
            </a:pPr>
            <a:r>
              <a:rPr lang="de-DE" altLang="ko-KR"/>
              <a:t>Stephen McCann (BlackBerry)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8E9AA826-2D66-4D95-924A-79AB5FB12EBD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14053963"/>
              </p:ext>
            </p:extLst>
          </p:nvPr>
        </p:nvGraphicFramePr>
        <p:xfrm>
          <a:off x="718930" y="1524000"/>
          <a:ext cx="7694613" cy="5011108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11098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90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8418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8588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1848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1848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1848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8588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2768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54861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84175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Close Date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27" marB="45727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Title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27" marB="45727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Pool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27" marB="45727"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Return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27" marB="45727"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%Return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27" marB="45727"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Abstain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27" marB="45727"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%Abstain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27" marB="45727"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Approve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27" marB="45727"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Disapprove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27" marB="45727"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%Approve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27" marB="45727" vert="eaVert" anchor="ctr" horzOverflow="overflow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3128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Nov 4, 2016</a:t>
                      </a:r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Initial Sponsor Ballot for P802.11aq draft 7.0</a:t>
                      </a:r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125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105</a:t>
                      </a:r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84</a:t>
                      </a:r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</a:t>
                      </a:r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</a:t>
                      </a:r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91</a:t>
                      </a:r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13</a:t>
                      </a:r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88</a:t>
                      </a:r>
                    </a:p>
                  </a:txBody>
                  <a:tcPr marT="45727" marB="45727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21607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March 18,</a:t>
                      </a:r>
                    </a:p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2017</a:t>
                      </a:r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First Recirculation </a:t>
                      </a: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Sponsor </a:t>
                      </a: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Ballot for P802.11aq draft 8.0</a:t>
                      </a:r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125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110</a:t>
                      </a:r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88</a:t>
                      </a:r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</a:t>
                      </a:r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</a:t>
                      </a:r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98</a:t>
                      </a:r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10</a:t>
                      </a:r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90</a:t>
                      </a:r>
                    </a:p>
                  </a:txBody>
                  <a:tcPr marT="45727" marB="45727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21607">
                <a:tc>
                  <a:txBody>
                    <a:bodyPr/>
                    <a:lstStyle/>
                    <a:p>
                      <a:r>
                        <a:rPr lang="en-US" sz="1400" i="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June</a:t>
                      </a:r>
                      <a:r>
                        <a:rPr lang="en-US" sz="1400" i="0" baseline="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23, 2017</a:t>
                      </a:r>
                      <a:endParaRPr lang="en-US" sz="1400" i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r>
                        <a:rPr lang="en-CA" sz="1400" i="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Second Recirculation Sponsor Ballot for</a:t>
                      </a:r>
                      <a:r>
                        <a:rPr lang="en-CA" sz="1400" i="0" baseline="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P802.11aq</a:t>
                      </a:r>
                      <a:r>
                        <a:rPr lang="en-CA" sz="1400" i="0" baseline="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draft 9.0</a:t>
                      </a:r>
                      <a:endParaRPr lang="en-CA" sz="1400" i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125</a:t>
                      </a:r>
                      <a:endParaRPr lang="en-CA" sz="1400" i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r>
                        <a:rPr lang="en-CA" sz="1400" i="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111</a:t>
                      </a:r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r>
                        <a:rPr lang="en-CA" sz="1400" i="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88</a:t>
                      </a:r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r>
                        <a:rPr lang="en-CA" sz="1400" i="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r>
                        <a:rPr lang="en-CA" sz="1400" i="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r>
                        <a:rPr lang="en-CA" sz="1400" i="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102</a:t>
                      </a:r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r>
                        <a:rPr lang="en-CA" sz="1400" i="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7</a:t>
                      </a:r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r>
                        <a:rPr lang="en-CA" sz="1400" i="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93</a:t>
                      </a:r>
                    </a:p>
                  </a:txBody>
                  <a:tcPr marT="45727" marB="45727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53822">
                <a:tc>
                  <a:txBody>
                    <a:bodyPr/>
                    <a:lstStyle/>
                    <a:p>
                      <a:r>
                        <a:rPr lang="en-US" sz="1400" i="1" baseline="0">
                          <a:latin typeface="Arial" pitchFamily="34" charset="0"/>
                          <a:cs typeface="Arial" pitchFamily="34" charset="0"/>
                        </a:rPr>
                        <a:t>July 19 -</a:t>
                      </a:r>
                      <a:r>
                        <a:rPr lang="en-US" sz="1400" i="1" baseline="0" dirty="0">
                          <a:latin typeface="Arial" pitchFamily="34" charset="0"/>
                          <a:cs typeface="Arial" pitchFamily="34" charset="0"/>
                        </a:rPr>
                        <a:t>July 29</a:t>
                      </a:r>
                      <a:r>
                        <a:rPr lang="en-US" sz="1400" i="1" dirty="0">
                          <a:latin typeface="Arial" pitchFamily="34" charset="0"/>
                          <a:cs typeface="Arial" pitchFamily="34" charset="0"/>
                        </a:rPr>
                        <a:t>, 2017</a:t>
                      </a:r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r>
                        <a:rPr lang="en-CA" sz="1400" i="1" dirty="0">
                          <a:latin typeface="Arial" pitchFamily="34" charset="0"/>
                          <a:cs typeface="Arial" pitchFamily="34" charset="0"/>
                        </a:rPr>
                        <a:t>Third Recirculation Sponsor Ballot for</a:t>
                      </a:r>
                      <a:r>
                        <a:rPr lang="en-CA" sz="1400" i="1" baseline="0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kumimoji="0" lang="en-GB" sz="1400" b="0" i="1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P802.11aq</a:t>
                      </a:r>
                      <a:r>
                        <a:rPr lang="en-CA" sz="1400" i="1" baseline="0" dirty="0">
                          <a:latin typeface="Arial" pitchFamily="34" charset="0"/>
                          <a:cs typeface="Arial" pitchFamily="34" charset="0"/>
                        </a:rPr>
                        <a:t> draft 10.0</a:t>
                      </a:r>
                      <a:endParaRPr lang="en-CA" sz="1400" i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r>
                        <a:rPr kumimoji="0" lang="en-GB" sz="1400" b="0" i="1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125</a:t>
                      </a:r>
                      <a:endParaRPr lang="en-CA" sz="1400" i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r>
                        <a:rPr lang="en-CA" sz="1400" i="1" dirty="0">
                          <a:latin typeface="Arial" pitchFamily="34" charset="0"/>
                          <a:cs typeface="Arial" pitchFamily="34" charset="0"/>
                        </a:rPr>
                        <a:t>xx</a:t>
                      </a:r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r>
                        <a:rPr lang="en-CA" sz="1400" i="1" dirty="0">
                          <a:latin typeface="Arial" pitchFamily="34" charset="0"/>
                          <a:cs typeface="Arial" pitchFamily="34" charset="0"/>
                        </a:rPr>
                        <a:t>xx</a:t>
                      </a:r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r>
                        <a:rPr lang="en-CA" sz="1400" i="1" dirty="0">
                          <a:latin typeface="Arial" pitchFamily="34" charset="0"/>
                          <a:cs typeface="Arial" pitchFamily="34" charset="0"/>
                        </a:rPr>
                        <a:t>xx</a:t>
                      </a:r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r>
                        <a:rPr lang="en-CA" sz="1400" i="1" dirty="0">
                          <a:latin typeface="Arial" pitchFamily="34" charset="0"/>
                          <a:cs typeface="Arial" pitchFamily="34" charset="0"/>
                        </a:rPr>
                        <a:t>x</a:t>
                      </a:r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r>
                        <a:rPr lang="en-CA" sz="1400" i="1" dirty="0">
                          <a:latin typeface="Arial" pitchFamily="34" charset="0"/>
                          <a:cs typeface="Arial" pitchFamily="34" charset="0"/>
                        </a:rPr>
                        <a:t>xx</a:t>
                      </a:r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r>
                        <a:rPr lang="en-CA" sz="1400" i="1" dirty="0">
                          <a:latin typeface="Arial" pitchFamily="34" charset="0"/>
                          <a:cs typeface="Arial" pitchFamily="34" charset="0"/>
                        </a:rPr>
                        <a:t>xx</a:t>
                      </a:r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r>
                        <a:rPr lang="en-CA" sz="1400" i="1" dirty="0">
                          <a:latin typeface="Arial" pitchFamily="34" charset="0"/>
                          <a:cs typeface="Arial" pitchFamily="34" charset="0"/>
                        </a:rPr>
                        <a:t>xx</a:t>
                      </a:r>
                    </a:p>
                  </a:txBody>
                  <a:tcPr marT="45727" marB="45727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70193">
                <a:tc>
                  <a:txBody>
                    <a:bodyPr/>
                    <a:lstStyle/>
                    <a:p>
                      <a:r>
                        <a:rPr lang="en-US" sz="1400" i="1" baseline="0" dirty="0">
                          <a:latin typeface="Arial" pitchFamily="34" charset="0"/>
                          <a:cs typeface="Arial" pitchFamily="34" charset="0"/>
                        </a:rPr>
                        <a:t>August 25 – Sept’ 3,</a:t>
                      </a:r>
                      <a:r>
                        <a:rPr lang="en-US" sz="1400" i="1" dirty="0">
                          <a:latin typeface="Arial" pitchFamily="34" charset="0"/>
                          <a:cs typeface="Arial" pitchFamily="34" charset="0"/>
                        </a:rPr>
                        <a:t> 2017</a:t>
                      </a:r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r>
                        <a:rPr lang="en-CA" sz="1400" i="1" dirty="0">
                          <a:latin typeface="Arial" pitchFamily="34" charset="0"/>
                          <a:cs typeface="Arial" pitchFamily="34" charset="0"/>
                        </a:rPr>
                        <a:t>Fourth Recirculation Sponsor Ballot for</a:t>
                      </a:r>
                      <a:r>
                        <a:rPr lang="en-CA" sz="1400" i="1" baseline="0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kumimoji="0" lang="en-GB" sz="1400" b="0" i="1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P802.11aq</a:t>
                      </a:r>
                      <a:r>
                        <a:rPr lang="en-CA" sz="1400" i="1" baseline="0" dirty="0">
                          <a:latin typeface="Arial" pitchFamily="34" charset="0"/>
                          <a:cs typeface="Arial" pitchFamily="34" charset="0"/>
                        </a:rPr>
                        <a:t> draft 11.0</a:t>
                      </a:r>
                      <a:endParaRPr lang="en-CA" sz="1400" i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r>
                        <a:rPr kumimoji="0" lang="en-GB" sz="1400" b="0" i="1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125</a:t>
                      </a:r>
                      <a:endParaRPr lang="en-CA" sz="1400" i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r>
                        <a:rPr lang="en-CA" sz="1400" i="1" dirty="0">
                          <a:latin typeface="Arial" pitchFamily="34" charset="0"/>
                          <a:cs typeface="Arial" pitchFamily="34" charset="0"/>
                        </a:rPr>
                        <a:t>xx</a:t>
                      </a:r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r>
                        <a:rPr lang="en-CA" sz="1400" i="1" dirty="0">
                          <a:latin typeface="Arial" pitchFamily="34" charset="0"/>
                          <a:cs typeface="Arial" pitchFamily="34" charset="0"/>
                        </a:rPr>
                        <a:t>xx</a:t>
                      </a:r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r>
                        <a:rPr lang="en-CA" sz="1400" i="1" dirty="0">
                          <a:latin typeface="Arial" pitchFamily="34" charset="0"/>
                          <a:cs typeface="Arial" pitchFamily="34" charset="0"/>
                        </a:rPr>
                        <a:t>xx</a:t>
                      </a:r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r>
                        <a:rPr lang="en-CA" sz="1400" i="1" dirty="0">
                          <a:latin typeface="Arial" pitchFamily="34" charset="0"/>
                          <a:cs typeface="Arial" pitchFamily="34" charset="0"/>
                        </a:rPr>
                        <a:t>x</a:t>
                      </a:r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r>
                        <a:rPr lang="en-CA" sz="1400" i="1" dirty="0">
                          <a:latin typeface="Arial" pitchFamily="34" charset="0"/>
                          <a:cs typeface="Arial" pitchFamily="34" charset="0"/>
                        </a:rPr>
                        <a:t>xx</a:t>
                      </a:r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r>
                        <a:rPr lang="en-CA" sz="1400" i="1" dirty="0">
                          <a:latin typeface="Arial" pitchFamily="34" charset="0"/>
                          <a:cs typeface="Arial" pitchFamily="34" charset="0"/>
                        </a:rPr>
                        <a:t>xx</a:t>
                      </a:r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r>
                        <a:rPr lang="en-CA" sz="1400" i="1" dirty="0">
                          <a:latin typeface="Arial" pitchFamily="34" charset="0"/>
                          <a:cs typeface="Arial" pitchFamily="34" charset="0"/>
                        </a:rPr>
                        <a:t>xx</a:t>
                      </a:r>
                    </a:p>
                  </a:txBody>
                  <a:tcPr marT="45727" marB="45727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21607">
                <a:tc>
                  <a:txBody>
                    <a:bodyPr/>
                    <a:lstStyle/>
                    <a:p>
                      <a:r>
                        <a:rPr lang="en-US" sz="1400" i="1" baseline="0" dirty="0">
                          <a:latin typeface="Arial" pitchFamily="34" charset="0"/>
                          <a:cs typeface="Arial" pitchFamily="34" charset="0"/>
                        </a:rPr>
                        <a:t>September 15 – September 25</a:t>
                      </a:r>
                      <a:r>
                        <a:rPr lang="en-US" sz="1400" i="1" dirty="0">
                          <a:latin typeface="Arial" pitchFamily="34" charset="0"/>
                          <a:cs typeface="Arial" pitchFamily="34" charset="0"/>
                        </a:rPr>
                        <a:t>, 2017</a:t>
                      </a:r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r>
                        <a:rPr lang="en-CA" sz="1400" i="1" dirty="0">
                          <a:latin typeface="Arial" pitchFamily="34" charset="0"/>
                          <a:cs typeface="Arial" pitchFamily="34" charset="0"/>
                        </a:rPr>
                        <a:t>Fifth Recirculation Sponsor Ballot for</a:t>
                      </a:r>
                      <a:r>
                        <a:rPr lang="en-CA" sz="1400" i="1" baseline="0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kumimoji="0" lang="en-GB" sz="1400" b="0" i="1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P802.11aq</a:t>
                      </a:r>
                      <a:r>
                        <a:rPr lang="en-CA" sz="1400" i="1" baseline="0" dirty="0">
                          <a:latin typeface="Arial" pitchFamily="34" charset="0"/>
                          <a:cs typeface="Arial" pitchFamily="34" charset="0"/>
                        </a:rPr>
                        <a:t> draft 11.0</a:t>
                      </a:r>
                      <a:endParaRPr lang="en-CA" sz="1400" i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r>
                        <a:rPr kumimoji="0" lang="en-GB" sz="1400" b="0" i="1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125</a:t>
                      </a:r>
                      <a:endParaRPr lang="en-CA" sz="1400" i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r>
                        <a:rPr lang="en-CA" sz="1400" i="1" dirty="0">
                          <a:latin typeface="Arial" pitchFamily="34" charset="0"/>
                          <a:cs typeface="Arial" pitchFamily="34" charset="0"/>
                        </a:rPr>
                        <a:t>xx</a:t>
                      </a:r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r>
                        <a:rPr lang="en-CA" sz="1400" i="1" dirty="0">
                          <a:latin typeface="Arial" pitchFamily="34" charset="0"/>
                          <a:cs typeface="Arial" pitchFamily="34" charset="0"/>
                        </a:rPr>
                        <a:t>xx</a:t>
                      </a:r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r>
                        <a:rPr lang="en-CA" sz="1400" i="1" dirty="0">
                          <a:latin typeface="Arial" pitchFamily="34" charset="0"/>
                          <a:cs typeface="Arial" pitchFamily="34" charset="0"/>
                        </a:rPr>
                        <a:t>xx</a:t>
                      </a:r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r>
                        <a:rPr lang="en-CA" sz="1400" i="1" dirty="0">
                          <a:latin typeface="Arial" pitchFamily="34" charset="0"/>
                          <a:cs typeface="Arial" pitchFamily="34" charset="0"/>
                        </a:rPr>
                        <a:t>x</a:t>
                      </a:r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r>
                        <a:rPr lang="en-CA" sz="1400" i="1" dirty="0">
                          <a:latin typeface="Arial" pitchFamily="34" charset="0"/>
                          <a:cs typeface="Arial" pitchFamily="34" charset="0"/>
                        </a:rPr>
                        <a:t>xx</a:t>
                      </a:r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r>
                        <a:rPr lang="en-CA" sz="1400" i="1" dirty="0">
                          <a:latin typeface="Arial" pitchFamily="34" charset="0"/>
                          <a:cs typeface="Arial" pitchFamily="34" charset="0"/>
                        </a:rPr>
                        <a:t>xx</a:t>
                      </a:r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r>
                        <a:rPr lang="en-CA" sz="1400" i="1" dirty="0">
                          <a:latin typeface="Arial" pitchFamily="34" charset="0"/>
                          <a:cs typeface="Arial" pitchFamily="34" charset="0"/>
                        </a:rPr>
                        <a:t>xx</a:t>
                      </a:r>
                    </a:p>
                  </a:txBody>
                  <a:tcPr marT="45727" marB="45727"/>
                </a:tc>
                <a:extLst>
                  <a:ext uri="{0D108BD9-81ED-4DB2-BD59-A6C34878D82A}">
                    <a16:rowId xmlns:a16="http://schemas.microsoft.com/office/drawing/2014/main" val="198213428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tx1"/>
                </a:solidFill>
                <a:ea typeface="ＭＳ Ｐゴシック" pitchFamily="34" charset="-128"/>
              </a:rPr>
              <a:t>Sponsor Ballot Comments – P802.11aq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309" cy="276999"/>
          </a:xfrm>
        </p:spPr>
        <p:txBody>
          <a:bodyPr/>
          <a:lstStyle/>
          <a:p>
            <a:pPr>
              <a:defRPr/>
            </a:pPr>
            <a:r>
              <a:rPr lang="en-US"/>
              <a:t>July 2017</a:t>
            </a:r>
            <a:endParaRPr lang="en-US" altLang="ko-K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662961" y="6475413"/>
            <a:ext cx="1880964" cy="184666"/>
          </a:xfrm>
        </p:spPr>
        <p:txBody>
          <a:bodyPr/>
          <a:lstStyle/>
          <a:p>
            <a:pPr>
              <a:defRPr/>
            </a:pPr>
            <a:r>
              <a:rPr lang="de-DE" altLang="ko-KR"/>
              <a:t>Stephen McCann (BlackBerry)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8E9AA826-2D66-4D95-924A-79AB5FB12EBD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71246499"/>
              </p:ext>
            </p:extLst>
          </p:nvPr>
        </p:nvGraphicFramePr>
        <p:xfrm>
          <a:off x="1066800" y="1567598"/>
          <a:ext cx="7395614" cy="4461003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190690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5030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99059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Close Date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Title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Total Number of Comments received (Yes and No votes)</a:t>
                      </a: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4268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Nov 4, 2016</a:t>
                      </a:r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Initial Sponsor Ballot for P802.11aq draft 7.0</a:t>
                      </a:r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1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176 (104 T, 72 E)</a:t>
                      </a:r>
                      <a:endParaRPr kumimoji="0" lang="en-GB" sz="14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4268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March 18, 2017</a:t>
                      </a:r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First Recirculation </a:t>
                      </a: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Sponsor </a:t>
                      </a: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Ballot for P802.11aq draft 8.0</a:t>
                      </a:r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r>
                        <a:rPr kumimoji="0" lang="en-US" sz="1400" b="0" i="1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6 (4 T, 2 E)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44268">
                <a:tc>
                  <a:txBody>
                    <a:bodyPr/>
                    <a:lstStyle/>
                    <a:p>
                      <a:r>
                        <a:rPr lang="en-US" sz="1400" i="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June</a:t>
                      </a:r>
                      <a:r>
                        <a:rPr lang="en-US" sz="1400" i="0" baseline="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23, 2017</a:t>
                      </a:r>
                      <a:endParaRPr lang="en-US" sz="1400" i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r>
                        <a:rPr lang="en-CA" sz="1400" i="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Second Recirculation Sponsor Ballot for</a:t>
                      </a:r>
                      <a:r>
                        <a:rPr lang="en-CA" sz="1400" i="0" baseline="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P802.11aq</a:t>
                      </a:r>
                      <a:r>
                        <a:rPr lang="en-CA" sz="1400" i="0" baseline="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draft 9.0</a:t>
                      </a:r>
                      <a:endParaRPr lang="en-CA" sz="1400" i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r>
                        <a:rPr kumimoji="0" lang="en-US" sz="1400" b="0" i="1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75 (9 T, 26 E)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8077">
                <a:tc>
                  <a:txBody>
                    <a:bodyPr/>
                    <a:lstStyle/>
                    <a:p>
                      <a:r>
                        <a:rPr lang="en-US" sz="1400" i="1" baseline="0" dirty="0">
                          <a:latin typeface="Arial" pitchFamily="34" charset="0"/>
                          <a:cs typeface="Arial" pitchFamily="34" charset="0"/>
                        </a:rPr>
                        <a:t>June 26-July 5</a:t>
                      </a:r>
                      <a:r>
                        <a:rPr lang="en-US" sz="1400" i="1" dirty="0">
                          <a:latin typeface="Arial" pitchFamily="34" charset="0"/>
                          <a:cs typeface="Arial" pitchFamily="34" charset="0"/>
                        </a:rPr>
                        <a:t>, 2017</a:t>
                      </a:r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r>
                        <a:rPr lang="en-CA" sz="1400" i="1" dirty="0">
                          <a:latin typeface="Arial" pitchFamily="34" charset="0"/>
                          <a:cs typeface="Arial" pitchFamily="34" charset="0"/>
                        </a:rPr>
                        <a:t>Third Recirculation Sponsor Ballot for</a:t>
                      </a:r>
                      <a:r>
                        <a:rPr lang="en-CA" sz="1400" i="1" baseline="0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kumimoji="0" lang="en-GB" sz="1400" b="0" i="1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P802.11aq</a:t>
                      </a:r>
                      <a:r>
                        <a:rPr lang="en-CA" sz="1400" i="1" baseline="0" dirty="0">
                          <a:latin typeface="Arial" pitchFamily="34" charset="0"/>
                          <a:cs typeface="Arial" pitchFamily="34" charset="0"/>
                        </a:rPr>
                        <a:t> draft 10.0</a:t>
                      </a:r>
                      <a:endParaRPr lang="en-CA" sz="1400" i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r>
                        <a:rPr kumimoji="0" lang="en-US" sz="1400" b="0" i="1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n/a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28077">
                <a:tc>
                  <a:txBody>
                    <a:bodyPr/>
                    <a:lstStyle/>
                    <a:p>
                      <a:r>
                        <a:rPr lang="en-US" sz="1400" i="1" baseline="0" dirty="0">
                          <a:latin typeface="Arial" pitchFamily="34" charset="0"/>
                          <a:cs typeface="Arial" pitchFamily="34" charset="0"/>
                        </a:rPr>
                        <a:t>July 15-July 25</a:t>
                      </a:r>
                      <a:r>
                        <a:rPr lang="en-US" sz="1400" i="1" dirty="0">
                          <a:latin typeface="Arial" pitchFamily="34" charset="0"/>
                          <a:cs typeface="Arial" pitchFamily="34" charset="0"/>
                        </a:rPr>
                        <a:t>, 2017</a:t>
                      </a:r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r>
                        <a:rPr lang="en-CA" sz="1400" i="1" dirty="0">
                          <a:latin typeface="Arial" pitchFamily="34" charset="0"/>
                          <a:cs typeface="Arial" pitchFamily="34" charset="0"/>
                        </a:rPr>
                        <a:t>Fourth Recirculation Sponsor Ballot for</a:t>
                      </a:r>
                      <a:r>
                        <a:rPr lang="en-CA" sz="1400" i="1" baseline="0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kumimoji="0" lang="en-GB" sz="1400" b="0" i="1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P802.11aq</a:t>
                      </a:r>
                      <a:r>
                        <a:rPr lang="en-CA" sz="1400" i="1" baseline="0" dirty="0">
                          <a:latin typeface="Arial" pitchFamily="34" charset="0"/>
                          <a:cs typeface="Arial" pitchFamily="34" charset="0"/>
                        </a:rPr>
                        <a:t> draft 11.0</a:t>
                      </a:r>
                      <a:endParaRPr lang="en-CA" sz="1400" i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r>
                        <a:rPr kumimoji="0" lang="en-US" sz="1400" b="0" i="1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n/a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685800"/>
            <a:ext cx="8496944" cy="1066800"/>
          </a:xfrm>
        </p:spPr>
        <p:txBody>
          <a:bodyPr/>
          <a:lstStyle/>
          <a:p>
            <a:r>
              <a:rPr lang="en-GB" dirty="0">
                <a:ea typeface="ＭＳ Ｐゴシック" pitchFamily="34" charset="-128"/>
              </a:rPr>
              <a:t>Unsatisfied comments by commenter</a:t>
            </a:r>
            <a:endParaRPr lang="en-CA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309" cy="276999"/>
          </a:xfrm>
        </p:spPr>
        <p:txBody>
          <a:bodyPr/>
          <a:lstStyle/>
          <a:p>
            <a:pPr>
              <a:defRPr/>
            </a:pPr>
            <a:r>
              <a:rPr lang="en-US"/>
              <a:t>July 2017</a:t>
            </a:r>
            <a:endParaRPr lang="en-US" altLang="ko-KR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78646535"/>
              </p:ext>
            </p:extLst>
          </p:nvPr>
        </p:nvGraphicFramePr>
        <p:xfrm>
          <a:off x="685800" y="1524000"/>
          <a:ext cx="7907559" cy="3180324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17411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4159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637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6372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6372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1682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1682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432048"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Voter</a:t>
                      </a:r>
                    </a:p>
                  </a:txBody>
                  <a:tcPr marT="45711" marB="45711" horzOverflow="overflow"/>
                </a:tc>
                <a:tc>
                  <a:txBody>
                    <a:bodyPr/>
                    <a:lstStyle/>
                    <a:p>
                      <a:pPr marL="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ko-KR" sz="20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Initial Sponsor Ballot</a:t>
                      </a:r>
                    </a:p>
                  </a:txBody>
                  <a:tcPr marT="45711" marB="45711" horzOverflow="overflow"/>
                </a:tc>
                <a:tc>
                  <a:txBody>
                    <a:bodyPr/>
                    <a:lstStyle/>
                    <a:p>
                      <a:pPr marL="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ko-KR" sz="20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1st Re-circulation</a:t>
                      </a:r>
                    </a:p>
                  </a:txBody>
                  <a:tcPr marT="45711" marB="45711" horzOverflow="overflow"/>
                </a:tc>
                <a:tc>
                  <a:txBody>
                    <a:bodyPr/>
                    <a:lstStyle/>
                    <a:p>
                      <a:pPr marL="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ko-KR" sz="20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</a:t>
                      </a:r>
                      <a:r>
                        <a:rPr kumimoji="0" lang="en-GB" altLang="ko-KR" sz="2000" b="1" i="0" u="none" strike="noStrike" kern="1200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nd</a:t>
                      </a:r>
                      <a:r>
                        <a:rPr kumimoji="0" lang="en-GB" altLang="ko-KR" sz="20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Re-circulation</a:t>
                      </a:r>
                    </a:p>
                  </a:txBody>
                  <a:tcPr marT="45711" marB="45711" horzOverflow="overflow"/>
                </a:tc>
                <a:tc>
                  <a:txBody>
                    <a:bodyPr/>
                    <a:lstStyle/>
                    <a:p>
                      <a:pPr marL="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ko-KR" sz="20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</a:t>
                      </a:r>
                      <a:r>
                        <a:rPr kumimoji="0" lang="en-GB" altLang="ko-KR" sz="2000" b="1" i="0" u="none" strike="noStrike" kern="1200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rd</a:t>
                      </a:r>
                      <a:r>
                        <a:rPr kumimoji="0" lang="en-GB" altLang="ko-KR" sz="20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Re-circulation</a:t>
                      </a:r>
                    </a:p>
                  </a:txBody>
                  <a:tcPr marT="45711" marB="45711" horzOverflow="overflow"/>
                </a:tc>
                <a:tc>
                  <a:txBody>
                    <a:bodyPr/>
                    <a:lstStyle/>
                    <a:p>
                      <a:pPr marL="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ko-KR" sz="20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</a:t>
                      </a:r>
                      <a:r>
                        <a:rPr kumimoji="0" lang="en-GB" altLang="ko-KR" sz="2000" b="1" i="0" u="none" strike="noStrike" kern="1200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th</a:t>
                      </a:r>
                      <a:r>
                        <a:rPr kumimoji="0" lang="en-GB" altLang="ko-KR" sz="20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Re-circulation</a:t>
                      </a:r>
                    </a:p>
                  </a:txBody>
                  <a:tcPr marT="45711" marB="45711"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Total</a:t>
                      </a:r>
                      <a:endParaRPr kumimoji="0" lang="en-GB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1" marB="45711" horzOverflow="overflow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2418">
                <a:tc>
                  <a:txBody>
                    <a:bodyPr/>
                    <a:lstStyle/>
                    <a:p>
                      <a:r>
                        <a:rPr lang="de-DE" altLang="ko-KR" sz="1400" dirty="0">
                          <a:latin typeface="Calibri" panose="020F0502020204030204" pitchFamily="34" charset="0"/>
                        </a:rPr>
                        <a:t>#1</a:t>
                      </a:r>
                      <a:endParaRPr lang="ko-KR" altLang="en-US" sz="1400" dirty="0">
                        <a:latin typeface="Calibri" panose="020F0502020204030204" pitchFamily="34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2418">
                <a:tc>
                  <a:txBody>
                    <a:bodyPr/>
                    <a:lstStyle/>
                    <a:p>
                      <a:r>
                        <a:rPr lang="de-DE" altLang="ko-KR" sz="1400" dirty="0">
                          <a:latin typeface="Calibri" panose="020F0502020204030204" pitchFamily="34" charset="0"/>
                        </a:rPr>
                        <a:t>#2</a:t>
                      </a:r>
                      <a:endParaRPr lang="ko-KR" altLang="en-US" sz="1400" dirty="0">
                        <a:latin typeface="Calibri" panose="020F0502020204030204" pitchFamily="34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2418">
                <a:tc>
                  <a:txBody>
                    <a:bodyPr/>
                    <a:lstStyle/>
                    <a:p>
                      <a:r>
                        <a:rPr lang="de-DE" altLang="ko-KR" sz="1400" dirty="0">
                          <a:latin typeface="Calibri" panose="020F0502020204030204" pitchFamily="34" charset="0"/>
                        </a:rPr>
                        <a:t>#3</a:t>
                      </a:r>
                      <a:endParaRPr lang="en-US" altLang="ko-KR" sz="1400" dirty="0">
                        <a:latin typeface="Calibri" panose="020F0502020204030204" pitchFamily="34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14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241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#4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23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241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4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#5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35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32416">
                <a:tc>
                  <a:txBody>
                    <a:bodyPr/>
                    <a:lstStyle/>
                    <a:p>
                      <a:r>
                        <a:rPr lang="en-US" altLang="ko-KR" sz="1400" b="1" dirty="0">
                          <a:latin typeface="Calibri" panose="020F0502020204030204" pitchFamily="34" charset="0"/>
                        </a:rPr>
                        <a:t>Total</a:t>
                      </a:r>
                      <a:endParaRPr lang="ko-KR" altLang="en-US" sz="1400" b="1" dirty="0">
                        <a:latin typeface="Calibri" panose="020F0502020204030204" pitchFamily="34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110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662962" y="6475413"/>
            <a:ext cx="1880963" cy="184666"/>
          </a:xfrm>
        </p:spPr>
        <p:txBody>
          <a:bodyPr/>
          <a:lstStyle/>
          <a:p>
            <a:r>
              <a:rPr lang="de-DE"/>
              <a:t>Stephen McCann (BlackBerry)</a:t>
            </a:r>
            <a:endParaRPr lang="en-CA" dirty="0"/>
          </a:p>
        </p:txBody>
      </p:sp>
      <p:sp>
        <p:nvSpPr>
          <p:cNvPr id="9" name="Textfeld 8"/>
          <p:cNvSpPr txBox="1"/>
          <p:nvPr/>
        </p:nvSpPr>
        <p:spPr>
          <a:xfrm>
            <a:off x="381000" y="4800600"/>
            <a:ext cx="8534400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-103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-103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-103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-103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-103" charset="0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pitchFamily="-103" charset="0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pitchFamily="-103" charset="0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pitchFamily="-103" charset="0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pitchFamily="-103" charset="0"/>
                <a:ea typeface="+mn-ea"/>
                <a:cs typeface="+mn-cs"/>
              </a:defRPr>
            </a:lvl9pPr>
          </a:lstStyle>
          <a:p>
            <a:r>
              <a:rPr lang="en-US" sz="1400" dirty="0"/>
              <a:t>(*) Commenter provided no response when contacted  (2016-07-12, 2016-07-28 and 2016-09-13) </a:t>
            </a:r>
            <a:r>
              <a:rPr lang="en-US" altLang="ko-KR" sz="1400" dirty="0"/>
              <a:t>to ask which comments are satisfied or unsatisfied.</a:t>
            </a:r>
          </a:p>
          <a:p>
            <a:r>
              <a:rPr lang="en-US" altLang="ko-KR" sz="1400" b="1" dirty="0"/>
              <a:t>Total number of unsatisfied comments based on feedback from commenter: 39</a:t>
            </a:r>
            <a:endParaRPr lang="en-US" altLang="ko-KR" sz="1400" dirty="0"/>
          </a:p>
          <a:p>
            <a:r>
              <a:rPr lang="en-US" altLang="ko-KR" sz="1400" b="1" dirty="0"/>
              <a:t>Total number of unsatisfied comments from </a:t>
            </a:r>
            <a:r>
              <a:rPr lang="en-US" altLang="ko-KR" sz="1400" b="1" u="sng" dirty="0"/>
              <a:t>unresponsive </a:t>
            </a:r>
            <a:r>
              <a:rPr lang="en-US" altLang="ko-KR" sz="1400" b="1" dirty="0"/>
              <a:t>commenter:  25</a:t>
            </a:r>
          </a:p>
          <a:p>
            <a:endParaRPr lang="en-US" altLang="ko-KR" sz="1400" b="1" dirty="0"/>
          </a:p>
          <a:p>
            <a:r>
              <a:rPr lang="en-US" altLang="ko-KR" sz="1600" b="1" dirty="0"/>
              <a:t>Note: the following voters on D11.0 in the 5</a:t>
            </a:r>
            <a:r>
              <a:rPr lang="en-US" altLang="ko-KR" sz="1600" b="1" baseline="30000" dirty="0"/>
              <a:t>th</a:t>
            </a:r>
            <a:r>
              <a:rPr lang="en-US" altLang="ko-KR" sz="1600" b="1" dirty="0"/>
              <a:t> </a:t>
            </a:r>
            <a:r>
              <a:rPr lang="en-US" altLang="ko-KR" sz="1600" b="1" dirty="0" err="1"/>
              <a:t>Recirc</a:t>
            </a:r>
            <a:r>
              <a:rPr lang="en-US" altLang="ko-KR" sz="1600" b="1" dirty="0"/>
              <a:t> indicated that all of his comments were resolved to their satisfaction but did not update his vote during the ballot: Dan HARKINS </a:t>
            </a:r>
          </a:p>
          <a:p>
            <a:endParaRPr lang="en-US" altLang="ko-KR" dirty="0"/>
          </a:p>
        </p:txBody>
      </p:sp>
      <p:sp>
        <p:nvSpPr>
          <p:cNvPr id="11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CA" dirty="0"/>
              <a:t>Slide </a:t>
            </a:r>
            <a:fld id="{04DB4A89-15C8-4E45-B125-5017FF6EA3AB}" type="slidenum">
              <a:rPr lang="en-CA" smtClean="0"/>
              <a:pPr/>
              <a:t>5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5239879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685800"/>
            <a:ext cx="8496944" cy="1066800"/>
          </a:xfrm>
        </p:spPr>
        <p:txBody>
          <a:bodyPr/>
          <a:lstStyle/>
          <a:p>
            <a:r>
              <a:rPr lang="en-GB" dirty="0">
                <a:ea typeface="ＭＳ Ｐゴシック" pitchFamily="34" charset="-128"/>
              </a:rPr>
              <a:t>Unsatisfied comments by topics</a:t>
            </a:r>
            <a:endParaRPr lang="en-CA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309" cy="276999"/>
          </a:xfrm>
        </p:spPr>
        <p:txBody>
          <a:bodyPr/>
          <a:lstStyle/>
          <a:p>
            <a:pPr>
              <a:defRPr/>
            </a:pPr>
            <a:r>
              <a:rPr lang="en-US"/>
              <a:t>July 2017</a:t>
            </a:r>
            <a:endParaRPr lang="en-US" altLang="ko-KR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662962" y="6475413"/>
            <a:ext cx="1880963" cy="184666"/>
          </a:xfrm>
        </p:spPr>
        <p:txBody>
          <a:bodyPr/>
          <a:lstStyle/>
          <a:p>
            <a:r>
              <a:rPr lang="de-DE"/>
              <a:t>Stephen McCann (BlackBerry)</a:t>
            </a:r>
            <a:endParaRPr lang="en-CA" dirty="0"/>
          </a:p>
        </p:txBody>
      </p:sp>
      <p:sp>
        <p:nvSpPr>
          <p:cNvPr id="11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CA" dirty="0"/>
              <a:t>Slide </a:t>
            </a:r>
            <a:fld id="{04DB4A89-15C8-4E45-B125-5017FF6EA3AB}" type="slidenum">
              <a:rPr lang="en-CA" smtClean="0"/>
              <a:pPr/>
              <a:t>6</a:t>
            </a:fld>
            <a:endParaRPr lang="en-CA" dirty="0"/>
          </a:p>
        </p:txBody>
      </p:sp>
      <p:sp>
        <p:nvSpPr>
          <p:cNvPr id="10" name="Content Placeholder 5"/>
          <p:cNvSpPr txBox="1">
            <a:spLocks/>
          </p:cNvSpPr>
          <p:nvPr/>
        </p:nvSpPr>
        <p:spPr>
          <a:xfrm>
            <a:off x="685800" y="1981200"/>
            <a:ext cx="7772400" cy="3124200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dirty="0"/>
              <a:t>Normative references</a:t>
            </a:r>
            <a:r>
              <a:rPr lang="en-US" kern="0" dirty="0">
                <a:ea typeface="ＭＳ Ｐゴシック" pitchFamily="34" charset="-128"/>
              </a:rPr>
              <a:t> –  6</a:t>
            </a:r>
          </a:p>
          <a:p>
            <a:r>
              <a:rPr lang="en-US" dirty="0"/>
              <a:t>GAS extension and fragmentation</a:t>
            </a:r>
            <a:r>
              <a:rPr lang="en-US" kern="0" dirty="0">
                <a:ea typeface="ＭＳ Ｐゴシック" pitchFamily="34" charset="-128"/>
              </a:rPr>
              <a:t> – 2</a:t>
            </a:r>
          </a:p>
          <a:p>
            <a:r>
              <a:rPr lang="en-US" dirty="0"/>
              <a:t>ANQP – 6  </a:t>
            </a:r>
          </a:p>
          <a:p>
            <a:r>
              <a:rPr lang="en-US" dirty="0"/>
              <a:t>MLME – 9</a:t>
            </a:r>
          </a:p>
          <a:p>
            <a:r>
              <a:rPr lang="en-US" dirty="0"/>
              <a:t>MAC privacy – x</a:t>
            </a:r>
          </a:p>
          <a:p>
            <a:r>
              <a:rPr lang="en-US" dirty="0"/>
              <a:t>PAD - x</a:t>
            </a:r>
          </a:p>
          <a:p>
            <a:r>
              <a:rPr lang="en-US" dirty="0"/>
              <a:t>Other -- x</a:t>
            </a:r>
          </a:p>
          <a:p>
            <a:pPr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62289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ea typeface="ＭＳ Ｐゴシック" pitchFamily="34" charset="-128"/>
              </a:rPr>
              <a:t>Unsatisfied comments</a:t>
            </a:r>
            <a:endParaRPr lang="en-CA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685800" y="1981200"/>
            <a:ext cx="3886200" cy="4114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GB" altLang="ko-KR" sz="1800" dirty="0">
                <a:ea typeface="ＭＳ Ｐゴシック" pitchFamily="34" charset="-128"/>
              </a:rPr>
              <a:t>The composite of all unsatisfied comments and the resolutions approved by the comment resolution committee received during sponsor ballot may be found in the embedded document on the right:</a:t>
            </a:r>
          </a:p>
          <a:p>
            <a:pPr lvl="1">
              <a:lnSpc>
                <a:spcPct val="80000"/>
              </a:lnSpc>
            </a:pPr>
            <a:r>
              <a:rPr lang="en-GB" altLang="ko-KR" sz="1600" dirty="0">
                <a:ea typeface="ＭＳ Ｐゴシック" pitchFamily="34" charset="-128"/>
              </a:rPr>
              <a:t>Double click on the icon to the right to open this.</a:t>
            </a:r>
          </a:p>
          <a:p>
            <a:pPr lvl="1">
              <a:lnSpc>
                <a:spcPct val="80000"/>
              </a:lnSpc>
            </a:pPr>
            <a:r>
              <a:rPr lang="en-GB" altLang="ko-KR" sz="1600" dirty="0">
                <a:ea typeface="ＭＳ Ｐゴシック" pitchFamily="34" charset="-128"/>
              </a:rPr>
              <a:t>The file is also available at: </a:t>
            </a:r>
            <a:r>
              <a:rPr lang="de-DE" altLang="ko-KR" sz="1600" dirty="0">
                <a:ea typeface="ＭＳ Ｐゴシック" pitchFamily="34" charset="-128"/>
              </a:rPr>
              <a:t>https://mentor.ieee.org/802.11/dcn/17/XXXXX</a:t>
            </a:r>
            <a:endParaRPr lang="en-GB" altLang="ko-KR" sz="1600" dirty="0">
              <a:ea typeface="ＭＳ Ｐゴシック" pitchFamily="34" charset="-128"/>
            </a:endParaRPr>
          </a:p>
          <a:p>
            <a:pPr marL="0" indent="0">
              <a:lnSpc>
                <a:spcPct val="80000"/>
              </a:lnSpc>
              <a:buNone/>
            </a:pPr>
            <a:endParaRPr lang="en-GB" sz="1800" dirty="0">
              <a:ea typeface="ＭＳ Ｐゴシック" pitchFamily="34" charset="-128"/>
            </a:endParaRPr>
          </a:p>
          <a:p>
            <a:endParaRPr lang="en-CA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309" cy="276999"/>
          </a:xfrm>
        </p:spPr>
        <p:txBody>
          <a:bodyPr/>
          <a:lstStyle/>
          <a:p>
            <a:pPr>
              <a:defRPr/>
            </a:pPr>
            <a:r>
              <a:rPr lang="en-US"/>
              <a:t>July 2017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/>
              <a:t>Slide </a:t>
            </a:r>
            <a:fld id="{04DB4A89-15C8-4E45-B125-5017FF6EA3AB}" type="slidenum">
              <a:rPr lang="en-CA" smtClean="0"/>
              <a:pPr/>
              <a:t>7</a:t>
            </a:fld>
            <a:endParaRPr lang="en-CA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662962" y="6475413"/>
            <a:ext cx="1880963" cy="184666"/>
          </a:xfrm>
        </p:spPr>
        <p:txBody>
          <a:bodyPr/>
          <a:lstStyle/>
          <a:p>
            <a:r>
              <a:rPr lang="de-DE"/>
              <a:t>Stephen McCann (BlackBerry)</a:t>
            </a:r>
            <a:endParaRPr lang="en-CA" dirty="0"/>
          </a:p>
        </p:txBody>
      </p:sp>
      <p:graphicFrame>
        <p:nvGraphicFramePr>
          <p:cNvPr id="11" name="Objekt 10"/>
          <p:cNvGraphicFramePr>
            <a:graphicFrameLocks noChangeAspect="1"/>
          </p:cNvGraphicFramePr>
          <p:nvPr/>
        </p:nvGraphicFramePr>
        <p:xfrm>
          <a:off x="6248400" y="2971800"/>
          <a:ext cx="736600" cy="558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11" name="Arbeitsblatt" showAsIcon="1" r:id="rId4" imgW="12700" imgH="0" progId="Excel.Sheet.12">
                  <p:embed/>
                </p:oleObj>
              </mc:Choice>
              <mc:Fallback>
                <p:oleObj name="Arbeitsblatt" showAsIcon="1" r:id="rId4" imgW="12700" imgH="0" progId="Excel.Sheet.12">
                  <p:embed/>
                  <p:pic>
                    <p:nvPicPr>
                      <p:cNvPr id="0" name="AutoShap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48400" y="2971800"/>
                        <a:ext cx="736600" cy="558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9466067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Mandatory Coordination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309" cy="276999"/>
          </a:xfrm>
        </p:spPr>
        <p:txBody>
          <a:bodyPr/>
          <a:lstStyle/>
          <a:p>
            <a:pPr>
              <a:defRPr/>
            </a:pPr>
            <a:r>
              <a:rPr lang="en-US"/>
              <a:t>July 2017</a:t>
            </a:r>
            <a:endParaRPr lang="en-US" altLang="ko-K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662961" y="6475413"/>
            <a:ext cx="1880964" cy="184666"/>
          </a:xfrm>
        </p:spPr>
        <p:txBody>
          <a:bodyPr/>
          <a:lstStyle/>
          <a:p>
            <a:pPr>
              <a:defRPr/>
            </a:pPr>
            <a:r>
              <a:rPr lang="de-DE" altLang="ko-KR"/>
              <a:t>Stephen McCann (BlackBerry)</a:t>
            </a:r>
            <a:endParaRPr lang="en-US" altLang="ko-K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DD3B9A4B-4D42-4642-8694-CB378EB0C873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graphicFrame>
        <p:nvGraphicFramePr>
          <p:cNvPr id="10" name="Group 4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361102"/>
              </p:ext>
            </p:extLst>
          </p:nvPr>
        </p:nvGraphicFramePr>
        <p:xfrm>
          <a:off x="685800" y="1524000"/>
          <a:ext cx="7772400" cy="4449764"/>
        </p:xfrm>
        <a:graphic>
          <a:graphicData uri="http://schemas.openxmlformats.org/drawingml/2006/table">
            <a:tbl>
              <a:tblPr/>
              <a:tblGrid>
                <a:gridCol w="3200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097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431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86054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b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</a:b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Coordination Entity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br>
                        <a:rPr kumimoji="0" lang="en-GB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</a:br>
                      <a:r>
                        <a:rPr kumimoji="0" lang="en-GB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Draft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br>
                        <a:rPr kumimoji="0" lang="en-GB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</a:br>
                      <a:r>
                        <a:rPr kumimoji="0" lang="en-GB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Date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br>
                        <a:rPr kumimoji="0" lang="en-GB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</a:br>
                      <a:r>
                        <a:rPr kumimoji="0" lang="en-GB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Status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0598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IEEE-SA Editorial (MEC)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D4.0 &amp; D10.0 (*)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Feb 2015 &amp; Sep 2015 (*)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“Meets all editorial requirements.”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(*)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6054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Quantities, Units and Letter Symbols  (SCC14)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Not required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6213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Terms and Definitions (SCC10)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Not required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6054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Registration Authority Committee (RAC)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Not required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9" name="Textfeld 8"/>
          <p:cNvSpPr txBox="1"/>
          <p:nvPr/>
        </p:nvSpPr>
        <p:spPr>
          <a:xfrm>
            <a:off x="685800" y="6019800"/>
            <a:ext cx="800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(*) Note:  IEEE Editor provided a comment as part of 4</a:t>
            </a:r>
            <a:r>
              <a:rPr lang="en-US" b="1" baseline="30000" dirty="0"/>
              <a:t>th</a:t>
            </a:r>
            <a:r>
              <a:rPr lang="en-US" b="1" dirty="0"/>
              <a:t> Recirculation Ballot (Sep 2016) indicating the “The draft meets all editorial requirements”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TGaq</a:t>
            </a:r>
            <a:r>
              <a:rPr lang="en-US" dirty="0"/>
              <a:t> Timeline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309" cy="276999"/>
          </a:xfrm>
        </p:spPr>
        <p:txBody>
          <a:bodyPr/>
          <a:lstStyle/>
          <a:p>
            <a:pPr>
              <a:defRPr/>
            </a:pPr>
            <a:r>
              <a:rPr lang="en-US"/>
              <a:t>July 2017</a:t>
            </a:r>
            <a:endParaRPr lang="en-US" altLang="ko-K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662961" y="6475413"/>
            <a:ext cx="1880964" cy="184666"/>
          </a:xfrm>
        </p:spPr>
        <p:txBody>
          <a:bodyPr/>
          <a:lstStyle/>
          <a:p>
            <a:pPr>
              <a:defRPr/>
            </a:pPr>
            <a:r>
              <a:rPr lang="de-DE" altLang="ko-KR"/>
              <a:t>Stephen McCann (BlackBerry)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8E9AA826-2D66-4D95-924A-79AB5FB12EBD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graphicFrame>
        <p:nvGraphicFramePr>
          <p:cNvPr id="6" name="Group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40809260"/>
              </p:ext>
            </p:extLst>
          </p:nvPr>
        </p:nvGraphicFramePr>
        <p:xfrm>
          <a:off x="685800" y="1524000"/>
          <a:ext cx="8229600" cy="4373245"/>
        </p:xfrm>
        <a:graphic>
          <a:graphicData uri="http://schemas.openxmlformats.org/drawingml/2006/table">
            <a:tbl>
              <a:tblPr/>
              <a:tblGrid>
                <a:gridCol w="4114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288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859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Initial Sponsor Ballot on D7.0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Open</a:t>
                      </a:r>
                    </a:p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2016-08-15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Close</a:t>
                      </a:r>
                    </a:p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2016-11-04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1st Recirculation Sponsor Ballot on D8.0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Open</a:t>
                      </a:r>
                    </a:p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2017-03-15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Close</a:t>
                      </a:r>
                    </a:p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2017-03-18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r>
                        <a:rPr kumimoji="0" lang="en-US" sz="1400" b="0" i="0" u="none" strike="noStrike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nd</a:t>
                      </a: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Recirculation Sponsor Ballot on D9.0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Open</a:t>
                      </a:r>
                    </a:p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2017-06-28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Close</a:t>
                      </a:r>
                    </a:p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2017-06-23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  <a:r>
                        <a:rPr kumimoji="0" lang="en-US" sz="1400" b="0" i="0" u="none" strike="noStrike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rd</a:t>
                      </a: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Recirculation Sponsor Ballot on D10.0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Open</a:t>
                      </a:r>
                    </a:p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2017-07-27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Close</a:t>
                      </a:r>
                    </a:p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2017-08-07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  <a:r>
                        <a:rPr kumimoji="0" lang="en-US" sz="1400" b="0" i="0" u="none" strike="noStrike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th</a:t>
                      </a: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Recirculation Sponsor Ballot on D11.0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Open</a:t>
                      </a:r>
                    </a:p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2017-08-30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Close</a:t>
                      </a:r>
                    </a:p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2017-09-09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5</a:t>
                      </a:r>
                      <a:r>
                        <a:rPr kumimoji="0" lang="en-US" sz="1400" b="0" i="0" u="none" strike="noStrike" kern="1200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th</a:t>
                      </a: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Recirculation Sponsor Ballot on D11.0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Open</a:t>
                      </a:r>
                    </a:p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2017-09-20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Close</a:t>
                      </a:r>
                    </a:p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2017-09-30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Report to EC on meeting conditions to proceed to </a:t>
                      </a:r>
                      <a:r>
                        <a:rPr kumimoji="0" lang="en-US" sz="14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RevCom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2017-10-04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746125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Posting to </a:t>
                      </a:r>
                      <a:r>
                        <a:rPr kumimoji="0" lang="en-US" sz="14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RevCom</a:t>
                      </a: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400" b="0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by deadline 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2017-10-17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130</TotalTime>
  <Words>846</Words>
  <Application>Microsoft Office PowerPoint</Application>
  <PresentationFormat>On-screen Show (4:3)</PresentationFormat>
  <Paragraphs>254</Paragraphs>
  <Slides>9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MS PGothic</vt:lpstr>
      <vt:lpstr>Arial</vt:lpstr>
      <vt:lpstr>Calibri</vt:lpstr>
      <vt:lpstr>Times New Roman</vt:lpstr>
      <vt:lpstr>802-11-Submission</vt:lpstr>
      <vt:lpstr>Document</vt:lpstr>
      <vt:lpstr>Arbeitsblatt</vt:lpstr>
      <vt:lpstr>PowerPoint Presentation</vt:lpstr>
      <vt:lpstr>Introduction</vt:lpstr>
      <vt:lpstr>Sponsor Ballot Results – P802.11aq</vt:lpstr>
      <vt:lpstr>Sponsor Ballot Comments – P802.11aq</vt:lpstr>
      <vt:lpstr>Unsatisfied comments by commenter</vt:lpstr>
      <vt:lpstr>Unsatisfied comments by topics</vt:lpstr>
      <vt:lpstr>Unsatisfied comments</vt:lpstr>
      <vt:lpstr>Mandatory Coordination</vt:lpstr>
      <vt:lpstr>TGaq Timeline</vt:lpstr>
    </vt:vector>
  </TitlesOfParts>
  <Manager/>
  <Company>Self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TGai Reprot to EC to forward draft to RevCom</dc:title>
  <dc:subject/>
  <dc:creator>Marc Emmelmann</dc:creator>
  <cp:keywords>September 2016</cp:keywords>
  <dc:description/>
  <cp:lastModifiedBy>Stephen McCann</cp:lastModifiedBy>
  <cp:revision>2826</cp:revision>
  <cp:lastPrinted>1998-02-10T13:28:06Z</cp:lastPrinted>
  <dcterms:created xsi:type="dcterms:W3CDTF">2016-10-03T19:11:22Z</dcterms:created>
  <dcterms:modified xsi:type="dcterms:W3CDTF">2017-07-13T07:14:41Z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(7)O48q+nWDiKNAVXoAwq58w6onvO4eaK+wzpVW8jJCkaAk5P9kKngByeTmJxmoV2pCjvvmemEH_x000d_
Bi/1Vb2TVe+tY7DxqSSUdjmKOgTB8TLyiNQBsxkECPbQ5aOgrJarIgvBMt9/xI83ilExG6vi_x000d_
S0GxhJWGGUDgHyjb+HnAnUyDOHQkWDr/J5rfnEo8Pkef1xN4QHP7egW/+34UnnUIjw3oNNjl_x000d_
OHDD9Ssc4eYTC78Pow</vt:lpwstr>
  </property>
  <property fmtid="{D5CDD505-2E9C-101B-9397-08002B2CF9AE}" pid="3" name="_ms_pID_7253431">
    <vt:lpwstr>6vpYfi/vBWCLT9AAVyRe/tVHpf6Ac/UgkG/769ZfIzu5CXBMe25Mjb_x000d_
wyk3Z2sholKs78sCReY0tK6/qoCtk3RMh2lwCRGb+Vjheswe4KrtdiCCfRyuGnkUzeDr+3Oa_x000d_
pgBXfVduOvik4Ctt4N6tW7nTykDNdCW1ja0Q63kOM1MM9z3SPmGeHA2Oj/82zkoiGNSj2uz6_x000d_
iyF2w3CyR7XJHnoqXJRq4fEMlNT4EIppcbf4</vt:lpwstr>
  </property>
  <property fmtid="{D5CDD505-2E9C-101B-9397-08002B2CF9AE}" pid="4" name="_ms_pID_7253432">
    <vt:lpwstr>pGb23zPPRlZ05V1oH18F/8JGuLq1c/5NRzHa_x000d_
fP3c8wW+rSCqGEAIsLJj5g0kRuzUdV6tE39wzbhXti+ppBdL4JUonBF/H5bhy5KGbmAq9wDL_x000d_
WQEe1FwKs3UpTInkbf2Vc4B3Xe98ZFutSUZeMomnGtxyDe8t3jANbPJRT4xgn+CsbQbT2WZB_x000d_
ZZsrxy/GtjvMeU2G15LBA30mfQfc6NpGW2DGXCFX+btathrHn9nO6Q</vt:lpwstr>
  </property>
  <property fmtid="{D5CDD505-2E9C-101B-9397-08002B2CF9AE}" pid="5" name="_ms_pID_7253433">
    <vt:lpwstr>nc12FRKBQ68I2REs/u_x000d_
WxepZKfOi7k/cPGWSl8CIlA7kJdttX17bU1pmmj+C22HHDjaJD9M03JDLv0cUEBhIiymLys0_x000d_
S8Zrf9kLXl5etDTc0gmGvBzh5K3sp8Z6GqumFqrluPyDw0+PFh9FtSA0wh58qmmFhp+Ywbhd_x000d_
4CjJSN0lqFQl0Zo//6w5seXqFt8axD8R21ZMXHYerBlhWZ9yNOB8VnfWlvNDY5hEuruJ2kqG</vt:lpwstr>
  </property>
  <property fmtid="{D5CDD505-2E9C-101B-9397-08002B2CF9AE}" pid="6" name="_ms_pID_7253434">
    <vt:lpwstr>_x000d_
8a8nLkD9QQPo0Zjl19uBvrg7Ah44u4v9LeeL2b6QYB/toj++rsNsk5L6cv2+pU+uLkGaB9Ls_x000d_
Qjyo0dXcFynypfFicT2UJZi6GUQ2lE9C5ggbx5UwniYKlC/gl6xmI7yL4k88ngb/o6gRz9cA_x000d_
Ka7Z4sFCU9+MskBB22AiDG3+sbywHPc4VNvb4eP9IFnXza/yvzpVyoe+pD9bALR8GaYiAMEv_x000d_
C6tEoxqS9RBbM81T</vt:lpwstr>
  </property>
  <property fmtid="{D5CDD505-2E9C-101B-9397-08002B2CF9AE}" pid="7" name="_ms_pID_7253435">
    <vt:lpwstr>T/m+abgw1hF35qfTU1NFZ3cq0eiyqsKXzjuAOnuvr8I6nRCRK3KS8jLJ_x000d_
xrBx92k2Js5AzBLzmpruEbTpVKhqG0EQ+o2FPDeArXFeTqnKw0JGqHN5Wiwjdcz0QoCkcBqM_x000d_
eQuc7nc2YYNWghx3pw76G1g5OIVwkvHetqKOgL9P9aTyf/o93inc/AoIUL6qpOmDC/2E6jXx_x000d_
x6MXOKt76uld1sLDeoqCA/VEkD+VwvVWrf</vt:lpwstr>
  </property>
  <property fmtid="{D5CDD505-2E9C-101B-9397-08002B2CF9AE}" pid="8" name="_ms_pID_7253436">
    <vt:lpwstr>cCso0fEQ85A5msJc92E717P1bTkQ==</vt:lpwstr>
  </property>
</Properties>
</file>