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1" r:id="rId3"/>
    <p:sldId id="292" r:id="rId4"/>
    <p:sldId id="317" r:id="rId5"/>
    <p:sldId id="318" r:id="rId6"/>
    <p:sldId id="320" r:id="rId7"/>
    <p:sldId id="319" r:id="rId8"/>
    <p:sldId id="321" r:id="rId9"/>
    <p:sldId id="322" r:id="rId10"/>
    <p:sldId id="323" r:id="rId11"/>
    <p:sldId id="325" r:id="rId12"/>
    <p:sldId id="326" r:id="rId13"/>
    <p:sldId id="333" r:id="rId14"/>
    <p:sldId id="327" r:id="rId15"/>
    <p:sldId id="330" r:id="rId16"/>
    <p:sldId id="331" r:id="rId17"/>
    <p:sldId id="335" r:id="rId18"/>
    <p:sldId id="314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4" autoAdjust="0"/>
    <p:restoredTop sz="94124" autoAdjust="0"/>
  </p:normalViewPr>
  <p:slideViewPr>
    <p:cSldViewPr>
      <p:cViewPr varScale="1">
        <p:scale>
          <a:sx n="59" d="100"/>
          <a:sy n="59" d="100"/>
        </p:scale>
        <p:origin x="1590" y="5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1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38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37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92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802.11-17/1028-00-00ay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58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aehee.bang@lge.com" TargetMode="External"/><Relationship Id="rId3" Type="http://schemas.openxmlformats.org/officeDocument/2006/relationships/hyperlink" Target="mailto:jinmin1230.kim@lge.com" TargetMode="External"/><Relationship Id="rId7" Type="http://schemas.openxmlformats.org/officeDocument/2006/relationships/hyperlink" Target="mailto:sanggook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g.cho@lge.com" TargetMode="External"/><Relationship Id="rId5" Type="http://schemas.openxmlformats.org/officeDocument/2006/relationships/hyperlink" Target="mailto:allean.park@lge.com" TargetMode="External"/><Relationship Id="rId4" Type="http://schemas.openxmlformats.org/officeDocument/2006/relationships/hyperlink" Target="mailto:sunwoong.yun@lge.com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13.wmf"/><Relationship Id="rId17" Type="http://schemas.openxmlformats.org/officeDocument/2006/relationships/image" Target="../media/image39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12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image" Target="../media/image14.emf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Relationship Id="rId9" Type="http://schemas.openxmlformats.org/officeDocument/2006/relationships/image" Target="../media/image2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11.wmf"/><Relationship Id="rId17" Type="http://schemas.openxmlformats.org/officeDocument/2006/relationships/image" Target="../media/image26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10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29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en-US" dirty="0"/>
              <a:t>EDMG STF for OFDM in </a:t>
            </a:r>
            <a:r>
              <a:rPr lang="en-US" altLang="en-US" dirty="0" smtClean="0"/>
              <a:t>2,3,4CB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231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2017-07-09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43331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753544"/>
              </p:ext>
            </p:extLst>
          </p:nvPr>
        </p:nvGraphicFramePr>
        <p:xfrm>
          <a:off x="533400" y="3042918"/>
          <a:ext cx="8305800" cy="26720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err="1" smtClean="0"/>
                        <a:t>Jinmin</a:t>
                      </a:r>
                      <a:r>
                        <a:rPr lang="en-US" altLang="ko-KR" sz="1600" dirty="0" smtClean="0"/>
                        <a:t> Kim</a:t>
                      </a:r>
                      <a:endParaRPr lang="en-US" sz="1600" dirty="0" smtClean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hlinkClick r:id="rId3"/>
                        </a:rPr>
                        <a:t>jinmin1230.kim@lge.com</a:t>
                      </a:r>
                      <a:r>
                        <a:rPr lang="en-US" altLang="ko-KR" sz="1600" dirty="0" smtClean="0"/>
                        <a:t> </a:t>
                      </a:r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SunWoong</a:t>
                      </a:r>
                      <a:r>
                        <a:rPr lang="en-US" sz="1600" dirty="0" smtClean="0"/>
                        <a:t> Yun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4"/>
                        </a:rPr>
                        <a:t>sunwoong.yun@lge.com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allean.park@lge.com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Jinsoo</a:t>
                      </a:r>
                      <a:r>
                        <a:rPr lang="en-US" sz="1600" dirty="0" smtClean="0"/>
                        <a:t> Choi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js.choi@lge.com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Sang G. Kim</a:t>
                      </a:r>
                      <a:endParaRPr lang="en-US" altLang="ko-KR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>
                          <a:hlinkClick r:id="rId7"/>
                        </a:rPr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saehee.bang@lge.com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EDMG-STF for </a:t>
            </a:r>
            <a:r>
              <a:rPr lang="en-US" altLang="ko-KR" dirty="0" smtClean="0"/>
              <a:t>CB=4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The sequences  </a:t>
            </a:r>
            <a:r>
              <a:rPr lang="en-US" altLang="ko-KR" dirty="0" smtClean="0"/>
              <a:t>       </a:t>
            </a:r>
            <a:r>
              <a:rPr lang="en-US" altLang="ko-KR" dirty="0"/>
              <a:t>and </a:t>
            </a:r>
            <a:r>
              <a:rPr lang="en-US" altLang="ko-KR" dirty="0" smtClean="0"/>
              <a:t>        </a:t>
            </a:r>
            <a:r>
              <a:rPr lang="en-US" altLang="ko-KR" dirty="0"/>
              <a:t>are generated using the following recursive </a:t>
            </a:r>
            <a:r>
              <a:rPr lang="en-US" altLang="ko-KR" dirty="0" smtClean="0"/>
              <a:t>procedure</a:t>
            </a:r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 smtClean="0"/>
          </a:p>
          <a:p>
            <a:pPr lvl="2"/>
            <a:r>
              <a:rPr lang="en-GB" altLang="ko-KR" dirty="0" smtClean="0"/>
              <a:t>where</a:t>
            </a:r>
            <a:r>
              <a:rPr lang="en-GB" altLang="ko-KR" i="1" dirty="0" smtClean="0"/>
              <a:t> </a:t>
            </a:r>
            <a:r>
              <a:rPr lang="en-GB" altLang="ko-KR" i="1" dirty="0"/>
              <a:t>k</a:t>
            </a:r>
            <a:r>
              <a:rPr lang="en-GB" altLang="ko-KR" dirty="0"/>
              <a:t> defines iteration index, the value of the </a:t>
            </a:r>
            <a:r>
              <a:rPr lang="en-GB" altLang="ko-KR" dirty="0" smtClean="0"/>
              <a:t>          defines </a:t>
            </a:r>
            <a:r>
              <a:rPr lang="en-GB" altLang="ko-KR" dirty="0"/>
              <a:t>the weight for sequence of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 err="1"/>
              <a:t>-th</a:t>
            </a:r>
            <a:r>
              <a:rPr lang="en-GB" altLang="ko-KR" dirty="0"/>
              <a:t> space-time stream and </a:t>
            </a:r>
            <a:r>
              <a:rPr lang="en-GB" altLang="ko-KR" i="1" dirty="0"/>
              <a:t>k</a:t>
            </a:r>
            <a:r>
              <a:rPr lang="en-GB" altLang="ko-KR" dirty="0"/>
              <a:t>-</a:t>
            </a:r>
            <a:r>
              <a:rPr lang="en-GB" altLang="ko-KR" dirty="0" err="1"/>
              <a:t>th</a:t>
            </a:r>
            <a:r>
              <a:rPr lang="en-GB" altLang="ko-KR" dirty="0"/>
              <a:t> iteration</a:t>
            </a:r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65456"/>
              </p:ext>
            </p:extLst>
          </p:nvPr>
        </p:nvGraphicFramePr>
        <p:xfrm>
          <a:off x="3124200" y="2024063"/>
          <a:ext cx="4572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1" name="수식" r:id="rId3" imgW="330120" imgH="241200" progId="Equation.3">
                  <p:embed/>
                </p:oleObj>
              </mc:Choice>
              <mc:Fallback>
                <p:oleObj name="수식" r:id="rId3" imgW="330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24063"/>
                        <a:ext cx="457200" cy="334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개체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391824"/>
              </p:ext>
            </p:extLst>
          </p:nvPr>
        </p:nvGraphicFramePr>
        <p:xfrm>
          <a:off x="4025900" y="2038350"/>
          <a:ext cx="4699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" name="수식" r:id="rId5" imgW="330120" imgH="241200" progId="Equation.3">
                  <p:embed/>
                </p:oleObj>
              </mc:Choice>
              <mc:Fallback>
                <p:oleObj name="수식" r:id="rId5" imgW="330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2038350"/>
                        <a:ext cx="469900" cy="344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개체 20"/>
          <p:cNvGraphicFramePr>
            <a:graphicFrameLocks noChangeAspect="1"/>
          </p:cNvGraphicFramePr>
          <p:nvPr/>
        </p:nvGraphicFramePr>
        <p:xfrm>
          <a:off x="1837458" y="4003640"/>
          <a:ext cx="2810742" cy="339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3" name="수식" r:id="rId7" imgW="1993900" imgH="241300" progId="Equation.3">
                  <p:embed/>
                </p:oleObj>
              </mc:Choice>
              <mc:Fallback>
                <p:oleObj name="수식" r:id="rId7" imgW="1993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458" y="4003640"/>
                        <a:ext cx="2810742" cy="3397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개체 22"/>
          <p:cNvGraphicFramePr>
            <a:graphicFrameLocks noChangeAspect="1"/>
          </p:cNvGraphicFramePr>
          <p:nvPr/>
        </p:nvGraphicFramePr>
        <p:xfrm>
          <a:off x="1819275" y="4688202"/>
          <a:ext cx="2991484" cy="340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4" name="수식" r:id="rId9" imgW="2108200" imgH="241300" progId="Equation.3">
                  <p:embed/>
                </p:oleObj>
              </mc:Choice>
              <mc:Fallback>
                <p:oleObj name="수식" r:id="rId9" imgW="2108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4688202"/>
                        <a:ext cx="2991484" cy="340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개체 56"/>
          <p:cNvGraphicFramePr>
            <a:graphicFrameLocks noChangeAspect="1"/>
          </p:cNvGraphicFramePr>
          <p:nvPr/>
        </p:nvGraphicFramePr>
        <p:xfrm>
          <a:off x="6376938" y="5638800"/>
          <a:ext cx="481062" cy="315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5" name="수식" r:id="rId11" imgW="355446" imgH="241195" progId="Equation.3">
                  <p:embed/>
                </p:oleObj>
              </mc:Choice>
              <mc:Fallback>
                <p:oleObj name="수식" r:id="rId11" imgW="35544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38" y="5638800"/>
                        <a:ext cx="481062" cy="315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264298"/>
              </p:ext>
            </p:extLst>
          </p:nvPr>
        </p:nvGraphicFramePr>
        <p:xfrm>
          <a:off x="1803433" y="2696164"/>
          <a:ext cx="2657401" cy="350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6" name="수식" r:id="rId13" imgW="1841500" imgH="241300" progId="Equation.3">
                  <p:embed/>
                </p:oleObj>
              </mc:Choice>
              <mc:Fallback>
                <p:oleObj name="수식" r:id="rId13" imgW="1841500" imgH="2413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33" y="2696164"/>
                        <a:ext cx="2657401" cy="350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365350"/>
              </p:ext>
            </p:extLst>
          </p:nvPr>
        </p:nvGraphicFramePr>
        <p:xfrm>
          <a:off x="1806575" y="3381964"/>
          <a:ext cx="2689225" cy="350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7" name="수식" r:id="rId15" imgW="1841500" imgH="241300" progId="Equation.3">
                  <p:embed/>
                </p:oleObj>
              </mc:Choice>
              <mc:Fallback>
                <p:oleObj name="수식" r:id="rId15" imgW="1841500" imgH="2413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3381964"/>
                        <a:ext cx="2689225" cy="350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458" r="27844"/>
          <a:stretch/>
        </p:blipFill>
        <p:spPr>
          <a:xfrm>
            <a:off x="5181600" y="3770141"/>
            <a:ext cx="3709812" cy="2063038"/>
          </a:xfrm>
          <a:prstGeom prst="rect">
            <a:avLst/>
          </a:prstGeom>
        </p:spPr>
      </p:pic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73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proposed </a:t>
            </a:r>
            <a:r>
              <a:rPr lang="en-US" altLang="ko-KR" dirty="0" smtClean="0"/>
              <a:t>EDMG-STF </a:t>
            </a:r>
            <a:r>
              <a:rPr lang="en-US" altLang="ko-KR" dirty="0"/>
              <a:t>has </a:t>
            </a:r>
            <a:r>
              <a:rPr lang="en-US" altLang="ko-KR" dirty="0" smtClean="0"/>
              <a:t>acceptable </a:t>
            </a:r>
            <a:r>
              <a:rPr lang="en-US" altLang="ko-KR" dirty="0"/>
              <a:t>PAPR properties in the table </a:t>
            </a:r>
            <a:r>
              <a:rPr lang="en-US" altLang="ko-KR" dirty="0" smtClean="0"/>
              <a:t>below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And, all sequences for space-time stream are mutually orthogonal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321283"/>
              </p:ext>
            </p:extLst>
          </p:nvPr>
        </p:nvGraphicFramePr>
        <p:xfrm>
          <a:off x="1295400" y="2743200"/>
          <a:ext cx="6642100" cy="2651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525"/>
                <a:gridCol w="1660525"/>
                <a:gridCol w="1660525"/>
                <a:gridCol w="1660525"/>
              </a:tblGrid>
              <a:tr h="491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Space-time stream number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r>
                        <a:rPr lang="en-US" sz="1600" baseline="-25000">
                          <a:effectLst/>
                        </a:rPr>
                        <a:t>CB</a:t>
                      </a:r>
                      <a:r>
                        <a:rPr lang="en-US" sz="1600">
                          <a:effectLst/>
                        </a:rPr>
                        <a:t> = 2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r>
                        <a:rPr lang="en-US" sz="1600" baseline="-25000">
                          <a:effectLst/>
                        </a:rPr>
                        <a:t>CB</a:t>
                      </a:r>
                      <a:r>
                        <a:rPr lang="en-US" sz="1600">
                          <a:effectLst/>
                        </a:rPr>
                        <a:t> = 3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r>
                        <a:rPr lang="en-US" sz="1600" baseline="-25000">
                          <a:effectLst/>
                        </a:rPr>
                        <a:t>CB</a:t>
                      </a:r>
                      <a:r>
                        <a:rPr lang="en-US" sz="1600">
                          <a:effectLst/>
                        </a:rPr>
                        <a:t> = 4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2.99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3.85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3.86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3.87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3.01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3.80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2.99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3.88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3.88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3.89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  <a:tr h="270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3.91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3.00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673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Correlation </a:t>
            </a:r>
            <a:r>
              <a:rPr lang="en-US" altLang="ko-KR" dirty="0" smtClean="0"/>
              <a:t>performance(1/5)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investigate correlation performance, we use merit factor introduced in </a:t>
            </a:r>
            <a:r>
              <a:rPr lang="en-US" altLang="ko-KR" dirty="0" smtClean="0"/>
              <a:t>[1]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0" lvl="2" indent="0">
              <a:buNone/>
            </a:pPr>
            <a:r>
              <a:rPr lang="en-US" altLang="ko-KR" dirty="0" smtClean="0"/>
              <a:t>            </a:t>
            </a:r>
            <a:r>
              <a:rPr lang="en-US" altLang="ko-KR" dirty="0"/>
              <a:t>, where “N” defines sequence length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Proposed </a:t>
            </a:r>
            <a:r>
              <a:rPr lang="en-US" altLang="ko-KR" dirty="0" smtClean="0"/>
              <a:t>sequences have reasonable performance </a:t>
            </a:r>
            <a:r>
              <a:rPr lang="en-US" altLang="ko-KR" dirty="0"/>
              <a:t>compared to legacy </a:t>
            </a:r>
            <a:r>
              <a:rPr lang="en-US" altLang="ko-KR" dirty="0" err="1"/>
              <a:t>Golay</a:t>
            </a:r>
            <a:r>
              <a:rPr lang="en-US" altLang="ko-KR" dirty="0"/>
              <a:t> sequences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315458"/>
              </p:ext>
            </p:extLst>
          </p:nvPr>
        </p:nvGraphicFramePr>
        <p:xfrm>
          <a:off x="1828800" y="2781300"/>
          <a:ext cx="180730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수식" r:id="rId3" imgW="1269720" imgH="660240" progId="Equation.3">
                  <p:embed/>
                </p:oleObj>
              </mc:Choice>
              <mc:Fallback>
                <p:oleObj name="수식" r:id="rId3" imgW="126972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781300"/>
                        <a:ext cx="1807308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385406"/>
              </p:ext>
            </p:extLst>
          </p:nvPr>
        </p:nvGraphicFramePr>
        <p:xfrm>
          <a:off x="4191000" y="2971800"/>
          <a:ext cx="2873829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5" name="수식" r:id="rId5" imgW="2286000" imgH="444240" progId="Equation.3">
                  <p:embed/>
                </p:oleObj>
              </mc:Choice>
              <mc:Fallback>
                <p:oleObj name="수식" r:id="rId5" imgW="22860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0" y="2971800"/>
                        <a:ext cx="2873829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89691"/>
              </p:ext>
            </p:extLst>
          </p:nvPr>
        </p:nvGraphicFramePr>
        <p:xfrm>
          <a:off x="457200" y="4114800"/>
          <a:ext cx="8578307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507"/>
                <a:gridCol w="609600"/>
                <a:gridCol w="609600"/>
                <a:gridCol w="685800"/>
                <a:gridCol w="5334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261620">
                <a:tc rowSpan="2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dirty="0" smtClean="0"/>
                        <a:t>Ga32</a:t>
                      </a:r>
                      <a:endParaRPr lang="ko-KR" altLang="en-US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dirty="0" smtClean="0"/>
                        <a:t>Ga64</a:t>
                      </a:r>
                      <a:endParaRPr lang="ko-KR" altLang="en-US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dirty="0" smtClean="0"/>
                        <a:t>Ga128</a:t>
                      </a:r>
                      <a:endParaRPr lang="ko-KR" altLang="en-US" sz="130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Proposed sequence</a:t>
                      </a:r>
                      <a:endParaRPr lang="ko-KR" altLang="en-US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Stream 1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2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3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4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5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6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7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/>
                        <a:t>Stream 8</a:t>
                      </a:r>
                      <a:endParaRPr lang="ko-KR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9080"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Merit</a:t>
                      </a:r>
                      <a:r>
                        <a:rPr lang="en-US" altLang="ko-KR" sz="1400" baseline="0" dirty="0" smtClean="0"/>
                        <a:t> factor</a:t>
                      </a:r>
                      <a:endParaRPr lang="ko-KR" altLang="en-US" sz="140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2.90</a:t>
                      </a:r>
                      <a:endParaRPr lang="ko-KR" altLang="en-US" sz="140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3.0</a:t>
                      </a:r>
                      <a:endParaRPr lang="ko-KR" alt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3.12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CB=2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3.02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3.02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3.02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3.02</a:t>
                      </a:r>
                      <a:endParaRPr lang="ko-KR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3.02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3.02</a:t>
                      </a:r>
                      <a:endParaRPr lang="ko-KR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3.02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3.02</a:t>
                      </a:r>
                      <a:endParaRPr lang="ko-KR" altLang="en-US" sz="1400" dirty="0" smtClean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CB=3</a:t>
                      </a:r>
                      <a:endParaRPr lang="ko-KR" altLang="en-US" sz="10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2.70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2.81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2.73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2.65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2.65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2.65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2.76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2.65</a:t>
                      </a:r>
                      <a:endParaRPr lang="ko-KR" altLang="en-US" sz="1400" dirty="0" smtClean="0"/>
                    </a:p>
                  </a:txBody>
                  <a:tcPr/>
                </a:tc>
              </a:tr>
              <a:tr h="2190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CB=4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3.18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3.18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2.87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2.81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2.99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3.14</a:t>
                      </a:r>
                      <a:endParaRPr lang="ko-KR" altLang="en-US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2.96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2.93</a:t>
                      </a:r>
                      <a:endParaRPr lang="ko-KR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4209836" y="23958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M.J.E. </a:t>
            </a:r>
            <a:r>
              <a:rPr lang="en-US" altLang="ko-KR" dirty="0" err="1"/>
              <a:t>Golay</a:t>
            </a:r>
            <a:r>
              <a:rPr lang="en-US" altLang="ko-KR" dirty="0"/>
              <a:t>, “Sieves for low autocorrelation binary sequences,” </a:t>
            </a:r>
            <a:r>
              <a:rPr lang="en-US" altLang="ko-KR" i="1" dirty="0"/>
              <a:t>IEEE Trans. Inform. Theory</a:t>
            </a:r>
            <a:r>
              <a:rPr lang="en-US" altLang="ko-KR" dirty="0"/>
              <a:t>, IT-23, no. 1, pp. 43-51, 1977</a:t>
            </a:r>
            <a:endParaRPr lang="ko-KR" altLang="en-US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45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Correlation </a:t>
            </a:r>
            <a:r>
              <a:rPr lang="en-US" altLang="ko-KR" dirty="0" smtClean="0"/>
              <a:t>performance(2/5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comparison with STF in 11a/11n, we simulate autocorrelation performance in time domain</a:t>
            </a:r>
          </a:p>
          <a:p>
            <a:pPr lvl="2"/>
            <a:r>
              <a:rPr lang="en-US" altLang="ko-KR" dirty="0" smtClean="0"/>
              <a:t>4repetition </a:t>
            </a:r>
            <a:r>
              <a:rPr lang="en-US" altLang="ko-KR" dirty="0"/>
              <a:t>pattern in DFT period</a:t>
            </a:r>
          </a:p>
          <a:p>
            <a:pPr lvl="2"/>
            <a:r>
              <a:rPr lang="en-US" altLang="ko-KR" dirty="0"/>
              <a:t>FFT size = </a:t>
            </a:r>
            <a:r>
              <a:rPr lang="en-US" altLang="ko-KR" dirty="0" smtClean="0"/>
              <a:t>64,128</a:t>
            </a:r>
            <a:endParaRPr lang="en-US" altLang="ko-KR" dirty="0"/>
          </a:p>
          <a:p>
            <a:pPr lvl="2"/>
            <a:r>
              <a:rPr lang="en-US" altLang="ko-KR" dirty="0"/>
              <a:t>First peak = 1(normalized)</a:t>
            </a:r>
          </a:p>
          <a:p>
            <a:pPr lvl="2"/>
            <a:r>
              <a:rPr lang="en-US" altLang="ko-KR" dirty="0"/>
              <a:t>Second Peak = </a:t>
            </a:r>
            <a:r>
              <a:rPr lang="en-US" altLang="ko-KR" dirty="0" smtClean="0"/>
              <a:t>0.28, 0.28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213" y="4091421"/>
            <a:ext cx="3380299" cy="253797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5" y="4104915"/>
            <a:ext cx="3362325" cy="25244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11388" y="4025290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STF in 11a(20MHz)</a:t>
            </a:r>
            <a:endParaRPr lang="ko-KR" altLang="en-US" sz="16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3713" y="4025290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STF in 11n(40MHz)</a:t>
            </a:r>
            <a:endParaRPr lang="ko-KR" altLang="en-US" sz="1600">
              <a:solidFill>
                <a:srgbClr val="FF0000"/>
              </a:solidFill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219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Correlation </a:t>
            </a:r>
            <a:r>
              <a:rPr lang="en-US" altLang="ko-KR" dirty="0" smtClean="0"/>
              <a:t>performance(3/5)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Proposed STF for N</a:t>
            </a:r>
            <a:r>
              <a:rPr lang="en-US" altLang="ko-KR" baseline="-25000" dirty="0" smtClean="0"/>
              <a:t>CB</a:t>
            </a:r>
            <a:r>
              <a:rPr lang="en-US" altLang="ko-KR" dirty="0" smtClean="0"/>
              <a:t>=2</a:t>
            </a:r>
          </a:p>
          <a:p>
            <a:pPr lvl="1"/>
            <a:r>
              <a:rPr lang="en-US" altLang="ko-KR" dirty="0" smtClean="0"/>
              <a:t>4repetition </a:t>
            </a:r>
            <a:r>
              <a:rPr lang="en-US" altLang="ko-KR" dirty="0"/>
              <a:t>pattern in DFT period</a:t>
            </a:r>
          </a:p>
          <a:p>
            <a:pPr lvl="1"/>
            <a:r>
              <a:rPr lang="en-US" altLang="ko-KR" dirty="0"/>
              <a:t>FFT size = 1024</a:t>
            </a:r>
          </a:p>
          <a:p>
            <a:pPr lvl="1"/>
            <a:r>
              <a:rPr lang="en-US" altLang="ko-KR" dirty="0"/>
              <a:t>First peak = 1(normalized)</a:t>
            </a:r>
          </a:p>
          <a:p>
            <a:pPr lvl="1"/>
            <a:r>
              <a:rPr lang="en-US" altLang="ko-KR" dirty="0"/>
              <a:t>Second Peak = 0.29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668587"/>
            <a:ext cx="4869392" cy="3656013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712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Correlation </a:t>
            </a:r>
            <a:r>
              <a:rPr lang="en-US" altLang="ko-KR" dirty="0" smtClean="0"/>
              <a:t>performance(4/5)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Proposed STF </a:t>
            </a:r>
            <a:r>
              <a:rPr lang="en-US" altLang="ko-KR" dirty="0" smtClean="0"/>
              <a:t>for N</a:t>
            </a:r>
            <a:r>
              <a:rPr lang="en-US" altLang="ko-KR" baseline="-25000" dirty="0" smtClean="0"/>
              <a:t>CB</a:t>
            </a:r>
            <a:r>
              <a:rPr lang="en-US" altLang="ko-KR" dirty="0" smtClean="0"/>
              <a:t>=3</a:t>
            </a:r>
          </a:p>
          <a:p>
            <a:pPr lvl="1"/>
            <a:r>
              <a:rPr lang="en-US" altLang="ko-KR" dirty="0" smtClean="0"/>
              <a:t>4repetition </a:t>
            </a:r>
            <a:r>
              <a:rPr lang="en-US" altLang="ko-KR" dirty="0"/>
              <a:t>pattern in DFT period</a:t>
            </a:r>
          </a:p>
          <a:p>
            <a:pPr lvl="1"/>
            <a:r>
              <a:rPr lang="en-US" altLang="ko-KR" dirty="0"/>
              <a:t>FFT size = </a:t>
            </a:r>
            <a:r>
              <a:rPr lang="en-US" altLang="ko-KR" dirty="0" smtClean="0"/>
              <a:t>1536</a:t>
            </a:r>
            <a:endParaRPr lang="en-US" altLang="ko-KR" dirty="0"/>
          </a:p>
          <a:p>
            <a:pPr lvl="1"/>
            <a:r>
              <a:rPr lang="en-US" altLang="ko-KR" dirty="0"/>
              <a:t>First peak = 1(normalized)</a:t>
            </a:r>
          </a:p>
          <a:p>
            <a:pPr lvl="1"/>
            <a:r>
              <a:rPr lang="en-US" altLang="ko-KR" dirty="0"/>
              <a:t>Second Peak = </a:t>
            </a:r>
            <a:r>
              <a:rPr lang="en-US" altLang="ko-KR" dirty="0" smtClean="0"/>
              <a:t>0.26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547" y="2735263"/>
            <a:ext cx="4981453" cy="3740150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100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Correlation </a:t>
            </a:r>
            <a:r>
              <a:rPr lang="en-US" altLang="ko-KR" dirty="0" smtClean="0"/>
              <a:t>performance(5/5)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Proposed STF </a:t>
            </a:r>
            <a:r>
              <a:rPr lang="en-US" altLang="ko-KR" dirty="0" smtClean="0"/>
              <a:t>for N</a:t>
            </a:r>
            <a:r>
              <a:rPr lang="en-US" altLang="ko-KR" baseline="-25000" dirty="0" smtClean="0"/>
              <a:t>CB</a:t>
            </a:r>
            <a:r>
              <a:rPr lang="en-US" altLang="ko-KR" dirty="0" smtClean="0"/>
              <a:t>=4</a:t>
            </a:r>
          </a:p>
          <a:p>
            <a:pPr lvl="1"/>
            <a:r>
              <a:rPr lang="en-US" altLang="ko-KR" dirty="0" smtClean="0"/>
              <a:t>4repetition </a:t>
            </a:r>
            <a:r>
              <a:rPr lang="en-US" altLang="ko-KR" dirty="0"/>
              <a:t>pattern in DFT period</a:t>
            </a:r>
          </a:p>
          <a:p>
            <a:pPr lvl="1"/>
            <a:r>
              <a:rPr lang="en-US" altLang="ko-KR" dirty="0"/>
              <a:t>FFT size = </a:t>
            </a:r>
            <a:r>
              <a:rPr lang="en-US" altLang="ko-KR" dirty="0" smtClean="0"/>
              <a:t>2048</a:t>
            </a:r>
            <a:endParaRPr lang="en-US" altLang="ko-KR" dirty="0"/>
          </a:p>
          <a:p>
            <a:pPr lvl="1"/>
            <a:r>
              <a:rPr lang="en-US" altLang="ko-KR" dirty="0"/>
              <a:t>First peak = 1(normalized)</a:t>
            </a:r>
          </a:p>
          <a:p>
            <a:pPr lvl="1"/>
            <a:r>
              <a:rPr lang="en-US" altLang="ko-KR" dirty="0"/>
              <a:t>Second Peak = </a:t>
            </a:r>
            <a:r>
              <a:rPr lang="en-US" altLang="ko-KR" dirty="0" smtClean="0"/>
              <a:t>0.24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670" y="2660650"/>
            <a:ext cx="4879963" cy="3663950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678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proposed EDMG-STF in CB&gt;1</a:t>
            </a:r>
          </a:p>
          <a:p>
            <a:endParaRPr lang="en-US" altLang="ko-KR" dirty="0"/>
          </a:p>
          <a:p>
            <a:r>
              <a:rPr lang="en-US" altLang="ko-KR" dirty="0" smtClean="0"/>
              <a:t>Proposed sequence has acceptable performance compared to other preamble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507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SP/M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text for </a:t>
            </a:r>
            <a:r>
              <a:rPr lang="en-US" altLang="ko-KR" dirty="0" smtClean="0"/>
              <a:t>EDMG-STF </a:t>
            </a:r>
            <a:r>
              <a:rPr lang="en-US" altLang="ko-KR" dirty="0"/>
              <a:t>for </a:t>
            </a:r>
            <a:r>
              <a:rPr lang="en-US" altLang="ko-KR" dirty="0" smtClean="0"/>
              <a:t>EDMG OFDM mode in CB&gt;1 </a:t>
            </a:r>
            <a:r>
              <a:rPr lang="en-US" altLang="ko-KR" dirty="0"/>
              <a:t>proposed in </a:t>
            </a:r>
            <a:r>
              <a:rPr lang="en-US" altLang="ko-KR" dirty="0"/>
              <a:t>(11-17-1029-00-00ay-EDMG-STF for OFDM in 2,3,4CB Draft) </a:t>
            </a:r>
            <a:r>
              <a:rPr lang="en-US" altLang="ko-KR" dirty="0"/>
              <a:t>to the spec draft?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8435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In Draft </a:t>
            </a:r>
            <a:r>
              <a:rPr lang="en-US" altLang="ko-KR" dirty="0" smtClean="0"/>
              <a:t>0.35, </a:t>
            </a:r>
            <a:r>
              <a:rPr lang="en-US" altLang="ko-KR" dirty="0" smtClean="0"/>
              <a:t>the EDMG-STF for OFDM in a single channel is defined. </a:t>
            </a:r>
          </a:p>
          <a:p>
            <a:r>
              <a:rPr lang="en-US" altLang="ko-KR" dirty="0" smtClean="0"/>
              <a:t>The key points of sequence are as follows:</a:t>
            </a:r>
          </a:p>
          <a:p>
            <a:pPr lvl="1"/>
            <a:r>
              <a:rPr lang="en-US" altLang="ko-KR" dirty="0"/>
              <a:t>Frequency </a:t>
            </a:r>
            <a:r>
              <a:rPr lang="en-US" altLang="ko-KR" dirty="0" smtClean="0"/>
              <a:t>sequence</a:t>
            </a:r>
          </a:p>
          <a:p>
            <a:pPr lvl="1"/>
            <a:r>
              <a:rPr lang="en-US" altLang="ko-KR" dirty="0" smtClean="0"/>
              <a:t>6 OFDM symbols</a:t>
            </a:r>
          </a:p>
          <a:p>
            <a:pPr lvl="1"/>
            <a:r>
              <a:rPr lang="en-US" altLang="ko-KR" dirty="0" smtClean="0"/>
              <a:t>4 repetition pattern in a DFT period</a:t>
            </a:r>
          </a:p>
          <a:p>
            <a:pPr lvl="1"/>
            <a:r>
              <a:rPr lang="en-US" altLang="ko-KR" dirty="0" smtClean="0"/>
              <a:t>Mutually orthogonal sequence to prevent </a:t>
            </a:r>
            <a:r>
              <a:rPr lang="en-US" altLang="ko-KR" dirty="0"/>
              <a:t>unintentional </a:t>
            </a:r>
            <a:r>
              <a:rPr lang="en-US" altLang="ko-KR" dirty="0" smtClean="0"/>
              <a:t>BF</a:t>
            </a:r>
          </a:p>
          <a:p>
            <a:pPr lvl="1"/>
            <a:r>
              <a:rPr lang="en-US" altLang="ko-KR" dirty="0" smtClean="0"/>
              <a:t>Low PAPR property / Good correlation performance</a:t>
            </a:r>
          </a:p>
          <a:p>
            <a:r>
              <a:rPr lang="en-US" altLang="ko-KR" dirty="0" smtClean="0"/>
              <a:t>In this contribution, we focus EDMG-STF in channel bonding cases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093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EDMG-STF for CB=2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sequence is defined in frequency domain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1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st</a:t>
            </a:r>
            <a:r>
              <a:rPr lang="en-US" altLang="ko-KR" dirty="0" smtClean="0">
                <a:solidFill>
                  <a:srgbClr val="000000"/>
                </a:solidFill>
              </a:rPr>
              <a:t>~6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th</a:t>
            </a:r>
            <a:r>
              <a:rPr lang="en-US" altLang="ko-KR" dirty="0" smtClean="0">
                <a:solidFill>
                  <a:srgbClr val="000000"/>
                </a:solidFill>
              </a:rPr>
              <a:t> EDMG-STF symbols:</a:t>
            </a:r>
          </a:p>
          <a:p>
            <a:pPr lvl="1" algn="just" eaLnBrk="1" hangingPunct="1"/>
            <a:r>
              <a:rPr lang="en-US" altLang="ko-KR" dirty="0">
                <a:solidFill>
                  <a:srgbClr val="000000"/>
                </a:solidFill>
              </a:rPr>
              <a:t> </a:t>
            </a:r>
            <a:endParaRPr lang="en-US" altLang="ko-KR" dirty="0" smtClean="0">
              <a:solidFill>
                <a:srgbClr val="000000"/>
              </a:solidFill>
            </a:endParaRPr>
          </a:p>
          <a:p>
            <a:pPr lvl="1" algn="just" eaLnBrk="1" hangingPunct="1"/>
            <a:endParaRPr lang="en-US" altLang="ko-KR" dirty="0" smtClean="0">
              <a:solidFill>
                <a:srgbClr val="000000"/>
              </a:solidFill>
            </a:endParaRPr>
          </a:p>
          <a:p>
            <a:pPr lvl="2" algn="just" eaLnBrk="1" hangingPunct="1"/>
            <a:r>
              <a:rPr lang="en-US" altLang="ko-KR" dirty="0" smtClean="0"/>
              <a:t>where “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dirty="0" smtClean="0"/>
              <a:t>” is the space-time stream number and 1 ≤ 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≤ 8</a:t>
            </a:r>
            <a:endParaRPr lang="ko-KR" altLang="ko-KR" smtClean="0"/>
          </a:p>
          <a:p>
            <a:pPr lvl="1" algn="just" eaLnBrk="1" hangingPunct="1"/>
            <a:endParaRPr lang="en-US" altLang="ko-KR" dirty="0" smtClean="0"/>
          </a:p>
          <a:p>
            <a:pPr lvl="1" algn="just" eaLnBrk="1" hangingPunct="1"/>
            <a:r>
              <a:rPr lang="en-US" altLang="ko-KR" dirty="0" smtClean="0"/>
              <a:t>The sequences                   and                     are defined as follows:</a:t>
            </a:r>
          </a:p>
          <a:p>
            <a:pPr lvl="1" algn="just" eaLnBrk="1" hangingPunct="1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47162"/>
              </p:ext>
            </p:extLst>
          </p:nvPr>
        </p:nvGraphicFramePr>
        <p:xfrm>
          <a:off x="4508500" y="3321050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6" name="수식" r:id="rId3" imgW="126720" imgH="215640" progId="Equation.3">
                  <p:embed/>
                </p:oleObj>
              </mc:Choice>
              <mc:Fallback>
                <p:oleObj name="수식" r:id="rId3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08500" y="3321050"/>
                        <a:ext cx="127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342384"/>
              </p:ext>
            </p:extLst>
          </p:nvPr>
        </p:nvGraphicFramePr>
        <p:xfrm>
          <a:off x="1576387" y="2819400"/>
          <a:ext cx="5815013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7" name="수식" r:id="rId5" imgW="3708360" imgH="533160" progId="Equation.3">
                  <p:embed/>
                </p:oleObj>
              </mc:Choice>
              <mc:Fallback>
                <p:oleObj name="수식" r:id="rId5" imgW="3708360" imgH="533160" progId="Equation.3">
                  <p:embed/>
                  <p:pic>
                    <p:nvPicPr>
                      <p:cNvPr id="0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7" y="2819400"/>
                        <a:ext cx="5815013" cy="833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개체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254814"/>
              </p:ext>
            </p:extLst>
          </p:nvPr>
        </p:nvGraphicFramePr>
        <p:xfrm>
          <a:off x="3148013" y="4314825"/>
          <a:ext cx="92710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8" name="수식" r:id="rId7" imgW="711000" imgH="253800" progId="Equation.3">
                  <p:embed/>
                </p:oleObj>
              </mc:Choice>
              <mc:Fallback>
                <p:oleObj name="수식" r:id="rId7" imgW="711000" imgH="253800" progId="Equation.3">
                  <p:embed/>
                  <p:pic>
                    <p:nvPicPr>
                      <p:cNvPr id="0" name="Object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4314825"/>
                        <a:ext cx="927100" cy="328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개체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229874"/>
              </p:ext>
            </p:extLst>
          </p:nvPr>
        </p:nvGraphicFramePr>
        <p:xfrm>
          <a:off x="4762500" y="4314825"/>
          <a:ext cx="10064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9" name="수식" r:id="rId9" imgW="774360" imgH="253800" progId="Equation.3">
                  <p:embed/>
                </p:oleObj>
              </mc:Choice>
              <mc:Fallback>
                <p:oleObj name="수식" r:id="rId9" imgW="774360" imgH="253800" progId="Equation.3">
                  <p:embed/>
                  <p:pic>
                    <p:nvPicPr>
                      <p:cNvPr id="0" name="Object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4314825"/>
                        <a:ext cx="1006475" cy="327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개체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20033"/>
              </p:ext>
            </p:extLst>
          </p:nvPr>
        </p:nvGraphicFramePr>
        <p:xfrm>
          <a:off x="1655763" y="4873625"/>
          <a:ext cx="3738562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" name="수식" r:id="rId11" imgW="2705040" imgH="482400" progId="Equation.3">
                  <p:embed/>
                </p:oleObj>
              </mc:Choice>
              <mc:Fallback>
                <p:oleObj name="수식" r:id="rId11" imgW="2705040" imgH="482400" progId="Equation.3">
                  <p:embed/>
                  <p:pic>
                    <p:nvPicPr>
                      <p:cNvPr id="0" name="Object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4873625"/>
                        <a:ext cx="3738562" cy="652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개체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211580"/>
              </p:ext>
            </p:extLst>
          </p:nvPr>
        </p:nvGraphicFramePr>
        <p:xfrm>
          <a:off x="1609725" y="5715000"/>
          <a:ext cx="37925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" name="수식" r:id="rId13" imgW="2793960" imgH="482400" progId="Equation.3">
                  <p:embed/>
                </p:oleObj>
              </mc:Choice>
              <mc:Fallback>
                <p:oleObj name="수식" r:id="rId13" imgW="2793960" imgH="482400" progId="Equation.3">
                  <p:embed/>
                  <p:pic>
                    <p:nvPicPr>
                      <p:cNvPr id="0" name="Object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5715000"/>
                        <a:ext cx="3792538" cy="641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802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EDMG-STF for CB=2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The sequences  </a:t>
            </a:r>
            <a:r>
              <a:rPr lang="en-US" altLang="ko-KR" dirty="0" smtClean="0"/>
              <a:t>       </a:t>
            </a:r>
            <a:r>
              <a:rPr lang="en-US" altLang="ko-KR" dirty="0"/>
              <a:t>and </a:t>
            </a:r>
            <a:r>
              <a:rPr lang="en-US" altLang="ko-KR" dirty="0" smtClean="0"/>
              <a:t>        </a:t>
            </a:r>
            <a:r>
              <a:rPr lang="en-US" altLang="ko-KR" dirty="0"/>
              <a:t>are generated using the following recursive </a:t>
            </a:r>
            <a:r>
              <a:rPr lang="en-US" altLang="ko-KR" dirty="0" smtClean="0"/>
              <a:t>procedure</a:t>
            </a:r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 smtClean="0"/>
          </a:p>
          <a:p>
            <a:pPr lvl="2"/>
            <a:r>
              <a:rPr lang="en-GB" altLang="ko-KR" dirty="0" smtClean="0"/>
              <a:t>where</a:t>
            </a:r>
            <a:r>
              <a:rPr lang="en-GB" altLang="ko-KR" i="1" dirty="0" smtClean="0"/>
              <a:t> </a:t>
            </a:r>
            <a:r>
              <a:rPr lang="en-GB" altLang="ko-KR" i="1" dirty="0"/>
              <a:t>k</a:t>
            </a:r>
            <a:r>
              <a:rPr lang="en-GB" altLang="ko-KR" dirty="0"/>
              <a:t> defines iteration index, the value of the </a:t>
            </a:r>
            <a:r>
              <a:rPr lang="en-GB" altLang="ko-KR" dirty="0" smtClean="0"/>
              <a:t>          defines </a:t>
            </a:r>
            <a:r>
              <a:rPr lang="en-GB" altLang="ko-KR" dirty="0"/>
              <a:t>the weight for sequence of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 err="1"/>
              <a:t>-th</a:t>
            </a:r>
            <a:r>
              <a:rPr lang="en-GB" altLang="ko-KR" dirty="0"/>
              <a:t> space-time stream and </a:t>
            </a:r>
            <a:r>
              <a:rPr lang="en-GB" altLang="ko-KR" i="1" dirty="0"/>
              <a:t>k</a:t>
            </a:r>
            <a:r>
              <a:rPr lang="en-GB" altLang="ko-KR" dirty="0"/>
              <a:t>-</a:t>
            </a:r>
            <a:r>
              <a:rPr lang="en-GB" altLang="ko-KR" dirty="0" err="1"/>
              <a:t>th</a:t>
            </a:r>
            <a:r>
              <a:rPr lang="en-GB" altLang="ko-KR" dirty="0"/>
              <a:t> iteration</a:t>
            </a:r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715513"/>
              </p:ext>
            </p:extLst>
          </p:nvPr>
        </p:nvGraphicFramePr>
        <p:xfrm>
          <a:off x="3124200" y="2024234"/>
          <a:ext cx="457200" cy="335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0" name="수식" r:id="rId3" imgW="330057" imgH="241195" progId="Equation.3">
                  <p:embed/>
                </p:oleObj>
              </mc:Choice>
              <mc:Fallback>
                <p:oleObj name="수식" r:id="rId3" imgW="330057" imgH="2411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24234"/>
                        <a:ext cx="457200" cy="335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개체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478366"/>
              </p:ext>
            </p:extLst>
          </p:nvPr>
        </p:nvGraphicFramePr>
        <p:xfrm>
          <a:off x="4026267" y="2038828"/>
          <a:ext cx="469533" cy="344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1" name="수식" r:id="rId5" imgW="330057" imgH="241195" progId="Equation.3">
                  <p:embed/>
                </p:oleObj>
              </mc:Choice>
              <mc:Fallback>
                <p:oleObj name="수식" r:id="rId5" imgW="330057" imgH="24119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6267" y="2038828"/>
                        <a:ext cx="469533" cy="3443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개체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126313"/>
              </p:ext>
            </p:extLst>
          </p:nvPr>
        </p:nvGraphicFramePr>
        <p:xfrm>
          <a:off x="1828800" y="2667000"/>
          <a:ext cx="1981293" cy="360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2" name="수식" r:id="rId7" imgW="1333500" imgH="241300" progId="Equation.3">
                  <p:embed/>
                </p:oleObj>
              </mc:Choice>
              <mc:Fallback>
                <p:oleObj name="수식" r:id="rId7" imgW="1333500" imgH="241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1981293" cy="360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110947"/>
              </p:ext>
            </p:extLst>
          </p:nvPr>
        </p:nvGraphicFramePr>
        <p:xfrm>
          <a:off x="1847875" y="3301702"/>
          <a:ext cx="2038325" cy="355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" name="수식" r:id="rId9" imgW="1371600" imgH="241300" progId="Equation.3">
                  <p:embed/>
                </p:oleObj>
              </mc:Choice>
              <mc:Fallback>
                <p:oleObj name="수식" r:id="rId9" imgW="1371600" imgH="2413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75" y="3301702"/>
                        <a:ext cx="2038325" cy="3558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개체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555113"/>
              </p:ext>
            </p:extLst>
          </p:nvPr>
        </p:nvGraphicFramePr>
        <p:xfrm>
          <a:off x="1837458" y="4003640"/>
          <a:ext cx="2810742" cy="339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" name="수식" r:id="rId11" imgW="1993900" imgH="241300" progId="Equation.3">
                  <p:embed/>
                </p:oleObj>
              </mc:Choice>
              <mc:Fallback>
                <p:oleObj name="수식" r:id="rId11" imgW="1993900" imgH="2413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458" y="4003640"/>
                        <a:ext cx="2810742" cy="3397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개체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043533"/>
              </p:ext>
            </p:extLst>
          </p:nvPr>
        </p:nvGraphicFramePr>
        <p:xfrm>
          <a:off x="1819275" y="4688202"/>
          <a:ext cx="2991484" cy="340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" name="수식" r:id="rId13" imgW="2108200" imgH="241300" progId="Equation.3">
                  <p:embed/>
                </p:oleObj>
              </mc:Choice>
              <mc:Fallback>
                <p:oleObj name="수식" r:id="rId13" imgW="2108200" imgH="2413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4688202"/>
                        <a:ext cx="2991484" cy="340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" name="그림 32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102" r="28065"/>
          <a:stretch/>
        </p:blipFill>
        <p:spPr>
          <a:xfrm>
            <a:off x="5181600" y="3688466"/>
            <a:ext cx="3733801" cy="2102734"/>
          </a:xfrm>
          <a:prstGeom prst="rect">
            <a:avLst/>
          </a:prstGeom>
        </p:spPr>
      </p:pic>
      <p:graphicFrame>
        <p:nvGraphicFramePr>
          <p:cNvPr id="57" name="개체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825732"/>
              </p:ext>
            </p:extLst>
          </p:nvPr>
        </p:nvGraphicFramePr>
        <p:xfrm>
          <a:off x="6376938" y="5638800"/>
          <a:ext cx="481062" cy="315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" name="수식" r:id="rId16" imgW="355446" imgH="241195" progId="Equation.3">
                  <p:embed/>
                </p:oleObj>
              </mc:Choice>
              <mc:Fallback>
                <p:oleObj name="수식" r:id="rId16" imgW="355446" imgH="241195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38" y="5638800"/>
                        <a:ext cx="481062" cy="315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674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EDMG-STF for CB=3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sequence is defined in frequency domain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1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st</a:t>
            </a:r>
            <a:r>
              <a:rPr lang="en-US" altLang="ko-KR" dirty="0" smtClean="0">
                <a:solidFill>
                  <a:srgbClr val="000000"/>
                </a:solidFill>
              </a:rPr>
              <a:t>~6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th</a:t>
            </a:r>
            <a:r>
              <a:rPr lang="en-US" altLang="ko-KR" dirty="0" smtClean="0">
                <a:solidFill>
                  <a:srgbClr val="000000"/>
                </a:solidFill>
              </a:rPr>
              <a:t> EDMG-STF symbols:</a:t>
            </a:r>
          </a:p>
          <a:p>
            <a:pPr lvl="1"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 </a:t>
            </a:r>
          </a:p>
          <a:p>
            <a:pPr lvl="1" algn="just" eaLnBrk="1" hangingPunct="1"/>
            <a:endParaRPr lang="en-US" altLang="ko-KR" dirty="0" smtClean="0">
              <a:solidFill>
                <a:srgbClr val="000000"/>
              </a:solidFill>
            </a:endParaRPr>
          </a:p>
          <a:p>
            <a:pPr lvl="2" algn="just" eaLnBrk="1" hangingPunct="1"/>
            <a:r>
              <a:rPr lang="en-US" altLang="ko-KR" dirty="0" smtClean="0"/>
              <a:t>where “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dirty="0" smtClean="0"/>
              <a:t>” is the space-time stream number and 1 ≤ 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≤ 8</a:t>
            </a:r>
          </a:p>
          <a:p>
            <a:pPr lvl="1" algn="just" eaLnBrk="1" hangingPunct="1"/>
            <a:endParaRPr lang="ko-KR" altLang="ko-KR" dirty="0" smtClean="0"/>
          </a:p>
          <a:p>
            <a:pPr lvl="1" algn="just" eaLnBrk="1" hangingPunct="1"/>
            <a:r>
              <a:rPr lang="en-US" altLang="ko-KR" dirty="0" smtClean="0"/>
              <a:t>The sequences                   and                     are defined as follows:</a:t>
            </a:r>
          </a:p>
          <a:p>
            <a:pPr lvl="1" algn="just" eaLnBrk="1" hangingPunct="1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/>
          </p:nvPr>
        </p:nvGraphicFramePr>
        <p:xfrm>
          <a:off x="4508500" y="3321050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0" name="수식" r:id="rId3" imgW="126720" imgH="215640" progId="Equation.3">
                  <p:embed/>
                </p:oleObj>
              </mc:Choice>
              <mc:Fallback>
                <p:oleObj name="수식" r:id="rId3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08500" y="3321050"/>
                        <a:ext cx="127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963234"/>
              </p:ext>
            </p:extLst>
          </p:nvPr>
        </p:nvGraphicFramePr>
        <p:xfrm>
          <a:off x="1600200" y="2860675"/>
          <a:ext cx="62880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1" name="수식" r:id="rId5" imgW="4203360" imgH="533160" progId="Equation.3">
                  <p:embed/>
                </p:oleObj>
              </mc:Choice>
              <mc:Fallback>
                <p:oleObj name="수식" r:id="rId5" imgW="4203360" imgH="5331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60675"/>
                        <a:ext cx="6288087" cy="79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개체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349993"/>
              </p:ext>
            </p:extLst>
          </p:nvPr>
        </p:nvGraphicFramePr>
        <p:xfrm>
          <a:off x="3178175" y="4343400"/>
          <a:ext cx="95726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2" name="수식" r:id="rId7" imgW="711000" imgH="253800" progId="Equation.3">
                  <p:embed/>
                </p:oleObj>
              </mc:Choice>
              <mc:Fallback>
                <p:oleObj name="수식" r:id="rId7" imgW="711000" imgH="2538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175" y="4343400"/>
                        <a:ext cx="957263" cy="33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개체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230742"/>
              </p:ext>
            </p:extLst>
          </p:nvPr>
        </p:nvGraphicFramePr>
        <p:xfrm>
          <a:off x="4778375" y="4343400"/>
          <a:ext cx="10445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3" name="수식" r:id="rId9" imgW="774360" imgH="253800" progId="Equation.3">
                  <p:embed/>
                </p:oleObj>
              </mc:Choice>
              <mc:Fallback>
                <p:oleObj name="수식" r:id="rId9" imgW="774360" imgH="2538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343400"/>
                        <a:ext cx="1044575" cy="33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개체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909529"/>
              </p:ext>
            </p:extLst>
          </p:nvPr>
        </p:nvGraphicFramePr>
        <p:xfrm>
          <a:off x="1743075" y="4800600"/>
          <a:ext cx="47434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4" name="수식" r:id="rId11" imgW="3162240" imgH="507960" progId="Equation.3">
                  <p:embed/>
                </p:oleObj>
              </mc:Choice>
              <mc:Fallback>
                <p:oleObj name="수식" r:id="rId11" imgW="3162240" imgH="50796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4800600"/>
                        <a:ext cx="4743450" cy="73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개체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094182"/>
              </p:ext>
            </p:extLst>
          </p:nvPr>
        </p:nvGraphicFramePr>
        <p:xfrm>
          <a:off x="1676400" y="5715000"/>
          <a:ext cx="497046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5" name="수식" r:id="rId13" imgW="3314520" imgH="507960" progId="Equation.3">
                  <p:embed/>
                </p:oleObj>
              </mc:Choice>
              <mc:Fallback>
                <p:oleObj name="수식" r:id="rId13" imgW="3314520" imgH="50796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715000"/>
                        <a:ext cx="4970463" cy="73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60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EDMG-STF for CB=3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sequences                      </a:t>
            </a:r>
            <a:r>
              <a:rPr lang="en-US" altLang="ko-KR" dirty="0"/>
              <a:t>and </a:t>
            </a:r>
            <a:r>
              <a:rPr lang="en-US" altLang="ko-KR" dirty="0" smtClean="0"/>
              <a:t>                      </a:t>
            </a:r>
            <a:r>
              <a:rPr lang="en-US" altLang="ko-KR" dirty="0"/>
              <a:t>are </a:t>
            </a:r>
            <a:r>
              <a:rPr lang="en-US" altLang="ko-KR" dirty="0" smtClean="0"/>
              <a:t>defined as follows:</a:t>
            </a:r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621383"/>
              </p:ext>
            </p:extLst>
          </p:nvPr>
        </p:nvGraphicFramePr>
        <p:xfrm>
          <a:off x="3156022" y="1997593"/>
          <a:ext cx="1188966" cy="396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" name="수식" r:id="rId3" imgW="761669" imgH="253890" progId="Equation.3">
                  <p:embed/>
                </p:oleObj>
              </mc:Choice>
              <mc:Fallback>
                <p:oleObj name="수식" r:id="rId3" imgW="761669" imgH="25389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6022" y="1997593"/>
                        <a:ext cx="1188966" cy="396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83342"/>
              </p:ext>
            </p:extLst>
          </p:nvPr>
        </p:nvGraphicFramePr>
        <p:xfrm>
          <a:off x="4875213" y="1997593"/>
          <a:ext cx="1292354" cy="396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" name="수식" r:id="rId5" imgW="825500" imgH="254000" progId="Equation.3">
                  <p:embed/>
                </p:oleObj>
              </mc:Choice>
              <mc:Fallback>
                <p:oleObj name="수식" r:id="rId5" imgW="825500" imgH="2540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213" y="1997593"/>
                        <a:ext cx="1292354" cy="396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031198"/>
              </p:ext>
            </p:extLst>
          </p:nvPr>
        </p:nvGraphicFramePr>
        <p:xfrm>
          <a:off x="1600200" y="2834828"/>
          <a:ext cx="3550007" cy="746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3" name="수식" r:id="rId7" imgW="2552700" imgH="533400" progId="Equation.3">
                  <p:embed/>
                </p:oleObj>
              </mc:Choice>
              <mc:Fallback>
                <p:oleObj name="수식" r:id="rId7" imgW="2552700" imgH="5334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34828"/>
                        <a:ext cx="3550007" cy="746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046" r="20483"/>
          <a:stretch/>
        </p:blipFill>
        <p:spPr>
          <a:xfrm>
            <a:off x="2209800" y="3865024"/>
            <a:ext cx="5439518" cy="2459576"/>
          </a:xfrm>
          <a:prstGeom prst="rect">
            <a:avLst/>
          </a:prstGeom>
        </p:spPr>
      </p:pic>
      <p:sp>
        <p:nvSpPr>
          <p:cNvPr id="11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028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EDMG-STF for CB=3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The sequences  </a:t>
            </a:r>
            <a:r>
              <a:rPr lang="en-US" altLang="ko-KR" dirty="0" smtClean="0"/>
              <a:t>       </a:t>
            </a:r>
            <a:r>
              <a:rPr lang="en-US" altLang="ko-KR" dirty="0"/>
              <a:t>and </a:t>
            </a:r>
            <a:r>
              <a:rPr lang="en-US" altLang="ko-KR" dirty="0" smtClean="0"/>
              <a:t>        </a:t>
            </a:r>
            <a:r>
              <a:rPr lang="en-US" altLang="ko-KR" dirty="0"/>
              <a:t>are generated using the following recursive </a:t>
            </a:r>
            <a:r>
              <a:rPr lang="en-US" altLang="ko-KR" dirty="0" smtClean="0"/>
              <a:t>procedure</a:t>
            </a:r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 for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/>
              <a:t> =1, 2, … , </a:t>
            </a:r>
            <a:r>
              <a:rPr lang="en-GB" altLang="ko-KR" dirty="0" smtClean="0"/>
              <a:t>8</a:t>
            </a:r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/>
          </a:p>
          <a:p>
            <a:pPr lvl="2"/>
            <a:endParaRPr lang="en-GB" altLang="ko-KR" dirty="0" smtClean="0"/>
          </a:p>
          <a:p>
            <a:pPr lvl="2"/>
            <a:endParaRPr lang="en-GB" altLang="ko-KR" dirty="0" smtClean="0"/>
          </a:p>
          <a:p>
            <a:pPr lvl="2"/>
            <a:r>
              <a:rPr lang="en-GB" altLang="ko-KR" dirty="0" smtClean="0"/>
              <a:t>where</a:t>
            </a:r>
            <a:r>
              <a:rPr lang="en-GB" altLang="ko-KR" i="1" dirty="0" smtClean="0"/>
              <a:t> </a:t>
            </a:r>
            <a:r>
              <a:rPr lang="en-GB" altLang="ko-KR" i="1" dirty="0"/>
              <a:t>k</a:t>
            </a:r>
            <a:r>
              <a:rPr lang="en-GB" altLang="ko-KR" dirty="0"/>
              <a:t> defines iteration index, the value of the </a:t>
            </a:r>
            <a:r>
              <a:rPr lang="en-GB" altLang="ko-KR" dirty="0" smtClean="0"/>
              <a:t>          defines </a:t>
            </a:r>
            <a:r>
              <a:rPr lang="en-GB" altLang="ko-KR" dirty="0"/>
              <a:t>the weight for sequence of </a:t>
            </a:r>
            <a:r>
              <a:rPr lang="en-GB" altLang="ko-KR" i="1" dirty="0" err="1"/>
              <a:t>i</a:t>
            </a:r>
            <a:r>
              <a:rPr lang="en-GB" altLang="ko-KR" i="1" baseline="-25000" dirty="0" err="1"/>
              <a:t>STS</a:t>
            </a:r>
            <a:r>
              <a:rPr lang="en-GB" altLang="ko-KR" dirty="0" err="1"/>
              <a:t>-th</a:t>
            </a:r>
            <a:r>
              <a:rPr lang="en-GB" altLang="ko-KR" dirty="0"/>
              <a:t> space-time stream and </a:t>
            </a:r>
            <a:r>
              <a:rPr lang="en-GB" altLang="ko-KR" i="1" dirty="0"/>
              <a:t>k</a:t>
            </a:r>
            <a:r>
              <a:rPr lang="en-GB" altLang="ko-KR" dirty="0"/>
              <a:t>-</a:t>
            </a:r>
            <a:r>
              <a:rPr lang="en-GB" altLang="ko-KR" dirty="0" err="1"/>
              <a:t>th</a:t>
            </a:r>
            <a:r>
              <a:rPr lang="en-GB" altLang="ko-KR" dirty="0"/>
              <a:t> iteration</a:t>
            </a:r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176042"/>
              </p:ext>
            </p:extLst>
          </p:nvPr>
        </p:nvGraphicFramePr>
        <p:xfrm>
          <a:off x="3124200" y="2032000"/>
          <a:ext cx="457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" name="수식" r:id="rId3" imgW="330120" imgH="228600" progId="Equation.3">
                  <p:embed/>
                </p:oleObj>
              </mc:Choice>
              <mc:Fallback>
                <p:oleObj name="수식" r:id="rId3" imgW="330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32000"/>
                        <a:ext cx="457200" cy="317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개체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094181"/>
              </p:ext>
            </p:extLst>
          </p:nvPr>
        </p:nvGraphicFramePr>
        <p:xfrm>
          <a:off x="4025900" y="2046288"/>
          <a:ext cx="4699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" name="수식" r:id="rId5" imgW="330120" imgH="228600" progId="Equation.3">
                  <p:embed/>
                </p:oleObj>
              </mc:Choice>
              <mc:Fallback>
                <p:oleObj name="수식" r:id="rId5" imgW="330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2046288"/>
                        <a:ext cx="469900" cy="327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개체 16"/>
          <p:cNvGraphicFramePr>
            <a:graphicFrameLocks noChangeAspect="1"/>
          </p:cNvGraphicFramePr>
          <p:nvPr/>
        </p:nvGraphicFramePr>
        <p:xfrm>
          <a:off x="1828800" y="2667000"/>
          <a:ext cx="1981293" cy="360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" name="수식" r:id="rId7" imgW="1333500" imgH="241300" progId="Equation.3">
                  <p:embed/>
                </p:oleObj>
              </mc:Choice>
              <mc:Fallback>
                <p:oleObj name="수식" r:id="rId7" imgW="1333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1981293" cy="360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개체 18"/>
          <p:cNvGraphicFramePr>
            <a:graphicFrameLocks noChangeAspect="1"/>
          </p:cNvGraphicFramePr>
          <p:nvPr/>
        </p:nvGraphicFramePr>
        <p:xfrm>
          <a:off x="1847875" y="3301702"/>
          <a:ext cx="2038325" cy="355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" name="수식" r:id="rId9" imgW="1371600" imgH="241300" progId="Equation.3">
                  <p:embed/>
                </p:oleObj>
              </mc:Choice>
              <mc:Fallback>
                <p:oleObj name="수식" r:id="rId9" imgW="1371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75" y="3301702"/>
                        <a:ext cx="2038325" cy="3558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개체 20"/>
          <p:cNvGraphicFramePr>
            <a:graphicFrameLocks noChangeAspect="1"/>
          </p:cNvGraphicFramePr>
          <p:nvPr/>
        </p:nvGraphicFramePr>
        <p:xfrm>
          <a:off x="1837458" y="4003640"/>
          <a:ext cx="2810742" cy="339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" name="수식" r:id="rId11" imgW="1993900" imgH="241300" progId="Equation.3">
                  <p:embed/>
                </p:oleObj>
              </mc:Choice>
              <mc:Fallback>
                <p:oleObj name="수식" r:id="rId11" imgW="1993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458" y="4003640"/>
                        <a:ext cx="2810742" cy="3397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개체 22"/>
          <p:cNvGraphicFramePr>
            <a:graphicFrameLocks noChangeAspect="1"/>
          </p:cNvGraphicFramePr>
          <p:nvPr/>
        </p:nvGraphicFramePr>
        <p:xfrm>
          <a:off x="1819275" y="4688202"/>
          <a:ext cx="2991484" cy="340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1" name="수식" r:id="rId13" imgW="2108200" imgH="241300" progId="Equation.3">
                  <p:embed/>
                </p:oleObj>
              </mc:Choice>
              <mc:Fallback>
                <p:oleObj name="수식" r:id="rId13" imgW="2108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4688202"/>
                        <a:ext cx="2991484" cy="340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개체 56"/>
          <p:cNvGraphicFramePr>
            <a:graphicFrameLocks noChangeAspect="1"/>
          </p:cNvGraphicFramePr>
          <p:nvPr/>
        </p:nvGraphicFramePr>
        <p:xfrm>
          <a:off x="6376938" y="5638800"/>
          <a:ext cx="481062" cy="315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2" name="수식" r:id="rId15" imgW="355446" imgH="241195" progId="Equation.3">
                  <p:embed/>
                </p:oleObj>
              </mc:Choice>
              <mc:Fallback>
                <p:oleObj name="수식" r:id="rId15" imgW="35544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38" y="5638800"/>
                        <a:ext cx="481062" cy="315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227" r="27844"/>
          <a:stretch/>
        </p:blipFill>
        <p:spPr>
          <a:xfrm>
            <a:off x="5043030" y="3733800"/>
            <a:ext cx="3776073" cy="2051051"/>
          </a:xfrm>
          <a:prstGeom prst="rect">
            <a:avLst/>
          </a:prstGeom>
        </p:spPr>
      </p:pic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22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EDMG-STF for CB=4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sequence is defined in frequency domain</a:t>
            </a:r>
          </a:p>
          <a:p>
            <a:pPr algn="just" eaLnBrk="1" hangingPunct="1"/>
            <a:r>
              <a:rPr lang="en-US" altLang="ko-KR" dirty="0" smtClean="0">
                <a:solidFill>
                  <a:srgbClr val="000000"/>
                </a:solidFill>
              </a:rPr>
              <a:t>1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st</a:t>
            </a:r>
            <a:r>
              <a:rPr lang="en-US" altLang="ko-KR" dirty="0" smtClean="0">
                <a:solidFill>
                  <a:srgbClr val="000000"/>
                </a:solidFill>
              </a:rPr>
              <a:t>~6</a:t>
            </a:r>
            <a:r>
              <a:rPr lang="en-US" altLang="ko-KR" baseline="30000" dirty="0" smtClean="0">
                <a:solidFill>
                  <a:srgbClr val="000000"/>
                </a:solidFill>
              </a:rPr>
              <a:t>th</a:t>
            </a:r>
            <a:r>
              <a:rPr lang="en-US" altLang="ko-KR" dirty="0" smtClean="0">
                <a:solidFill>
                  <a:srgbClr val="000000"/>
                </a:solidFill>
              </a:rPr>
              <a:t> EDMG-STF symbols:</a:t>
            </a:r>
          </a:p>
          <a:p>
            <a:pPr lvl="1" algn="just" eaLnBrk="1" hangingPunct="1"/>
            <a:r>
              <a:rPr lang="en-US" altLang="ko-KR" dirty="0">
                <a:solidFill>
                  <a:srgbClr val="000000"/>
                </a:solidFill>
              </a:rPr>
              <a:t> </a:t>
            </a:r>
            <a:endParaRPr lang="en-US" altLang="ko-KR" dirty="0" smtClean="0">
              <a:solidFill>
                <a:srgbClr val="000000"/>
              </a:solidFill>
            </a:endParaRPr>
          </a:p>
          <a:p>
            <a:pPr lvl="1" algn="just" eaLnBrk="1" hangingPunct="1"/>
            <a:endParaRPr lang="en-US" altLang="ko-KR" dirty="0" smtClean="0">
              <a:solidFill>
                <a:srgbClr val="000000"/>
              </a:solidFill>
            </a:endParaRPr>
          </a:p>
          <a:p>
            <a:pPr lvl="2" algn="just" eaLnBrk="1" hangingPunct="1"/>
            <a:r>
              <a:rPr lang="en-US" altLang="ko-KR" dirty="0" smtClean="0"/>
              <a:t>where “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dirty="0" smtClean="0"/>
              <a:t>” is the space-time stream number and 1 ≤ </a:t>
            </a:r>
            <a:r>
              <a:rPr lang="en-US" altLang="ko-KR" i="1" dirty="0" err="1" smtClean="0"/>
              <a:t>i</a:t>
            </a:r>
            <a:r>
              <a:rPr lang="en-US" altLang="ko-KR" i="1" baseline="-25000" dirty="0" err="1" smtClean="0"/>
              <a:t>STS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≤ 8</a:t>
            </a:r>
          </a:p>
          <a:p>
            <a:pPr lvl="1" algn="just" eaLnBrk="1" hangingPunct="1"/>
            <a:endParaRPr lang="ko-KR" altLang="ko-KR" dirty="0" smtClean="0"/>
          </a:p>
          <a:p>
            <a:pPr lvl="1" algn="just" eaLnBrk="1" hangingPunct="1"/>
            <a:r>
              <a:rPr lang="en-US" altLang="ko-KR" dirty="0" smtClean="0"/>
              <a:t>The sequences                   and                     are defined as follows:</a:t>
            </a:r>
          </a:p>
          <a:p>
            <a:pPr lvl="1" algn="just" eaLnBrk="1" hangingPunct="1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  <a:p>
            <a:pPr lvl="2" algn="just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/>
          </p:nvPr>
        </p:nvGraphicFramePr>
        <p:xfrm>
          <a:off x="4508500" y="3321050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8" name="수식" r:id="rId3" imgW="126720" imgH="215640" progId="Equation.3">
                  <p:embed/>
                </p:oleObj>
              </mc:Choice>
              <mc:Fallback>
                <p:oleObj name="수식" r:id="rId3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08500" y="3321050"/>
                        <a:ext cx="127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개체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500859"/>
              </p:ext>
            </p:extLst>
          </p:nvPr>
        </p:nvGraphicFramePr>
        <p:xfrm>
          <a:off x="3178175" y="4343400"/>
          <a:ext cx="95726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9" name="수식" r:id="rId5" imgW="711000" imgH="253800" progId="Equation.3">
                  <p:embed/>
                </p:oleObj>
              </mc:Choice>
              <mc:Fallback>
                <p:oleObj name="수식" r:id="rId5" imgW="711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175" y="4343400"/>
                        <a:ext cx="957263" cy="33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개체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649250"/>
              </p:ext>
            </p:extLst>
          </p:nvPr>
        </p:nvGraphicFramePr>
        <p:xfrm>
          <a:off x="4778375" y="4343400"/>
          <a:ext cx="104298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0" name="수식" r:id="rId7" imgW="774360" imgH="253800" progId="Equation.3">
                  <p:embed/>
                </p:oleObj>
              </mc:Choice>
              <mc:Fallback>
                <p:oleObj name="수식" r:id="rId7" imgW="774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343400"/>
                        <a:ext cx="1042988" cy="33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775656"/>
              </p:ext>
            </p:extLst>
          </p:nvPr>
        </p:nvGraphicFramePr>
        <p:xfrm>
          <a:off x="1558925" y="2884488"/>
          <a:ext cx="64420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1" name="수식" r:id="rId9" imgW="4431960" imgH="533160" progId="Equation.3">
                  <p:embed/>
                </p:oleObj>
              </mc:Choice>
              <mc:Fallback>
                <p:oleObj name="수식" r:id="rId9" imgW="4431960" imgH="533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2884488"/>
                        <a:ext cx="6442075" cy="773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개체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730723"/>
              </p:ext>
            </p:extLst>
          </p:nvPr>
        </p:nvGraphicFramePr>
        <p:xfrm>
          <a:off x="1752600" y="4724400"/>
          <a:ext cx="49212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2" name="수식" r:id="rId11" imgW="3174840" imgH="507960" progId="Equation.3">
                  <p:embed/>
                </p:oleObj>
              </mc:Choice>
              <mc:Fallback>
                <p:oleObj name="수식" r:id="rId11" imgW="3174840" imgH="5079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724400"/>
                        <a:ext cx="4921250" cy="765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개체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167795"/>
              </p:ext>
            </p:extLst>
          </p:nvPr>
        </p:nvGraphicFramePr>
        <p:xfrm>
          <a:off x="1712913" y="5638800"/>
          <a:ext cx="51593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3" name="수식" r:id="rId13" imgW="3327120" imgH="507960" progId="Equation.3">
                  <p:embed/>
                </p:oleObj>
              </mc:Choice>
              <mc:Fallback>
                <p:oleObj name="수식" r:id="rId13" imgW="3327120" imgH="5079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5638800"/>
                        <a:ext cx="5159375" cy="765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970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EDMG-STF for </a:t>
            </a:r>
            <a:r>
              <a:rPr lang="en-US" altLang="ko-KR" dirty="0" smtClean="0"/>
              <a:t>CB=4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sequences                      </a:t>
            </a:r>
            <a:r>
              <a:rPr lang="en-US" altLang="ko-KR" dirty="0"/>
              <a:t>and </a:t>
            </a:r>
            <a:r>
              <a:rPr lang="en-US" altLang="ko-KR" dirty="0" smtClean="0"/>
              <a:t>                      </a:t>
            </a:r>
            <a:r>
              <a:rPr lang="en-US" altLang="ko-KR" dirty="0"/>
              <a:t>are </a:t>
            </a:r>
            <a:r>
              <a:rPr lang="en-US" altLang="ko-KR" dirty="0" smtClean="0"/>
              <a:t>defined as follows:</a:t>
            </a:r>
          </a:p>
          <a:p>
            <a:pPr marL="857250" lvl="2" indent="0">
              <a:buNone/>
            </a:pPr>
            <a:r>
              <a:rPr lang="en-GB" altLang="ko-KR" dirty="0" smtClean="0"/>
              <a:t>                                       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048784"/>
              </p:ext>
            </p:extLst>
          </p:nvPr>
        </p:nvGraphicFramePr>
        <p:xfrm>
          <a:off x="3156022" y="1997593"/>
          <a:ext cx="1188966" cy="396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" name="수식" r:id="rId3" imgW="761760" imgH="253800" progId="Equation.3">
                  <p:embed/>
                </p:oleObj>
              </mc:Choice>
              <mc:Fallback>
                <p:oleObj name="수식" r:id="rId3" imgW="7617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6022" y="1997593"/>
                        <a:ext cx="1188966" cy="396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366409"/>
              </p:ext>
            </p:extLst>
          </p:nvPr>
        </p:nvGraphicFramePr>
        <p:xfrm>
          <a:off x="4875213" y="1997593"/>
          <a:ext cx="1292354" cy="396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8" name="수식" r:id="rId5" imgW="825480" imgH="253800" progId="Equation.3">
                  <p:embed/>
                </p:oleObj>
              </mc:Choice>
              <mc:Fallback>
                <p:oleObj name="수식" r:id="rId5" imgW="825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213" y="1997593"/>
                        <a:ext cx="1292354" cy="396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640272"/>
              </p:ext>
            </p:extLst>
          </p:nvPr>
        </p:nvGraphicFramePr>
        <p:xfrm>
          <a:off x="1765880" y="2773328"/>
          <a:ext cx="4392992" cy="771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9" name="수식" r:id="rId7" imgW="3060700" imgH="533400" progId="Equation.3">
                  <p:embed/>
                </p:oleObj>
              </mc:Choice>
              <mc:Fallback>
                <p:oleObj name="수식" r:id="rId7" imgW="3060700" imgH="533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880" y="2773328"/>
                        <a:ext cx="4392992" cy="771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8419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51267</TotalTime>
  <Words>1006</Words>
  <Application>Microsoft Office PowerPoint</Application>
  <PresentationFormat>화면 슬라이드 쇼(4:3)</PresentationFormat>
  <Paragraphs>305</Paragraphs>
  <Slides>18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MS PGothic</vt:lpstr>
      <vt:lpstr>맑은 고딕</vt:lpstr>
      <vt:lpstr>Times New Roman</vt:lpstr>
      <vt:lpstr>802-11-Submission</vt:lpstr>
      <vt:lpstr>수식</vt:lpstr>
      <vt:lpstr>EDMG STF for OFDM in 2,3,4CB</vt:lpstr>
      <vt:lpstr>Introduction</vt:lpstr>
      <vt:lpstr>Proposed EDMG-STF for CB=2 (1/2)</vt:lpstr>
      <vt:lpstr>Proposed EDMG-STF for CB=2 (2/2)</vt:lpstr>
      <vt:lpstr>Proposed EDMG-STF for CB=3 (1/3)</vt:lpstr>
      <vt:lpstr>Proposed EDMG-STF for CB=3 (2/3)</vt:lpstr>
      <vt:lpstr>Proposed EDMG-STF for CB=3 (3/3)</vt:lpstr>
      <vt:lpstr>Proposed EDMG-STF for CB=4 (1/3)</vt:lpstr>
      <vt:lpstr>Proposed EDMG-STF for CB=4 (2/3)</vt:lpstr>
      <vt:lpstr>Proposed EDMG-STF for CB=4 (3/3)</vt:lpstr>
      <vt:lpstr>PAPR performance</vt:lpstr>
      <vt:lpstr>Correlation performance(1/5)</vt:lpstr>
      <vt:lpstr>Correlation performance(2/5)</vt:lpstr>
      <vt:lpstr>Correlation performance(3/5)</vt:lpstr>
      <vt:lpstr>Correlation performance(4/5)</vt:lpstr>
      <vt:lpstr>Correlation performance(5/5)</vt:lpstr>
      <vt:lpstr>Conclusion</vt:lpstr>
      <vt:lpstr>SP/M #1</vt:lpstr>
    </vt:vector>
  </TitlesOfParts>
  <Company>LG Electronics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김진민/주임연구원/차세대통신(연)WTS팀(jinmin1230.kim@lge.com)</dc:creator>
  <cp:lastModifiedBy>김진민/선임연구원/차세대표준(연)IoT팀(jinmin1230.kim@lge.com)</cp:lastModifiedBy>
  <cp:revision>498</cp:revision>
  <cp:lastPrinted>2014-11-04T15:04:57Z</cp:lastPrinted>
  <dcterms:created xsi:type="dcterms:W3CDTF">2007-04-17T18:10:23Z</dcterms:created>
  <dcterms:modified xsi:type="dcterms:W3CDTF">2017-07-09T13:49:18Z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